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92" r:id="rId2"/>
    <p:sldId id="307" r:id="rId3"/>
    <p:sldId id="295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1" r:id="rId22"/>
    <p:sldId id="332" r:id="rId23"/>
    <p:sldId id="333" r:id="rId24"/>
    <p:sldId id="334" r:id="rId25"/>
    <p:sldId id="335" r:id="rId26"/>
    <p:sldId id="336" r:id="rId27"/>
    <p:sldId id="343" r:id="rId28"/>
    <p:sldId id="344" r:id="rId29"/>
    <p:sldId id="345" r:id="rId30"/>
    <p:sldId id="337" r:id="rId31"/>
    <p:sldId id="338" r:id="rId32"/>
    <p:sldId id="339" r:id="rId33"/>
    <p:sldId id="341" r:id="rId34"/>
    <p:sldId id="312" r:id="rId35"/>
    <p:sldId id="310" r:id="rId36"/>
  </p:sldIdLst>
  <p:sldSz cx="9906000" cy="6858000" type="A4"/>
  <p:notesSz cx="6735763" cy="98663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20">
          <p15:clr>
            <a:srgbClr val="A4A3A4"/>
          </p15:clr>
        </p15:guide>
        <p15:guide id="3" orient="horz" pos="536">
          <p15:clr>
            <a:srgbClr val="A4A3A4"/>
          </p15:clr>
        </p15:guide>
        <p15:guide id="4" orient="horz" pos="3702">
          <p15:clr>
            <a:srgbClr val="A4A3A4"/>
          </p15:clr>
        </p15:guide>
        <p15:guide id="5" orient="horz" pos="871">
          <p15:clr>
            <a:srgbClr val="A4A3A4"/>
          </p15:clr>
        </p15:guide>
        <p15:guide id="6" orient="horz" pos="3595">
          <p15:clr>
            <a:srgbClr val="A4A3A4"/>
          </p15:clr>
        </p15:guide>
        <p15:guide id="7" pos="2805">
          <p15:clr>
            <a:srgbClr val="A4A3A4"/>
          </p15:clr>
        </p15:guide>
        <p15:guide id="8" pos="228">
          <p15:clr>
            <a:srgbClr val="A4A3A4"/>
          </p15:clr>
        </p15:guide>
        <p15:guide id="9" pos="6008">
          <p15:clr>
            <a:srgbClr val="A4A3A4"/>
          </p15:clr>
        </p15:guide>
        <p15:guide id="10" pos="1901">
          <p15:clr>
            <a:srgbClr val="A4A3A4"/>
          </p15:clr>
        </p15:guide>
        <p15:guide id="11" orient="horz" pos="2468">
          <p15:clr>
            <a:srgbClr val="A4A3A4"/>
          </p15:clr>
        </p15:guide>
        <p15:guide id="12" orient="horz" pos="628">
          <p15:clr>
            <a:srgbClr val="A4A3A4"/>
          </p15:clr>
        </p15:guide>
        <p15:guide id="13" orient="horz" pos="1470">
          <p15:clr>
            <a:srgbClr val="A4A3A4"/>
          </p15:clr>
        </p15:guide>
        <p15:guide id="14" orient="horz" pos="1711">
          <p15:clr>
            <a:srgbClr val="A4A3A4"/>
          </p15:clr>
        </p15:guide>
        <p15:guide id="15" pos="388">
          <p15:clr>
            <a:srgbClr val="A4A3A4"/>
          </p15:clr>
        </p15:guide>
        <p15:guide id="16" orient="horz" pos="2163">
          <p15:clr>
            <a:srgbClr val="A4A3A4"/>
          </p15:clr>
        </p15:guide>
        <p15:guide id="17" orient="horz" pos="931">
          <p15:clr>
            <a:srgbClr val="A4A3A4"/>
          </p15:clr>
        </p15:guide>
        <p15:guide id="18" pos="34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6EB"/>
    <a:srgbClr val="FFFFCC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018" autoAdjust="0"/>
    <p:restoredTop sz="50000" autoAdjust="0"/>
  </p:normalViewPr>
  <p:slideViewPr>
    <p:cSldViewPr snapToGrid="0">
      <p:cViewPr varScale="1">
        <p:scale>
          <a:sx n="114" d="100"/>
          <a:sy n="114" d="100"/>
        </p:scale>
        <p:origin x="1860" y="108"/>
      </p:cViewPr>
      <p:guideLst>
        <p:guide orient="horz" pos="2160"/>
        <p:guide orient="horz" pos="420"/>
        <p:guide orient="horz" pos="536"/>
        <p:guide orient="horz" pos="3702"/>
        <p:guide orient="horz" pos="871"/>
        <p:guide orient="horz" pos="3595"/>
        <p:guide pos="2805"/>
        <p:guide pos="228"/>
        <p:guide pos="6008"/>
        <p:guide pos="1901"/>
        <p:guide orient="horz" pos="2468"/>
        <p:guide orient="horz" pos="628"/>
        <p:guide orient="horz" pos="1470"/>
        <p:guide orient="horz" pos="1711"/>
        <p:guide pos="388"/>
        <p:guide orient="horz" pos="2163"/>
        <p:guide orient="horz" pos="931"/>
        <p:guide pos="34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-3408" y="-76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831" cy="49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99" tIns="45350" rIns="90699" bIns="4535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933" y="0"/>
            <a:ext cx="2918831" cy="49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99" tIns="45350" rIns="90699" bIns="4535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998"/>
            <a:ext cx="2918831" cy="49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99" tIns="45350" rIns="90699" bIns="4535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933" y="9372998"/>
            <a:ext cx="2918831" cy="49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99" tIns="45350" rIns="90699" bIns="4535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155645C9-B514-4B14-9315-C85CC8EF901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68616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0699" tIns="45350" rIns="90699" bIns="4535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4" y="0"/>
            <a:ext cx="2918831" cy="493316"/>
          </a:xfrm>
          <a:prstGeom prst="rect">
            <a:avLst/>
          </a:prstGeom>
        </p:spPr>
        <p:txBody>
          <a:bodyPr vert="horz" lIns="90699" tIns="45350" rIns="90699" bIns="45350" rtlCol="0"/>
          <a:lstStyle>
            <a:lvl1pPr algn="r">
              <a:defRPr sz="1200" smtClean="0"/>
            </a:lvl1pPr>
          </a:lstStyle>
          <a:p>
            <a:pPr>
              <a:defRPr/>
            </a:pPr>
            <a:fld id="{0FDCAB79-EA50-4C3D-A417-8BC1E27F967E}" type="datetimeFigureOut">
              <a:rPr lang="ko-KR" altLang="en-US"/>
              <a:pPr>
                <a:defRPr/>
              </a:pPr>
              <a:t>2019-10-30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95325" y="739775"/>
            <a:ext cx="53451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99" tIns="45350" rIns="90699" bIns="4535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0699" tIns="45350" rIns="90699" bIns="4535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0699" tIns="45350" rIns="90699" bIns="4535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4" y="9371285"/>
            <a:ext cx="2918831" cy="493316"/>
          </a:xfrm>
          <a:prstGeom prst="rect">
            <a:avLst/>
          </a:prstGeom>
        </p:spPr>
        <p:txBody>
          <a:bodyPr vert="horz" lIns="90699" tIns="45350" rIns="90699" bIns="4535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349628F7-D5D0-4E78-AD1A-2AEC66A290F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9539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1475" y="1704975"/>
            <a:ext cx="9105900" cy="452596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None/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lnSpc>
                <a:spcPct val="100000"/>
              </a:lnSpc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lnSpc>
                <a:spcPct val="100000"/>
              </a:lnSpc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805898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7147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itle Placeholder 22"/>
          <p:cNvSpPr>
            <a:spLocks noGrp="1"/>
          </p:cNvSpPr>
          <p:nvPr>
            <p:ph type="ctrTitle"/>
          </p:nvPr>
        </p:nvSpPr>
        <p:spPr>
          <a:xfrm>
            <a:off x="660402" y="1919291"/>
            <a:ext cx="7130256" cy="1279525"/>
          </a:xfrm>
          <a:prstGeom prst="rect">
            <a:avLst/>
          </a:prstGeom>
        </p:spPr>
        <p:txBody>
          <a:bodyPr wrap="square"/>
          <a:lstStyle>
            <a:lvl1pPr>
              <a:defRPr sz="3600">
                <a:solidFill>
                  <a:srgbClr val="0073A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subTitle" idx="1"/>
          </p:nvPr>
        </p:nvSpPr>
        <p:spPr bwMode="black">
          <a:xfrm>
            <a:off x="660402" y="3262313"/>
            <a:ext cx="7130256" cy="639762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1800">
                <a:solidFill>
                  <a:srgbClr val="00A4E4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9" name="Group 8"/>
          <p:cNvGrpSpPr>
            <a:grpSpLocks/>
          </p:cNvGrpSpPr>
          <p:nvPr userDrawn="1">
            <p:custDataLst>
              <p:tags r:id="rId1"/>
            </p:custDataLst>
          </p:nvPr>
        </p:nvGrpSpPr>
        <p:grpSpPr bwMode="auto">
          <a:xfrm flipH="1">
            <a:off x="8709025" y="0"/>
            <a:ext cx="1196975" cy="1119188"/>
            <a:chOff x="1440543" y="1418168"/>
            <a:chExt cx="769056" cy="769056"/>
          </a:xfrm>
        </p:grpSpPr>
        <p:sp>
          <p:nvSpPr>
            <p:cNvPr id="10" name="Rectangle 15"/>
            <p:cNvSpPr>
              <a:spLocks noChangeArrowheads="1"/>
            </p:cNvSpPr>
            <p:nvPr userDrawn="1"/>
          </p:nvSpPr>
          <p:spPr bwMode="gray">
            <a:xfrm rot="5400000">
              <a:off x="1701804" y="1156907"/>
              <a:ext cx="246534" cy="769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anchor="ctr"/>
            <a:lstStyle/>
            <a:p>
              <a:pPr algn="ctr"/>
              <a:endParaRPr lang="ko-KR" altLang="ko-KR">
                <a:solidFill>
                  <a:srgbClr val="00A4E4"/>
                </a:solidFill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 userDrawn="1"/>
          </p:nvSpPr>
          <p:spPr bwMode="gray">
            <a:xfrm>
              <a:off x="1440543" y="1418168"/>
              <a:ext cx="246407" cy="769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ko-KR" altLang="ko-KR">
                <a:solidFill>
                  <a:srgbClr val="00A4E4"/>
                </a:solidFill>
              </a:endParaRPr>
            </a:p>
          </p:txBody>
        </p:sp>
      </p:grpSp>
      <p:grpSp>
        <p:nvGrpSpPr>
          <p:cNvPr id="15" name="Group 8"/>
          <p:cNvGrpSpPr>
            <a:grpSpLocks/>
          </p:cNvGrpSpPr>
          <p:nvPr userDrawn="1">
            <p:custDataLst>
              <p:tags r:id="rId2"/>
            </p:custDataLst>
          </p:nvPr>
        </p:nvGrpSpPr>
        <p:grpSpPr bwMode="auto">
          <a:xfrm flipH="1">
            <a:off x="8738052" y="0"/>
            <a:ext cx="1196975" cy="1119188"/>
            <a:chOff x="1440543" y="1418168"/>
            <a:chExt cx="769056" cy="769056"/>
          </a:xfrm>
          <a:solidFill>
            <a:schemeClr val="tx1"/>
          </a:solidFill>
        </p:grpSpPr>
        <p:sp>
          <p:nvSpPr>
            <p:cNvPr id="16" name="Rectangle 15"/>
            <p:cNvSpPr>
              <a:spLocks noChangeArrowheads="1"/>
            </p:cNvSpPr>
            <p:nvPr userDrawn="1"/>
          </p:nvSpPr>
          <p:spPr bwMode="gray">
            <a:xfrm rot="5400000">
              <a:off x="1701804" y="1156907"/>
              <a:ext cx="246534" cy="76905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A4E4"/>
                </a:solidFill>
                <a:effectLst/>
                <a:uLnTx/>
                <a:uFillTx/>
                <a:latin typeface="Arial" pitchFamily="34" charset="0"/>
                <a:cs typeface="Arial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gray">
            <a:xfrm>
              <a:off x="1440543" y="1418168"/>
              <a:ext cx="246407" cy="76905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A4E4"/>
                </a:solidFill>
                <a:effectLst/>
                <a:uLnTx/>
                <a:uFillTx/>
                <a:latin typeface="Arial" pitchFamily="34" charset="0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231474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/>
          </p:cNvGrpSpPr>
          <p:nvPr userDrawn="1">
            <p:custDataLst>
              <p:tags r:id="rId1"/>
            </p:custDataLst>
          </p:nvPr>
        </p:nvGrpSpPr>
        <p:grpSpPr bwMode="auto">
          <a:xfrm flipH="1">
            <a:off x="8709025" y="0"/>
            <a:ext cx="1196975" cy="1119188"/>
            <a:chOff x="1440543" y="1418168"/>
            <a:chExt cx="769056" cy="769056"/>
          </a:xfrm>
        </p:grpSpPr>
        <p:sp>
          <p:nvSpPr>
            <p:cNvPr id="10" name="Rectangle 15"/>
            <p:cNvSpPr>
              <a:spLocks noChangeArrowheads="1"/>
            </p:cNvSpPr>
            <p:nvPr userDrawn="1"/>
          </p:nvSpPr>
          <p:spPr bwMode="gray">
            <a:xfrm rot="5400000">
              <a:off x="1701804" y="1156907"/>
              <a:ext cx="246534" cy="769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anchor="ctr"/>
            <a:lstStyle/>
            <a:p>
              <a:pPr algn="ctr"/>
              <a:endParaRPr lang="ko-KR" altLang="ko-KR">
                <a:solidFill>
                  <a:srgbClr val="00A4E4"/>
                </a:solidFill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 userDrawn="1"/>
          </p:nvSpPr>
          <p:spPr bwMode="gray">
            <a:xfrm>
              <a:off x="1440543" y="1418168"/>
              <a:ext cx="246407" cy="769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ko-KR" altLang="ko-KR">
                <a:solidFill>
                  <a:srgbClr val="00A4E4"/>
                </a:solidFill>
              </a:endParaRPr>
            </a:p>
          </p:txBody>
        </p:sp>
      </p:grpSp>
      <p:grpSp>
        <p:nvGrpSpPr>
          <p:cNvPr id="15" name="Group 8"/>
          <p:cNvGrpSpPr>
            <a:grpSpLocks/>
          </p:cNvGrpSpPr>
          <p:nvPr userDrawn="1">
            <p:custDataLst>
              <p:tags r:id="rId2"/>
            </p:custDataLst>
          </p:nvPr>
        </p:nvGrpSpPr>
        <p:grpSpPr bwMode="auto">
          <a:xfrm flipH="1">
            <a:off x="8738052" y="0"/>
            <a:ext cx="1196975" cy="1119188"/>
            <a:chOff x="1440543" y="1418168"/>
            <a:chExt cx="769056" cy="769056"/>
          </a:xfrm>
        </p:grpSpPr>
        <p:sp>
          <p:nvSpPr>
            <p:cNvPr id="16" name="Rectangle 15"/>
            <p:cNvSpPr>
              <a:spLocks noChangeArrowheads="1"/>
            </p:cNvSpPr>
            <p:nvPr userDrawn="1"/>
          </p:nvSpPr>
          <p:spPr bwMode="gray">
            <a:xfrm rot="5400000">
              <a:off x="1701804" y="1156907"/>
              <a:ext cx="246534" cy="769056"/>
            </a:xfrm>
            <a:prstGeom prst="rect">
              <a:avLst/>
            </a:prstGeom>
            <a:solidFill>
              <a:srgbClr val="00A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A4E4"/>
                </a:solidFill>
                <a:effectLst/>
                <a:uLnTx/>
                <a:uFillTx/>
                <a:latin typeface="Arial" pitchFamily="34" charset="0"/>
                <a:cs typeface="Arial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gray">
            <a:xfrm>
              <a:off x="1440543" y="1418168"/>
              <a:ext cx="246407" cy="769056"/>
            </a:xfrm>
            <a:prstGeom prst="rect">
              <a:avLst/>
            </a:prstGeom>
            <a:solidFill>
              <a:srgbClr val="00A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A4E4"/>
                </a:solidFill>
                <a:effectLst/>
                <a:uLnTx/>
                <a:uFillTx/>
                <a:latin typeface="Arial" pitchFamily="34" charset="0"/>
                <a:cs typeface="Arial"/>
              </a:endParaRPr>
            </a:p>
          </p:txBody>
        </p:sp>
      </p:grpSp>
      <p:sp>
        <p:nvSpPr>
          <p:cNvPr id="13" name="Rectangle 16"/>
          <p:cNvSpPr/>
          <p:nvPr userDrawn="1"/>
        </p:nvSpPr>
        <p:spPr bwMode="auto">
          <a:xfrm>
            <a:off x="2324708" y="2780928"/>
            <a:ext cx="5436604" cy="989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en-US" altLang="ko-KR" sz="3200" b="1" i="1" dirty="0">
                <a:solidFill>
                  <a:srgbClr val="00B0F0"/>
                </a:solidFill>
                <a:latin typeface="Arial" pitchFamily="34" charset="0"/>
                <a:ea typeface="ＭＳ Ｐゴシック"/>
                <a:cs typeface="Arial"/>
              </a:rPr>
              <a:t>End of Document</a:t>
            </a:r>
            <a:endParaRPr kumimoji="0" lang="ko-KR" altLang="en-US" sz="3200" b="1" i="1" dirty="0" err="1">
              <a:solidFill>
                <a:srgbClr val="00B0F0"/>
              </a:solidFill>
              <a:latin typeface="Arial" pitchFamily="34" charset="0"/>
              <a:ea typeface="ＭＳ Ｐゴシック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12551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7"/>
          <p:cNvSpPr>
            <a:spLocks noChangeShapeType="1"/>
          </p:cNvSpPr>
          <p:nvPr userDrawn="1"/>
        </p:nvSpPr>
        <p:spPr bwMode="auto">
          <a:xfrm>
            <a:off x="354013" y="666750"/>
            <a:ext cx="9168474" cy="0"/>
          </a:xfrm>
          <a:prstGeom prst="line">
            <a:avLst/>
          </a:prstGeom>
          <a:noFill/>
          <a:ln w="15875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8" name="Rectangle 12"/>
          <p:cNvSpPr>
            <a:spLocks noChangeArrowheads="1"/>
          </p:cNvSpPr>
          <p:nvPr userDrawn="1"/>
        </p:nvSpPr>
        <p:spPr bwMode="auto">
          <a:xfrm>
            <a:off x="354013" y="420529"/>
            <a:ext cx="22701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ko-KR" altLang="en-US" sz="1000" b="1" baseline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개인정보보호 관리체계 수립 컨설팅</a:t>
            </a:r>
            <a:endParaRPr lang="en-US" altLang="ko-KR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>
            <p:custDataLst>
              <p:tags r:id="rId6"/>
            </p:custDataLst>
          </p:nvPr>
        </p:nvSpPr>
        <p:spPr bwMode="gray">
          <a:xfrm>
            <a:off x="4789180" y="6613258"/>
            <a:ext cx="306123" cy="127000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fld id="{5DFF970D-EC9C-4F36-B0D8-9B6DCBA701C9}" type="slidenum">
              <a:rPr lang="en-US" altLang="ko-KR" sz="800" smtClean="0">
                <a:solidFill>
                  <a:schemeClr val="tx1"/>
                </a:solidFill>
              </a:rPr>
              <a:pPr algn="ctr" eaLnBrk="1" hangingPunct="1">
                <a:defRPr/>
              </a:pPr>
              <a:t>‹#›</a:t>
            </a:fld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4" name="Line 8"/>
          <p:cNvSpPr>
            <a:spLocks noChangeShapeType="1"/>
          </p:cNvSpPr>
          <p:nvPr userDrawn="1"/>
        </p:nvSpPr>
        <p:spPr bwMode="auto">
          <a:xfrm>
            <a:off x="354013" y="6532563"/>
            <a:ext cx="9197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Franklin Gothic Book" pitchFamily="34" charset="0"/>
          <a:ea typeface="바탕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Franklin Gothic Book" pitchFamily="34" charset="0"/>
          <a:ea typeface="바탕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Franklin Gothic Book" pitchFamily="34" charset="0"/>
          <a:ea typeface="바탕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Franklin Gothic Book" pitchFamily="34" charset="0"/>
          <a:ea typeface="바탕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 txBox="1">
            <a:spLocks/>
          </p:cNvSpPr>
          <p:nvPr/>
        </p:nvSpPr>
        <p:spPr bwMode="black">
          <a:xfrm>
            <a:off x="908360" y="4606461"/>
            <a:ext cx="7130256" cy="759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A4E4"/>
              </a:buClr>
              <a:buFont typeface="Wingdings" pitchFamily="2" charset="2"/>
              <a:buNone/>
              <a:tabLst>
                <a:tab pos="8005763" algn="r"/>
              </a:tabLst>
              <a:defRPr sz="1800">
                <a:solidFill>
                  <a:srgbClr val="00A4E4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361950" indent="-171450" algn="l" defTabSz="457200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A4E4"/>
              </a:buClr>
              <a:buFont typeface="Arial" pitchFamily="34" charset="0"/>
              <a:buChar char="–"/>
              <a:tabLst>
                <a:tab pos="8005763" algn="r"/>
              </a:tabLst>
              <a:defRPr sz="1200">
                <a:solidFill>
                  <a:srgbClr val="000000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501650" indent="-139700" algn="l" defTabSz="457200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A4E4"/>
              </a:buClr>
              <a:buFont typeface="Arial" pitchFamily="34" charset="0"/>
              <a:buChar char="•"/>
              <a:tabLst>
                <a:tab pos="8005763" algn="r"/>
              </a:tabLst>
              <a:defRPr sz="1000">
                <a:solidFill>
                  <a:srgbClr val="000000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647700" indent="-152400" algn="l" defTabSz="457200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A4E4"/>
              </a:buClr>
              <a:buFont typeface="Arial" pitchFamily="34" charset="0"/>
              <a:buChar char="–"/>
              <a:tabLst>
                <a:tab pos="8005763" algn="r"/>
              </a:tabLst>
              <a:defRPr sz="1000">
                <a:solidFill>
                  <a:srgbClr val="000000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92163" indent="-144463" algn="l" defTabSz="457200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A4E4"/>
              </a:buClr>
              <a:buFont typeface="Arial" pitchFamily="34" charset="0"/>
              <a:buChar char="»"/>
              <a:tabLst>
                <a:tab pos="8005763" algn="r"/>
              </a:tabLst>
              <a:defRPr sz="1000">
                <a:solidFill>
                  <a:srgbClr val="000000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1249363" indent="-144463" algn="l" defTabSz="457200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00A4E4"/>
              </a:buClr>
              <a:buFont typeface="Arial" pitchFamily="34" charset="0"/>
              <a:buChar char="»"/>
              <a:tabLst>
                <a:tab pos="8005763" algn="r"/>
              </a:tabLst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1706563" indent="-144463" algn="l" defTabSz="457200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00A4E4"/>
              </a:buClr>
              <a:buFont typeface="Arial" pitchFamily="34" charset="0"/>
              <a:buChar char="»"/>
              <a:tabLst>
                <a:tab pos="8005763" algn="r"/>
              </a:tabLst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163763" indent="-144463" algn="l" defTabSz="457200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00A4E4"/>
              </a:buClr>
              <a:buFont typeface="Arial" pitchFamily="34" charset="0"/>
              <a:buChar char="»"/>
              <a:tabLst>
                <a:tab pos="8005763" algn="r"/>
              </a:tabLst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2620963" indent="-144463" algn="l" defTabSz="457200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00A4E4"/>
              </a:buClr>
              <a:buFont typeface="Arial" pitchFamily="34" charset="0"/>
              <a:buChar char="»"/>
              <a:tabLst>
                <a:tab pos="8005763" algn="r"/>
              </a:tabLst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spcBef>
                <a:spcPts val="600"/>
              </a:spcBef>
            </a:pPr>
            <a:r>
              <a:rPr kumimoji="0"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Version 1.0</a:t>
            </a:r>
          </a:p>
          <a:p>
            <a:pPr latinLnBrk="0">
              <a:spcBef>
                <a:spcPts val="600"/>
              </a:spcBef>
            </a:pPr>
            <a:r>
              <a:rPr kumimoji="0"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15.Oct.2019</a:t>
            </a:r>
          </a:p>
        </p:txBody>
      </p:sp>
      <p:sp>
        <p:nvSpPr>
          <p:cNvPr id="12" name="Title 3"/>
          <p:cNvSpPr txBox="1">
            <a:spLocks/>
          </p:cNvSpPr>
          <p:nvPr/>
        </p:nvSpPr>
        <p:spPr bwMode="black">
          <a:xfrm>
            <a:off x="819147" y="1919291"/>
            <a:ext cx="8534403" cy="12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73AE"/>
                </a:solidFill>
                <a:latin typeface="+mj-lt"/>
                <a:ea typeface="MS PGothic" pitchFamily="34" charset="-128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9pPr>
          </a:lstStyle>
          <a:p>
            <a:pPr lvl="0" latinLnBrk="0"/>
            <a:r>
              <a:rPr kumimoji="0" lang="ko-KR" altLang="en-US" b="1" i="1" kern="0" dirty="0">
                <a:solidFill>
                  <a:schemeClr val="tx1"/>
                </a:solidFill>
                <a:latin typeface="+mn-ea"/>
                <a:ea typeface="+mn-ea"/>
                <a:cs typeface="Arial"/>
              </a:rPr>
              <a:t>개인정보보호 관리체계 수준평가 결과서 </a:t>
            </a:r>
            <a:endParaRPr kumimoji="0" lang="ko-KR" altLang="en-US" sz="3600" b="1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2432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1260475" y="1289708"/>
            <a:ext cx="8265824" cy="619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7287" tIns="53643" rIns="107287" bIns="53643"/>
          <a:lstStyle/>
          <a:p>
            <a:pPr defTabSz="1072866">
              <a:defRPr/>
            </a:pPr>
            <a:endParaRPr lang="ko-KR" altLang="en-US" sz="35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3225" y="932521"/>
            <a:ext cx="857250" cy="4191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lIns="95062" tIns="47530" rIns="95062" bIns="47530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60475" y="948493"/>
            <a:ext cx="5008214" cy="341215"/>
          </a:xfrm>
          <a:prstGeom prst="rect">
            <a:avLst/>
          </a:prstGeom>
          <a:noFill/>
          <a:effectLst/>
        </p:spPr>
        <p:txBody>
          <a:bodyPr wrap="none" lIns="0" tIns="47530" rIns="95062" bIns="47530" anchor="ctr"/>
          <a:lstStyle/>
          <a:p>
            <a:pPr algn="l">
              <a:defRPr/>
            </a:pPr>
            <a:r>
              <a:rPr lang="ko-KR" altLang="en-US" sz="2000" b="1" spc="-124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진단결과 상세</a:t>
            </a:r>
            <a:endParaRPr lang="en-US" altLang="ko-KR" sz="2000" b="1" spc="-124" dirty="0">
              <a:ln>
                <a:solidFill>
                  <a:sysClr val="windowText" lastClr="000000">
                    <a:alpha val="0"/>
                  </a:sys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2802" y="1477963"/>
            <a:ext cx="9334062" cy="323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kumimoji="0" lang="ko-KR" altLang="en-US" sz="13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인적 보안 영역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7454" y="1801706"/>
            <a:ext cx="4324883" cy="305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2.1 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 취급자 관리</a:t>
            </a:r>
            <a:endParaRPr kumimoji="0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72029" y="2477950"/>
            <a:ext cx="8752901" cy="5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127000" algn="just">
              <a:spcAft>
                <a:spcPts val="0"/>
              </a:spcAft>
            </a:pPr>
            <a:r>
              <a:rPr lang="ko-KR" altLang="en-US" sz="1000" kern="100" dirty="0">
                <a:solidFill>
                  <a:srgbClr val="000000"/>
                </a:solidFill>
                <a:latin typeface="+mn-ea"/>
                <a:cs typeface="바탕"/>
              </a:rPr>
              <a:t>개인정보를 취급하는 임직원의 경우 개인정보 취급자로 지정하고 개인정보 취급자를 최소한으로 지정하여 그 목록을 최신으로 관리하여야 한다</a:t>
            </a:r>
            <a:r>
              <a:rPr lang="en-US" altLang="ko-KR" sz="1000" kern="100" dirty="0">
                <a:solidFill>
                  <a:srgbClr val="000000"/>
                </a:solidFill>
                <a:latin typeface="+mn-ea"/>
                <a:cs typeface="바탕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0074" y="2135770"/>
            <a:ext cx="4324883" cy="288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(1) </a:t>
            </a:r>
            <a:r>
              <a:rPr kumimoji="0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가이드라인</a:t>
            </a:r>
            <a:endParaRPr kumimoji="0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0074" y="3220922"/>
            <a:ext cx="4324883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kumimoji="0"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kumimoji="0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현황</a:t>
            </a:r>
            <a:endParaRPr kumimoji="0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72028" y="3533315"/>
            <a:ext cx="87529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>
                <a:latin typeface="+mn-ea"/>
                <a:ea typeface="+mn-ea"/>
              </a:rPr>
              <a:t>임직원 모두 개인정보를 취급하는 것으로 파악되었으며 직무 검토와 취급자 목록이 관리되고 있지 않습니다</a:t>
            </a:r>
            <a:r>
              <a:rPr lang="en-US" altLang="ko-KR" sz="1000" dirty="0">
                <a:latin typeface="+mn-ea"/>
                <a:ea typeface="+mn-ea"/>
              </a:rPr>
              <a:t>.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7688" y="3914978"/>
            <a:ext cx="4324883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(3) </a:t>
            </a:r>
            <a:r>
              <a:rPr kumimoji="0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취약점 및 개선방향</a:t>
            </a:r>
            <a:endParaRPr kumimoji="0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660635"/>
              </p:ext>
            </p:extLst>
          </p:nvPr>
        </p:nvGraphicFramePr>
        <p:xfrm>
          <a:off x="731712" y="4216493"/>
          <a:ext cx="8633533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6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6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7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취약점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개선 방향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796"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개인정보 취급자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관리 미흡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개인정보를 취급하는 직원인가에 대한 검토 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796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개인정보 취급자를 목록화 한 관리대장 작성 및 최신화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327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1260475" y="1289708"/>
            <a:ext cx="8265824" cy="619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7287" tIns="53643" rIns="107287" bIns="53643"/>
          <a:lstStyle/>
          <a:p>
            <a:pPr defTabSz="1072866">
              <a:defRPr/>
            </a:pPr>
            <a:endParaRPr lang="ko-KR" altLang="en-US" sz="35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3225" y="932521"/>
            <a:ext cx="857250" cy="4191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lIns="95062" tIns="47530" rIns="95062" bIns="47530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60475" y="948493"/>
            <a:ext cx="5008214" cy="341215"/>
          </a:xfrm>
          <a:prstGeom prst="rect">
            <a:avLst/>
          </a:prstGeom>
          <a:noFill/>
          <a:effectLst/>
        </p:spPr>
        <p:txBody>
          <a:bodyPr wrap="none" lIns="0" tIns="47530" rIns="95062" bIns="47530" anchor="ctr"/>
          <a:lstStyle/>
          <a:p>
            <a:pPr algn="l">
              <a:defRPr/>
            </a:pPr>
            <a:r>
              <a:rPr lang="ko-KR" altLang="en-US" sz="2000" b="1" spc="-124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진단결과 상세</a:t>
            </a:r>
            <a:endParaRPr lang="en-US" altLang="ko-KR" sz="2000" b="1" spc="-124" dirty="0">
              <a:ln>
                <a:solidFill>
                  <a:sysClr val="windowText" lastClr="000000">
                    <a:alpha val="0"/>
                  </a:sys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2802" y="1477963"/>
            <a:ext cx="9334062" cy="323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kumimoji="0" lang="ko-KR" altLang="en-US" sz="13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인적 보안 영역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7454" y="1801706"/>
            <a:ext cx="4324883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2.2 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 취급자 보안 점검</a:t>
            </a:r>
            <a:endParaRPr kumimoji="0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72029" y="2477950"/>
            <a:ext cx="8752901" cy="5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127000" algn="just">
              <a:spcAft>
                <a:spcPts val="0"/>
              </a:spcAft>
            </a:pPr>
            <a:r>
              <a:rPr lang="ko-KR" altLang="en-US" sz="1000" kern="100" dirty="0">
                <a:solidFill>
                  <a:srgbClr val="000000"/>
                </a:solidFill>
                <a:latin typeface="+mn-ea"/>
                <a:cs typeface="바탕"/>
              </a:rPr>
              <a:t>개인정보 취급자에 대한 개인정보보호 전 영역에 대한 보안 점검을 연 </a:t>
            </a:r>
            <a:r>
              <a:rPr lang="en-US" altLang="ko-KR" sz="1000" kern="100" dirty="0">
                <a:solidFill>
                  <a:srgbClr val="000000"/>
                </a:solidFill>
                <a:latin typeface="+mn-ea"/>
                <a:cs typeface="바탕"/>
              </a:rPr>
              <a:t>1</a:t>
            </a:r>
            <a:r>
              <a:rPr lang="ko-KR" altLang="en-US" sz="1000" kern="100" dirty="0">
                <a:solidFill>
                  <a:srgbClr val="000000"/>
                </a:solidFill>
                <a:latin typeface="+mn-ea"/>
                <a:cs typeface="바탕"/>
              </a:rPr>
              <a:t>회 이상 수행하고 그 결과에 문서화하여 보고하여야 한다</a:t>
            </a:r>
            <a:r>
              <a:rPr lang="en-US" altLang="ko-KR" sz="1000" kern="100" dirty="0">
                <a:solidFill>
                  <a:srgbClr val="000000"/>
                </a:solidFill>
                <a:latin typeface="+mn-ea"/>
                <a:cs typeface="바탕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0074" y="2135770"/>
            <a:ext cx="4324883" cy="288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(1) </a:t>
            </a:r>
            <a:r>
              <a:rPr kumimoji="0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가이드라인</a:t>
            </a:r>
            <a:endParaRPr kumimoji="0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0074" y="3220922"/>
            <a:ext cx="4324883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kumimoji="0"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kumimoji="0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현황</a:t>
            </a:r>
            <a:endParaRPr kumimoji="0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72028" y="3533315"/>
            <a:ext cx="87529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>
                <a:latin typeface="+mn-ea"/>
                <a:ea typeface="+mn-ea"/>
              </a:rPr>
              <a:t>개인정보 취급자의 보안 현황에 대한 점검이 이루어지고 </a:t>
            </a:r>
            <a:r>
              <a:rPr lang="ko-KR" altLang="en-US" sz="1000">
                <a:latin typeface="+mn-ea"/>
                <a:ea typeface="+mn-ea"/>
              </a:rPr>
              <a:t>있지 않으며 그 결과가 보고되고 </a:t>
            </a:r>
            <a:r>
              <a:rPr lang="ko-KR" altLang="en-US" sz="1000" dirty="0">
                <a:latin typeface="+mn-ea"/>
                <a:ea typeface="+mn-ea"/>
              </a:rPr>
              <a:t>있지 않습니다</a:t>
            </a:r>
            <a:r>
              <a:rPr lang="en-US" altLang="ko-KR" sz="1000" dirty="0">
                <a:latin typeface="+mn-ea"/>
                <a:ea typeface="+mn-ea"/>
              </a:rPr>
              <a:t>.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7688" y="3914978"/>
            <a:ext cx="4324883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(3) </a:t>
            </a:r>
            <a:r>
              <a:rPr kumimoji="0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취약점 및 개선방향</a:t>
            </a:r>
            <a:endParaRPr kumimoji="0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434589"/>
              </p:ext>
            </p:extLst>
          </p:nvPr>
        </p:nvGraphicFramePr>
        <p:xfrm>
          <a:off x="731712" y="4216493"/>
          <a:ext cx="8633533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6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6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7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취약점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개선 방향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79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개인정보 취급자 보안점검 미 실시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개인정보보호 취급자 보안점검 절차 수립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8618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1260475" y="1289708"/>
            <a:ext cx="8265824" cy="619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7287" tIns="53643" rIns="107287" bIns="53643"/>
          <a:lstStyle/>
          <a:p>
            <a:pPr defTabSz="1072866">
              <a:defRPr/>
            </a:pPr>
            <a:endParaRPr lang="ko-KR" altLang="en-US" sz="35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3225" y="932521"/>
            <a:ext cx="857250" cy="4191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lIns="95062" tIns="47530" rIns="95062" bIns="47530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60475" y="948493"/>
            <a:ext cx="5008214" cy="341215"/>
          </a:xfrm>
          <a:prstGeom prst="rect">
            <a:avLst/>
          </a:prstGeom>
          <a:noFill/>
          <a:effectLst/>
        </p:spPr>
        <p:txBody>
          <a:bodyPr wrap="none" lIns="0" tIns="47530" rIns="95062" bIns="47530" anchor="ctr"/>
          <a:lstStyle/>
          <a:p>
            <a:pPr algn="l">
              <a:defRPr/>
            </a:pPr>
            <a:r>
              <a:rPr lang="ko-KR" altLang="en-US" sz="2000" b="1" spc="-124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진단결과 상세</a:t>
            </a:r>
            <a:endParaRPr lang="en-US" altLang="ko-KR" sz="2000" b="1" spc="-124" dirty="0">
              <a:ln>
                <a:solidFill>
                  <a:sysClr val="windowText" lastClr="000000">
                    <a:alpha val="0"/>
                  </a:sys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2802" y="1477963"/>
            <a:ext cx="9334062" cy="323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kumimoji="0" lang="ko-KR" altLang="en-US" sz="13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인적 보안 영역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7454" y="1801706"/>
            <a:ext cx="4324883" cy="305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2.2 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보안서약서 관리</a:t>
            </a:r>
            <a:endParaRPr kumimoji="0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72029" y="2477950"/>
            <a:ext cx="8752901" cy="5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127000" algn="just">
              <a:spcAft>
                <a:spcPts val="0"/>
              </a:spcAft>
            </a:pPr>
            <a:r>
              <a:rPr lang="ko-KR" altLang="en-US" sz="1000" kern="100" dirty="0">
                <a:solidFill>
                  <a:srgbClr val="000000"/>
                </a:solidFill>
                <a:latin typeface="+mn-ea"/>
                <a:cs typeface="바탕"/>
              </a:rPr>
              <a:t>개인정보를 처리하거나 접근권한이 부여된 임직원∙임시직원∙외부자 등 내부 정책 및 관련 법규</a:t>
            </a:r>
            <a:r>
              <a:rPr lang="en-US" altLang="ko-KR" sz="1000" kern="100" dirty="0">
                <a:solidFill>
                  <a:srgbClr val="000000"/>
                </a:solidFill>
                <a:latin typeface="+mn-ea"/>
                <a:cs typeface="바탕"/>
              </a:rPr>
              <a:t>, </a:t>
            </a:r>
            <a:r>
              <a:rPr lang="ko-KR" altLang="en-US" sz="1000" kern="100" dirty="0">
                <a:solidFill>
                  <a:srgbClr val="000000"/>
                </a:solidFill>
                <a:latin typeface="+mn-ea"/>
                <a:cs typeface="바탕"/>
              </a:rPr>
              <a:t>비밀유지 의무 등 준수사항을 명확히 인지할 수 </a:t>
            </a:r>
            <a:br>
              <a:rPr lang="en-US" altLang="ko-KR" sz="1000" kern="100" dirty="0">
                <a:solidFill>
                  <a:srgbClr val="000000"/>
                </a:solidFill>
                <a:latin typeface="+mn-ea"/>
                <a:cs typeface="바탕"/>
              </a:rPr>
            </a:br>
            <a:r>
              <a:rPr lang="ko-KR" altLang="en-US" sz="1000" kern="100" dirty="0">
                <a:solidFill>
                  <a:srgbClr val="000000"/>
                </a:solidFill>
                <a:latin typeface="+mn-ea"/>
                <a:cs typeface="바탕"/>
              </a:rPr>
              <a:t>있도록 업무 특성에 따른 보안 서약을 받아야 한다</a:t>
            </a:r>
            <a:r>
              <a:rPr lang="en-US" altLang="ko-KR" sz="1000" kern="100" dirty="0">
                <a:solidFill>
                  <a:srgbClr val="000000"/>
                </a:solidFill>
                <a:latin typeface="+mn-ea"/>
                <a:cs typeface="바탕"/>
              </a:rPr>
              <a:t>.</a:t>
            </a:r>
            <a:r>
              <a:rPr lang="ko-KR" altLang="en-US" sz="1000" kern="100" dirty="0">
                <a:solidFill>
                  <a:srgbClr val="000000"/>
                </a:solidFill>
                <a:latin typeface="+mn-ea"/>
                <a:cs typeface="바탕"/>
              </a:rPr>
              <a:t> </a:t>
            </a:r>
            <a:endParaRPr lang="en-US" altLang="ko-KR" sz="1000" kern="100" dirty="0">
              <a:solidFill>
                <a:srgbClr val="000000"/>
              </a:solidFill>
              <a:latin typeface="+mn-ea"/>
              <a:cs typeface="바탕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0074" y="2135770"/>
            <a:ext cx="4324883" cy="288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(1) </a:t>
            </a:r>
            <a:r>
              <a:rPr kumimoji="0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가이드라인</a:t>
            </a:r>
            <a:endParaRPr kumimoji="0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0074" y="3220922"/>
            <a:ext cx="4324883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kumimoji="0"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kumimoji="0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현황</a:t>
            </a:r>
            <a:endParaRPr kumimoji="0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72028" y="3533315"/>
            <a:ext cx="87529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>
                <a:latin typeface="+mn-ea"/>
                <a:ea typeface="+mn-ea"/>
              </a:rPr>
              <a:t>기존 에스엔텍에서는 인사부서에서 보안서약서을 입</a:t>
            </a:r>
            <a:r>
              <a:rPr lang="en-US" altLang="ko-KR" sz="1000" dirty="0">
                <a:latin typeface="+mn-ea"/>
                <a:ea typeface="+mn-ea"/>
              </a:rPr>
              <a:t>/</a:t>
            </a:r>
            <a:r>
              <a:rPr lang="ko-KR" altLang="en-US" sz="1000" dirty="0">
                <a:latin typeface="+mn-ea"/>
                <a:ea typeface="+mn-ea"/>
              </a:rPr>
              <a:t>퇴사 시 징구하고 있었으나 현재 인사부서의 부재로 보안서약서를 징구하는 절차가 없습니다</a:t>
            </a:r>
            <a:r>
              <a:rPr lang="en-US" altLang="ko-KR" sz="1000" dirty="0">
                <a:latin typeface="+mn-ea"/>
                <a:ea typeface="+mn-ea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>
                <a:latin typeface="+mn-ea"/>
                <a:ea typeface="+mn-ea"/>
              </a:rPr>
              <a:t>현재 보관되어 있는 보안서약서를 확인할 수 없습니다</a:t>
            </a:r>
            <a:r>
              <a:rPr lang="en-US" altLang="ko-KR" sz="1000" dirty="0">
                <a:latin typeface="+mn-ea"/>
                <a:ea typeface="+mn-ea"/>
              </a:rPr>
              <a:t>.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0074" y="4050450"/>
            <a:ext cx="4324883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(3) </a:t>
            </a:r>
            <a:r>
              <a:rPr kumimoji="0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취약점 및 개선방향</a:t>
            </a:r>
            <a:endParaRPr kumimoji="0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512791"/>
              </p:ext>
            </p:extLst>
          </p:nvPr>
        </p:nvGraphicFramePr>
        <p:xfrm>
          <a:off x="731712" y="4351965"/>
          <a:ext cx="8633533" cy="65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6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6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7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취약점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개선 방향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79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보안서약서 작성 없음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정보보호 외 개인정보보호에 관한 책임 및 내용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비밀유지에 대한 내용이 담긴 보안서약서 작성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9071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1260475" y="1289708"/>
            <a:ext cx="8265824" cy="619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7287" tIns="53643" rIns="107287" bIns="53643"/>
          <a:lstStyle/>
          <a:p>
            <a:pPr defTabSz="1072866">
              <a:defRPr/>
            </a:pPr>
            <a:endParaRPr lang="ko-KR" altLang="en-US" sz="35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3225" y="932521"/>
            <a:ext cx="857250" cy="4191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lIns="95062" tIns="47530" rIns="95062" bIns="47530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60475" y="948493"/>
            <a:ext cx="5008214" cy="341215"/>
          </a:xfrm>
          <a:prstGeom prst="rect">
            <a:avLst/>
          </a:prstGeom>
          <a:noFill/>
          <a:effectLst/>
        </p:spPr>
        <p:txBody>
          <a:bodyPr wrap="none" lIns="0" tIns="47530" rIns="95062" bIns="47530" anchor="ctr"/>
          <a:lstStyle/>
          <a:p>
            <a:pPr algn="l">
              <a:defRPr/>
            </a:pPr>
            <a:r>
              <a:rPr lang="ko-KR" altLang="en-US" sz="2000" b="1" spc="-124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진단결과 상세</a:t>
            </a:r>
            <a:endParaRPr lang="en-US" altLang="ko-KR" sz="2000" b="1" spc="-124" dirty="0">
              <a:ln>
                <a:solidFill>
                  <a:sysClr val="windowText" lastClr="000000">
                    <a:alpha val="0"/>
                  </a:sys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2802" y="1477963"/>
            <a:ext cx="9334062" cy="323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kumimoji="0" lang="ko-KR" altLang="en-US" sz="13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인적 보안 영역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7454" y="1801706"/>
            <a:ext cx="4324883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2.3 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 취급자 보안 점검</a:t>
            </a:r>
            <a:endParaRPr kumimoji="0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72029" y="2477950"/>
            <a:ext cx="8752901" cy="5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127000" algn="just">
              <a:spcAft>
                <a:spcPts val="0"/>
              </a:spcAft>
            </a:pPr>
            <a:r>
              <a:rPr lang="ko-KR" altLang="en-US" sz="1000" kern="100" dirty="0">
                <a:solidFill>
                  <a:srgbClr val="000000"/>
                </a:solidFill>
                <a:latin typeface="+mn-ea"/>
                <a:cs typeface="바탕"/>
              </a:rPr>
              <a:t>개인정보 취급자에 대한 개인정보보호 전 영역에 대한 보안 점검을 연 </a:t>
            </a:r>
            <a:r>
              <a:rPr lang="en-US" altLang="ko-KR" sz="1000" kern="100" dirty="0">
                <a:solidFill>
                  <a:srgbClr val="000000"/>
                </a:solidFill>
                <a:latin typeface="+mn-ea"/>
                <a:cs typeface="바탕"/>
              </a:rPr>
              <a:t>1</a:t>
            </a:r>
            <a:r>
              <a:rPr lang="ko-KR" altLang="en-US" sz="1000" kern="100" dirty="0">
                <a:solidFill>
                  <a:srgbClr val="000000"/>
                </a:solidFill>
                <a:latin typeface="+mn-ea"/>
                <a:cs typeface="바탕"/>
              </a:rPr>
              <a:t>회 이상 수행하고 그 결과에 문서화하여 보고하여야 한다</a:t>
            </a:r>
            <a:r>
              <a:rPr lang="en-US" altLang="ko-KR" sz="1000" kern="100" dirty="0">
                <a:solidFill>
                  <a:srgbClr val="000000"/>
                </a:solidFill>
                <a:latin typeface="+mn-ea"/>
                <a:cs typeface="바탕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0074" y="2135770"/>
            <a:ext cx="4324883" cy="288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(1) </a:t>
            </a:r>
            <a:r>
              <a:rPr kumimoji="0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가이드라인</a:t>
            </a:r>
            <a:endParaRPr kumimoji="0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0074" y="3220922"/>
            <a:ext cx="4324883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kumimoji="0"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kumimoji="0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현황</a:t>
            </a:r>
            <a:endParaRPr kumimoji="0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72028" y="3533315"/>
            <a:ext cx="87529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>
                <a:latin typeface="+mn-ea"/>
                <a:ea typeface="+mn-ea"/>
              </a:rPr>
              <a:t>개인정보 취급자의 보안 현황에 대한 점검이 이루어지고 </a:t>
            </a:r>
            <a:r>
              <a:rPr lang="ko-KR" altLang="en-US" sz="1000">
                <a:latin typeface="+mn-ea"/>
                <a:ea typeface="+mn-ea"/>
              </a:rPr>
              <a:t>있지 않으며 그 결과가 보고되고 </a:t>
            </a:r>
            <a:r>
              <a:rPr lang="ko-KR" altLang="en-US" sz="1000" dirty="0">
                <a:latin typeface="+mn-ea"/>
                <a:ea typeface="+mn-ea"/>
              </a:rPr>
              <a:t>있지 않습니다</a:t>
            </a:r>
            <a:r>
              <a:rPr lang="en-US" altLang="ko-KR" sz="1000" dirty="0">
                <a:latin typeface="+mn-ea"/>
                <a:ea typeface="+mn-ea"/>
              </a:rPr>
              <a:t>.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0074" y="3914978"/>
            <a:ext cx="4324883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(3) </a:t>
            </a:r>
            <a:r>
              <a:rPr kumimoji="0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취약점 및 개선방향</a:t>
            </a:r>
            <a:endParaRPr kumimoji="0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952999"/>
              </p:ext>
            </p:extLst>
          </p:nvPr>
        </p:nvGraphicFramePr>
        <p:xfrm>
          <a:off x="731712" y="4216493"/>
          <a:ext cx="8633533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6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6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7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취약점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개선 방향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79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개인정보 취급자 보안점검 미 실시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개인정보보호 취급자 보안점검 절차 수립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3083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1260475" y="1289708"/>
            <a:ext cx="8265824" cy="619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7287" tIns="53643" rIns="107287" bIns="53643"/>
          <a:lstStyle/>
          <a:p>
            <a:pPr defTabSz="1072866">
              <a:defRPr/>
            </a:pPr>
            <a:endParaRPr lang="ko-KR" altLang="en-US" sz="35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3225" y="932521"/>
            <a:ext cx="857250" cy="4191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lIns="95062" tIns="47530" rIns="95062" bIns="47530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60475" y="948493"/>
            <a:ext cx="5008214" cy="341215"/>
          </a:xfrm>
          <a:prstGeom prst="rect">
            <a:avLst/>
          </a:prstGeom>
          <a:noFill/>
          <a:effectLst/>
        </p:spPr>
        <p:txBody>
          <a:bodyPr wrap="none" lIns="0" tIns="47530" rIns="95062" bIns="47530" anchor="ctr"/>
          <a:lstStyle/>
          <a:p>
            <a:pPr algn="l">
              <a:defRPr/>
            </a:pPr>
            <a:r>
              <a:rPr lang="ko-KR" altLang="en-US" sz="2000" b="1" spc="-124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진단결과 상세</a:t>
            </a:r>
            <a:endParaRPr lang="en-US" altLang="ko-KR" sz="2000" b="1" spc="-124" dirty="0">
              <a:ln>
                <a:solidFill>
                  <a:sysClr val="windowText" lastClr="000000">
                    <a:alpha val="0"/>
                  </a:sys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2802" y="1477963"/>
            <a:ext cx="9334062" cy="323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kumimoji="0" lang="ko-KR" altLang="en-US" sz="13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인적 보안 영역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7454" y="1801706"/>
            <a:ext cx="4324883" cy="305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2.4 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개인정보보호 교육 수립</a:t>
            </a:r>
            <a:endParaRPr kumimoji="0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72029" y="2939422"/>
            <a:ext cx="8752901" cy="5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127000" algn="just">
              <a:spcAft>
                <a:spcPts val="0"/>
              </a:spcAft>
            </a:pPr>
            <a:r>
              <a:rPr lang="ko-KR" altLang="en-US" sz="1000" kern="100" dirty="0">
                <a:solidFill>
                  <a:srgbClr val="000000"/>
                </a:solidFill>
                <a:latin typeface="+mn-ea"/>
                <a:cs typeface="바탕"/>
              </a:rPr>
              <a:t>개인정보를 취급하는 임직원 및 외부자를 대상으로 연 </a:t>
            </a:r>
            <a:r>
              <a:rPr lang="en-US" altLang="ko-KR" sz="1000" kern="100" dirty="0">
                <a:solidFill>
                  <a:srgbClr val="000000"/>
                </a:solidFill>
                <a:latin typeface="+mn-ea"/>
                <a:cs typeface="바탕"/>
              </a:rPr>
              <a:t>1</a:t>
            </a:r>
            <a:r>
              <a:rPr lang="ko-KR" altLang="en-US" sz="1000" kern="100" dirty="0">
                <a:solidFill>
                  <a:srgbClr val="000000"/>
                </a:solidFill>
                <a:latin typeface="+mn-ea"/>
                <a:cs typeface="바탕"/>
              </a:rPr>
              <a:t>회 이상 교육을 시행하고 개인정보보호 정책 및 절차의 중대한 변경</a:t>
            </a:r>
            <a:r>
              <a:rPr lang="en-US" altLang="ko-KR" sz="1000" kern="100" dirty="0">
                <a:solidFill>
                  <a:srgbClr val="000000"/>
                </a:solidFill>
                <a:latin typeface="+mn-ea"/>
                <a:cs typeface="바탕"/>
              </a:rPr>
              <a:t>, </a:t>
            </a:r>
            <a:r>
              <a:rPr lang="ko-KR" altLang="en-US" sz="1000" kern="100" dirty="0">
                <a:solidFill>
                  <a:srgbClr val="000000"/>
                </a:solidFill>
                <a:latin typeface="+mn-ea"/>
                <a:cs typeface="바탕"/>
              </a:rPr>
              <a:t>조직 내 ∙ 외부 보안사고 발생</a:t>
            </a:r>
            <a:r>
              <a:rPr lang="en-US" altLang="ko-KR" sz="1000" kern="100" dirty="0">
                <a:solidFill>
                  <a:srgbClr val="000000"/>
                </a:solidFill>
                <a:latin typeface="+mn-ea"/>
                <a:cs typeface="바탕"/>
              </a:rPr>
              <a:t>, </a:t>
            </a:r>
            <a:r>
              <a:rPr lang="ko-KR" altLang="en-US" sz="1000" kern="100" dirty="0">
                <a:solidFill>
                  <a:srgbClr val="000000"/>
                </a:solidFill>
                <a:latin typeface="+mn-ea"/>
                <a:cs typeface="바탕"/>
              </a:rPr>
              <a:t>관련 법규 변경 등의 사유가 발생할 경우 추가 교육을 수행하여야 한다</a:t>
            </a:r>
            <a:r>
              <a:rPr lang="en-US" altLang="ko-KR" sz="1000" kern="100" dirty="0">
                <a:solidFill>
                  <a:srgbClr val="000000"/>
                </a:solidFill>
                <a:latin typeface="+mn-ea"/>
                <a:cs typeface="바탕"/>
              </a:rPr>
              <a:t>. </a:t>
            </a:r>
            <a:r>
              <a:rPr lang="ko-KR" altLang="en-US" sz="1000" kern="100" dirty="0">
                <a:solidFill>
                  <a:srgbClr val="000000"/>
                </a:solidFill>
                <a:latin typeface="+mn-ea"/>
                <a:cs typeface="바탕"/>
              </a:rPr>
              <a:t>또한 교육 시행에 대한 기록을 남기고 평가하여야 한다</a:t>
            </a:r>
            <a:r>
              <a:rPr lang="en-US" altLang="ko-KR" sz="1000" kern="100" dirty="0">
                <a:solidFill>
                  <a:srgbClr val="000000"/>
                </a:solidFill>
                <a:latin typeface="+mn-ea"/>
                <a:cs typeface="바탕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0074" y="2597242"/>
            <a:ext cx="4324883" cy="288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(1) </a:t>
            </a:r>
            <a:r>
              <a:rPr kumimoji="0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가이드라인</a:t>
            </a:r>
            <a:endParaRPr kumimoji="0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0074" y="3682394"/>
            <a:ext cx="4324883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kumimoji="0"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kumimoji="0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현황</a:t>
            </a:r>
            <a:endParaRPr kumimoji="0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72028" y="3994787"/>
            <a:ext cx="87529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>
                <a:latin typeface="+mn-ea"/>
                <a:ea typeface="+mn-ea"/>
              </a:rPr>
              <a:t>개인정보보호 정책</a:t>
            </a:r>
            <a:r>
              <a:rPr lang="en-US" altLang="ko-KR" sz="1000" dirty="0">
                <a:latin typeface="+mn-ea"/>
                <a:ea typeface="+mn-ea"/>
              </a:rPr>
              <a:t>, </a:t>
            </a:r>
            <a:r>
              <a:rPr lang="ko-KR" altLang="en-US" sz="1000" dirty="0">
                <a:latin typeface="+mn-ea"/>
                <a:ea typeface="+mn-ea"/>
              </a:rPr>
              <a:t>내부관리계획 수립의 부재로 개인정보보호 교육에 대한 계획도 수립되어 있지 않습니다</a:t>
            </a:r>
            <a:r>
              <a:rPr lang="en-US" altLang="ko-KR" sz="1000" dirty="0">
                <a:latin typeface="+mn-ea"/>
                <a:ea typeface="+mn-ea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>
                <a:latin typeface="+mn-ea"/>
                <a:ea typeface="+mn-ea"/>
              </a:rPr>
              <a:t>교육 시행에 대한 기록과 교육 결과에 대한 평가가 이루어지고 있지 않습니다</a:t>
            </a:r>
            <a:r>
              <a:rPr lang="en-US" altLang="ko-KR" sz="1000" dirty="0">
                <a:latin typeface="+mn-ea"/>
                <a:ea typeface="+mn-ea"/>
              </a:rPr>
              <a:t>.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7688" y="4532646"/>
            <a:ext cx="4324883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(3) </a:t>
            </a:r>
            <a:r>
              <a:rPr kumimoji="0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취약점 및 개선방향</a:t>
            </a:r>
            <a:endParaRPr kumimoji="0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278473"/>
              </p:ext>
            </p:extLst>
          </p:nvPr>
        </p:nvGraphicFramePr>
        <p:xfrm>
          <a:off x="731712" y="4834161"/>
          <a:ext cx="8633533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6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6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7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취약점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개선 방향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79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개인정보보호 교육 계획 미 수립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금번 현황 점검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결과 등을 반영한 개인정보보호 교육 계획 수립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79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교육 결과 관리 미흡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교육 시행에 대한 기록과 결과에 대한 피드백 필요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67454" y="2107624"/>
            <a:ext cx="4324883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2.5 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개인정보보호 교육 시행 및 평가</a:t>
            </a:r>
            <a:endParaRPr kumimoji="0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3687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1260475" y="1289708"/>
            <a:ext cx="8265824" cy="619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7287" tIns="53643" rIns="107287" bIns="53643"/>
          <a:lstStyle/>
          <a:p>
            <a:pPr defTabSz="1072866">
              <a:defRPr/>
            </a:pPr>
            <a:endParaRPr lang="ko-KR" altLang="en-US" sz="35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3225" y="932521"/>
            <a:ext cx="857250" cy="4191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lIns="95062" tIns="47530" rIns="95062" bIns="47530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60475" y="948493"/>
            <a:ext cx="5008214" cy="341215"/>
          </a:xfrm>
          <a:prstGeom prst="rect">
            <a:avLst/>
          </a:prstGeom>
          <a:noFill/>
          <a:effectLst/>
        </p:spPr>
        <p:txBody>
          <a:bodyPr wrap="none" lIns="0" tIns="47530" rIns="95062" bIns="47530" anchor="ctr"/>
          <a:lstStyle/>
          <a:p>
            <a:pPr algn="l">
              <a:defRPr/>
            </a:pPr>
            <a:r>
              <a:rPr lang="ko-KR" altLang="en-US" sz="2000" b="1" spc="-124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진단결과 상세</a:t>
            </a:r>
            <a:endParaRPr lang="en-US" altLang="ko-KR" sz="2000" b="1" spc="-124" dirty="0">
              <a:ln>
                <a:solidFill>
                  <a:sysClr val="windowText" lastClr="000000">
                    <a:alpha val="0"/>
                  </a:sys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2802" y="1477963"/>
            <a:ext cx="9334062" cy="352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kumimoji="0" lang="en-US" altLang="ko-KR" sz="13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r>
              <a:rPr kumimoji="0" lang="ko-KR" altLang="en-US" sz="13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보안 영역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7454" y="1801706"/>
            <a:ext cx="4324883" cy="305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3.1 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 파일 보관</a:t>
            </a:r>
            <a:endParaRPr kumimoji="0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72029" y="2477950"/>
            <a:ext cx="8752901" cy="5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127000" algn="just">
              <a:spcAft>
                <a:spcPts val="0"/>
              </a:spcAft>
            </a:pPr>
            <a:r>
              <a:rPr lang="ko-KR" altLang="en-US" sz="1000" kern="100" dirty="0">
                <a:solidFill>
                  <a:srgbClr val="000000"/>
                </a:solidFill>
                <a:latin typeface="+mn-ea"/>
                <a:cs typeface="바탕"/>
              </a:rPr>
              <a:t>업무용 컴퓨터 및 모바일 기기에 개인정보 저장 시 문서도구 자체 암호화</a:t>
            </a:r>
            <a:r>
              <a:rPr lang="en-US" altLang="ko-KR" sz="1000" kern="100" dirty="0">
                <a:solidFill>
                  <a:srgbClr val="000000"/>
                </a:solidFill>
                <a:latin typeface="+mn-ea"/>
                <a:cs typeface="바탕"/>
              </a:rPr>
              <a:t>, </a:t>
            </a:r>
            <a:r>
              <a:rPr lang="ko-KR" altLang="en-US" sz="1000" kern="100" dirty="0">
                <a:solidFill>
                  <a:srgbClr val="000000"/>
                </a:solidFill>
                <a:latin typeface="+mn-ea"/>
                <a:cs typeface="바탕"/>
              </a:rPr>
              <a:t>암호 유틸리티를 이용한 암호화</a:t>
            </a:r>
            <a:r>
              <a:rPr lang="en-US" altLang="ko-KR" sz="1000" kern="100" dirty="0">
                <a:solidFill>
                  <a:srgbClr val="000000"/>
                </a:solidFill>
                <a:latin typeface="+mn-ea"/>
                <a:cs typeface="바탕"/>
              </a:rPr>
              <a:t>, DRM(Digital Right Management) </a:t>
            </a:r>
            <a:r>
              <a:rPr lang="ko-KR" altLang="en-US" sz="1000" kern="100" dirty="0">
                <a:solidFill>
                  <a:srgbClr val="000000"/>
                </a:solidFill>
                <a:latin typeface="+mn-ea"/>
                <a:cs typeface="바탕"/>
              </a:rPr>
              <a:t>적용 등을 이용한 암호화를 수행하여야 한다</a:t>
            </a:r>
            <a:r>
              <a:rPr lang="en-US" altLang="ko-KR" sz="1000" kern="100" dirty="0">
                <a:solidFill>
                  <a:srgbClr val="000000"/>
                </a:solidFill>
                <a:latin typeface="+mn-ea"/>
                <a:cs typeface="바탕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0074" y="2135770"/>
            <a:ext cx="4324883" cy="288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(1) </a:t>
            </a:r>
            <a:r>
              <a:rPr kumimoji="0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가이드라인</a:t>
            </a:r>
            <a:endParaRPr kumimoji="0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0074" y="3220922"/>
            <a:ext cx="4324883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kumimoji="0"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kumimoji="0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현황</a:t>
            </a:r>
            <a:endParaRPr kumimoji="0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72028" y="3533315"/>
            <a:ext cx="87529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>
                <a:latin typeface="+mn-ea"/>
                <a:ea typeface="+mn-ea"/>
              </a:rPr>
              <a:t>개인정보가 포함된 파일에 대한 암호화 저장이 이루어지고 있지 않습니다</a:t>
            </a:r>
            <a:r>
              <a:rPr lang="en-US" altLang="ko-KR" sz="1000" dirty="0">
                <a:latin typeface="+mn-ea"/>
                <a:ea typeface="+mn-ea"/>
              </a:rPr>
              <a:t>.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0074" y="3914978"/>
            <a:ext cx="4324883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(3) </a:t>
            </a:r>
            <a:r>
              <a:rPr kumimoji="0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취약점 및 개선방향</a:t>
            </a:r>
            <a:endParaRPr kumimoji="0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742988"/>
              </p:ext>
            </p:extLst>
          </p:nvPr>
        </p:nvGraphicFramePr>
        <p:xfrm>
          <a:off x="731712" y="4216493"/>
          <a:ext cx="8633533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6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6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7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취약점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개선 방향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79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개인정보 파일 저장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시 암호화 미흡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암호 정책 마련 및 암호화 도구 사용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3637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1260475" y="1289708"/>
            <a:ext cx="8265824" cy="619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7287" tIns="53643" rIns="107287" bIns="53643"/>
          <a:lstStyle/>
          <a:p>
            <a:pPr defTabSz="1072866">
              <a:defRPr/>
            </a:pPr>
            <a:endParaRPr lang="ko-KR" altLang="en-US" sz="35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3225" y="932521"/>
            <a:ext cx="857250" cy="4191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lIns="95062" tIns="47530" rIns="95062" bIns="47530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60475" y="948493"/>
            <a:ext cx="5008214" cy="341215"/>
          </a:xfrm>
          <a:prstGeom prst="rect">
            <a:avLst/>
          </a:prstGeom>
          <a:noFill/>
          <a:effectLst/>
        </p:spPr>
        <p:txBody>
          <a:bodyPr wrap="none" lIns="0" tIns="47530" rIns="95062" bIns="47530" anchor="ctr"/>
          <a:lstStyle/>
          <a:p>
            <a:pPr algn="l">
              <a:defRPr/>
            </a:pPr>
            <a:r>
              <a:rPr lang="ko-KR" altLang="en-US" sz="2000" b="1" spc="-124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진단결과 상세</a:t>
            </a:r>
            <a:endParaRPr lang="en-US" altLang="ko-KR" sz="2000" b="1" spc="-124" dirty="0">
              <a:ln>
                <a:solidFill>
                  <a:sysClr val="windowText" lastClr="000000">
                    <a:alpha val="0"/>
                  </a:sys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2802" y="1477963"/>
            <a:ext cx="9334062" cy="352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kumimoji="0" lang="en-US" altLang="ko-KR" sz="13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r>
              <a:rPr kumimoji="0" lang="ko-KR" altLang="en-US" sz="13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보안 영역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7454" y="1801706"/>
            <a:ext cx="4324883" cy="305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3.2 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최신 </a:t>
            </a: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OS 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kumimoji="0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72029" y="2477950"/>
            <a:ext cx="8752901" cy="5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127000" algn="just">
              <a:spcAft>
                <a:spcPts val="0"/>
              </a:spcAft>
            </a:pPr>
            <a:r>
              <a:rPr lang="ko-KR" altLang="en-US" sz="1000" kern="100" dirty="0">
                <a:solidFill>
                  <a:srgbClr val="000000"/>
                </a:solidFill>
                <a:latin typeface="+mn-ea"/>
                <a:cs typeface="바탕"/>
              </a:rPr>
              <a:t>운영체제의 취약점으로 인한 침해사고를 예방하기 위하여 최신 패치를 적용하여야 한다</a:t>
            </a:r>
            <a:r>
              <a:rPr lang="en-US" altLang="ko-KR" sz="1000" kern="100" dirty="0">
                <a:solidFill>
                  <a:srgbClr val="000000"/>
                </a:solidFill>
                <a:latin typeface="+mn-ea"/>
                <a:cs typeface="바탕"/>
              </a:rPr>
              <a:t>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0074" y="2135770"/>
            <a:ext cx="4324883" cy="288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(1) </a:t>
            </a:r>
            <a:r>
              <a:rPr kumimoji="0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가이드라인</a:t>
            </a:r>
            <a:endParaRPr kumimoji="0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0074" y="3220922"/>
            <a:ext cx="4324883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kumimoji="0"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kumimoji="0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현황</a:t>
            </a:r>
            <a:endParaRPr kumimoji="0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72028" y="3533315"/>
            <a:ext cx="875290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00" dirty="0">
                <a:latin typeface="+mn-ea"/>
                <a:ea typeface="+mn-ea"/>
              </a:rPr>
              <a:t>Windows 10</a:t>
            </a:r>
            <a:r>
              <a:rPr lang="ko-KR" altLang="en-US" sz="1000" dirty="0">
                <a:latin typeface="+mn-ea"/>
                <a:ea typeface="+mn-ea"/>
              </a:rPr>
              <a:t>버전</a:t>
            </a:r>
            <a:r>
              <a:rPr lang="en-US" altLang="ko-KR" sz="1000" dirty="0">
                <a:latin typeface="+mn-ea"/>
                <a:ea typeface="+mn-ea"/>
              </a:rPr>
              <a:t>(</a:t>
            </a:r>
            <a:r>
              <a:rPr lang="ko-KR" altLang="en-US" sz="1000" dirty="0">
                <a:latin typeface="+mn-ea"/>
                <a:ea typeface="+mn-ea"/>
              </a:rPr>
              <a:t>최신</a:t>
            </a:r>
            <a:r>
              <a:rPr lang="en-US" altLang="ko-KR" sz="1000" dirty="0">
                <a:latin typeface="+mn-ea"/>
                <a:ea typeface="+mn-ea"/>
              </a:rPr>
              <a:t>)</a:t>
            </a:r>
            <a:r>
              <a:rPr lang="ko-KR" altLang="en-US" sz="1000" dirty="0">
                <a:latin typeface="+mn-ea"/>
                <a:ea typeface="+mn-ea"/>
              </a:rPr>
              <a:t>의 </a:t>
            </a:r>
            <a:r>
              <a:rPr lang="en-US" altLang="ko-KR" sz="1000" dirty="0">
                <a:latin typeface="+mn-ea"/>
                <a:ea typeface="+mn-ea"/>
              </a:rPr>
              <a:t>PC</a:t>
            </a:r>
            <a:r>
              <a:rPr lang="ko-KR" altLang="en-US" sz="1000" dirty="0">
                <a:latin typeface="+mn-ea"/>
                <a:ea typeface="+mn-ea"/>
              </a:rPr>
              <a:t>와 </a:t>
            </a:r>
            <a:r>
              <a:rPr lang="en-US" altLang="ko-KR" sz="1000" dirty="0">
                <a:latin typeface="+mn-ea"/>
                <a:ea typeface="+mn-ea"/>
              </a:rPr>
              <a:t>Windows 7</a:t>
            </a:r>
            <a:r>
              <a:rPr lang="ko-KR" altLang="en-US" sz="1000" dirty="0">
                <a:latin typeface="+mn-ea"/>
                <a:ea typeface="+mn-ea"/>
              </a:rPr>
              <a:t>버전의 </a:t>
            </a:r>
            <a:r>
              <a:rPr lang="en-US" altLang="ko-KR" sz="1000" dirty="0">
                <a:latin typeface="+mn-ea"/>
                <a:ea typeface="+mn-ea"/>
              </a:rPr>
              <a:t>PC</a:t>
            </a:r>
            <a:r>
              <a:rPr lang="ko-KR" altLang="en-US" sz="1000" dirty="0">
                <a:latin typeface="+mn-ea"/>
                <a:ea typeface="+mn-ea"/>
              </a:rPr>
              <a:t>를 동시에 사용하고 있습니다</a:t>
            </a:r>
            <a:r>
              <a:rPr lang="en-US" altLang="ko-KR" sz="1000" dirty="0">
                <a:latin typeface="+mn-ea"/>
                <a:ea typeface="+mn-ea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>
                <a:latin typeface="+mn-ea"/>
                <a:ea typeface="+mn-ea"/>
              </a:rPr>
              <a:t>기존 사용중인 프로그램과의 호환성 문제로 </a:t>
            </a:r>
            <a:r>
              <a:rPr lang="en-US" altLang="ko-KR" sz="1000" dirty="0">
                <a:latin typeface="+mn-ea"/>
                <a:ea typeface="+mn-ea"/>
              </a:rPr>
              <a:t>Windows 7</a:t>
            </a:r>
            <a:r>
              <a:rPr lang="ko-KR" altLang="en-US" sz="1000" dirty="0">
                <a:latin typeface="+mn-ea"/>
                <a:ea typeface="+mn-ea"/>
              </a:rPr>
              <a:t>버전의 </a:t>
            </a:r>
            <a:r>
              <a:rPr lang="en-US" altLang="ko-KR" sz="1000" dirty="0">
                <a:latin typeface="+mn-ea"/>
                <a:ea typeface="+mn-ea"/>
              </a:rPr>
              <a:t>PC</a:t>
            </a:r>
            <a:r>
              <a:rPr lang="ko-KR" altLang="en-US" sz="1000" dirty="0">
                <a:latin typeface="+mn-ea"/>
                <a:ea typeface="+mn-ea"/>
              </a:rPr>
              <a:t>를 사용하며 현재 </a:t>
            </a:r>
            <a:r>
              <a:rPr lang="en-US" altLang="ko-KR" sz="1000" dirty="0">
                <a:latin typeface="+mn-ea"/>
                <a:ea typeface="+mn-ea"/>
              </a:rPr>
              <a:t>Windows 7</a:t>
            </a:r>
            <a:r>
              <a:rPr lang="ko-KR" altLang="en-US" sz="1000" dirty="0">
                <a:latin typeface="+mn-ea"/>
                <a:ea typeface="+mn-ea"/>
              </a:rPr>
              <a:t>에 대한 보안패치 서비스는 종료되어 취약점 패치가 이루어지지 않으므로 </a:t>
            </a:r>
            <a:r>
              <a:rPr lang="en-US" altLang="ko-KR" sz="1000" dirty="0">
                <a:latin typeface="+mn-ea"/>
                <a:ea typeface="+mn-ea"/>
              </a:rPr>
              <a:t>OS </a:t>
            </a:r>
            <a:r>
              <a:rPr lang="ko-KR" altLang="en-US" sz="1000" dirty="0">
                <a:latin typeface="+mn-ea"/>
                <a:ea typeface="+mn-ea"/>
              </a:rPr>
              <a:t>업그레이드가 필요합니다</a:t>
            </a:r>
            <a:r>
              <a:rPr lang="en-US" altLang="ko-KR" sz="1000" dirty="0">
                <a:latin typeface="+mn-ea"/>
                <a:ea typeface="+mn-ea"/>
              </a:rPr>
              <a:t>.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0074" y="4162812"/>
            <a:ext cx="4324883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(3) </a:t>
            </a:r>
            <a:r>
              <a:rPr kumimoji="0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취약점 및 개선방향</a:t>
            </a:r>
            <a:endParaRPr kumimoji="0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067073"/>
              </p:ext>
            </p:extLst>
          </p:nvPr>
        </p:nvGraphicFramePr>
        <p:xfrm>
          <a:off x="731712" y="4464327"/>
          <a:ext cx="8633533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6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6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7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취약점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개선 방향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79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Windows 7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버전 사용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최신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OS(Windows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10)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에서 구동될 수 있도록 기존 프로그램의 호환성 적용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7259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1260475" y="1289708"/>
            <a:ext cx="8265824" cy="619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7287" tIns="53643" rIns="107287" bIns="53643"/>
          <a:lstStyle/>
          <a:p>
            <a:pPr defTabSz="1072866">
              <a:defRPr/>
            </a:pPr>
            <a:endParaRPr lang="ko-KR" altLang="en-US" sz="35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3225" y="932521"/>
            <a:ext cx="857250" cy="4191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lIns="95062" tIns="47530" rIns="95062" bIns="47530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60475" y="948493"/>
            <a:ext cx="5008214" cy="341215"/>
          </a:xfrm>
          <a:prstGeom prst="rect">
            <a:avLst/>
          </a:prstGeom>
          <a:noFill/>
          <a:effectLst/>
        </p:spPr>
        <p:txBody>
          <a:bodyPr wrap="none" lIns="0" tIns="47530" rIns="95062" bIns="47530" anchor="ctr"/>
          <a:lstStyle/>
          <a:p>
            <a:pPr algn="l">
              <a:defRPr/>
            </a:pPr>
            <a:r>
              <a:rPr lang="ko-KR" altLang="en-US" sz="2000" b="1" spc="-124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진단결과 상세</a:t>
            </a:r>
            <a:endParaRPr lang="en-US" altLang="ko-KR" sz="2000" b="1" spc="-124" dirty="0">
              <a:ln>
                <a:solidFill>
                  <a:sysClr val="windowText" lastClr="000000">
                    <a:alpha val="0"/>
                  </a:sys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2802" y="1477963"/>
            <a:ext cx="9334062" cy="352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kumimoji="0" lang="en-US" altLang="ko-KR" sz="13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r>
              <a:rPr kumimoji="0" lang="ko-KR" altLang="en-US" sz="13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보안 영역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7454" y="1801706"/>
            <a:ext cx="4324883" cy="305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3.3 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안전한 비밀번호 설정</a:t>
            </a:r>
            <a:endParaRPr kumimoji="0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72029" y="2477950"/>
            <a:ext cx="8752901" cy="5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127000" algn="just">
              <a:spcAft>
                <a:spcPts val="0"/>
              </a:spcAft>
            </a:pPr>
            <a:r>
              <a:rPr lang="ko-KR" altLang="en-US" sz="1000" kern="100" dirty="0">
                <a:solidFill>
                  <a:srgbClr val="000000"/>
                </a:solidFill>
                <a:latin typeface="+mn-ea"/>
                <a:cs typeface="바탕"/>
              </a:rPr>
              <a:t>비밀번호 관리 절차를 수립 ∙ 이행하고 비밀번호 관리 책임이 사용자에게 있음을 주지시켜야 한다</a:t>
            </a:r>
            <a:r>
              <a:rPr lang="en-US" altLang="ko-KR" sz="1000" kern="100" dirty="0">
                <a:solidFill>
                  <a:srgbClr val="000000"/>
                </a:solidFill>
                <a:latin typeface="+mn-ea"/>
                <a:cs typeface="바탕"/>
              </a:rPr>
              <a:t>. </a:t>
            </a:r>
            <a:r>
              <a:rPr lang="ko-KR" altLang="en-US" sz="1000" kern="100" dirty="0">
                <a:solidFill>
                  <a:srgbClr val="000000"/>
                </a:solidFill>
                <a:latin typeface="+mn-ea"/>
                <a:cs typeface="바탕"/>
              </a:rPr>
              <a:t>특히 관리자 비밀번호는 별도 보호대책을 수립하여 관리하여야 한다</a:t>
            </a:r>
            <a:r>
              <a:rPr lang="en-US" altLang="ko-KR" sz="1000" kern="100" dirty="0">
                <a:solidFill>
                  <a:srgbClr val="000000"/>
                </a:solidFill>
                <a:latin typeface="+mn-ea"/>
                <a:cs typeface="바탕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0074" y="2135770"/>
            <a:ext cx="4324883" cy="288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(1) </a:t>
            </a:r>
            <a:r>
              <a:rPr kumimoji="0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가이드라인</a:t>
            </a:r>
            <a:endParaRPr kumimoji="0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0074" y="3220922"/>
            <a:ext cx="4324883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kumimoji="0"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kumimoji="0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현황</a:t>
            </a:r>
            <a:endParaRPr kumimoji="0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72028" y="3533315"/>
            <a:ext cx="87529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>
                <a:latin typeface="+mn-ea"/>
                <a:ea typeface="+mn-ea"/>
              </a:rPr>
              <a:t>업무용 </a:t>
            </a:r>
            <a:r>
              <a:rPr lang="en-US" altLang="ko-KR" sz="1000" dirty="0">
                <a:latin typeface="+mn-ea"/>
                <a:ea typeface="+mn-ea"/>
              </a:rPr>
              <a:t>PC, </a:t>
            </a:r>
            <a:r>
              <a:rPr lang="ko-KR" altLang="en-US" sz="1000" dirty="0">
                <a:latin typeface="+mn-ea"/>
                <a:ea typeface="+mn-ea"/>
              </a:rPr>
              <a:t>개인정보처리시스템에 비밀번호를 설정하고 있으나 안전한 비밀번호 설정기준에 미흡합니다</a:t>
            </a:r>
            <a:r>
              <a:rPr lang="en-US" altLang="ko-KR" sz="1000" dirty="0">
                <a:latin typeface="+mn-ea"/>
                <a:ea typeface="+mn-ea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>
                <a:latin typeface="+mn-ea"/>
                <a:ea typeface="+mn-ea"/>
              </a:rPr>
              <a:t>비밀번호 규칙에 대한 내부 절차가 마련되어 있지 않습니다</a:t>
            </a:r>
            <a:r>
              <a:rPr lang="en-US" altLang="ko-KR" sz="1000" dirty="0">
                <a:latin typeface="+mn-ea"/>
                <a:ea typeface="+mn-ea"/>
              </a:rPr>
              <a:t>.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0074" y="4071174"/>
            <a:ext cx="4324883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(3) </a:t>
            </a:r>
            <a:r>
              <a:rPr kumimoji="0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취약점 및 개선방향</a:t>
            </a:r>
            <a:endParaRPr kumimoji="0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613260"/>
              </p:ext>
            </p:extLst>
          </p:nvPr>
        </p:nvGraphicFramePr>
        <p:xfrm>
          <a:off x="731712" y="4372689"/>
          <a:ext cx="8633533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6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6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7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취약점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개선 방향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79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안전한 비밀번호 설정 미흡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관리 절차를 준수한 비밀번호 설정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79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관리 절차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규칙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 수립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개인정보보호법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정보통신망법 등 관련 법령에서 요구하는 규칙 수립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4679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1260475" y="1289708"/>
            <a:ext cx="8265824" cy="619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7287" tIns="53643" rIns="107287" bIns="53643"/>
          <a:lstStyle/>
          <a:p>
            <a:pPr defTabSz="1072866">
              <a:defRPr/>
            </a:pPr>
            <a:endParaRPr lang="ko-KR" altLang="en-US" sz="35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3225" y="932521"/>
            <a:ext cx="857250" cy="4191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lIns="95062" tIns="47530" rIns="95062" bIns="47530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60475" y="948493"/>
            <a:ext cx="5008214" cy="341215"/>
          </a:xfrm>
          <a:prstGeom prst="rect">
            <a:avLst/>
          </a:prstGeom>
          <a:noFill/>
          <a:effectLst/>
        </p:spPr>
        <p:txBody>
          <a:bodyPr wrap="none" lIns="0" tIns="47530" rIns="95062" bIns="47530" anchor="ctr"/>
          <a:lstStyle/>
          <a:p>
            <a:pPr algn="l">
              <a:defRPr/>
            </a:pPr>
            <a:r>
              <a:rPr lang="ko-KR" altLang="en-US" sz="2000" b="1" spc="-124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진단결과 상세</a:t>
            </a:r>
            <a:endParaRPr lang="en-US" altLang="ko-KR" sz="2000" b="1" spc="-124" dirty="0">
              <a:ln>
                <a:solidFill>
                  <a:sysClr val="windowText" lastClr="000000">
                    <a:alpha val="0"/>
                  </a:sys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2802" y="1477963"/>
            <a:ext cx="9334062" cy="352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kumimoji="0" lang="en-US" altLang="ko-KR" sz="13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r>
              <a:rPr kumimoji="0" lang="ko-KR" altLang="en-US" sz="13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보안 영역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7454" y="1801706"/>
            <a:ext cx="4324883" cy="305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3.4 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화면보호기 설정</a:t>
            </a:r>
            <a:endParaRPr kumimoji="0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72029" y="2477950"/>
            <a:ext cx="8752901" cy="5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127000" algn="just">
              <a:spcAft>
                <a:spcPts val="0"/>
              </a:spcAft>
            </a:pPr>
            <a:r>
              <a:rPr lang="ko-KR" altLang="en-US" sz="1000" kern="100" dirty="0">
                <a:solidFill>
                  <a:srgbClr val="000000"/>
                </a:solidFill>
                <a:latin typeface="+mn-ea"/>
                <a:cs typeface="바탕"/>
              </a:rPr>
              <a:t>책상 위에 중요한 문서나 저장매체를 남겨놓지 않고 컴퓨터 화면에 중요정보가 노출되지 않도록 화면보호기 설정</a:t>
            </a:r>
            <a:r>
              <a:rPr lang="en-US" altLang="ko-KR" sz="1000" kern="100" dirty="0">
                <a:solidFill>
                  <a:srgbClr val="000000"/>
                </a:solidFill>
                <a:latin typeface="+mn-ea"/>
                <a:cs typeface="바탕"/>
              </a:rPr>
              <a:t>, </a:t>
            </a:r>
            <a:r>
              <a:rPr lang="ko-KR" altLang="en-US" sz="1000" kern="100" dirty="0">
                <a:solidFill>
                  <a:srgbClr val="000000"/>
                </a:solidFill>
                <a:latin typeface="+mn-ea"/>
                <a:cs typeface="바탕"/>
              </a:rPr>
              <a:t>비밀번호 노출 금지 등 보호대책을 수립하여야 한다</a:t>
            </a:r>
            <a:r>
              <a:rPr lang="en-US" altLang="ko-KR" sz="1000" kern="100" dirty="0">
                <a:solidFill>
                  <a:srgbClr val="000000"/>
                </a:solidFill>
                <a:latin typeface="+mn-ea"/>
                <a:cs typeface="바탕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0074" y="2135770"/>
            <a:ext cx="4324883" cy="288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(1) </a:t>
            </a:r>
            <a:r>
              <a:rPr kumimoji="0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가이드라인</a:t>
            </a:r>
            <a:endParaRPr kumimoji="0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0074" y="3220922"/>
            <a:ext cx="4324883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kumimoji="0"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kumimoji="0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현황</a:t>
            </a:r>
            <a:endParaRPr kumimoji="0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72028" y="3533315"/>
            <a:ext cx="87529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>
                <a:latin typeface="+mn-ea"/>
                <a:ea typeface="+mn-ea"/>
              </a:rPr>
              <a:t>업무용 </a:t>
            </a:r>
            <a:r>
              <a:rPr lang="en-US" altLang="ko-KR" sz="1000" dirty="0">
                <a:latin typeface="+mn-ea"/>
                <a:ea typeface="+mn-ea"/>
              </a:rPr>
              <a:t>PC</a:t>
            </a:r>
            <a:r>
              <a:rPr lang="ko-KR" altLang="en-US" sz="1000" dirty="0">
                <a:latin typeface="+mn-ea"/>
                <a:ea typeface="+mn-ea"/>
              </a:rPr>
              <a:t>에 대한 잠금 설정은 되어 있으나 화면보호기에 대한 보안설정이 되어 있지 않습니다</a:t>
            </a:r>
            <a:r>
              <a:rPr lang="en-US" altLang="ko-KR" sz="1000" dirty="0">
                <a:latin typeface="+mn-ea"/>
                <a:ea typeface="+mn-ea"/>
              </a:rPr>
              <a:t>.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0074" y="3985714"/>
            <a:ext cx="4324883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(3) </a:t>
            </a:r>
            <a:r>
              <a:rPr kumimoji="0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취약점 및 개선방향</a:t>
            </a:r>
            <a:endParaRPr kumimoji="0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723501"/>
              </p:ext>
            </p:extLst>
          </p:nvPr>
        </p:nvGraphicFramePr>
        <p:xfrm>
          <a:off x="731712" y="4287229"/>
          <a:ext cx="8633533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6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6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7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취약점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개선 방향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79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화면보호기 보안 설정 미흡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화면보호기 대기 시간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암호 잠금 설정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적용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823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1260475" y="1289708"/>
            <a:ext cx="8265824" cy="619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7287" tIns="53643" rIns="107287" bIns="53643"/>
          <a:lstStyle/>
          <a:p>
            <a:pPr defTabSz="1072866">
              <a:defRPr/>
            </a:pPr>
            <a:endParaRPr lang="ko-KR" altLang="en-US" sz="35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3225" y="932521"/>
            <a:ext cx="857250" cy="4191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lIns="95062" tIns="47530" rIns="95062" bIns="47530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60475" y="948493"/>
            <a:ext cx="5008214" cy="341215"/>
          </a:xfrm>
          <a:prstGeom prst="rect">
            <a:avLst/>
          </a:prstGeom>
          <a:noFill/>
          <a:effectLst/>
        </p:spPr>
        <p:txBody>
          <a:bodyPr wrap="none" lIns="0" tIns="47530" rIns="95062" bIns="47530" anchor="ctr"/>
          <a:lstStyle/>
          <a:p>
            <a:pPr algn="l">
              <a:defRPr/>
            </a:pPr>
            <a:r>
              <a:rPr lang="ko-KR" altLang="en-US" sz="2000" b="1" spc="-124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진단결과 상세</a:t>
            </a:r>
            <a:endParaRPr lang="en-US" altLang="ko-KR" sz="2000" b="1" spc="-124" dirty="0">
              <a:ln>
                <a:solidFill>
                  <a:sysClr val="windowText" lastClr="000000">
                    <a:alpha val="0"/>
                  </a:sys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2802" y="1477963"/>
            <a:ext cx="9334062" cy="352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kumimoji="0" lang="en-US" altLang="ko-KR" sz="13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r>
              <a:rPr kumimoji="0" lang="ko-KR" altLang="en-US" sz="13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보안 영역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72029" y="2785606"/>
            <a:ext cx="8752901" cy="5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127000" algn="just">
              <a:spcAft>
                <a:spcPts val="0"/>
              </a:spcAft>
            </a:pPr>
            <a:r>
              <a:rPr lang="ko-KR" altLang="en-US" sz="1000" kern="100" dirty="0">
                <a:solidFill>
                  <a:srgbClr val="000000"/>
                </a:solidFill>
                <a:latin typeface="+mn-ea"/>
                <a:cs typeface="바탕"/>
              </a:rPr>
              <a:t>인터넷을 통한 정보 유출</a:t>
            </a:r>
            <a:r>
              <a:rPr lang="en-US" altLang="ko-KR" sz="1000" kern="100" dirty="0">
                <a:solidFill>
                  <a:srgbClr val="000000"/>
                </a:solidFill>
                <a:latin typeface="+mn-ea"/>
                <a:cs typeface="바탕"/>
              </a:rPr>
              <a:t>, </a:t>
            </a:r>
            <a:r>
              <a:rPr lang="ko-KR" altLang="en-US" sz="1000" kern="100" dirty="0">
                <a:solidFill>
                  <a:srgbClr val="000000"/>
                </a:solidFill>
                <a:latin typeface="+mn-ea"/>
                <a:cs typeface="바탕"/>
              </a:rPr>
              <a:t>악성코드 감염</a:t>
            </a:r>
            <a:r>
              <a:rPr lang="en-US" altLang="ko-KR" sz="1000" kern="100" dirty="0">
                <a:solidFill>
                  <a:srgbClr val="000000"/>
                </a:solidFill>
                <a:latin typeface="+mn-ea"/>
                <a:cs typeface="바탕"/>
              </a:rPr>
              <a:t>, </a:t>
            </a:r>
            <a:r>
              <a:rPr lang="ko-KR" altLang="en-US" sz="1000" kern="100" dirty="0">
                <a:solidFill>
                  <a:srgbClr val="000000"/>
                </a:solidFill>
                <a:latin typeface="+mn-ea"/>
                <a:cs typeface="바탕"/>
              </a:rPr>
              <a:t>내부망 침투 등을 예방하기 위하여 주요 정보시스템</a:t>
            </a:r>
            <a:r>
              <a:rPr lang="en-US" altLang="ko-KR" sz="1000" kern="100" dirty="0">
                <a:solidFill>
                  <a:srgbClr val="000000"/>
                </a:solidFill>
                <a:latin typeface="+mn-ea"/>
                <a:cs typeface="바탕"/>
              </a:rPr>
              <a:t>, </a:t>
            </a:r>
            <a:r>
              <a:rPr lang="ko-KR" altLang="en-US" sz="1000" kern="100" dirty="0">
                <a:solidFill>
                  <a:srgbClr val="000000"/>
                </a:solidFill>
                <a:latin typeface="+mn-ea"/>
                <a:cs typeface="바탕"/>
              </a:rPr>
              <a:t>주요 직무 수행 및 개인정보 취급 단말기 등에 대한 인터넷 접속 또는 서비스</a:t>
            </a:r>
            <a:r>
              <a:rPr lang="en-US" altLang="ko-KR" sz="1000" kern="100" dirty="0">
                <a:solidFill>
                  <a:srgbClr val="000000"/>
                </a:solidFill>
                <a:latin typeface="+mn-ea"/>
                <a:cs typeface="바탕"/>
              </a:rPr>
              <a:t>(P2P, </a:t>
            </a:r>
            <a:r>
              <a:rPr lang="ko-KR" altLang="en-US" sz="1000" kern="100" dirty="0">
                <a:solidFill>
                  <a:srgbClr val="000000"/>
                </a:solidFill>
                <a:latin typeface="+mn-ea"/>
                <a:cs typeface="바탕"/>
              </a:rPr>
              <a:t>웹하드</a:t>
            </a:r>
            <a:r>
              <a:rPr lang="en-US" altLang="ko-KR" sz="1000" kern="100" dirty="0">
                <a:solidFill>
                  <a:srgbClr val="000000"/>
                </a:solidFill>
                <a:latin typeface="+mn-ea"/>
                <a:cs typeface="바탕"/>
              </a:rPr>
              <a:t>, </a:t>
            </a:r>
            <a:r>
              <a:rPr lang="ko-KR" altLang="en-US" sz="1000" kern="100" dirty="0">
                <a:solidFill>
                  <a:srgbClr val="000000"/>
                </a:solidFill>
                <a:latin typeface="+mn-ea"/>
                <a:cs typeface="바탕"/>
              </a:rPr>
              <a:t>메신저 등</a:t>
            </a:r>
            <a:r>
              <a:rPr lang="en-US" altLang="ko-KR" sz="1000" kern="100" dirty="0">
                <a:solidFill>
                  <a:srgbClr val="000000"/>
                </a:solidFill>
                <a:latin typeface="+mn-ea"/>
                <a:cs typeface="바탕"/>
              </a:rPr>
              <a:t>)</a:t>
            </a:r>
            <a:r>
              <a:rPr lang="ko-KR" altLang="en-US" sz="1000" kern="100" dirty="0">
                <a:solidFill>
                  <a:srgbClr val="000000"/>
                </a:solidFill>
                <a:latin typeface="+mn-ea"/>
                <a:cs typeface="바탕"/>
              </a:rPr>
              <a:t>를 제한하는 등 인터넷 접속 통제 정책을 수립 ∙ 이행하여야 한다</a:t>
            </a:r>
            <a:r>
              <a:rPr lang="en-US" altLang="ko-KR" sz="1000" kern="100" dirty="0">
                <a:solidFill>
                  <a:srgbClr val="000000"/>
                </a:solidFill>
                <a:latin typeface="+mn-ea"/>
                <a:cs typeface="바탕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0074" y="2443426"/>
            <a:ext cx="4324883" cy="288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(1) </a:t>
            </a:r>
            <a:r>
              <a:rPr kumimoji="0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가이드라인</a:t>
            </a:r>
            <a:endParaRPr kumimoji="0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0074" y="3528578"/>
            <a:ext cx="4324883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kumimoji="0"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kumimoji="0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현황</a:t>
            </a:r>
            <a:endParaRPr kumimoji="0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72028" y="3840971"/>
            <a:ext cx="87529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00" dirty="0">
                <a:latin typeface="+mn-ea"/>
                <a:ea typeface="+mn-ea"/>
              </a:rPr>
              <a:t>P2P, </a:t>
            </a:r>
            <a:r>
              <a:rPr lang="ko-KR" altLang="en-US" sz="1000" dirty="0">
                <a:latin typeface="+mn-ea"/>
                <a:ea typeface="+mn-ea"/>
              </a:rPr>
              <a:t>웹하드 등 비인가 프로그램에 대한 통제가 수행되고 있지 않아 정보 유출의 통로로 활용될 위험이 있습니다</a:t>
            </a:r>
            <a:r>
              <a:rPr lang="en-US" altLang="ko-KR" sz="1000" dirty="0">
                <a:latin typeface="+mn-ea"/>
                <a:ea typeface="+mn-ea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>
                <a:latin typeface="+mn-ea"/>
                <a:ea typeface="+mn-ea"/>
              </a:rPr>
              <a:t>업무용 </a:t>
            </a:r>
            <a:r>
              <a:rPr lang="en-US" altLang="ko-KR" sz="1000" dirty="0">
                <a:latin typeface="+mn-ea"/>
                <a:ea typeface="+mn-ea"/>
              </a:rPr>
              <a:t>PC</a:t>
            </a:r>
            <a:r>
              <a:rPr lang="ko-KR" altLang="en-US" sz="1000" dirty="0">
                <a:latin typeface="+mn-ea"/>
                <a:ea typeface="+mn-ea"/>
              </a:rPr>
              <a:t>에 대한 내</a:t>
            </a:r>
            <a:r>
              <a:rPr lang="en-US" altLang="ko-KR" sz="1000" dirty="0">
                <a:latin typeface="+mn-ea"/>
                <a:ea typeface="+mn-ea"/>
              </a:rPr>
              <a:t>/</a:t>
            </a:r>
            <a:r>
              <a:rPr lang="ko-KR" altLang="en-US" sz="1000" dirty="0">
                <a:latin typeface="+mn-ea"/>
                <a:ea typeface="+mn-ea"/>
              </a:rPr>
              <a:t>외부 망 분리가 되고 있지 않습니다</a:t>
            </a:r>
            <a:r>
              <a:rPr lang="en-US" altLang="ko-KR" sz="1000" dirty="0">
                <a:latin typeface="+mn-ea"/>
                <a:ea typeface="+mn-ea"/>
              </a:rPr>
              <a:t>.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0074" y="4256818"/>
            <a:ext cx="4324883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(3) </a:t>
            </a:r>
            <a:r>
              <a:rPr kumimoji="0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취약점 및 개선방향</a:t>
            </a:r>
            <a:endParaRPr kumimoji="0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946497"/>
              </p:ext>
            </p:extLst>
          </p:nvPr>
        </p:nvGraphicFramePr>
        <p:xfrm>
          <a:off x="731712" y="4558333"/>
          <a:ext cx="8633533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6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6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7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취약점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개선 방향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79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비인가 프로그램 접속 제한 미흡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P2P,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웹하드 등 보안상 위험한 웹 사이트에 대한 통제 정책 수립 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79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업무용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PC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외부 인터넷 허용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물리적 혹은 논리적 망분리 적용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67454" y="1801706"/>
            <a:ext cx="4324883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3.5 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비인가 프로그램 제한</a:t>
            </a:r>
            <a:endParaRPr kumimoji="0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454" y="2107624"/>
            <a:ext cx="4324883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3.7 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망 분리</a:t>
            </a:r>
            <a:endParaRPr kumimoji="0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871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8"/>
          <p:cNvSpPr>
            <a:spLocks noChangeArrowheads="1"/>
          </p:cNvSpPr>
          <p:nvPr/>
        </p:nvSpPr>
        <p:spPr bwMode="auto">
          <a:xfrm>
            <a:off x="3605213" y="1913918"/>
            <a:ext cx="2886075" cy="463846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개 요</a:t>
            </a:r>
          </a:p>
        </p:txBody>
      </p:sp>
      <p:sp>
        <p:nvSpPr>
          <p:cNvPr id="3" name="Text Box 69"/>
          <p:cNvSpPr txBox="1">
            <a:spLocks noChangeArrowheads="1"/>
          </p:cNvSpPr>
          <p:nvPr/>
        </p:nvSpPr>
        <p:spPr bwMode="auto">
          <a:xfrm>
            <a:off x="3062288" y="1921319"/>
            <a:ext cx="539750" cy="44904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lIns="54000" tIns="10800" rIns="54000" bIns="10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lnSpc>
                <a:spcPct val="130000"/>
              </a:lnSpc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kumimoji="0"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5" name="Rectangle 58"/>
          <p:cNvSpPr>
            <a:spLocks noChangeArrowheads="1"/>
          </p:cNvSpPr>
          <p:nvPr/>
        </p:nvSpPr>
        <p:spPr bwMode="auto">
          <a:xfrm>
            <a:off x="3597784" y="2560030"/>
            <a:ext cx="2886075" cy="463846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점검 평가 기준</a:t>
            </a:r>
          </a:p>
        </p:txBody>
      </p:sp>
      <p:sp>
        <p:nvSpPr>
          <p:cNvPr id="6" name="Text Box 69"/>
          <p:cNvSpPr txBox="1">
            <a:spLocks noChangeArrowheads="1"/>
          </p:cNvSpPr>
          <p:nvPr/>
        </p:nvSpPr>
        <p:spPr bwMode="auto">
          <a:xfrm>
            <a:off x="3065463" y="2541892"/>
            <a:ext cx="539750" cy="44904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lIns="54000" tIns="10800" rIns="54000" bIns="10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lnSpc>
                <a:spcPct val="130000"/>
              </a:lnSpc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kumimoji="0"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8" name="Rectangle 58"/>
          <p:cNvSpPr>
            <a:spLocks noChangeArrowheads="1"/>
          </p:cNvSpPr>
          <p:nvPr/>
        </p:nvSpPr>
        <p:spPr bwMode="auto">
          <a:xfrm>
            <a:off x="3597784" y="3174207"/>
            <a:ext cx="3861358" cy="463846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현황 점검 요약</a:t>
            </a:r>
          </a:p>
        </p:txBody>
      </p:sp>
      <p:sp>
        <p:nvSpPr>
          <p:cNvPr id="9" name="Text Box 69"/>
          <p:cNvSpPr txBox="1">
            <a:spLocks noChangeArrowheads="1"/>
          </p:cNvSpPr>
          <p:nvPr/>
        </p:nvSpPr>
        <p:spPr bwMode="auto">
          <a:xfrm>
            <a:off x="3065463" y="3136016"/>
            <a:ext cx="539750" cy="501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lIns="54000" tIns="10800" rIns="54000" bIns="10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lnSpc>
                <a:spcPct val="130000"/>
              </a:lnSpc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kumimoji="0"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11" name="Rectangle 58"/>
          <p:cNvSpPr>
            <a:spLocks noChangeArrowheads="1"/>
          </p:cNvSpPr>
          <p:nvPr/>
        </p:nvSpPr>
        <p:spPr bwMode="auto">
          <a:xfrm>
            <a:off x="3605213" y="3780644"/>
            <a:ext cx="2886075" cy="463846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진단결과</a:t>
            </a:r>
          </a:p>
        </p:txBody>
      </p:sp>
      <p:sp>
        <p:nvSpPr>
          <p:cNvPr id="12" name="Text Box 69"/>
          <p:cNvSpPr txBox="1">
            <a:spLocks noChangeArrowheads="1"/>
          </p:cNvSpPr>
          <p:nvPr/>
        </p:nvSpPr>
        <p:spPr bwMode="auto">
          <a:xfrm>
            <a:off x="3065463" y="3756589"/>
            <a:ext cx="539750" cy="501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lIns="54000" tIns="10800" rIns="54000" bIns="10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lnSpc>
                <a:spcPct val="130000"/>
              </a:lnSpc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kumimoji="0"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14" name="Rectangle 58"/>
          <p:cNvSpPr>
            <a:spLocks noChangeArrowheads="1"/>
          </p:cNvSpPr>
          <p:nvPr/>
        </p:nvSpPr>
        <p:spPr bwMode="auto">
          <a:xfrm>
            <a:off x="3605213" y="4410199"/>
            <a:ext cx="2886075" cy="463846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별 첨</a:t>
            </a:r>
          </a:p>
        </p:txBody>
      </p:sp>
      <p:sp>
        <p:nvSpPr>
          <p:cNvPr id="15" name="Text Box 69"/>
          <p:cNvSpPr txBox="1">
            <a:spLocks noChangeArrowheads="1"/>
          </p:cNvSpPr>
          <p:nvPr/>
        </p:nvSpPr>
        <p:spPr bwMode="auto">
          <a:xfrm>
            <a:off x="3065463" y="4377162"/>
            <a:ext cx="539750" cy="501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lIns="54000" tIns="10800" rIns="54000" bIns="10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lnSpc>
                <a:spcPct val="130000"/>
              </a:lnSpc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kumimoji="0"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17" name="텍스트 개체 틀 38"/>
          <p:cNvSpPr txBox="1">
            <a:spLocks/>
          </p:cNvSpPr>
          <p:nvPr/>
        </p:nvSpPr>
        <p:spPr>
          <a:xfrm>
            <a:off x="3692972" y="1027262"/>
            <a:ext cx="2143148" cy="57150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charset="0"/>
              <a:buNone/>
              <a:defRPr/>
            </a:pPr>
            <a:r>
              <a:rPr lang="en-US" altLang="ko-KR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  <a:endParaRPr lang="ko-KR" altLang="en-US" sz="3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3445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1260475" y="1289708"/>
            <a:ext cx="8265824" cy="619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7287" tIns="53643" rIns="107287" bIns="53643"/>
          <a:lstStyle/>
          <a:p>
            <a:pPr defTabSz="1072866">
              <a:defRPr/>
            </a:pPr>
            <a:endParaRPr lang="ko-KR" altLang="en-US" sz="35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3225" y="932521"/>
            <a:ext cx="857250" cy="4191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lIns="95062" tIns="47530" rIns="95062" bIns="47530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60475" y="948493"/>
            <a:ext cx="5008214" cy="341215"/>
          </a:xfrm>
          <a:prstGeom prst="rect">
            <a:avLst/>
          </a:prstGeom>
          <a:noFill/>
          <a:effectLst/>
        </p:spPr>
        <p:txBody>
          <a:bodyPr wrap="none" lIns="0" tIns="47530" rIns="95062" bIns="47530" anchor="ctr"/>
          <a:lstStyle/>
          <a:p>
            <a:pPr algn="l">
              <a:defRPr/>
            </a:pPr>
            <a:r>
              <a:rPr lang="ko-KR" altLang="en-US" sz="2000" b="1" spc="-124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진단결과 상세</a:t>
            </a:r>
            <a:endParaRPr lang="en-US" altLang="ko-KR" sz="2000" b="1" spc="-124" dirty="0">
              <a:ln>
                <a:solidFill>
                  <a:sysClr val="windowText" lastClr="000000">
                    <a:alpha val="0"/>
                  </a:sys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2802" y="1477963"/>
            <a:ext cx="9334062" cy="352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kumimoji="0" lang="en-US" altLang="ko-KR" sz="13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r>
              <a:rPr kumimoji="0" lang="ko-KR" altLang="en-US" sz="13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보안 영역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7454" y="1801706"/>
            <a:ext cx="4324883" cy="305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3.6 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보조저장매체 관리</a:t>
            </a:r>
            <a:endParaRPr kumimoji="0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72029" y="2477950"/>
            <a:ext cx="8752901" cy="5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127000" algn="just">
              <a:spcAft>
                <a:spcPts val="0"/>
              </a:spcAft>
            </a:pPr>
            <a:r>
              <a:rPr lang="ko-KR" altLang="en-US" sz="1000" kern="100" dirty="0">
                <a:solidFill>
                  <a:srgbClr val="000000"/>
                </a:solidFill>
                <a:latin typeface="+mn-ea"/>
                <a:cs typeface="바탕"/>
              </a:rPr>
              <a:t>보조저장매체를 통하여 개인정보 또는 중요정보의 유출이 발생하거나 악성코드가 감염되지 않도록 관리 절차를 수립 ∙ 이행하고</a:t>
            </a:r>
            <a:r>
              <a:rPr lang="en-US" altLang="ko-KR" sz="1000" kern="100" dirty="0">
                <a:solidFill>
                  <a:srgbClr val="000000"/>
                </a:solidFill>
                <a:latin typeface="+mn-ea"/>
                <a:cs typeface="바탕"/>
              </a:rPr>
              <a:t>, </a:t>
            </a:r>
            <a:r>
              <a:rPr lang="ko-KR" altLang="en-US" sz="1000" kern="100" dirty="0">
                <a:solidFill>
                  <a:srgbClr val="000000"/>
                </a:solidFill>
                <a:latin typeface="+mn-ea"/>
                <a:cs typeface="바탕"/>
              </a:rPr>
              <a:t>개인정보 또는 중요정보가 포함된 보조저장매체는 안전한 장소에 보관하여야 한다</a:t>
            </a:r>
            <a:r>
              <a:rPr lang="en-US" altLang="ko-KR" sz="1000" kern="100" dirty="0">
                <a:solidFill>
                  <a:srgbClr val="000000"/>
                </a:solidFill>
                <a:latin typeface="+mn-ea"/>
                <a:cs typeface="바탕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0074" y="2135770"/>
            <a:ext cx="4324883" cy="288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(1) </a:t>
            </a:r>
            <a:r>
              <a:rPr kumimoji="0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가이드라인</a:t>
            </a:r>
            <a:endParaRPr kumimoji="0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0074" y="3220922"/>
            <a:ext cx="4324883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kumimoji="0"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kumimoji="0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현황</a:t>
            </a:r>
            <a:endParaRPr kumimoji="0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72028" y="3533315"/>
            <a:ext cx="87529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>
                <a:latin typeface="+mn-ea"/>
                <a:ea typeface="+mn-ea"/>
              </a:rPr>
              <a:t>보조저장매체에 대한 관리 절차가 존재하지 않고 업무용 </a:t>
            </a:r>
            <a:r>
              <a:rPr lang="en-US" altLang="ko-KR" sz="1000" dirty="0">
                <a:latin typeface="+mn-ea"/>
                <a:ea typeface="+mn-ea"/>
              </a:rPr>
              <a:t>PC</a:t>
            </a:r>
            <a:r>
              <a:rPr lang="ko-KR" altLang="en-US" sz="1000" dirty="0">
                <a:latin typeface="+mn-ea"/>
                <a:ea typeface="+mn-ea"/>
              </a:rPr>
              <a:t>에서 읽기</a:t>
            </a:r>
            <a:r>
              <a:rPr lang="en-US" altLang="ko-KR" sz="1000" dirty="0">
                <a:latin typeface="+mn-ea"/>
                <a:ea typeface="+mn-ea"/>
              </a:rPr>
              <a:t>/</a:t>
            </a:r>
            <a:r>
              <a:rPr lang="ko-KR" altLang="en-US" sz="1000" dirty="0">
                <a:latin typeface="+mn-ea"/>
                <a:ea typeface="+mn-ea"/>
              </a:rPr>
              <a:t>쓰기 권한 모두 사용 가능합니다</a:t>
            </a:r>
            <a:r>
              <a:rPr lang="en-US" altLang="ko-KR" sz="1000" dirty="0">
                <a:latin typeface="+mn-ea"/>
                <a:ea typeface="+mn-ea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>
                <a:latin typeface="+mn-ea"/>
                <a:ea typeface="+mn-ea"/>
              </a:rPr>
              <a:t>하드카피 문서의 경우 잠금장치가 있는 캐비닛에 보관하고 있으며 별도로 관리하고 있는 보조저장매체는 없습니다</a:t>
            </a:r>
            <a:r>
              <a:rPr lang="en-US" altLang="ko-KR" sz="1000" dirty="0">
                <a:latin typeface="+mn-ea"/>
                <a:ea typeface="+mn-ea"/>
              </a:rPr>
              <a:t>.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0074" y="4036990"/>
            <a:ext cx="4324883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(3) </a:t>
            </a:r>
            <a:r>
              <a:rPr kumimoji="0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취약점 및 개선방향</a:t>
            </a:r>
            <a:endParaRPr kumimoji="0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497717"/>
              </p:ext>
            </p:extLst>
          </p:nvPr>
        </p:nvGraphicFramePr>
        <p:xfrm>
          <a:off x="731712" y="4338505"/>
          <a:ext cx="8633533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6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6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7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취약점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개선 방향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79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보조저장매체 통제 미흡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보조저장매체 사용에 관한 내부 지침 수립 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5325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1260475" y="1289708"/>
            <a:ext cx="8265824" cy="619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7287" tIns="53643" rIns="107287" bIns="53643"/>
          <a:lstStyle/>
          <a:p>
            <a:pPr defTabSz="1072866">
              <a:defRPr/>
            </a:pPr>
            <a:endParaRPr lang="ko-KR" altLang="en-US" sz="35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3225" y="932521"/>
            <a:ext cx="857250" cy="4191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lIns="95062" tIns="47530" rIns="95062" bIns="47530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60475" y="948493"/>
            <a:ext cx="5008214" cy="341215"/>
          </a:xfrm>
          <a:prstGeom prst="rect">
            <a:avLst/>
          </a:prstGeom>
          <a:noFill/>
          <a:effectLst/>
        </p:spPr>
        <p:txBody>
          <a:bodyPr wrap="none" lIns="0" tIns="47530" rIns="95062" bIns="47530" anchor="ctr"/>
          <a:lstStyle/>
          <a:p>
            <a:pPr algn="l">
              <a:defRPr/>
            </a:pPr>
            <a:r>
              <a:rPr lang="ko-KR" altLang="en-US" sz="2000" b="1" spc="-124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진단결과 상세</a:t>
            </a:r>
            <a:endParaRPr lang="en-US" altLang="ko-KR" sz="2000" b="1" spc="-124" dirty="0">
              <a:ln>
                <a:solidFill>
                  <a:sysClr val="windowText" lastClr="000000">
                    <a:alpha val="0"/>
                  </a:sys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2802" y="1477963"/>
            <a:ext cx="9334062" cy="352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kumimoji="0" lang="ko-KR" altLang="en-US" sz="13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 </a:t>
            </a:r>
            <a:r>
              <a:rPr kumimoji="0" lang="en-US" altLang="ko-KR" sz="13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Life-Cycle </a:t>
            </a:r>
            <a:r>
              <a:rPr kumimoji="0" lang="ko-KR" altLang="en-US" sz="13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 영역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72029" y="2785606"/>
            <a:ext cx="8752901" cy="5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127000" algn="just">
              <a:spcAft>
                <a:spcPts val="0"/>
              </a:spcAft>
            </a:pPr>
            <a:r>
              <a:rPr lang="ko-KR" altLang="en-US" sz="1000" kern="100" dirty="0">
                <a:solidFill>
                  <a:srgbClr val="000000"/>
                </a:solidFill>
                <a:latin typeface="+mn-ea"/>
                <a:cs typeface="바탕"/>
              </a:rPr>
              <a:t>개인정보는 서비스 제공을 위하여 필요한 최소한의 정보를 적법하고 정당하게 수집하여야 하며</a:t>
            </a:r>
            <a:r>
              <a:rPr lang="en-US" altLang="ko-KR" sz="1000" kern="100" dirty="0">
                <a:solidFill>
                  <a:srgbClr val="000000"/>
                </a:solidFill>
                <a:latin typeface="+mn-ea"/>
                <a:cs typeface="바탕"/>
              </a:rPr>
              <a:t>, </a:t>
            </a:r>
            <a:r>
              <a:rPr lang="ko-KR" altLang="en-US" sz="1000" kern="100" dirty="0">
                <a:solidFill>
                  <a:srgbClr val="000000"/>
                </a:solidFill>
                <a:latin typeface="+mn-ea"/>
                <a:cs typeface="바탕"/>
              </a:rPr>
              <a:t>필수정보 이외의 개인정보를 수집하는 경우에는</a:t>
            </a:r>
            <a:br>
              <a:rPr lang="en-US" altLang="ko-KR" sz="1000" kern="100" dirty="0">
                <a:solidFill>
                  <a:srgbClr val="000000"/>
                </a:solidFill>
                <a:latin typeface="+mn-ea"/>
                <a:cs typeface="바탕"/>
              </a:rPr>
            </a:br>
            <a:r>
              <a:rPr lang="ko-KR" altLang="en-US" sz="1000" kern="100" dirty="0">
                <a:solidFill>
                  <a:srgbClr val="000000"/>
                </a:solidFill>
                <a:latin typeface="+mn-ea"/>
                <a:cs typeface="바탕"/>
              </a:rPr>
              <a:t> 선택항목으로 구분하여야 한다</a:t>
            </a:r>
            <a:r>
              <a:rPr lang="en-US" altLang="ko-KR" sz="1000" kern="100" dirty="0">
                <a:solidFill>
                  <a:srgbClr val="000000"/>
                </a:solidFill>
                <a:latin typeface="+mn-ea"/>
                <a:cs typeface="바탕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0074" y="2443426"/>
            <a:ext cx="4324883" cy="288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(1) </a:t>
            </a:r>
            <a:r>
              <a:rPr kumimoji="0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가이드라인</a:t>
            </a:r>
            <a:endParaRPr kumimoji="0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0074" y="3528578"/>
            <a:ext cx="4324883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kumimoji="0"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kumimoji="0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현황</a:t>
            </a:r>
            <a:endParaRPr kumimoji="0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72028" y="3840971"/>
            <a:ext cx="87529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>
                <a:latin typeface="+mn-ea"/>
                <a:ea typeface="+mn-ea"/>
              </a:rPr>
              <a:t>대리운전 </a:t>
            </a:r>
            <a:r>
              <a:rPr lang="en-US" altLang="ko-KR" sz="1000" dirty="0">
                <a:latin typeface="+mn-ea"/>
                <a:ea typeface="+mn-ea"/>
              </a:rPr>
              <a:t>Order </a:t>
            </a:r>
            <a:r>
              <a:rPr lang="ko-KR" altLang="en-US" sz="1000" dirty="0">
                <a:latin typeface="+mn-ea"/>
                <a:ea typeface="+mn-ea"/>
              </a:rPr>
              <a:t>접수 고객 개인정보를 수집 시  서비스에 반드시 필요한 정보</a:t>
            </a:r>
            <a:r>
              <a:rPr lang="en-US" altLang="ko-KR" sz="1000" dirty="0">
                <a:latin typeface="+mn-ea"/>
                <a:ea typeface="+mn-ea"/>
              </a:rPr>
              <a:t>(</a:t>
            </a:r>
            <a:r>
              <a:rPr lang="ko-KR" altLang="en-US" sz="1000" dirty="0">
                <a:latin typeface="+mn-ea"/>
                <a:ea typeface="+mn-ea"/>
              </a:rPr>
              <a:t>연락처</a:t>
            </a:r>
            <a:r>
              <a:rPr lang="en-US" altLang="ko-KR" sz="1000" dirty="0">
                <a:latin typeface="+mn-ea"/>
                <a:ea typeface="+mn-ea"/>
              </a:rPr>
              <a:t>, </a:t>
            </a:r>
            <a:r>
              <a:rPr lang="ko-KR" altLang="en-US" sz="1000" dirty="0">
                <a:latin typeface="+mn-ea"/>
                <a:ea typeface="+mn-ea"/>
              </a:rPr>
              <a:t>출발지</a:t>
            </a:r>
            <a:r>
              <a:rPr lang="en-US" altLang="ko-KR" sz="1000" dirty="0">
                <a:latin typeface="+mn-ea"/>
                <a:ea typeface="+mn-ea"/>
              </a:rPr>
              <a:t>, </a:t>
            </a:r>
            <a:r>
              <a:rPr lang="ko-KR" altLang="en-US" sz="1000" dirty="0">
                <a:latin typeface="+mn-ea"/>
                <a:ea typeface="+mn-ea"/>
              </a:rPr>
              <a:t>도착지</a:t>
            </a:r>
            <a:r>
              <a:rPr lang="en-US" altLang="ko-KR" sz="1000" dirty="0">
                <a:latin typeface="+mn-ea"/>
                <a:ea typeface="+mn-ea"/>
              </a:rPr>
              <a:t>) </a:t>
            </a:r>
            <a:r>
              <a:rPr lang="ko-KR" altLang="en-US" sz="1000" dirty="0">
                <a:latin typeface="+mn-ea"/>
                <a:ea typeface="+mn-ea"/>
              </a:rPr>
              <a:t>외 고객 관리를 위한 부가적인 정보를 수집하고 있습니다</a:t>
            </a:r>
            <a:r>
              <a:rPr lang="en-US" altLang="ko-KR" sz="1000" dirty="0">
                <a:latin typeface="+mn-ea"/>
                <a:ea typeface="+mn-ea"/>
              </a:rPr>
              <a:t>.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0074" y="4316640"/>
            <a:ext cx="4324883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(3) </a:t>
            </a:r>
            <a:r>
              <a:rPr kumimoji="0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취약점 및 개선방향</a:t>
            </a:r>
            <a:endParaRPr kumimoji="0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524070"/>
              </p:ext>
            </p:extLst>
          </p:nvPr>
        </p:nvGraphicFramePr>
        <p:xfrm>
          <a:off x="731712" y="4618155"/>
          <a:ext cx="8633533" cy="65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6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6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7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취약점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개선 방향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79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개인정보 수집 시 필수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정보를 구분하고 있지 않음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서비스 제공에 반드시 필요한 정보와 고객 관리에 필요한 정보를 구분하고 고객이 선택하여 제공할 수 있도록 절차 개선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67454" y="1801706"/>
            <a:ext cx="4324883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4.1 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 수집 제한</a:t>
            </a:r>
            <a:endParaRPr kumimoji="0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454" y="2107624"/>
            <a:ext cx="4324883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4.2 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선택적 정보 수집</a:t>
            </a:r>
            <a:endParaRPr kumimoji="0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640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1260475" y="1289708"/>
            <a:ext cx="8265824" cy="619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7287" tIns="53643" rIns="107287" bIns="53643"/>
          <a:lstStyle/>
          <a:p>
            <a:pPr defTabSz="1072866">
              <a:defRPr/>
            </a:pPr>
            <a:endParaRPr lang="ko-KR" altLang="en-US" sz="35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3225" y="932521"/>
            <a:ext cx="857250" cy="4191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lIns="95062" tIns="47530" rIns="95062" bIns="47530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60475" y="948493"/>
            <a:ext cx="5008214" cy="341215"/>
          </a:xfrm>
          <a:prstGeom prst="rect">
            <a:avLst/>
          </a:prstGeom>
          <a:noFill/>
          <a:effectLst/>
        </p:spPr>
        <p:txBody>
          <a:bodyPr wrap="none" lIns="0" tIns="47530" rIns="95062" bIns="47530" anchor="ctr"/>
          <a:lstStyle/>
          <a:p>
            <a:pPr algn="l">
              <a:defRPr/>
            </a:pPr>
            <a:r>
              <a:rPr lang="ko-KR" altLang="en-US" sz="2000" b="1" spc="-124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진단결과 상세</a:t>
            </a:r>
            <a:endParaRPr lang="en-US" altLang="ko-KR" sz="2000" b="1" spc="-124" dirty="0">
              <a:ln>
                <a:solidFill>
                  <a:sysClr val="windowText" lastClr="000000">
                    <a:alpha val="0"/>
                  </a:sys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2802" y="1477963"/>
            <a:ext cx="9334062" cy="352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kumimoji="0" lang="ko-KR" altLang="en-US" sz="13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 </a:t>
            </a:r>
            <a:r>
              <a:rPr kumimoji="0" lang="en-US" altLang="ko-KR" sz="13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Life-Cycle </a:t>
            </a:r>
            <a:r>
              <a:rPr kumimoji="0" lang="ko-KR" altLang="en-US" sz="13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 영역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7454" y="1801706"/>
            <a:ext cx="4324883" cy="305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4.3 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이용자의 동의</a:t>
            </a:r>
            <a:endParaRPr kumimoji="0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72029" y="2819790"/>
            <a:ext cx="8752901" cy="83781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127000" algn="just">
              <a:spcAft>
                <a:spcPts val="0"/>
              </a:spcAft>
            </a:pPr>
            <a:r>
              <a:rPr lang="ko-KR" altLang="en-US" sz="1000" kern="100" dirty="0">
                <a:solidFill>
                  <a:srgbClr val="000000"/>
                </a:solidFill>
                <a:latin typeface="+mn-ea"/>
                <a:cs typeface="바탕"/>
              </a:rPr>
              <a:t>개인정보는 정보주체</a:t>
            </a:r>
            <a:r>
              <a:rPr lang="en-US" altLang="ko-KR" sz="1000" kern="100" dirty="0">
                <a:solidFill>
                  <a:srgbClr val="000000"/>
                </a:solidFill>
                <a:latin typeface="+mn-ea"/>
                <a:cs typeface="바탕"/>
              </a:rPr>
              <a:t>(</a:t>
            </a:r>
            <a:r>
              <a:rPr lang="ko-KR" altLang="en-US" sz="1000" kern="100" dirty="0">
                <a:solidFill>
                  <a:srgbClr val="000000"/>
                </a:solidFill>
                <a:latin typeface="+mn-ea"/>
                <a:cs typeface="바탕"/>
              </a:rPr>
              <a:t>이용자</a:t>
            </a:r>
            <a:r>
              <a:rPr lang="en-US" altLang="ko-KR" sz="1000" kern="100" dirty="0">
                <a:solidFill>
                  <a:srgbClr val="000000"/>
                </a:solidFill>
                <a:latin typeface="+mn-ea"/>
                <a:cs typeface="바탕"/>
              </a:rPr>
              <a:t>)</a:t>
            </a:r>
            <a:r>
              <a:rPr lang="ko-KR" altLang="en-US" sz="1000" kern="100" dirty="0">
                <a:solidFill>
                  <a:srgbClr val="000000"/>
                </a:solidFill>
                <a:latin typeface="+mn-ea"/>
                <a:cs typeface="바탕"/>
              </a:rPr>
              <a:t>의 동의를 받거나 관계 법령에 따라 적법하게 수집하여야 하며 수집∙이용 목적</a:t>
            </a:r>
            <a:r>
              <a:rPr lang="en-US" altLang="ko-KR" sz="1000" kern="100" dirty="0">
                <a:solidFill>
                  <a:srgbClr val="000000"/>
                </a:solidFill>
                <a:latin typeface="+mn-ea"/>
                <a:cs typeface="바탕"/>
              </a:rPr>
              <a:t>, </a:t>
            </a:r>
            <a:r>
              <a:rPr lang="ko-KR" altLang="en-US" sz="1000" kern="100" dirty="0">
                <a:solidFill>
                  <a:srgbClr val="000000"/>
                </a:solidFill>
                <a:latin typeface="+mn-ea"/>
                <a:cs typeface="바탕"/>
              </a:rPr>
              <a:t>수집하는 항목</a:t>
            </a:r>
            <a:r>
              <a:rPr lang="en-US" altLang="ko-KR" sz="1000" kern="100" dirty="0">
                <a:solidFill>
                  <a:srgbClr val="000000"/>
                </a:solidFill>
                <a:latin typeface="+mn-ea"/>
                <a:cs typeface="바탕"/>
              </a:rPr>
              <a:t>, </a:t>
            </a:r>
            <a:r>
              <a:rPr lang="ko-KR" altLang="en-US" sz="1000" kern="100" dirty="0">
                <a:solidFill>
                  <a:srgbClr val="000000"/>
                </a:solidFill>
                <a:latin typeface="+mn-ea"/>
                <a:cs typeface="바탕"/>
              </a:rPr>
              <a:t>이용기간 등 관련 내용을 고지하여야 한다</a:t>
            </a:r>
            <a:r>
              <a:rPr lang="en-US" altLang="ko-KR" sz="1000" kern="100" dirty="0">
                <a:solidFill>
                  <a:srgbClr val="000000"/>
                </a:solidFill>
                <a:latin typeface="+mn-ea"/>
                <a:cs typeface="바탕"/>
              </a:rPr>
              <a:t>.</a:t>
            </a:r>
          </a:p>
          <a:p>
            <a:pPr lvl="0" indent="127000" algn="just">
              <a:spcAft>
                <a:spcPts val="0"/>
              </a:spcAft>
            </a:pPr>
            <a:endParaRPr lang="en-US" altLang="ko-KR" sz="1000" kern="100" dirty="0">
              <a:solidFill>
                <a:srgbClr val="000000"/>
              </a:solidFill>
              <a:latin typeface="+mn-ea"/>
              <a:cs typeface="바탕"/>
            </a:endParaRPr>
          </a:p>
          <a:p>
            <a:pPr lvl="0" indent="127000" algn="just">
              <a:spcAft>
                <a:spcPts val="0"/>
              </a:spcAft>
            </a:pPr>
            <a:r>
              <a:rPr lang="ko-KR" altLang="en-US" sz="1000" kern="100" dirty="0">
                <a:solidFill>
                  <a:srgbClr val="000000"/>
                </a:solidFill>
                <a:latin typeface="+mn-ea"/>
                <a:cs typeface="바탕"/>
              </a:rPr>
              <a:t>개인정보 수집 시 이용자의 동의를 받고 이용자에게 일시</a:t>
            </a:r>
            <a:r>
              <a:rPr lang="en-US" altLang="ko-KR" sz="1000" kern="100" dirty="0">
                <a:solidFill>
                  <a:srgbClr val="000000"/>
                </a:solidFill>
                <a:latin typeface="+mn-ea"/>
                <a:cs typeface="바탕"/>
              </a:rPr>
              <a:t>, </a:t>
            </a:r>
            <a:r>
              <a:rPr lang="ko-KR" altLang="en-US" sz="1000" kern="100" dirty="0">
                <a:solidFill>
                  <a:srgbClr val="000000"/>
                </a:solidFill>
                <a:latin typeface="+mn-ea"/>
                <a:cs typeface="바탕"/>
              </a:rPr>
              <a:t>항목</a:t>
            </a:r>
            <a:r>
              <a:rPr lang="en-US" altLang="ko-KR" sz="1000" kern="100" dirty="0">
                <a:solidFill>
                  <a:srgbClr val="000000"/>
                </a:solidFill>
                <a:latin typeface="+mn-ea"/>
                <a:cs typeface="바탕"/>
              </a:rPr>
              <a:t>, </a:t>
            </a:r>
            <a:r>
              <a:rPr lang="ko-KR" altLang="en-US" sz="1000" kern="100" dirty="0">
                <a:solidFill>
                  <a:srgbClr val="000000"/>
                </a:solidFill>
                <a:latin typeface="+mn-ea"/>
                <a:cs typeface="바탕"/>
              </a:rPr>
              <a:t>동의자</a:t>
            </a:r>
            <a:r>
              <a:rPr lang="en-US" altLang="ko-KR" sz="1000" kern="100" dirty="0">
                <a:solidFill>
                  <a:srgbClr val="000000"/>
                </a:solidFill>
                <a:latin typeface="+mn-ea"/>
                <a:cs typeface="바탕"/>
              </a:rPr>
              <a:t>, </a:t>
            </a:r>
            <a:r>
              <a:rPr lang="ko-KR" altLang="en-US" sz="1000" kern="100" dirty="0">
                <a:solidFill>
                  <a:srgbClr val="000000"/>
                </a:solidFill>
                <a:latin typeface="+mn-ea"/>
                <a:cs typeface="바탕"/>
              </a:rPr>
              <a:t>방법 등 동의를 받은 기록을 보관하여야 한다</a:t>
            </a:r>
            <a:r>
              <a:rPr lang="en-US" altLang="ko-KR" sz="1000" kern="100" dirty="0">
                <a:solidFill>
                  <a:srgbClr val="000000"/>
                </a:solidFill>
                <a:latin typeface="+mn-ea"/>
                <a:cs typeface="바탕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0074" y="2477610"/>
            <a:ext cx="4324883" cy="288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(1) </a:t>
            </a:r>
            <a:r>
              <a:rPr kumimoji="0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가이드라인</a:t>
            </a:r>
            <a:endParaRPr kumimoji="0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0074" y="3784958"/>
            <a:ext cx="4324883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kumimoji="0"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kumimoji="0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현황</a:t>
            </a:r>
            <a:endParaRPr kumimoji="0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72028" y="4097351"/>
            <a:ext cx="87529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>
                <a:latin typeface="+mn-ea"/>
                <a:ea typeface="+mn-ea"/>
              </a:rPr>
              <a:t>대리운전 </a:t>
            </a:r>
            <a:r>
              <a:rPr lang="en-US" altLang="ko-KR" sz="1000" dirty="0">
                <a:latin typeface="+mn-ea"/>
                <a:ea typeface="+mn-ea"/>
              </a:rPr>
              <a:t>Order </a:t>
            </a:r>
            <a:r>
              <a:rPr lang="ko-KR" altLang="en-US" sz="1000" dirty="0">
                <a:latin typeface="+mn-ea"/>
                <a:ea typeface="+mn-ea"/>
              </a:rPr>
              <a:t>접수와 관련하여 개인정보 수집할 때 이용자에게 동의 받는 방법에 대한 검토가 필요합니다</a:t>
            </a:r>
            <a:r>
              <a:rPr lang="en-US" altLang="ko-KR" sz="1000" dirty="0">
                <a:latin typeface="+mn-ea"/>
                <a:ea typeface="+mn-ea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>
                <a:latin typeface="+mn-ea"/>
                <a:ea typeface="+mn-ea"/>
              </a:rPr>
              <a:t>온라인 대리기사 등록 시 앱에서 동의를 받고 있으나 해당 기록을 저장하지 않고 있습니다</a:t>
            </a:r>
            <a:r>
              <a:rPr lang="en-US" altLang="ko-KR" sz="1000" dirty="0">
                <a:latin typeface="+mn-ea"/>
                <a:ea typeface="+mn-ea"/>
              </a:rPr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0074" y="4618118"/>
            <a:ext cx="4324883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(3) </a:t>
            </a:r>
            <a:r>
              <a:rPr kumimoji="0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취약점 및 개선방향</a:t>
            </a:r>
            <a:endParaRPr kumimoji="0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558108"/>
              </p:ext>
            </p:extLst>
          </p:nvPr>
        </p:nvGraphicFramePr>
        <p:xfrm>
          <a:off x="731712" y="4919633"/>
          <a:ext cx="8633533" cy="105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6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6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7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취약점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개선 방향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79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개인정보 수집과 관련된 내용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고지 미흡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개인정보 수집 관련 내용에 대해 고지하고 동의를 받은 기록을 남기고 보존할 방안에 대한 내부 절차 마련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79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이용자 동의 기록 보관 미흡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개인정보를 수집하는 모든 수단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유선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APP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에서의 동의 받은 기록을 저장할 방안 마련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67454" y="2103324"/>
            <a:ext cx="4324883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4.4 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동의 기록</a:t>
            </a:r>
            <a:endParaRPr kumimoji="0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2296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1260475" y="1289708"/>
            <a:ext cx="8265824" cy="619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7287" tIns="53643" rIns="107287" bIns="53643"/>
          <a:lstStyle/>
          <a:p>
            <a:pPr defTabSz="1072866">
              <a:defRPr/>
            </a:pPr>
            <a:endParaRPr lang="ko-KR" altLang="en-US" sz="35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3225" y="932521"/>
            <a:ext cx="857250" cy="4191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lIns="95062" tIns="47530" rIns="95062" bIns="47530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60475" y="948493"/>
            <a:ext cx="5008214" cy="341215"/>
          </a:xfrm>
          <a:prstGeom prst="rect">
            <a:avLst/>
          </a:prstGeom>
          <a:noFill/>
          <a:effectLst/>
        </p:spPr>
        <p:txBody>
          <a:bodyPr wrap="none" lIns="0" tIns="47530" rIns="95062" bIns="47530" anchor="ctr"/>
          <a:lstStyle/>
          <a:p>
            <a:pPr algn="l">
              <a:defRPr/>
            </a:pPr>
            <a:r>
              <a:rPr lang="ko-KR" altLang="en-US" sz="2000" b="1" spc="-124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진단결과 상세</a:t>
            </a:r>
            <a:endParaRPr lang="en-US" altLang="ko-KR" sz="2000" b="1" spc="-124" dirty="0">
              <a:ln>
                <a:solidFill>
                  <a:sysClr val="windowText" lastClr="000000">
                    <a:alpha val="0"/>
                  </a:sys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2802" y="1477963"/>
            <a:ext cx="9334062" cy="352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kumimoji="0" lang="ko-KR" altLang="en-US" sz="13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 </a:t>
            </a:r>
            <a:r>
              <a:rPr kumimoji="0" lang="en-US" altLang="ko-KR" sz="13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Life-Cycle </a:t>
            </a:r>
            <a:r>
              <a:rPr kumimoji="0" lang="ko-KR" altLang="en-US" sz="13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 영역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7454" y="1801706"/>
            <a:ext cx="4324883" cy="305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4.5 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개인정보의 출력</a:t>
            </a:r>
            <a:endParaRPr kumimoji="0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0074" y="2477610"/>
            <a:ext cx="4324883" cy="288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(1) </a:t>
            </a:r>
            <a:r>
              <a:rPr kumimoji="0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가이드라인</a:t>
            </a:r>
            <a:endParaRPr kumimoji="0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0074" y="3519999"/>
            <a:ext cx="4324883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kumimoji="0"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kumimoji="0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현황</a:t>
            </a:r>
            <a:endParaRPr kumimoji="0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72028" y="3832392"/>
            <a:ext cx="87529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>
                <a:latin typeface="+mn-ea"/>
                <a:ea typeface="+mn-ea"/>
              </a:rPr>
              <a:t>개인정보처리시스템인 </a:t>
            </a:r>
            <a:r>
              <a:rPr lang="en-US" altLang="ko-KR" sz="1000" dirty="0">
                <a:latin typeface="+mn-ea"/>
                <a:ea typeface="+mn-ea"/>
              </a:rPr>
              <a:t>CALLMANER XE</a:t>
            </a:r>
            <a:r>
              <a:rPr lang="ko-KR" altLang="en-US" sz="1000" dirty="0">
                <a:latin typeface="+mn-ea"/>
                <a:ea typeface="+mn-ea"/>
              </a:rPr>
              <a:t>의 고객관리</a:t>
            </a:r>
            <a:r>
              <a:rPr lang="en-US" altLang="ko-KR" sz="1000" dirty="0">
                <a:latin typeface="+mn-ea"/>
                <a:ea typeface="+mn-ea"/>
              </a:rPr>
              <a:t>, </a:t>
            </a:r>
            <a:r>
              <a:rPr lang="ko-KR" altLang="en-US" sz="1000" dirty="0">
                <a:latin typeface="+mn-ea"/>
                <a:ea typeface="+mn-ea"/>
              </a:rPr>
              <a:t>기사관리 등 관련 메뉴에서 모든 개인정보가 표기되고 있습니다</a:t>
            </a:r>
            <a:r>
              <a:rPr lang="en-US" altLang="ko-KR" sz="1000" dirty="0">
                <a:latin typeface="+mn-ea"/>
                <a:ea typeface="+mn-ea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>
                <a:latin typeface="+mn-ea"/>
                <a:ea typeface="+mn-ea"/>
              </a:rPr>
              <a:t>개인정보가 출력되는 화면에서 개인정보의 마스킹 처리가 되지 않습니다</a:t>
            </a:r>
            <a:r>
              <a:rPr lang="en-US" altLang="ko-KR" sz="1000" dirty="0">
                <a:latin typeface="+mn-ea"/>
                <a:ea typeface="+mn-ea"/>
              </a:rPr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0074" y="4353159"/>
            <a:ext cx="4324883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(3) </a:t>
            </a:r>
            <a:r>
              <a:rPr kumimoji="0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취약점 및 개선방향</a:t>
            </a:r>
            <a:endParaRPr kumimoji="0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767057"/>
              </p:ext>
            </p:extLst>
          </p:nvPr>
        </p:nvGraphicFramePr>
        <p:xfrm>
          <a:off x="731712" y="4654674"/>
          <a:ext cx="8633533" cy="89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6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6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7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취약점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개선 방향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79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개인정보 출력 제한 미흡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개인정보처리시스템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메뉴의 용도별 반드시 필요한 정보에 대해서만 표시되도록 시스템 개발 검토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79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개인정보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표시제한 조치 미흡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개인정보 표시제한 조치의 일관성 확보를 위한 기준 수립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67454" y="2103324"/>
            <a:ext cx="4324883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4.6 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 표시제한 조치</a:t>
            </a:r>
            <a:endParaRPr kumimoji="0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72029" y="2785606"/>
            <a:ext cx="8752901" cy="5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127000" algn="just">
              <a:spcAft>
                <a:spcPts val="0"/>
              </a:spcAft>
            </a:pPr>
            <a:r>
              <a:rPr lang="ko-KR" altLang="en-US" sz="1000" kern="100" dirty="0">
                <a:solidFill>
                  <a:srgbClr val="000000"/>
                </a:solidFill>
                <a:latin typeface="+mn-ea"/>
                <a:cs typeface="바탕"/>
              </a:rPr>
              <a:t>개인정보의 조회 및 출력</a:t>
            </a:r>
            <a:r>
              <a:rPr lang="en-US" altLang="ko-KR" sz="1000" kern="100" dirty="0">
                <a:solidFill>
                  <a:srgbClr val="000000"/>
                </a:solidFill>
                <a:latin typeface="+mn-ea"/>
                <a:cs typeface="바탕"/>
              </a:rPr>
              <a:t>(</a:t>
            </a:r>
            <a:r>
              <a:rPr lang="ko-KR" altLang="en-US" sz="1000" kern="100" dirty="0">
                <a:solidFill>
                  <a:srgbClr val="000000"/>
                </a:solidFill>
                <a:latin typeface="+mn-ea"/>
                <a:cs typeface="바탕"/>
              </a:rPr>
              <a:t>인쇄</a:t>
            </a:r>
            <a:r>
              <a:rPr lang="en-US" altLang="ko-KR" sz="1000" kern="100" dirty="0">
                <a:solidFill>
                  <a:srgbClr val="000000"/>
                </a:solidFill>
                <a:latin typeface="+mn-ea"/>
                <a:cs typeface="바탕"/>
              </a:rPr>
              <a:t>, </a:t>
            </a:r>
            <a:r>
              <a:rPr lang="ko-KR" altLang="en-US" sz="1000" kern="100" dirty="0">
                <a:solidFill>
                  <a:srgbClr val="000000"/>
                </a:solidFill>
                <a:latin typeface="+mn-ea"/>
                <a:cs typeface="바탕"/>
              </a:rPr>
              <a:t>화면표시</a:t>
            </a:r>
            <a:r>
              <a:rPr lang="en-US" altLang="ko-KR" sz="1000" kern="100" dirty="0">
                <a:solidFill>
                  <a:srgbClr val="000000"/>
                </a:solidFill>
                <a:latin typeface="+mn-ea"/>
                <a:cs typeface="바탕"/>
              </a:rPr>
              <a:t>, </a:t>
            </a:r>
            <a:r>
              <a:rPr lang="ko-KR" altLang="en-US" sz="1000" kern="100" dirty="0">
                <a:solidFill>
                  <a:srgbClr val="000000"/>
                </a:solidFill>
                <a:latin typeface="+mn-ea"/>
                <a:cs typeface="바탕"/>
              </a:rPr>
              <a:t>파일생성 등</a:t>
            </a:r>
            <a:r>
              <a:rPr lang="en-US" altLang="ko-KR" sz="1000" kern="100" dirty="0">
                <a:solidFill>
                  <a:srgbClr val="000000"/>
                </a:solidFill>
                <a:latin typeface="+mn-ea"/>
                <a:cs typeface="바탕"/>
              </a:rPr>
              <a:t>) </a:t>
            </a:r>
            <a:r>
              <a:rPr lang="ko-KR" altLang="en-US" sz="1000" kern="100" dirty="0">
                <a:solidFill>
                  <a:srgbClr val="000000"/>
                </a:solidFill>
                <a:latin typeface="+mn-ea"/>
                <a:cs typeface="바탕"/>
              </a:rPr>
              <a:t>시 용도를 특정하고 용도에 따라 출력 항목 최소화</a:t>
            </a:r>
            <a:r>
              <a:rPr lang="en-US" altLang="ko-KR" sz="1000" kern="100" dirty="0">
                <a:solidFill>
                  <a:srgbClr val="000000"/>
                </a:solidFill>
                <a:latin typeface="+mn-ea"/>
                <a:cs typeface="바탕"/>
              </a:rPr>
              <a:t>, </a:t>
            </a:r>
            <a:r>
              <a:rPr lang="ko-KR" altLang="en-US" sz="1000" kern="100" dirty="0">
                <a:solidFill>
                  <a:srgbClr val="000000"/>
                </a:solidFill>
                <a:latin typeface="+mn-ea"/>
                <a:cs typeface="바탕"/>
              </a:rPr>
              <a:t>개인정보 표시제한</a:t>
            </a:r>
            <a:r>
              <a:rPr lang="en-US" altLang="ko-KR" sz="1000" kern="100" dirty="0">
                <a:solidFill>
                  <a:srgbClr val="000000"/>
                </a:solidFill>
                <a:latin typeface="+mn-ea"/>
                <a:cs typeface="바탕"/>
              </a:rPr>
              <a:t>, </a:t>
            </a:r>
            <a:r>
              <a:rPr lang="ko-KR" altLang="en-US" sz="1000" kern="100" dirty="0">
                <a:solidFill>
                  <a:srgbClr val="000000"/>
                </a:solidFill>
                <a:latin typeface="+mn-ea"/>
                <a:cs typeface="바탕"/>
              </a:rPr>
              <a:t>출력물 보호조치 등을 수행하여야 한다</a:t>
            </a:r>
            <a:r>
              <a:rPr lang="en-US" altLang="ko-KR" sz="1000" kern="100" dirty="0">
                <a:solidFill>
                  <a:srgbClr val="000000"/>
                </a:solidFill>
                <a:latin typeface="+mn-ea"/>
                <a:cs typeface="바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1005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1260475" y="1289708"/>
            <a:ext cx="8265824" cy="619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7287" tIns="53643" rIns="107287" bIns="53643"/>
          <a:lstStyle/>
          <a:p>
            <a:pPr defTabSz="1072866">
              <a:defRPr/>
            </a:pPr>
            <a:endParaRPr lang="ko-KR" altLang="en-US" sz="35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3225" y="932521"/>
            <a:ext cx="857250" cy="4191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lIns="95062" tIns="47530" rIns="95062" bIns="47530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60475" y="948493"/>
            <a:ext cx="5008214" cy="341215"/>
          </a:xfrm>
          <a:prstGeom prst="rect">
            <a:avLst/>
          </a:prstGeom>
          <a:noFill/>
          <a:effectLst/>
        </p:spPr>
        <p:txBody>
          <a:bodyPr wrap="none" lIns="0" tIns="47530" rIns="95062" bIns="47530" anchor="ctr"/>
          <a:lstStyle/>
          <a:p>
            <a:pPr algn="l">
              <a:defRPr/>
            </a:pPr>
            <a:r>
              <a:rPr lang="ko-KR" altLang="en-US" sz="2000" b="1" spc="-124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진단결과 상세</a:t>
            </a:r>
            <a:endParaRPr lang="en-US" altLang="ko-KR" sz="2000" b="1" spc="-124" dirty="0">
              <a:ln>
                <a:solidFill>
                  <a:sysClr val="windowText" lastClr="000000">
                    <a:alpha val="0"/>
                  </a:sys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2802" y="1477963"/>
            <a:ext cx="9334062" cy="352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kumimoji="0" lang="ko-KR" altLang="en-US" sz="13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 </a:t>
            </a:r>
            <a:r>
              <a:rPr kumimoji="0" lang="en-US" altLang="ko-KR" sz="13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Life-Cycle </a:t>
            </a:r>
            <a:r>
              <a:rPr kumimoji="0" lang="ko-KR" altLang="en-US" sz="13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 영역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7454" y="1801706"/>
            <a:ext cx="4324883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4.7 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개인정보의 파기 정책</a:t>
            </a:r>
            <a:endParaRPr kumimoji="0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0074" y="2887818"/>
            <a:ext cx="4324883" cy="288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(1) </a:t>
            </a:r>
            <a:r>
              <a:rPr kumimoji="0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가이드라인</a:t>
            </a:r>
            <a:endParaRPr kumimoji="0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0074" y="3930207"/>
            <a:ext cx="4324883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kumimoji="0"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kumimoji="0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현황</a:t>
            </a:r>
            <a:endParaRPr kumimoji="0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72028" y="4242600"/>
            <a:ext cx="875290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>
                <a:latin typeface="+mn-ea"/>
                <a:ea typeface="+mn-ea"/>
              </a:rPr>
              <a:t>내부 정책 미 수립으로 인해 개인정보 보유기간이 명확하지 않아 자체적으로 파기가 이루어지지 않습니다</a:t>
            </a:r>
            <a:r>
              <a:rPr lang="en-US" altLang="ko-KR" sz="1000" dirty="0">
                <a:latin typeface="+mn-ea"/>
                <a:ea typeface="+mn-ea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>
                <a:latin typeface="+mn-ea"/>
                <a:ea typeface="+mn-ea"/>
              </a:rPr>
              <a:t>위탁 업무를 통해 저장하는 개인정보는 최근 </a:t>
            </a:r>
            <a:r>
              <a:rPr lang="en-US" altLang="ko-KR" sz="1000" dirty="0">
                <a:latin typeface="+mn-ea"/>
                <a:ea typeface="+mn-ea"/>
              </a:rPr>
              <a:t>6</a:t>
            </a:r>
            <a:r>
              <a:rPr lang="ko-KR" altLang="en-US" sz="1000" dirty="0">
                <a:latin typeface="+mn-ea"/>
                <a:ea typeface="+mn-ea"/>
              </a:rPr>
              <a:t>개월간의 데이터는 열람 가능한 상태로 보관</a:t>
            </a:r>
            <a:r>
              <a:rPr lang="en-US" altLang="ko-KR" sz="1000" dirty="0">
                <a:latin typeface="+mn-ea"/>
                <a:ea typeface="+mn-ea"/>
              </a:rPr>
              <a:t>, </a:t>
            </a:r>
            <a:r>
              <a:rPr lang="ko-KR" altLang="en-US" sz="1000" dirty="0">
                <a:latin typeface="+mn-ea"/>
                <a:ea typeface="+mn-ea"/>
              </a:rPr>
              <a:t>그 이전의 정보는 별도 백업 서버에 보관하고 있으나 해당 업체의 요청이 없으며 파기가 이루어지고 있지 않습니다</a:t>
            </a:r>
            <a:r>
              <a:rPr lang="en-US" altLang="ko-KR" sz="1000" dirty="0">
                <a:latin typeface="+mn-ea"/>
                <a:ea typeface="+mn-ea"/>
              </a:rPr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0074" y="4797551"/>
            <a:ext cx="4324883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(3) </a:t>
            </a:r>
            <a:r>
              <a:rPr kumimoji="0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취약점 및 개선방향</a:t>
            </a:r>
            <a:endParaRPr kumimoji="0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392567"/>
              </p:ext>
            </p:extLst>
          </p:nvPr>
        </p:nvGraphicFramePr>
        <p:xfrm>
          <a:off x="731712" y="5099066"/>
          <a:ext cx="8633533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6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6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7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취약점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개선 방향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796"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개인정보 파기 정책 미 수립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개인정보 파기 계획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대상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시점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방법 등의 기준을 세운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내부 정책 수립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796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개인정보 파기 시행에 대한 결과 기록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및 관리 수행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67454" y="2103324"/>
            <a:ext cx="4324883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4.8 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 파기</a:t>
            </a:r>
            <a:endParaRPr kumimoji="0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72029" y="3195814"/>
            <a:ext cx="8752901" cy="5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127000" algn="just">
              <a:spcAft>
                <a:spcPts val="0"/>
              </a:spcAft>
            </a:pPr>
            <a:r>
              <a:rPr lang="ko-KR" altLang="en-US" sz="1000" kern="100" dirty="0">
                <a:solidFill>
                  <a:srgbClr val="000000"/>
                </a:solidFill>
                <a:latin typeface="+mn-ea"/>
                <a:cs typeface="바탕"/>
              </a:rPr>
              <a:t>개인정보의 보유기간 및 파기 관련 내부 정책을 수립하고 개인정보의 보유기간 경과</a:t>
            </a:r>
            <a:r>
              <a:rPr lang="en-US" altLang="ko-KR" sz="1000" kern="100" dirty="0">
                <a:solidFill>
                  <a:srgbClr val="000000"/>
                </a:solidFill>
                <a:latin typeface="+mn-ea"/>
                <a:cs typeface="바탕"/>
              </a:rPr>
              <a:t>, </a:t>
            </a:r>
            <a:r>
              <a:rPr lang="ko-KR" altLang="en-US" sz="1000" kern="100" dirty="0">
                <a:solidFill>
                  <a:srgbClr val="000000"/>
                </a:solidFill>
                <a:latin typeface="+mn-ea"/>
                <a:cs typeface="바탕"/>
              </a:rPr>
              <a:t>처리목적 달성 등 파기 시점이 도달한 때에는 파기의 안전성 및 완전성이 보장될 수 있는 방법으로 지체없이 파기하여야 한다</a:t>
            </a:r>
            <a:r>
              <a:rPr lang="en-US" altLang="ko-KR" sz="1000" kern="100" dirty="0">
                <a:solidFill>
                  <a:srgbClr val="000000"/>
                </a:solidFill>
                <a:latin typeface="+mn-ea"/>
                <a:cs typeface="바탕"/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7454" y="2435723"/>
            <a:ext cx="4324883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4.9 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안전한 파기 방법</a:t>
            </a:r>
            <a:endParaRPr kumimoji="0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24308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1260475" y="1289708"/>
            <a:ext cx="8265824" cy="619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7287" tIns="53643" rIns="107287" bIns="53643"/>
          <a:lstStyle/>
          <a:p>
            <a:pPr defTabSz="1072866">
              <a:defRPr/>
            </a:pPr>
            <a:endParaRPr lang="ko-KR" altLang="en-US" sz="35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3225" y="932521"/>
            <a:ext cx="857250" cy="4191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lIns="95062" tIns="47530" rIns="95062" bIns="47530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60475" y="948493"/>
            <a:ext cx="5008214" cy="341215"/>
          </a:xfrm>
          <a:prstGeom prst="rect">
            <a:avLst/>
          </a:prstGeom>
          <a:noFill/>
          <a:effectLst/>
        </p:spPr>
        <p:txBody>
          <a:bodyPr wrap="none" lIns="0" tIns="47530" rIns="95062" bIns="47530" anchor="ctr"/>
          <a:lstStyle/>
          <a:p>
            <a:pPr algn="l">
              <a:defRPr/>
            </a:pPr>
            <a:r>
              <a:rPr lang="ko-KR" altLang="en-US" sz="2000" b="1" spc="-124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진단결과 상세</a:t>
            </a:r>
            <a:endParaRPr lang="en-US" altLang="ko-KR" sz="2000" b="1" spc="-124" dirty="0">
              <a:ln>
                <a:solidFill>
                  <a:sysClr val="windowText" lastClr="000000">
                    <a:alpha val="0"/>
                  </a:sys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2802" y="1477963"/>
            <a:ext cx="9334062" cy="352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kumimoji="0" lang="ko-KR" altLang="en-US" sz="13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 </a:t>
            </a:r>
            <a:r>
              <a:rPr kumimoji="0" lang="en-US" altLang="ko-KR" sz="13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Life-Cycle </a:t>
            </a:r>
            <a:r>
              <a:rPr kumimoji="0" lang="ko-KR" altLang="en-US" sz="13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 영역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7454" y="1801706"/>
            <a:ext cx="4324883" cy="305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4.10 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처리목적 달성 후 보유 시 조치</a:t>
            </a:r>
            <a:endParaRPr kumimoji="0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0074" y="2887818"/>
            <a:ext cx="4324883" cy="288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(1) </a:t>
            </a:r>
            <a:r>
              <a:rPr kumimoji="0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가이드라인</a:t>
            </a:r>
            <a:endParaRPr kumimoji="0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0074" y="3930207"/>
            <a:ext cx="4324883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kumimoji="0"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kumimoji="0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현황</a:t>
            </a:r>
            <a:endParaRPr kumimoji="0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72028" y="4242600"/>
            <a:ext cx="875290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>
                <a:latin typeface="+mn-ea"/>
                <a:ea typeface="+mn-ea"/>
              </a:rPr>
              <a:t>개인정보의 파기가 이루어지고 있지 않으므로 현재 모든 개인정보를 보관하고 있습니다</a:t>
            </a:r>
            <a:r>
              <a:rPr lang="en-US" altLang="ko-KR" sz="1000" dirty="0">
                <a:latin typeface="+mn-ea"/>
                <a:ea typeface="+mn-ea"/>
              </a:rPr>
              <a:t>. (</a:t>
            </a:r>
            <a:r>
              <a:rPr lang="ko-KR" altLang="en-US" sz="1000" dirty="0">
                <a:latin typeface="+mn-ea"/>
                <a:ea typeface="+mn-ea"/>
              </a:rPr>
              <a:t>백업 서버</a:t>
            </a: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ko-KR" altLang="en-US" sz="1000" dirty="0">
                <a:latin typeface="+mn-ea"/>
                <a:ea typeface="+mn-ea"/>
              </a:rPr>
              <a:t>내</a:t>
            </a:r>
            <a:r>
              <a:rPr lang="en-US" altLang="ko-KR" sz="1000" dirty="0">
                <a:latin typeface="+mn-ea"/>
                <a:ea typeface="+mn-ea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>
                <a:latin typeface="+mn-ea"/>
                <a:ea typeface="+mn-ea"/>
              </a:rPr>
              <a:t>최근 </a:t>
            </a:r>
            <a:r>
              <a:rPr lang="en-US" altLang="ko-KR" sz="1000" dirty="0">
                <a:latin typeface="+mn-ea"/>
                <a:ea typeface="+mn-ea"/>
              </a:rPr>
              <a:t>6</a:t>
            </a:r>
            <a:r>
              <a:rPr lang="ko-KR" altLang="en-US" sz="1000" dirty="0">
                <a:latin typeface="+mn-ea"/>
                <a:ea typeface="+mn-ea"/>
              </a:rPr>
              <a:t>개월 이전의 데이터는 백업 서버에 보관하여 일부 분리가 되고 있으나 열람 기간에 따른 분리만 이루어질 뿐 목적달성</a:t>
            </a:r>
            <a:r>
              <a:rPr lang="en-US" altLang="ko-KR" sz="1000" dirty="0">
                <a:latin typeface="+mn-ea"/>
                <a:ea typeface="+mn-ea"/>
              </a:rPr>
              <a:t>, </a:t>
            </a:r>
            <a:r>
              <a:rPr lang="ko-KR" altLang="en-US" sz="1000" dirty="0">
                <a:latin typeface="+mn-ea"/>
                <a:ea typeface="+mn-ea"/>
              </a:rPr>
              <a:t>보유기간 경과에 대한 분리가 이루어지고 있지 않습니다</a:t>
            </a:r>
            <a:r>
              <a:rPr lang="en-US" altLang="ko-KR" sz="1000" dirty="0">
                <a:latin typeface="+mn-ea"/>
                <a:ea typeface="+mn-ea"/>
              </a:rPr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0074" y="4797551"/>
            <a:ext cx="4324883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(3) </a:t>
            </a:r>
            <a:r>
              <a:rPr kumimoji="0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취약점 및 개선방향</a:t>
            </a:r>
            <a:endParaRPr kumimoji="0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454" y="2103324"/>
            <a:ext cx="4324883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4.11 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개인정보의 분리 보관</a:t>
            </a:r>
            <a:endParaRPr kumimoji="0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72029" y="3195814"/>
            <a:ext cx="8752901" cy="5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127000" algn="just">
              <a:spcAft>
                <a:spcPts val="0"/>
              </a:spcAft>
            </a:pPr>
            <a:r>
              <a:rPr lang="ko-KR" altLang="en-US" sz="1000" kern="100" dirty="0">
                <a:solidFill>
                  <a:srgbClr val="000000"/>
                </a:solidFill>
                <a:latin typeface="+mn-ea"/>
                <a:cs typeface="바탕"/>
              </a:rPr>
              <a:t>개인정보의 보유기간 경과 또는 처리목적 달성 후에도 관련 법령 등에 따라 파기하지 아니하고 보존하는 경우에는 해당 목적에 필요한 최소한의 항목으로 제한하고 다른 개인정보와 분리하여 저장 ∙ 관리하여야 한다</a:t>
            </a:r>
            <a:r>
              <a:rPr lang="en-US" altLang="ko-KR" sz="1000" kern="100" dirty="0">
                <a:solidFill>
                  <a:srgbClr val="000000"/>
                </a:solidFill>
                <a:latin typeface="+mn-ea"/>
                <a:cs typeface="바탕"/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7454" y="2435723"/>
            <a:ext cx="4324883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4.12 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분리 보관된 개인정보의 접근통제</a:t>
            </a:r>
            <a:endParaRPr kumimoji="0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132997"/>
              </p:ext>
            </p:extLst>
          </p:nvPr>
        </p:nvGraphicFramePr>
        <p:xfrm>
          <a:off x="731712" y="5109944"/>
          <a:ext cx="8633533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6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6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7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취약점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개선 방향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796">
                <a:tc row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목적 달성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보유기간 경과한 개인정보에 대한 분리 보관 미흡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개인정보의 처리목적 달성 혹은 보유기간 경과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시 파기하지 않고 보존하는 개인정보의 보유 근거 마련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796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분리 보관할 개인정보 대상의 기준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방안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별도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테이블 등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을 포함한 내부 정책의 수립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796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분리 보관된 개인정보에 대한 접근 권한에 대한 검토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2582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1260475" y="1289708"/>
            <a:ext cx="8265824" cy="619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7287" tIns="53643" rIns="107287" bIns="53643"/>
          <a:lstStyle/>
          <a:p>
            <a:pPr defTabSz="1072866">
              <a:defRPr/>
            </a:pPr>
            <a:endParaRPr lang="ko-KR" altLang="en-US" sz="35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3225" y="932521"/>
            <a:ext cx="857250" cy="4191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lIns="95062" tIns="47530" rIns="95062" bIns="47530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60475" y="948493"/>
            <a:ext cx="5008214" cy="341215"/>
          </a:xfrm>
          <a:prstGeom prst="rect">
            <a:avLst/>
          </a:prstGeom>
          <a:noFill/>
          <a:effectLst/>
        </p:spPr>
        <p:txBody>
          <a:bodyPr wrap="none" lIns="0" tIns="47530" rIns="95062" bIns="47530" anchor="ctr"/>
          <a:lstStyle/>
          <a:p>
            <a:pPr algn="l">
              <a:defRPr/>
            </a:pPr>
            <a:r>
              <a:rPr lang="ko-KR" altLang="en-US" sz="2000" b="1" spc="-124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진단결과 상세</a:t>
            </a:r>
            <a:endParaRPr lang="en-US" altLang="ko-KR" sz="2000" b="1" spc="-124" dirty="0">
              <a:ln>
                <a:solidFill>
                  <a:sysClr val="windowText" lastClr="000000">
                    <a:alpha val="0"/>
                  </a:sys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2802" y="1477963"/>
            <a:ext cx="9334062" cy="352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kumimoji="0" lang="ko-KR" altLang="en-US" sz="13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 </a:t>
            </a:r>
            <a:r>
              <a:rPr kumimoji="0" lang="en-US" altLang="ko-KR" sz="13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Life-Cycle </a:t>
            </a:r>
            <a:r>
              <a:rPr kumimoji="0" lang="ko-KR" altLang="en-US" sz="13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 영역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7454" y="1801706"/>
            <a:ext cx="4324883" cy="305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4.13 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 제</a:t>
            </a: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 제공 동의 </a:t>
            </a:r>
            <a:endParaRPr kumimoji="0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0074" y="2469064"/>
            <a:ext cx="4324883" cy="288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(1) </a:t>
            </a:r>
            <a:r>
              <a:rPr kumimoji="0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가이드라인</a:t>
            </a:r>
            <a:endParaRPr kumimoji="0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0074" y="3673827"/>
            <a:ext cx="4324883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kumimoji="0"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kumimoji="0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현황</a:t>
            </a:r>
            <a:endParaRPr kumimoji="0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72028" y="3986220"/>
            <a:ext cx="87529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>
                <a:latin typeface="+mn-ea"/>
                <a:ea typeface="+mn-ea"/>
              </a:rPr>
              <a:t>보험심사 및 가입에 대한 업무는 </a:t>
            </a:r>
            <a:r>
              <a:rPr lang="en-US" altLang="ko-KR" sz="1000" dirty="0">
                <a:latin typeface="+mn-ea"/>
                <a:ea typeface="+mn-ea"/>
              </a:rPr>
              <a:t>“</a:t>
            </a:r>
            <a:r>
              <a:rPr lang="ko-KR" altLang="en-US" sz="1000" dirty="0">
                <a:latin typeface="+mn-ea"/>
                <a:ea typeface="+mn-ea"/>
              </a:rPr>
              <a:t>제</a:t>
            </a:r>
            <a:r>
              <a:rPr lang="en-US" altLang="ko-KR" sz="1000" dirty="0">
                <a:latin typeface="+mn-ea"/>
                <a:ea typeface="+mn-ea"/>
              </a:rPr>
              <a:t>3</a:t>
            </a:r>
            <a:r>
              <a:rPr lang="ko-KR" altLang="en-US" sz="1000" dirty="0">
                <a:latin typeface="+mn-ea"/>
                <a:ea typeface="+mn-ea"/>
              </a:rPr>
              <a:t>자 제공</a:t>
            </a:r>
            <a:r>
              <a:rPr lang="en-US" altLang="ko-KR" sz="1000" dirty="0">
                <a:latin typeface="+mn-ea"/>
                <a:ea typeface="+mn-ea"/>
              </a:rPr>
              <a:t>”</a:t>
            </a:r>
            <a:r>
              <a:rPr lang="ko-KR" altLang="en-US" sz="1000" dirty="0">
                <a:latin typeface="+mn-ea"/>
                <a:ea typeface="+mn-ea"/>
              </a:rPr>
              <a:t>에 해당하나 이를 </a:t>
            </a:r>
            <a:r>
              <a:rPr lang="en-US" altLang="ko-KR" sz="1000" dirty="0">
                <a:latin typeface="+mn-ea"/>
                <a:ea typeface="+mn-ea"/>
              </a:rPr>
              <a:t>“</a:t>
            </a:r>
            <a:r>
              <a:rPr lang="ko-KR" altLang="en-US" sz="1000" dirty="0">
                <a:latin typeface="+mn-ea"/>
                <a:ea typeface="+mn-ea"/>
              </a:rPr>
              <a:t>위탁</a:t>
            </a:r>
            <a:r>
              <a:rPr lang="en-US" altLang="ko-KR" sz="1000" dirty="0">
                <a:latin typeface="+mn-ea"/>
                <a:ea typeface="+mn-ea"/>
              </a:rPr>
              <a:t>”</a:t>
            </a:r>
            <a:r>
              <a:rPr lang="ko-KR" altLang="en-US" sz="1000" dirty="0">
                <a:latin typeface="+mn-ea"/>
                <a:ea typeface="+mn-ea"/>
              </a:rPr>
              <a:t>으로 정보주체의 동의를 얻고 있습니다</a:t>
            </a:r>
            <a:r>
              <a:rPr lang="en-US" altLang="ko-KR" sz="1000" dirty="0">
                <a:latin typeface="+mn-ea"/>
                <a:ea typeface="+mn-ea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>
                <a:latin typeface="+mn-ea"/>
                <a:ea typeface="+mn-ea"/>
              </a:rPr>
              <a:t>해당 업무에 필요한 최소 정보만을 </a:t>
            </a:r>
            <a:r>
              <a:rPr lang="en-US" altLang="ko-KR" sz="1000" dirty="0">
                <a:latin typeface="+mn-ea"/>
                <a:ea typeface="+mn-ea"/>
              </a:rPr>
              <a:t>VPN</a:t>
            </a:r>
            <a:r>
              <a:rPr lang="ko-KR" altLang="en-US" sz="1000" dirty="0">
                <a:latin typeface="+mn-ea"/>
                <a:ea typeface="+mn-ea"/>
              </a:rPr>
              <a:t>을 통해 메리츠해상보험 측에 제공하고 있으나 해당 내역에 대한 기록 관리가 미흡합니다</a:t>
            </a:r>
            <a:r>
              <a:rPr lang="en-US" altLang="ko-KR" sz="1000" dirty="0">
                <a:latin typeface="+mn-ea"/>
                <a:ea typeface="+mn-ea"/>
              </a:rPr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0074" y="4541171"/>
            <a:ext cx="4324883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(3) </a:t>
            </a:r>
            <a:r>
              <a:rPr kumimoji="0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취약점 및 개선방향</a:t>
            </a:r>
            <a:endParaRPr kumimoji="0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454" y="2103324"/>
            <a:ext cx="4324883" cy="305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4.14 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안전한 정보 제공</a:t>
            </a:r>
            <a:endParaRPr kumimoji="0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72029" y="2777060"/>
            <a:ext cx="8752901" cy="7477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127000" algn="just">
              <a:spcAft>
                <a:spcPts val="0"/>
              </a:spcAft>
            </a:pPr>
            <a:r>
              <a:rPr lang="ko-KR" altLang="en-US" sz="1000" kern="100" dirty="0">
                <a:solidFill>
                  <a:srgbClr val="000000"/>
                </a:solidFill>
                <a:latin typeface="+mn-ea"/>
                <a:cs typeface="바탕"/>
              </a:rPr>
              <a:t>개인정보를 제</a:t>
            </a:r>
            <a:r>
              <a:rPr lang="en-US" altLang="ko-KR" sz="1000" kern="100" dirty="0">
                <a:solidFill>
                  <a:srgbClr val="000000"/>
                </a:solidFill>
                <a:latin typeface="+mn-ea"/>
                <a:cs typeface="바탕"/>
              </a:rPr>
              <a:t>3</a:t>
            </a:r>
            <a:r>
              <a:rPr lang="ko-KR" altLang="en-US" sz="1000" kern="100" dirty="0">
                <a:solidFill>
                  <a:srgbClr val="000000"/>
                </a:solidFill>
                <a:latin typeface="+mn-ea"/>
                <a:cs typeface="바탕"/>
              </a:rPr>
              <a:t>자에게 제공하는 경우 법적 근거에 의하거나 정보주체</a:t>
            </a:r>
            <a:r>
              <a:rPr lang="en-US" altLang="ko-KR" sz="1000" kern="100" dirty="0">
                <a:solidFill>
                  <a:srgbClr val="000000"/>
                </a:solidFill>
                <a:latin typeface="+mn-ea"/>
                <a:cs typeface="바탕"/>
              </a:rPr>
              <a:t>(</a:t>
            </a:r>
            <a:r>
              <a:rPr lang="ko-KR" altLang="en-US" sz="1000" kern="100" dirty="0">
                <a:solidFill>
                  <a:srgbClr val="000000"/>
                </a:solidFill>
                <a:latin typeface="+mn-ea"/>
                <a:cs typeface="바탕"/>
              </a:rPr>
              <a:t>이용자</a:t>
            </a:r>
            <a:r>
              <a:rPr lang="en-US" altLang="ko-KR" sz="1000" kern="100" dirty="0">
                <a:solidFill>
                  <a:srgbClr val="000000"/>
                </a:solidFill>
                <a:latin typeface="+mn-ea"/>
                <a:cs typeface="바탕"/>
              </a:rPr>
              <a:t>)</a:t>
            </a:r>
            <a:r>
              <a:rPr lang="ko-KR" altLang="en-US" sz="1000" kern="100" dirty="0">
                <a:solidFill>
                  <a:srgbClr val="000000"/>
                </a:solidFill>
                <a:latin typeface="+mn-ea"/>
                <a:cs typeface="바탕"/>
              </a:rPr>
              <a:t>의 동의를 받아야 하며 이 경우 수집 ∙ 이용에 대한 동의와 구분하고 이에 동의하지 않는다는 이유로 서비스의 제공을 거부하지 않도록 하여야 한다</a:t>
            </a:r>
            <a:r>
              <a:rPr lang="en-US" altLang="ko-KR" sz="1000" kern="100" dirty="0">
                <a:solidFill>
                  <a:srgbClr val="000000"/>
                </a:solidFill>
                <a:latin typeface="+mn-ea"/>
                <a:cs typeface="바탕"/>
              </a:rPr>
              <a:t>.</a:t>
            </a:r>
          </a:p>
          <a:p>
            <a:pPr lvl="0" indent="127000" algn="just">
              <a:spcAft>
                <a:spcPts val="0"/>
              </a:spcAft>
            </a:pPr>
            <a:endParaRPr lang="en-US" altLang="ko-KR" sz="1000" kern="100" dirty="0">
              <a:solidFill>
                <a:srgbClr val="000000"/>
              </a:solidFill>
              <a:latin typeface="+mn-ea"/>
              <a:cs typeface="바탕"/>
            </a:endParaRPr>
          </a:p>
          <a:p>
            <a:pPr lvl="0" indent="127000" algn="just">
              <a:spcAft>
                <a:spcPts val="0"/>
              </a:spcAft>
            </a:pPr>
            <a:r>
              <a:rPr lang="ko-KR" altLang="en-US" sz="1000" kern="100" dirty="0">
                <a:solidFill>
                  <a:srgbClr val="000000"/>
                </a:solidFill>
                <a:latin typeface="+mn-ea"/>
                <a:cs typeface="바탕"/>
              </a:rPr>
              <a:t>개인정보를 제</a:t>
            </a:r>
            <a:r>
              <a:rPr lang="en-US" altLang="ko-KR" sz="1000" kern="100" dirty="0">
                <a:solidFill>
                  <a:srgbClr val="000000"/>
                </a:solidFill>
                <a:latin typeface="+mn-ea"/>
                <a:cs typeface="바탕"/>
              </a:rPr>
              <a:t>3</a:t>
            </a:r>
            <a:r>
              <a:rPr lang="ko-KR" altLang="en-US" sz="1000" kern="100" dirty="0">
                <a:solidFill>
                  <a:srgbClr val="000000"/>
                </a:solidFill>
                <a:latin typeface="+mn-ea"/>
                <a:cs typeface="바탕"/>
              </a:rPr>
              <a:t>자에게 제공하는 경우 최소한의 개인정보 항목으로 제한하고 안전한 절차와 방법을 통해 제공하고 내역을 기록하여 보관하여야 한다</a:t>
            </a:r>
            <a:r>
              <a:rPr lang="en-US" altLang="ko-KR" sz="1000" kern="100" dirty="0">
                <a:solidFill>
                  <a:srgbClr val="000000"/>
                </a:solidFill>
                <a:latin typeface="+mn-ea"/>
                <a:cs typeface="바탕"/>
              </a:rPr>
              <a:t>.</a:t>
            </a: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177017"/>
              </p:ext>
            </p:extLst>
          </p:nvPr>
        </p:nvGraphicFramePr>
        <p:xfrm>
          <a:off x="731712" y="4882565"/>
          <a:ext cx="8633533" cy="105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6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6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7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취약점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개선 방향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79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 제공 동의 미흡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서비스 이용 동의 시 보험심사 및 가입에 대한 내용을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“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위탁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”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 아닌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“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 제공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”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변경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79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개인정보 제공 내역 기록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보관 미흡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개인정보 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제공 시 제공받는 자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일시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개인정보 항목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목적 또는 근거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제공담당자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방법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기타 필요한 정보에 대해 기록 및 보관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10951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1260475" y="1289708"/>
            <a:ext cx="8265824" cy="619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7287" tIns="53643" rIns="107287" bIns="53643"/>
          <a:lstStyle/>
          <a:p>
            <a:pPr defTabSz="1072866">
              <a:defRPr/>
            </a:pPr>
            <a:endParaRPr lang="ko-KR" altLang="en-US" sz="35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3225" y="932521"/>
            <a:ext cx="857250" cy="4191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lIns="95062" tIns="47530" rIns="95062" bIns="47530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60475" y="948493"/>
            <a:ext cx="5008214" cy="341215"/>
          </a:xfrm>
          <a:prstGeom prst="rect">
            <a:avLst/>
          </a:prstGeom>
          <a:noFill/>
          <a:effectLst/>
        </p:spPr>
        <p:txBody>
          <a:bodyPr wrap="none" lIns="0" tIns="47530" rIns="95062" bIns="47530" anchor="ctr"/>
          <a:lstStyle/>
          <a:p>
            <a:pPr algn="l">
              <a:defRPr/>
            </a:pPr>
            <a:r>
              <a:rPr lang="ko-KR" altLang="en-US" sz="2000" b="1" spc="-124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진단결과 상세</a:t>
            </a:r>
            <a:endParaRPr lang="en-US" altLang="ko-KR" sz="2000" b="1" spc="-124" dirty="0">
              <a:ln>
                <a:solidFill>
                  <a:sysClr val="windowText" lastClr="000000">
                    <a:alpha val="0"/>
                  </a:sys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72029" y="2477950"/>
            <a:ext cx="8752901" cy="5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127000" algn="just">
              <a:spcAft>
                <a:spcPts val="0"/>
              </a:spcAft>
            </a:pPr>
            <a:r>
              <a:rPr lang="ko-KR" altLang="en-US" sz="1000" kern="100" dirty="0">
                <a:solidFill>
                  <a:srgbClr val="000000"/>
                </a:solidFill>
                <a:latin typeface="+mn-ea"/>
                <a:cs typeface="바탕"/>
              </a:rPr>
              <a:t>개인정보의 이용내역 등 정보주체</a:t>
            </a:r>
            <a:r>
              <a:rPr lang="en-US" altLang="ko-KR" sz="1000" kern="100" dirty="0">
                <a:solidFill>
                  <a:srgbClr val="000000"/>
                </a:solidFill>
                <a:latin typeface="+mn-ea"/>
                <a:cs typeface="바탕"/>
              </a:rPr>
              <a:t>(</a:t>
            </a:r>
            <a:r>
              <a:rPr lang="ko-KR" altLang="en-US" sz="1000" kern="100" dirty="0">
                <a:solidFill>
                  <a:srgbClr val="000000"/>
                </a:solidFill>
                <a:latin typeface="+mn-ea"/>
                <a:cs typeface="바탕"/>
              </a:rPr>
              <a:t>이용자</a:t>
            </a:r>
            <a:r>
              <a:rPr lang="en-US" altLang="ko-KR" sz="1000" kern="100" dirty="0">
                <a:solidFill>
                  <a:srgbClr val="000000"/>
                </a:solidFill>
                <a:latin typeface="+mn-ea"/>
                <a:cs typeface="바탕"/>
              </a:rPr>
              <a:t>)</a:t>
            </a:r>
            <a:r>
              <a:rPr lang="ko-KR" altLang="en-US" sz="1000" kern="100" dirty="0">
                <a:solidFill>
                  <a:srgbClr val="000000"/>
                </a:solidFill>
                <a:latin typeface="+mn-ea"/>
                <a:cs typeface="바탕"/>
              </a:rPr>
              <a:t>에게 통지하여야 할 사항을 파악하여 그 내용을 주기적으로 통지하여야 한다</a:t>
            </a:r>
            <a:r>
              <a:rPr lang="en-US" altLang="ko-KR" sz="1000" kern="100" dirty="0">
                <a:solidFill>
                  <a:srgbClr val="000000"/>
                </a:solidFill>
                <a:latin typeface="+mn-ea"/>
                <a:cs typeface="바탕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0074" y="2135770"/>
            <a:ext cx="4324883" cy="288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(1) </a:t>
            </a:r>
            <a:r>
              <a:rPr kumimoji="0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가이드라인</a:t>
            </a:r>
            <a:endParaRPr kumimoji="0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0074" y="3220922"/>
            <a:ext cx="4324883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kumimoji="0"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kumimoji="0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현황</a:t>
            </a:r>
            <a:endParaRPr kumimoji="0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72028" y="3533315"/>
            <a:ext cx="87529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>
                <a:latin typeface="+mn-ea"/>
                <a:ea typeface="+mn-ea"/>
              </a:rPr>
              <a:t>대리운전 기사</a:t>
            </a:r>
            <a:r>
              <a:rPr lang="en-US" altLang="ko-KR" sz="1000" dirty="0">
                <a:latin typeface="+mn-ea"/>
                <a:ea typeface="+mn-ea"/>
              </a:rPr>
              <a:t>, </a:t>
            </a:r>
            <a:r>
              <a:rPr lang="ko-KR" altLang="en-US" sz="1000" dirty="0">
                <a:latin typeface="+mn-ea"/>
                <a:ea typeface="+mn-ea"/>
              </a:rPr>
              <a:t>대리운전 이용 고객의 개인정보 이용내역</a:t>
            </a:r>
            <a:r>
              <a:rPr lang="en-US" altLang="ko-KR" sz="1000" dirty="0">
                <a:latin typeface="+mn-ea"/>
                <a:ea typeface="+mn-ea"/>
              </a:rPr>
              <a:t>(</a:t>
            </a:r>
            <a:r>
              <a:rPr lang="ko-KR" altLang="en-US" sz="1000" dirty="0">
                <a:latin typeface="+mn-ea"/>
                <a:ea typeface="+mn-ea"/>
              </a:rPr>
              <a:t>수집</a:t>
            </a:r>
            <a:r>
              <a:rPr lang="en-US" altLang="ko-KR" sz="1000" dirty="0">
                <a:latin typeface="+mn-ea"/>
                <a:ea typeface="+mn-ea"/>
              </a:rPr>
              <a:t>, </a:t>
            </a:r>
            <a:r>
              <a:rPr lang="ko-KR" altLang="en-US" sz="1000" dirty="0">
                <a:latin typeface="+mn-ea"/>
                <a:ea typeface="+mn-ea"/>
              </a:rPr>
              <a:t>이용</a:t>
            </a:r>
            <a:r>
              <a:rPr lang="en-US" altLang="ko-KR" sz="1000" dirty="0">
                <a:latin typeface="+mn-ea"/>
                <a:ea typeface="+mn-ea"/>
              </a:rPr>
              <a:t>, </a:t>
            </a:r>
            <a:r>
              <a:rPr lang="ko-KR" altLang="en-US" sz="1000" dirty="0">
                <a:latin typeface="+mn-ea"/>
                <a:ea typeface="+mn-ea"/>
              </a:rPr>
              <a:t>제공</a:t>
            </a:r>
            <a:r>
              <a:rPr lang="en-US" altLang="ko-KR" sz="1000" dirty="0">
                <a:latin typeface="+mn-ea"/>
                <a:ea typeface="+mn-ea"/>
              </a:rPr>
              <a:t>, </a:t>
            </a:r>
            <a:r>
              <a:rPr lang="ko-KR" altLang="en-US" sz="1000" dirty="0">
                <a:latin typeface="+mn-ea"/>
                <a:ea typeface="+mn-ea"/>
              </a:rPr>
              <a:t>위탁 등</a:t>
            </a:r>
            <a:r>
              <a:rPr lang="en-US" altLang="ko-KR" sz="1000" dirty="0">
                <a:latin typeface="+mn-ea"/>
                <a:ea typeface="+mn-ea"/>
              </a:rPr>
              <a:t>)</a:t>
            </a:r>
            <a:r>
              <a:rPr lang="ko-KR" altLang="en-US" sz="1000" dirty="0">
                <a:latin typeface="+mn-ea"/>
                <a:ea typeface="+mn-ea"/>
              </a:rPr>
              <a:t>에 대한 통지가 매년 수행되고 있지 않습니다</a:t>
            </a:r>
            <a:r>
              <a:rPr lang="en-US" altLang="ko-KR" sz="1000" dirty="0">
                <a:latin typeface="+mn-ea"/>
                <a:ea typeface="+mn-ea"/>
              </a:rPr>
              <a:t>.</a:t>
            </a:r>
            <a:r>
              <a:rPr lang="ko-KR" altLang="en-US" sz="1000" dirty="0">
                <a:latin typeface="+mn-ea"/>
                <a:ea typeface="+mn-ea"/>
              </a:rPr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0074" y="4047144"/>
            <a:ext cx="4324883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(3) </a:t>
            </a:r>
            <a:r>
              <a:rPr kumimoji="0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취약점 및 개선방향</a:t>
            </a:r>
            <a:endParaRPr kumimoji="0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135254"/>
              </p:ext>
            </p:extLst>
          </p:nvPr>
        </p:nvGraphicFramePr>
        <p:xfrm>
          <a:off x="731712" y="4348659"/>
          <a:ext cx="8633533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6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6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7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취약점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개선 방향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79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개인정보 이용내역 통지 미 수행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개인정보 이용내역 통지 주기적 수행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62802" y="1477963"/>
            <a:ext cx="9334062" cy="352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kumimoji="0" lang="ko-KR" altLang="en-US" sz="13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 </a:t>
            </a:r>
            <a:r>
              <a:rPr kumimoji="0" lang="en-US" altLang="ko-KR" sz="13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Life-Cycle </a:t>
            </a:r>
            <a:r>
              <a:rPr kumimoji="0" lang="ko-KR" altLang="en-US" sz="13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 영역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7454" y="1801706"/>
            <a:ext cx="4324883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4.15 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 이용내역 통지 </a:t>
            </a:r>
            <a:endParaRPr kumimoji="0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18695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1260475" y="1289708"/>
            <a:ext cx="8265824" cy="619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7287" tIns="53643" rIns="107287" bIns="53643"/>
          <a:lstStyle/>
          <a:p>
            <a:pPr defTabSz="1072866">
              <a:defRPr/>
            </a:pPr>
            <a:endParaRPr lang="ko-KR" altLang="en-US" sz="35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3225" y="932521"/>
            <a:ext cx="857250" cy="4191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lIns="95062" tIns="47530" rIns="95062" bIns="47530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60475" y="948493"/>
            <a:ext cx="5008214" cy="341215"/>
          </a:xfrm>
          <a:prstGeom prst="rect">
            <a:avLst/>
          </a:prstGeom>
          <a:noFill/>
          <a:effectLst/>
        </p:spPr>
        <p:txBody>
          <a:bodyPr wrap="none" lIns="0" tIns="47530" rIns="95062" bIns="47530" anchor="ctr"/>
          <a:lstStyle/>
          <a:p>
            <a:pPr algn="l">
              <a:defRPr/>
            </a:pPr>
            <a:r>
              <a:rPr lang="ko-KR" altLang="en-US" sz="2000" b="1" spc="-124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진단결과 상세</a:t>
            </a:r>
            <a:endParaRPr lang="en-US" altLang="ko-KR" sz="2000" b="1" spc="-124" dirty="0">
              <a:ln>
                <a:solidFill>
                  <a:sysClr val="windowText" lastClr="000000">
                    <a:alpha val="0"/>
                  </a:sys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72029" y="2477950"/>
            <a:ext cx="8752901" cy="5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127000" algn="just">
              <a:spcAft>
                <a:spcPts val="0"/>
              </a:spcAft>
            </a:pPr>
            <a:r>
              <a:rPr lang="ko-KR" altLang="en-US" sz="1000" kern="100" dirty="0">
                <a:solidFill>
                  <a:srgbClr val="000000"/>
                </a:solidFill>
                <a:latin typeface="+mn-ea"/>
                <a:cs typeface="바탕"/>
              </a:rPr>
              <a:t>영리목적의 </a:t>
            </a:r>
            <a:r>
              <a:rPr lang="ko-KR" altLang="en-US" sz="1000" kern="100" dirty="0" err="1">
                <a:solidFill>
                  <a:srgbClr val="000000"/>
                </a:solidFill>
                <a:latin typeface="+mn-ea"/>
                <a:cs typeface="바탕"/>
              </a:rPr>
              <a:t>광고성</a:t>
            </a:r>
            <a:r>
              <a:rPr lang="ko-KR" altLang="en-US" sz="1000" kern="100" dirty="0">
                <a:solidFill>
                  <a:srgbClr val="000000"/>
                </a:solidFill>
                <a:latin typeface="+mn-ea"/>
                <a:cs typeface="바탕"/>
              </a:rPr>
              <a:t> 정보를 전송하는 경우 수신자에게 동의 받은 날로부터 매</a:t>
            </a:r>
            <a:r>
              <a:rPr lang="en-US" altLang="ko-KR" sz="1000" kern="100" dirty="0">
                <a:solidFill>
                  <a:srgbClr val="000000"/>
                </a:solidFill>
                <a:latin typeface="+mn-ea"/>
                <a:cs typeface="바탕"/>
              </a:rPr>
              <a:t> 2</a:t>
            </a:r>
            <a:r>
              <a:rPr lang="ko-KR" altLang="en-US" sz="1000" kern="100" dirty="0">
                <a:solidFill>
                  <a:srgbClr val="000000"/>
                </a:solidFill>
                <a:latin typeface="+mn-ea"/>
                <a:cs typeface="바탕"/>
              </a:rPr>
              <a:t>년마다 정기적으로 정보 수신여부를 확인하여야 한다</a:t>
            </a:r>
            <a:r>
              <a:rPr lang="en-US" altLang="ko-KR" sz="1000" kern="100" dirty="0">
                <a:solidFill>
                  <a:srgbClr val="000000"/>
                </a:solidFill>
                <a:latin typeface="+mn-ea"/>
                <a:cs typeface="바탕"/>
              </a:rPr>
              <a:t>.</a:t>
            </a:r>
            <a:r>
              <a:rPr lang="ko-KR" altLang="en-US" sz="1000" kern="100" dirty="0">
                <a:solidFill>
                  <a:srgbClr val="000000"/>
                </a:solidFill>
                <a:latin typeface="+mn-ea"/>
                <a:cs typeface="바탕"/>
              </a:rPr>
              <a:t> </a:t>
            </a:r>
            <a:endParaRPr lang="en-US" altLang="ko-KR" sz="1000" kern="100" dirty="0">
              <a:solidFill>
                <a:srgbClr val="000000"/>
              </a:solidFill>
              <a:latin typeface="+mn-ea"/>
              <a:cs typeface="바탕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0074" y="2135770"/>
            <a:ext cx="4324883" cy="288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(1) </a:t>
            </a:r>
            <a:r>
              <a:rPr kumimoji="0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가이드라인</a:t>
            </a:r>
            <a:endParaRPr kumimoji="0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0074" y="3220922"/>
            <a:ext cx="4324883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kumimoji="0"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kumimoji="0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현황</a:t>
            </a:r>
            <a:endParaRPr kumimoji="0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72028" y="3533315"/>
            <a:ext cx="87529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>
                <a:latin typeface="+mn-ea"/>
                <a:ea typeface="+mn-ea"/>
              </a:rPr>
              <a:t>이벤트 및 각종정보 알림 수신에 대한 동의를 받고 있으나</a:t>
            </a:r>
            <a:r>
              <a:rPr lang="en-US" altLang="ko-KR" sz="1000" dirty="0">
                <a:latin typeface="+mn-ea"/>
                <a:ea typeface="+mn-ea"/>
              </a:rPr>
              <a:t>, </a:t>
            </a:r>
            <a:r>
              <a:rPr lang="ko-KR" altLang="en-US" sz="1000" dirty="0">
                <a:latin typeface="+mn-ea"/>
                <a:ea typeface="+mn-ea"/>
              </a:rPr>
              <a:t>해당 정보 수신자에 대한 수신여부 확인 활동이 수행되고 있지 않습니다</a:t>
            </a:r>
            <a:r>
              <a:rPr lang="en-US" altLang="ko-KR" sz="1000" dirty="0">
                <a:latin typeface="+mn-ea"/>
                <a:ea typeface="+mn-ea"/>
              </a:rPr>
              <a:t>.</a:t>
            </a:r>
            <a:r>
              <a:rPr lang="ko-KR" altLang="en-US" sz="1000" dirty="0">
                <a:latin typeface="+mn-ea"/>
                <a:ea typeface="+mn-ea"/>
              </a:rPr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0074" y="4047144"/>
            <a:ext cx="4324883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(3) </a:t>
            </a:r>
            <a:r>
              <a:rPr kumimoji="0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취약점 및 개선방향</a:t>
            </a:r>
            <a:endParaRPr kumimoji="0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599680"/>
              </p:ext>
            </p:extLst>
          </p:nvPr>
        </p:nvGraphicFramePr>
        <p:xfrm>
          <a:off x="731712" y="4348659"/>
          <a:ext cx="8633533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6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6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7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취약점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개선 방향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79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영리목적의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광고성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정보 전송 수신여부 확인 미흡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마케팅 동의자 및 동의 일시 확인 후 마케팅 정보 수신여부 확인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62802" y="1477963"/>
            <a:ext cx="9334062" cy="352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kumimoji="0" lang="ko-KR" altLang="en-US" sz="13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 </a:t>
            </a:r>
            <a:r>
              <a:rPr kumimoji="0" lang="en-US" altLang="ko-KR" sz="13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Life-Cycle </a:t>
            </a:r>
            <a:r>
              <a:rPr kumimoji="0" lang="ko-KR" altLang="en-US" sz="13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 영역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7454" y="1801706"/>
            <a:ext cx="4324883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4.16 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마케팅 수신여부 확인 </a:t>
            </a:r>
            <a:endParaRPr kumimoji="0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3591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1260475" y="1289708"/>
            <a:ext cx="8265824" cy="619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7287" tIns="53643" rIns="107287" bIns="53643"/>
          <a:lstStyle/>
          <a:p>
            <a:pPr defTabSz="1072866">
              <a:defRPr/>
            </a:pPr>
            <a:endParaRPr lang="ko-KR" altLang="en-US" sz="35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3225" y="932521"/>
            <a:ext cx="857250" cy="4191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lIns="95062" tIns="47530" rIns="95062" bIns="47530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60475" y="948493"/>
            <a:ext cx="5008214" cy="341215"/>
          </a:xfrm>
          <a:prstGeom prst="rect">
            <a:avLst/>
          </a:prstGeom>
          <a:noFill/>
          <a:effectLst/>
        </p:spPr>
        <p:txBody>
          <a:bodyPr wrap="none" lIns="0" tIns="47530" rIns="95062" bIns="47530" anchor="ctr"/>
          <a:lstStyle/>
          <a:p>
            <a:pPr algn="l">
              <a:defRPr/>
            </a:pPr>
            <a:r>
              <a:rPr lang="ko-KR" altLang="en-US" sz="2000" b="1" spc="-124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진단결과 상세</a:t>
            </a:r>
            <a:endParaRPr lang="en-US" altLang="ko-KR" sz="2000" b="1" spc="-124" dirty="0">
              <a:ln>
                <a:solidFill>
                  <a:sysClr val="windowText" lastClr="000000">
                    <a:alpha val="0"/>
                  </a:sys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72029" y="2477950"/>
            <a:ext cx="8752901" cy="5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127000" algn="just">
              <a:spcAft>
                <a:spcPts val="0"/>
              </a:spcAft>
            </a:pPr>
            <a:r>
              <a:rPr lang="ko-KR" altLang="en-US" sz="1000" kern="100" dirty="0">
                <a:solidFill>
                  <a:srgbClr val="000000"/>
                </a:solidFill>
                <a:latin typeface="+mn-ea"/>
                <a:cs typeface="바탕"/>
              </a:rPr>
              <a:t>이용자의 이동통신단말장치 내에 저장되어 있는 정보 및 기능에 대하여 접근할 수 있는 권한이 필요한 경우 이용자의 동의를 받아야 한다</a:t>
            </a:r>
            <a:r>
              <a:rPr lang="en-US" altLang="ko-KR" sz="1000" kern="100" dirty="0">
                <a:solidFill>
                  <a:srgbClr val="000000"/>
                </a:solidFill>
                <a:latin typeface="+mn-ea"/>
                <a:cs typeface="바탕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0074" y="2135770"/>
            <a:ext cx="4324883" cy="288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(1) </a:t>
            </a:r>
            <a:r>
              <a:rPr kumimoji="0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가이드라인</a:t>
            </a:r>
            <a:endParaRPr kumimoji="0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0074" y="3220922"/>
            <a:ext cx="4324883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kumimoji="0"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kumimoji="0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현황</a:t>
            </a:r>
            <a:endParaRPr kumimoji="0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72028" y="3533315"/>
            <a:ext cx="87529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>
                <a:latin typeface="+mn-ea"/>
                <a:ea typeface="+mn-ea"/>
              </a:rPr>
              <a:t>대리기사용 </a:t>
            </a:r>
            <a:r>
              <a:rPr lang="ko-KR" altLang="en-US" sz="1000" dirty="0" err="1">
                <a:latin typeface="+mn-ea"/>
                <a:ea typeface="+mn-ea"/>
              </a:rPr>
              <a:t>앱</a:t>
            </a:r>
            <a:r>
              <a:rPr lang="ko-KR" altLang="en-US" sz="1000" dirty="0">
                <a:latin typeface="+mn-ea"/>
                <a:ea typeface="+mn-ea"/>
              </a:rPr>
              <a:t> 설치 시 단말기 접근권한에 대한 안내 및 동의 절차가 존재하지 않습니다</a:t>
            </a:r>
            <a:r>
              <a:rPr lang="en-US" altLang="ko-KR" sz="1000" dirty="0">
                <a:latin typeface="+mn-ea"/>
                <a:ea typeface="+mn-ea"/>
              </a:rPr>
              <a:t>.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0074" y="4047144"/>
            <a:ext cx="4324883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(3) </a:t>
            </a:r>
            <a:r>
              <a:rPr kumimoji="0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취약점 및 개선방향</a:t>
            </a:r>
            <a:endParaRPr kumimoji="0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693742"/>
              </p:ext>
            </p:extLst>
          </p:nvPr>
        </p:nvGraphicFramePr>
        <p:xfrm>
          <a:off x="731712" y="4348659"/>
          <a:ext cx="8633533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6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6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7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취약점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개선 방향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79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단말기 접근권한 획득 동의 미흡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앱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설치 시 단말기 접근권한에 대한 필요 이유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항목 등을 포함한 동의 획득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62802" y="1477963"/>
            <a:ext cx="9334062" cy="352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kumimoji="0" lang="ko-KR" altLang="en-US" sz="13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 </a:t>
            </a:r>
            <a:r>
              <a:rPr kumimoji="0" lang="en-US" altLang="ko-KR" sz="13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Life-Cycle </a:t>
            </a:r>
            <a:r>
              <a:rPr kumimoji="0" lang="ko-KR" altLang="en-US" sz="13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 영역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7454" y="1801706"/>
            <a:ext cx="4324883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4.17 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접근권한에 대한 동의 </a:t>
            </a:r>
            <a:endParaRPr kumimoji="0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3927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 bwMode="auto">
          <a:xfrm>
            <a:off x="1260475" y="1289708"/>
            <a:ext cx="8265824" cy="619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7287" tIns="53643" rIns="107287" bIns="53643"/>
          <a:lstStyle/>
          <a:p>
            <a:pPr defTabSz="1072866">
              <a:defRPr/>
            </a:pPr>
            <a:endParaRPr lang="ko-KR" altLang="en-US" sz="35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3225" y="932521"/>
            <a:ext cx="857250" cy="4191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lIns="95062" tIns="47530" rIns="95062" bIns="47530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0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60475" y="948493"/>
            <a:ext cx="5008214" cy="341215"/>
          </a:xfrm>
          <a:prstGeom prst="rect">
            <a:avLst/>
          </a:prstGeom>
          <a:noFill/>
          <a:effectLst/>
        </p:spPr>
        <p:txBody>
          <a:bodyPr wrap="none" lIns="0" tIns="47530" rIns="95062" bIns="47530" anchor="ctr"/>
          <a:lstStyle/>
          <a:p>
            <a:pPr algn="l">
              <a:defRPr/>
            </a:pPr>
            <a:r>
              <a:rPr lang="ko-KR" altLang="en-US" sz="2000" b="1" spc="-124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2635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spc="-124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 요</a:t>
            </a:r>
            <a:endParaRPr lang="en-US" altLang="ko-KR" sz="2000" b="1" spc="-124" dirty="0">
              <a:ln>
                <a:solidFill>
                  <a:sysClr val="windowText" lastClr="000000">
                    <a:alpha val="0"/>
                  </a:sys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587" y="1795355"/>
            <a:ext cx="4752975" cy="15976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8463" y="1356449"/>
            <a:ext cx="4750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추진 배경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128588" y="1695003"/>
            <a:ext cx="4752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27619" y="1867362"/>
            <a:ext cx="4703594" cy="1372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 latinLnBrk="0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개인정보보호 활동 및 보안정책 준수 여부 점검</a:t>
            </a:r>
            <a:endParaRPr kumimoji="0" lang="en-US" altLang="ko-KR" sz="1400" b="1" kern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Arial"/>
            </a:endParaRPr>
          </a:p>
          <a:p>
            <a:pPr latinLnBrk="0">
              <a:lnSpc>
                <a:spcPct val="130000"/>
              </a:lnSpc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 - 『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개인정보보호법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』, 『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정보통신망 이용촉진 및 정보보호 등에 </a:t>
            </a:r>
            <a:br>
              <a:rPr lang="en-US" altLang="ko-KR" sz="12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관한 법률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』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을 기반으로 ㈜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CMNP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의 관리체계 수준 확인</a:t>
            </a:r>
            <a:br>
              <a:rPr lang="en-US" altLang="ko-KR" sz="4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300" b="1" i="1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300" b="1" i="1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개인정보보호 활동이 내부 지침</a:t>
            </a:r>
            <a:r>
              <a:rPr lang="en-US" altLang="ko-KR" sz="1300" b="1" i="1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300" b="1" i="1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법적 </a:t>
            </a:r>
            <a:r>
              <a:rPr lang="ko-KR" altLang="en-US" sz="1300" b="1" i="1" dirty="0" err="1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요구사항의</a:t>
            </a:r>
            <a:endParaRPr lang="en-US" altLang="ko-KR" sz="1300" b="1" i="1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latinLnBrk="0">
              <a:lnSpc>
                <a:spcPct val="130000"/>
              </a:lnSpc>
              <a:defRPr/>
            </a:pPr>
            <a:r>
              <a:rPr lang="en-US" altLang="ko-KR" sz="1300" b="1" i="1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  </a:t>
            </a:r>
            <a:r>
              <a:rPr lang="ko-KR" altLang="en-US" sz="1300" b="1" i="1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준수 여부를 점검하고 이를 보완하기 위함 </a:t>
            </a:r>
            <a:endParaRPr lang="en-US" altLang="ko-KR" sz="1300" b="1" i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0816" y="3565602"/>
            <a:ext cx="4680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점검 대상 및 범위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78238" y="3904156"/>
            <a:ext cx="4752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27618" y="4004508"/>
            <a:ext cx="4751529" cy="252028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50816" y="4028934"/>
            <a:ext cx="4730746" cy="5859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lvl="0" indent="-177800" latinLnBrk="0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kumimoji="0" lang="ko-KR" altLang="en-US" sz="1400" b="1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점검 기준 </a:t>
            </a:r>
            <a:r>
              <a:rPr kumimoji="0" lang="en-US" altLang="ko-KR" sz="1400" b="1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: </a:t>
            </a:r>
            <a:r>
              <a:rPr kumimoji="0" lang="ko-KR" altLang="en-US" sz="120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개인정보보호 관리체계 점검 체크리스트</a:t>
            </a:r>
            <a:endParaRPr kumimoji="0" lang="en-US" altLang="ko-KR" sz="1200" kern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Arial"/>
            </a:endParaRPr>
          </a:p>
          <a:p>
            <a:pPr lvl="0" latinLnBrk="0">
              <a:lnSpc>
                <a:spcPct val="130000"/>
              </a:lnSpc>
              <a:defRPr/>
            </a:pPr>
            <a:r>
              <a:rPr kumimoji="0" lang="en-US" altLang="ko-KR" sz="120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                   </a:t>
            </a:r>
            <a:r>
              <a:rPr kumimoji="0" lang="ko-KR" altLang="en-US" sz="120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보안 정책 등 </a:t>
            </a:r>
            <a:r>
              <a:rPr kumimoji="0" lang="en-US" altLang="ko-KR" sz="120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6</a:t>
            </a:r>
            <a:r>
              <a:rPr kumimoji="0" lang="ko-KR" altLang="en-US" sz="120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개 영역 총 </a:t>
            </a:r>
            <a:r>
              <a:rPr kumimoji="0" lang="en-US" altLang="ko-KR" sz="120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54</a:t>
            </a:r>
            <a:r>
              <a:rPr kumimoji="0" lang="ko-KR" altLang="en-US" sz="120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개 항목</a:t>
            </a:r>
            <a:endParaRPr kumimoji="0" lang="en-US" altLang="ko-KR" sz="1200" kern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Arial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024438" y="1795355"/>
            <a:ext cx="4752975" cy="15976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24314" y="1356449"/>
            <a:ext cx="4745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수행 인력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5024439" y="1695003"/>
            <a:ext cx="4752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5023470" y="1762710"/>
            <a:ext cx="4630096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 latinLnBrk="0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점검은 컨설턴트와 담당자 간 실사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인터뷰 수행</a:t>
            </a:r>
            <a:endParaRPr kumimoji="0" lang="en-US" altLang="ko-KR" sz="1400" b="1" kern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Arial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007399"/>
              </p:ext>
            </p:extLst>
          </p:nvPr>
        </p:nvGraphicFramePr>
        <p:xfrm>
          <a:off x="5087976" y="2096247"/>
          <a:ext cx="4565589" cy="123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94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4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67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소속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점검자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5" rtl="0" eaLnBrk="1" latinLnBrk="1" hangingPunct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영역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5" rtl="0" eaLnBrk="1" latinLnBrk="1" hangingPunct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비고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이 병 건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395" rtl="0" eaLnBrk="1" latinLnBrk="1" hangingPunct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개인정보의 보호조치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생명주기 점검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5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CMNP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정 승 훈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395" rtl="0" eaLnBrk="1" latinLnBrk="1" hangingPunct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개인정보의 관리적 보호조치 영역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5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CMNP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정 회 귀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395" rtl="0" eaLnBrk="1" latinLnBrk="1" hangingPunct="1"/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Callmaner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XE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운영 영역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5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CMNP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박 성 현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395" rtl="0" eaLnBrk="1" latinLnBrk="1" hangingPunct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시스템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인프라 운영 영역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5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5024438" y="3565602"/>
            <a:ext cx="4745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일정</a:t>
            </a:r>
          </a:p>
        </p:txBody>
      </p:sp>
      <p:cxnSp>
        <p:nvCxnSpPr>
          <p:cNvPr id="34" name="직선 연결선 33"/>
          <p:cNvCxnSpPr/>
          <p:nvPr/>
        </p:nvCxnSpPr>
        <p:spPr>
          <a:xfrm>
            <a:off x="5017162" y="3904156"/>
            <a:ext cx="4752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5017162" y="4004508"/>
            <a:ext cx="4752850" cy="252028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819509"/>
              </p:ext>
            </p:extLst>
          </p:nvPr>
        </p:nvGraphicFramePr>
        <p:xfrm>
          <a:off x="220587" y="4624948"/>
          <a:ext cx="4537129" cy="182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0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5" rtl="0" eaLnBrk="1" latinLnBrk="1" hangingPunct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범위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5" rtl="0" eaLnBrk="1" latinLnBrk="1" hangingPunct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항목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보안 정책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395" rtl="0" eaLnBrk="1" latinLnBrk="1" hangingPunct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개인정보보호 관리체계 운영</a:t>
                      </a: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관련 내부 정책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5" rtl="0" eaLnBrk="1" latinLnBrk="1" hangingPunct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인적 보안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395" rtl="0" eaLnBrk="1" latinLnBrk="1" hangingPunct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개인정보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처리자에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대한 인적 보안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5" rtl="0" eaLnBrk="1" latinLnBrk="1" hangingPunct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물리 보안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395" rtl="0" eaLnBrk="1" latinLnBrk="1" hangingPunct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사무공간 내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물리적 보호조치 현황 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5" rtl="0" eaLnBrk="1" latinLnBrk="1" hangingPunct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PC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보안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395" rtl="0" eaLnBrk="1" latinLnBrk="1" hangingPunct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개인정보처리자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PC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대한 보호조치 현황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5" rtl="0" eaLnBrk="1" latinLnBrk="1" hangingPunct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개인정보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Life-Cycle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395" rtl="0" eaLnBrk="1" latinLnBrk="1" hangingPunct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개인정보 수집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이용</a:t>
                      </a:r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제공</a:t>
                      </a:r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등 생명주기 현황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5" rtl="0" eaLnBrk="1" latinLnBrk="1" hangingPunct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개인정보처리시스템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395" rtl="0" eaLnBrk="1" latinLnBrk="1" hangingPunct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개인정보처리시스템에 대한 보호조치 현황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5" rtl="0" eaLnBrk="1" latinLnBrk="1" hangingPunct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5023470" y="4028934"/>
            <a:ext cx="4746542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lvl="0" indent="-177800" latinLnBrk="0"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kumimoji="0" lang="ko-KR" altLang="en-US" sz="1400" b="1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일정</a:t>
            </a:r>
            <a:endParaRPr kumimoji="0" lang="en-US" altLang="ko-KR" sz="1400" b="1" kern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Arial"/>
            </a:endParaRPr>
          </a:p>
          <a:p>
            <a:pPr lvl="0" latinLnBrk="0">
              <a:lnSpc>
                <a:spcPct val="130000"/>
              </a:lnSpc>
              <a:defRPr/>
            </a:pPr>
            <a:r>
              <a:rPr kumimoji="0" lang="en-US" altLang="ko-KR" sz="120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 - 10.14 ~ 10.17 : </a:t>
            </a:r>
            <a:r>
              <a:rPr kumimoji="0" lang="ko-KR" altLang="en-US" sz="120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점검 계획 수립</a:t>
            </a:r>
            <a:endParaRPr kumimoji="0" lang="en-US" altLang="ko-KR" sz="1200" kern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Arial"/>
            </a:endParaRPr>
          </a:p>
          <a:p>
            <a:pPr lvl="0" latinLnBrk="0">
              <a:lnSpc>
                <a:spcPct val="130000"/>
              </a:lnSpc>
              <a:defRPr/>
            </a:pPr>
            <a:r>
              <a:rPr kumimoji="0" lang="en-US" altLang="ko-KR" sz="120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 - 10.18 ~ 10.21 : </a:t>
            </a:r>
            <a:r>
              <a:rPr kumimoji="0" lang="ko-KR" altLang="en-US" sz="120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㈜</a:t>
            </a:r>
            <a:r>
              <a:rPr kumimoji="0" lang="en-US" altLang="ko-KR" sz="120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CMNP </a:t>
            </a:r>
            <a:r>
              <a:rPr kumimoji="0" lang="ko-KR" altLang="en-US" sz="120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실사</a:t>
            </a:r>
            <a:r>
              <a:rPr kumimoji="0" lang="en-US" altLang="ko-KR" sz="120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/</a:t>
            </a:r>
            <a:r>
              <a:rPr kumimoji="0" lang="ko-KR" altLang="en-US" sz="120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인터뷰 점검 시행</a:t>
            </a:r>
            <a:endParaRPr kumimoji="0" lang="en-US" altLang="ko-KR" sz="1200" kern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Arial"/>
            </a:endParaRPr>
          </a:p>
          <a:p>
            <a:pPr lvl="0" latinLnBrk="0">
              <a:lnSpc>
                <a:spcPct val="130000"/>
              </a:lnSpc>
              <a:defRPr/>
            </a:pPr>
            <a:r>
              <a:rPr kumimoji="0" lang="en-US" altLang="ko-KR" sz="120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 - 10.22 ~ 10.25 :</a:t>
            </a:r>
            <a:r>
              <a:rPr kumimoji="0" lang="ko-KR" altLang="en-US" sz="120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개인정보보호 관리체계 수준 평가</a:t>
            </a:r>
            <a:endParaRPr kumimoji="0" lang="en-US" altLang="ko-KR" sz="1200" kern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Arial"/>
            </a:endParaRPr>
          </a:p>
          <a:p>
            <a:pPr lvl="0" latinLnBrk="0">
              <a:lnSpc>
                <a:spcPct val="130000"/>
              </a:lnSpc>
              <a:defRPr/>
            </a:pPr>
            <a:r>
              <a:rPr kumimoji="0" lang="en-US" altLang="ko-KR" sz="120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 - 10.28 ~ 10.29 : </a:t>
            </a:r>
            <a:r>
              <a:rPr kumimoji="0" lang="ko-KR" altLang="en-US" sz="120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개인정보보호 관리체계 점검 결과 보고</a:t>
            </a:r>
            <a:endParaRPr kumimoji="0" lang="en-US" altLang="ko-KR" sz="1200" kern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Arial"/>
            </a:endParaRPr>
          </a:p>
          <a:p>
            <a:pPr lvl="0" latinLnBrk="0">
              <a:lnSpc>
                <a:spcPct val="130000"/>
              </a:lnSpc>
              <a:defRPr/>
            </a:pPr>
            <a:r>
              <a:rPr kumimoji="0" lang="en-US" altLang="ko-KR" sz="120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 - 10.30 ~         : </a:t>
            </a:r>
            <a:r>
              <a:rPr kumimoji="0" lang="ko-KR" altLang="en-US" sz="120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개선 계획에 대한 보호조치 수행 </a:t>
            </a:r>
            <a:endParaRPr kumimoji="0" lang="en-US" altLang="ko-KR" sz="1200" kern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Arial"/>
            </a:endParaRPr>
          </a:p>
          <a:p>
            <a:pPr lvl="0" latinLnBrk="0">
              <a:lnSpc>
                <a:spcPct val="130000"/>
              </a:lnSpc>
              <a:defRPr/>
            </a:pPr>
            <a:r>
              <a:rPr kumimoji="0" lang="en-US" altLang="ko-KR" sz="120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 </a:t>
            </a:r>
          </a:p>
          <a:p>
            <a:pPr lvl="0" latinLnBrk="0">
              <a:lnSpc>
                <a:spcPct val="130000"/>
              </a:lnSpc>
              <a:defRPr/>
            </a:pPr>
            <a:endParaRPr kumimoji="0" lang="en-US" altLang="ko-KR" sz="400" kern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19417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1260475" y="1289708"/>
            <a:ext cx="8265824" cy="619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7287" tIns="53643" rIns="107287" bIns="53643"/>
          <a:lstStyle/>
          <a:p>
            <a:pPr defTabSz="1072866">
              <a:defRPr/>
            </a:pPr>
            <a:endParaRPr lang="ko-KR" altLang="en-US" sz="35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3225" y="932521"/>
            <a:ext cx="857250" cy="4191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lIns="95062" tIns="47530" rIns="95062" bIns="47530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60475" y="948493"/>
            <a:ext cx="5008214" cy="341215"/>
          </a:xfrm>
          <a:prstGeom prst="rect">
            <a:avLst/>
          </a:prstGeom>
          <a:noFill/>
          <a:effectLst/>
        </p:spPr>
        <p:txBody>
          <a:bodyPr wrap="none" lIns="0" tIns="47530" rIns="95062" bIns="47530" anchor="ctr"/>
          <a:lstStyle/>
          <a:p>
            <a:pPr algn="l">
              <a:defRPr/>
            </a:pPr>
            <a:r>
              <a:rPr lang="ko-KR" altLang="en-US" sz="2000" b="1" spc="-124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진단결과 상세</a:t>
            </a:r>
            <a:endParaRPr lang="en-US" altLang="ko-KR" sz="2000" b="1" spc="-124" dirty="0">
              <a:ln>
                <a:solidFill>
                  <a:sysClr val="windowText" lastClr="000000">
                    <a:alpha val="0"/>
                  </a:sys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2802" y="1477963"/>
            <a:ext cx="9334062" cy="352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kumimoji="0" lang="ko-KR" altLang="en-US" sz="13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개인정보처리시스템 영역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7454" y="1801706"/>
            <a:ext cx="4324883" cy="305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5.1 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개인정보처리시스템 비밀번호</a:t>
            </a:r>
            <a:endParaRPr kumimoji="0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72029" y="2477950"/>
            <a:ext cx="8752901" cy="5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127000" algn="just">
              <a:spcAft>
                <a:spcPts val="0"/>
              </a:spcAft>
            </a:pPr>
            <a:r>
              <a:rPr lang="ko-KR" altLang="en-US" sz="1000" kern="100" dirty="0">
                <a:solidFill>
                  <a:srgbClr val="000000"/>
                </a:solidFill>
                <a:latin typeface="+mn-ea"/>
                <a:cs typeface="바탕"/>
              </a:rPr>
              <a:t>비밀번호 관리 절차를 수립 ∙ 이행하고 비밀번호 관리 책임이 사용자에게 있음을 주지시켜야 한다</a:t>
            </a:r>
            <a:r>
              <a:rPr lang="en-US" altLang="ko-KR" sz="1000" kern="100" dirty="0">
                <a:solidFill>
                  <a:srgbClr val="000000"/>
                </a:solidFill>
                <a:latin typeface="+mn-ea"/>
                <a:cs typeface="바탕"/>
              </a:rPr>
              <a:t>. </a:t>
            </a:r>
            <a:r>
              <a:rPr lang="ko-KR" altLang="en-US" sz="1000" kern="100" dirty="0">
                <a:solidFill>
                  <a:srgbClr val="000000"/>
                </a:solidFill>
                <a:latin typeface="+mn-ea"/>
                <a:cs typeface="바탕"/>
              </a:rPr>
              <a:t>특히 관리자 비밀번호는 별도 보호대책을 수립하여 관리하여야 한다</a:t>
            </a:r>
            <a:r>
              <a:rPr lang="en-US" altLang="ko-KR" sz="1000" kern="100" dirty="0">
                <a:solidFill>
                  <a:srgbClr val="000000"/>
                </a:solidFill>
                <a:latin typeface="+mn-ea"/>
                <a:cs typeface="바탕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0074" y="2135770"/>
            <a:ext cx="4324883" cy="288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(1) </a:t>
            </a:r>
            <a:r>
              <a:rPr kumimoji="0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가이드라인</a:t>
            </a:r>
            <a:endParaRPr kumimoji="0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0074" y="3220922"/>
            <a:ext cx="4324883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kumimoji="0"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kumimoji="0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현황</a:t>
            </a:r>
            <a:endParaRPr kumimoji="0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72028" y="3533315"/>
            <a:ext cx="87529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kumimoji="0"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업무용 </a:t>
            </a:r>
            <a:r>
              <a:rPr kumimoji="0"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r>
              <a:rPr kumimoji="0"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외에도 개인정보처리시스템에 대한 비밀번호 작성규칙이 수립되어 있지 않습니다</a:t>
            </a:r>
            <a:r>
              <a:rPr kumimoji="0"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0074" y="4071174"/>
            <a:ext cx="4324883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(3) </a:t>
            </a:r>
            <a:r>
              <a:rPr kumimoji="0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취약점 및 개선방향</a:t>
            </a:r>
            <a:endParaRPr kumimoji="0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609448"/>
              </p:ext>
            </p:extLst>
          </p:nvPr>
        </p:nvGraphicFramePr>
        <p:xfrm>
          <a:off x="731712" y="4372689"/>
          <a:ext cx="8633533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6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6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7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취약점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개선 방향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79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3.3 </a:t>
                      </a:r>
                      <a:r>
                        <a:rPr kumimoji="0"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안전한 비밀번호 설정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개선 방향과 같이 개인정보처리시스템에 대한 비밀번호 작성규칙 수립</a:t>
                      </a:r>
                      <a:endParaRPr kumimoji="0"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57628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1260475" y="1289708"/>
            <a:ext cx="8265824" cy="619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7287" tIns="53643" rIns="107287" bIns="53643"/>
          <a:lstStyle/>
          <a:p>
            <a:pPr defTabSz="1072866">
              <a:defRPr/>
            </a:pPr>
            <a:endParaRPr lang="ko-KR" altLang="en-US" sz="35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3225" y="932521"/>
            <a:ext cx="857250" cy="4191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lIns="95062" tIns="47530" rIns="95062" bIns="47530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60475" y="948493"/>
            <a:ext cx="5008214" cy="341215"/>
          </a:xfrm>
          <a:prstGeom prst="rect">
            <a:avLst/>
          </a:prstGeom>
          <a:noFill/>
          <a:effectLst/>
        </p:spPr>
        <p:txBody>
          <a:bodyPr wrap="none" lIns="0" tIns="47530" rIns="95062" bIns="47530" anchor="ctr"/>
          <a:lstStyle/>
          <a:p>
            <a:pPr algn="l">
              <a:defRPr/>
            </a:pPr>
            <a:r>
              <a:rPr lang="ko-KR" altLang="en-US" sz="2000" b="1" spc="-124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진단결과 상세</a:t>
            </a:r>
            <a:endParaRPr lang="en-US" altLang="ko-KR" sz="2000" b="1" spc="-124" dirty="0">
              <a:ln>
                <a:solidFill>
                  <a:sysClr val="windowText" lastClr="000000">
                    <a:alpha val="0"/>
                  </a:sys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2802" y="1477963"/>
            <a:ext cx="9334062" cy="352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kumimoji="0" lang="ko-KR" altLang="en-US" sz="13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개인정보처리시스템 영역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7454" y="1801706"/>
            <a:ext cx="4324883" cy="305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5.2 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업무별 접근 권한</a:t>
            </a:r>
            <a:endParaRPr kumimoji="0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454" y="2121528"/>
            <a:ext cx="4324883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5.3 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접근 권한의 변경</a:t>
            </a:r>
            <a:endParaRPr kumimoji="0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0074" y="2477610"/>
            <a:ext cx="4324883" cy="288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(1) </a:t>
            </a:r>
            <a:r>
              <a:rPr kumimoji="0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가이드라인</a:t>
            </a:r>
            <a:endParaRPr kumimoji="0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0074" y="3519999"/>
            <a:ext cx="4324883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kumimoji="0"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kumimoji="0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현황</a:t>
            </a:r>
            <a:endParaRPr kumimoji="0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72028" y="3832392"/>
            <a:ext cx="875290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>
                <a:latin typeface="+mn-ea"/>
                <a:ea typeface="+mn-ea"/>
              </a:rPr>
              <a:t>개인정보처리시스템에 대한 계정은 </a:t>
            </a:r>
            <a:r>
              <a:rPr lang="en-US" altLang="ko-KR" sz="1000" dirty="0">
                <a:latin typeface="+mn-ea"/>
                <a:ea typeface="+mn-ea"/>
              </a:rPr>
              <a:t>1</a:t>
            </a:r>
            <a:r>
              <a:rPr lang="ko-KR" altLang="en-US" sz="1000" dirty="0">
                <a:latin typeface="+mn-ea"/>
                <a:ea typeface="+mn-ea"/>
              </a:rPr>
              <a:t>인 </a:t>
            </a:r>
            <a:r>
              <a:rPr lang="en-US" altLang="ko-KR" sz="1000" dirty="0">
                <a:latin typeface="+mn-ea"/>
                <a:ea typeface="+mn-ea"/>
              </a:rPr>
              <a:t>1</a:t>
            </a:r>
            <a:r>
              <a:rPr lang="ko-KR" altLang="en-US" sz="1000" dirty="0">
                <a:latin typeface="+mn-ea"/>
                <a:ea typeface="+mn-ea"/>
              </a:rPr>
              <a:t>계정을 사용하고 업무별 권한이 상이하게 부여되어 있습니다</a:t>
            </a:r>
            <a:r>
              <a:rPr lang="en-US" altLang="ko-KR" sz="1000" dirty="0">
                <a:latin typeface="+mn-ea"/>
                <a:ea typeface="+mn-ea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>
                <a:latin typeface="+mn-ea"/>
                <a:ea typeface="+mn-ea"/>
              </a:rPr>
              <a:t>인터뷰 결과 업무 수행에 필요하지 않은 기능에 접근이 가능하도록 권한이 부여되어 있고 해당 권한은 소스코드에 하드코딩되어 있습니다</a:t>
            </a:r>
            <a:r>
              <a:rPr lang="en-US" altLang="ko-KR" sz="1000" dirty="0">
                <a:latin typeface="+mn-ea"/>
                <a:ea typeface="+mn-ea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>
                <a:latin typeface="+mn-ea"/>
                <a:ea typeface="+mn-ea"/>
              </a:rPr>
              <a:t>별도의 인사시스템이 없고 연동되지 않아 부서 이동</a:t>
            </a:r>
            <a:r>
              <a:rPr lang="en-US" altLang="ko-KR" sz="1000" dirty="0">
                <a:latin typeface="+mn-ea"/>
                <a:ea typeface="+mn-ea"/>
              </a:rPr>
              <a:t>, </a:t>
            </a:r>
            <a:r>
              <a:rPr lang="ko-KR" altLang="en-US" sz="1000" dirty="0">
                <a:latin typeface="+mn-ea"/>
                <a:ea typeface="+mn-ea"/>
              </a:rPr>
              <a:t>업무 변경</a:t>
            </a:r>
            <a:r>
              <a:rPr lang="en-US" altLang="ko-KR" sz="1000" dirty="0">
                <a:latin typeface="+mn-ea"/>
                <a:ea typeface="+mn-ea"/>
              </a:rPr>
              <a:t>, </a:t>
            </a:r>
            <a:r>
              <a:rPr lang="ko-KR" altLang="en-US" sz="1000" dirty="0">
                <a:latin typeface="+mn-ea"/>
                <a:ea typeface="+mn-ea"/>
              </a:rPr>
              <a:t>퇴직 등 사용자 신상에 변화가 생길 시 접근 권한의 변경이 즉시 반영되지 않습니다</a:t>
            </a:r>
            <a:r>
              <a:rPr lang="en-US" altLang="ko-KR" sz="1000" dirty="0">
                <a:latin typeface="+mn-ea"/>
                <a:ea typeface="+mn-ea"/>
              </a:rPr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0074" y="4353159"/>
            <a:ext cx="4324883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(3) </a:t>
            </a:r>
            <a:r>
              <a:rPr kumimoji="0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취약점 및 개선방향</a:t>
            </a:r>
            <a:endParaRPr kumimoji="0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249621"/>
              </p:ext>
            </p:extLst>
          </p:nvPr>
        </p:nvGraphicFramePr>
        <p:xfrm>
          <a:off x="731712" y="4654674"/>
          <a:ext cx="8633533" cy="89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6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6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7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취약점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개선 방향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79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계정별 접근 권한의 과다 부여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직무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직원의 특성을 고려하여 개인정보 처리와 관련된 업무를 구분하고 해당 업무에 대한 접근 권한을 부여할 수 있도록 기준 수립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79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접근 권한의 변경 부적절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접근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권한의 변경이 즉시 이루어질 수 있도록 내부 절차 마련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672029" y="2785605"/>
            <a:ext cx="8752901" cy="73439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127000" algn="just">
              <a:spcAft>
                <a:spcPts val="0"/>
              </a:spcAft>
            </a:pPr>
            <a:r>
              <a:rPr lang="ko-KR" altLang="en-US" sz="1000" kern="100" dirty="0">
                <a:solidFill>
                  <a:srgbClr val="000000"/>
                </a:solidFill>
                <a:latin typeface="+mn-ea"/>
                <a:cs typeface="바탕"/>
              </a:rPr>
              <a:t>개인정보처리시스템에 접근하는 사용자 계정의 접근 권한은 업무에 필요한 최소한의 정보만 접근 가능하도록 부여하고 접근 권한에 대해 정기적</a:t>
            </a:r>
            <a:br>
              <a:rPr lang="en-US" altLang="ko-KR" sz="1000" kern="100" dirty="0">
                <a:solidFill>
                  <a:srgbClr val="000000"/>
                </a:solidFill>
                <a:latin typeface="+mn-ea"/>
                <a:cs typeface="바탕"/>
              </a:rPr>
            </a:br>
            <a:r>
              <a:rPr lang="ko-KR" altLang="en-US" sz="1000" kern="100" dirty="0">
                <a:solidFill>
                  <a:srgbClr val="000000"/>
                </a:solidFill>
                <a:latin typeface="+mn-ea"/>
                <a:cs typeface="바탕"/>
              </a:rPr>
              <a:t>검토를 이행하여야 한다</a:t>
            </a:r>
            <a:r>
              <a:rPr lang="en-US" altLang="ko-KR" sz="1000" kern="100" dirty="0">
                <a:solidFill>
                  <a:srgbClr val="000000"/>
                </a:solidFill>
                <a:latin typeface="+mn-ea"/>
                <a:cs typeface="바탕"/>
              </a:rPr>
              <a:t>.</a:t>
            </a:r>
          </a:p>
          <a:p>
            <a:pPr lvl="0" indent="127000" algn="just">
              <a:spcAft>
                <a:spcPts val="0"/>
              </a:spcAft>
            </a:pPr>
            <a:endParaRPr lang="en-US" altLang="ko-KR" sz="1000" kern="100" dirty="0">
              <a:solidFill>
                <a:srgbClr val="000000"/>
              </a:solidFill>
              <a:latin typeface="+mn-ea"/>
              <a:cs typeface="바탕"/>
            </a:endParaRPr>
          </a:p>
          <a:p>
            <a:pPr lvl="0" indent="127000" algn="just">
              <a:spcAft>
                <a:spcPts val="0"/>
              </a:spcAft>
            </a:pPr>
            <a:r>
              <a:rPr lang="ko-KR" altLang="en-US" sz="1000" kern="100" dirty="0">
                <a:solidFill>
                  <a:srgbClr val="000000"/>
                </a:solidFill>
                <a:latin typeface="+mn-ea"/>
                <a:cs typeface="바탕"/>
              </a:rPr>
              <a:t>개인정보처리시스템에 접근 권한이 있는 사용자의 신상 변경</a:t>
            </a:r>
            <a:r>
              <a:rPr lang="en-US" altLang="ko-KR" sz="1000" kern="100" dirty="0">
                <a:solidFill>
                  <a:srgbClr val="000000"/>
                </a:solidFill>
                <a:latin typeface="+mn-ea"/>
                <a:cs typeface="바탕"/>
              </a:rPr>
              <a:t>(</a:t>
            </a:r>
            <a:r>
              <a:rPr lang="ko-KR" altLang="en-US" sz="1000" kern="100" dirty="0">
                <a:solidFill>
                  <a:srgbClr val="000000"/>
                </a:solidFill>
                <a:latin typeface="+mn-ea"/>
                <a:cs typeface="바탕"/>
              </a:rPr>
              <a:t>인사 이동 등</a:t>
            </a:r>
            <a:r>
              <a:rPr lang="en-US" altLang="ko-KR" sz="1000" kern="100" dirty="0">
                <a:solidFill>
                  <a:srgbClr val="000000"/>
                </a:solidFill>
                <a:latin typeface="+mn-ea"/>
                <a:cs typeface="바탕"/>
              </a:rPr>
              <a:t>) </a:t>
            </a:r>
            <a:r>
              <a:rPr lang="ko-KR" altLang="en-US" sz="1000" kern="100" dirty="0">
                <a:solidFill>
                  <a:srgbClr val="000000"/>
                </a:solidFill>
                <a:latin typeface="+mn-ea"/>
                <a:cs typeface="바탕"/>
              </a:rPr>
              <a:t>발생 시 접근 권한에 대한 검토와 재부여가 이루어져야 한다</a:t>
            </a:r>
            <a:r>
              <a:rPr lang="en-US" altLang="ko-KR" sz="1000" kern="100" dirty="0">
                <a:solidFill>
                  <a:srgbClr val="000000"/>
                </a:solidFill>
                <a:latin typeface="+mn-ea"/>
                <a:cs typeface="바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81261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1260475" y="1289708"/>
            <a:ext cx="8265824" cy="619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7287" tIns="53643" rIns="107287" bIns="53643"/>
          <a:lstStyle/>
          <a:p>
            <a:pPr defTabSz="1072866">
              <a:defRPr/>
            </a:pPr>
            <a:endParaRPr lang="ko-KR" altLang="en-US" sz="35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3225" y="932521"/>
            <a:ext cx="857250" cy="4191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lIns="95062" tIns="47530" rIns="95062" bIns="47530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60475" y="948493"/>
            <a:ext cx="5008214" cy="341215"/>
          </a:xfrm>
          <a:prstGeom prst="rect">
            <a:avLst/>
          </a:prstGeom>
          <a:noFill/>
          <a:effectLst/>
        </p:spPr>
        <p:txBody>
          <a:bodyPr wrap="none" lIns="0" tIns="47530" rIns="95062" bIns="47530" anchor="ctr"/>
          <a:lstStyle/>
          <a:p>
            <a:pPr algn="l">
              <a:defRPr/>
            </a:pPr>
            <a:r>
              <a:rPr lang="ko-KR" altLang="en-US" sz="2000" b="1" spc="-124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진단결과 상세</a:t>
            </a:r>
            <a:endParaRPr lang="en-US" altLang="ko-KR" sz="2000" b="1" spc="-124" dirty="0">
              <a:ln>
                <a:solidFill>
                  <a:sysClr val="windowText" lastClr="000000">
                    <a:alpha val="0"/>
                  </a:sys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2802" y="1477963"/>
            <a:ext cx="9334062" cy="352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kumimoji="0" lang="ko-KR" altLang="en-US" sz="13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개인정보처리시스템 영역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7454" y="1801706"/>
            <a:ext cx="4324883" cy="305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5.4 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접속 기록의 보관</a:t>
            </a:r>
            <a:endParaRPr kumimoji="0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454" y="2121528"/>
            <a:ext cx="4324883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5.5 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접속 기록의 관리</a:t>
            </a:r>
            <a:r>
              <a:rPr lang="ko-KR" altLang="en-US" sz="1200" kern="100" dirty="0">
                <a:solidFill>
                  <a:srgbClr val="000000"/>
                </a:solidFill>
                <a:latin typeface="+mn-ea"/>
                <a:cs typeface="바탕"/>
              </a:rPr>
              <a:t> ∙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감독</a:t>
            </a:r>
            <a:endParaRPr kumimoji="0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0074" y="2477610"/>
            <a:ext cx="4324883" cy="288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(1) </a:t>
            </a:r>
            <a:r>
              <a:rPr kumimoji="0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가이드라인</a:t>
            </a:r>
            <a:endParaRPr kumimoji="0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0074" y="3708011"/>
            <a:ext cx="4324883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kumimoji="0"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kumimoji="0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현황</a:t>
            </a:r>
            <a:endParaRPr kumimoji="0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72028" y="4020404"/>
            <a:ext cx="87529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>
                <a:latin typeface="+mn-ea"/>
                <a:ea typeface="+mn-ea"/>
              </a:rPr>
              <a:t>개인정보처리시스템에 대한 접속 기록 및 작업 내역 기록에 대한 기능이 존재하고 있으나 제대로 작동하지 않고 있습니다</a:t>
            </a:r>
            <a:r>
              <a:rPr lang="en-US" altLang="ko-KR" sz="1000" dirty="0">
                <a:latin typeface="+mn-ea"/>
                <a:ea typeface="+mn-ea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>
                <a:latin typeface="+mn-ea"/>
                <a:ea typeface="+mn-ea"/>
              </a:rPr>
              <a:t>접속 기록의 관리 주체가 정해지지 않았으며 이에 대한 관리</a:t>
            </a:r>
            <a:r>
              <a:rPr lang="ko-KR" altLang="en-US" sz="1000" kern="100" dirty="0">
                <a:solidFill>
                  <a:srgbClr val="000000"/>
                </a:solidFill>
                <a:latin typeface="+mn-ea"/>
                <a:cs typeface="바탕"/>
              </a:rPr>
              <a:t> ∙ </a:t>
            </a:r>
            <a:r>
              <a:rPr lang="ko-KR" altLang="en-US" sz="1000" dirty="0">
                <a:latin typeface="+mn-ea"/>
                <a:ea typeface="+mn-ea"/>
              </a:rPr>
              <a:t>감독이 이루어지고 있지 않습니다</a:t>
            </a:r>
            <a:r>
              <a:rPr lang="en-US" altLang="ko-KR" sz="1000" dirty="0">
                <a:latin typeface="+mn-ea"/>
                <a:ea typeface="+mn-ea"/>
              </a:rPr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0074" y="4541171"/>
            <a:ext cx="4324883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(3) </a:t>
            </a:r>
            <a:r>
              <a:rPr kumimoji="0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취약점 및 개선방향</a:t>
            </a:r>
            <a:endParaRPr kumimoji="0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49570"/>
              </p:ext>
            </p:extLst>
          </p:nvPr>
        </p:nvGraphicFramePr>
        <p:xfrm>
          <a:off x="731712" y="4842686"/>
          <a:ext cx="8633533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6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6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7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취약점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개선 방향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79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개인정보처리시스템 접근 기록 미흡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개인정보처리시스템의 접근 기록 기능 개선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79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접근 기록의 검토 미흡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개인정보처리시스템에 대한 정기 점검 수행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672029" y="2785605"/>
            <a:ext cx="8752901" cy="8292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127000" algn="just">
              <a:spcAft>
                <a:spcPts val="0"/>
              </a:spcAft>
            </a:pPr>
            <a:r>
              <a:rPr lang="ko-KR" altLang="en-US" sz="1000" kern="100" dirty="0">
                <a:solidFill>
                  <a:srgbClr val="000000"/>
                </a:solidFill>
                <a:latin typeface="+mn-ea"/>
                <a:cs typeface="바탕"/>
              </a:rPr>
              <a:t>개인정보처리시스템에 접속한 기록을 </a:t>
            </a:r>
            <a:r>
              <a:rPr lang="en-US" altLang="ko-KR" sz="1000" kern="100" dirty="0">
                <a:solidFill>
                  <a:srgbClr val="000000"/>
                </a:solidFill>
                <a:latin typeface="+mn-ea"/>
                <a:cs typeface="바탕"/>
              </a:rPr>
              <a:t>1</a:t>
            </a:r>
            <a:r>
              <a:rPr lang="ko-KR" altLang="en-US" sz="1000" kern="100" dirty="0">
                <a:solidFill>
                  <a:srgbClr val="000000"/>
                </a:solidFill>
                <a:latin typeface="+mn-ea"/>
                <a:cs typeface="바탕"/>
              </a:rPr>
              <a:t>년 이상 보관 ∙ 관리하여야 한다</a:t>
            </a:r>
            <a:r>
              <a:rPr lang="en-US" altLang="ko-KR" sz="1000" kern="100" dirty="0">
                <a:solidFill>
                  <a:srgbClr val="000000"/>
                </a:solidFill>
                <a:latin typeface="+mn-ea"/>
                <a:cs typeface="바탕"/>
              </a:rPr>
              <a:t>. </a:t>
            </a:r>
            <a:r>
              <a:rPr lang="ko-KR" altLang="en-US" sz="1000" kern="100" dirty="0">
                <a:solidFill>
                  <a:srgbClr val="000000"/>
                </a:solidFill>
                <a:latin typeface="+mn-ea"/>
                <a:cs typeface="바탕"/>
              </a:rPr>
              <a:t>다만</a:t>
            </a:r>
            <a:r>
              <a:rPr lang="en-US" altLang="ko-KR" sz="1000" kern="100" dirty="0">
                <a:solidFill>
                  <a:srgbClr val="000000"/>
                </a:solidFill>
                <a:latin typeface="+mn-ea"/>
                <a:cs typeface="바탕"/>
              </a:rPr>
              <a:t>, 5</a:t>
            </a:r>
            <a:r>
              <a:rPr lang="ko-KR" altLang="en-US" sz="1000" kern="100" dirty="0">
                <a:solidFill>
                  <a:srgbClr val="000000"/>
                </a:solidFill>
                <a:latin typeface="+mn-ea"/>
                <a:cs typeface="바탕"/>
              </a:rPr>
              <a:t>만 명 이상의 정보주체에 관하여 개인정보를 처리하거나</a:t>
            </a:r>
            <a:r>
              <a:rPr lang="en-US" altLang="ko-KR" sz="1000" kern="100" dirty="0">
                <a:solidFill>
                  <a:srgbClr val="000000"/>
                </a:solidFill>
                <a:latin typeface="+mn-ea"/>
                <a:cs typeface="바탕"/>
              </a:rPr>
              <a:t>, </a:t>
            </a:r>
            <a:r>
              <a:rPr lang="ko-KR" altLang="en-US" sz="1000" kern="100" dirty="0">
                <a:solidFill>
                  <a:srgbClr val="000000"/>
                </a:solidFill>
                <a:latin typeface="+mn-ea"/>
                <a:cs typeface="바탕"/>
              </a:rPr>
              <a:t>고유식별정보 또는 민감정보를 처리하는 개인정보처리시스템의 경우에는 </a:t>
            </a:r>
            <a:r>
              <a:rPr lang="en-US" altLang="ko-KR" sz="1000" kern="100" dirty="0">
                <a:solidFill>
                  <a:srgbClr val="000000"/>
                </a:solidFill>
                <a:latin typeface="+mn-ea"/>
                <a:cs typeface="바탕"/>
              </a:rPr>
              <a:t>2</a:t>
            </a:r>
            <a:r>
              <a:rPr lang="ko-KR" altLang="en-US" sz="1000" kern="100" dirty="0">
                <a:solidFill>
                  <a:srgbClr val="000000"/>
                </a:solidFill>
                <a:latin typeface="+mn-ea"/>
                <a:cs typeface="바탕"/>
              </a:rPr>
              <a:t>년 이상 보관 ∙ 관리하여야 한다</a:t>
            </a:r>
            <a:r>
              <a:rPr lang="en-US" altLang="ko-KR" sz="1000" kern="100" dirty="0">
                <a:solidFill>
                  <a:srgbClr val="000000"/>
                </a:solidFill>
                <a:latin typeface="+mn-ea"/>
                <a:cs typeface="바탕"/>
              </a:rPr>
              <a:t>.</a:t>
            </a:r>
          </a:p>
          <a:p>
            <a:pPr lvl="0" indent="127000" algn="just">
              <a:spcAft>
                <a:spcPts val="0"/>
              </a:spcAft>
            </a:pPr>
            <a:endParaRPr lang="en-US" altLang="ko-KR" sz="1000" kern="100" dirty="0">
              <a:solidFill>
                <a:srgbClr val="000000"/>
              </a:solidFill>
              <a:latin typeface="+mn-ea"/>
              <a:cs typeface="바탕"/>
            </a:endParaRPr>
          </a:p>
          <a:p>
            <a:pPr lvl="0" indent="127000" algn="just">
              <a:spcAft>
                <a:spcPts val="0"/>
              </a:spcAft>
            </a:pPr>
            <a:r>
              <a:rPr lang="ko-KR" altLang="en-US" sz="1000" kern="100" dirty="0">
                <a:solidFill>
                  <a:srgbClr val="000000"/>
                </a:solidFill>
                <a:latin typeface="+mn-ea"/>
                <a:cs typeface="바탕"/>
              </a:rPr>
              <a:t>개인정보의 오 ∙ 남용</a:t>
            </a:r>
            <a:r>
              <a:rPr lang="en-US" altLang="ko-KR" sz="1000" kern="100" dirty="0">
                <a:solidFill>
                  <a:srgbClr val="000000"/>
                </a:solidFill>
                <a:latin typeface="+mn-ea"/>
                <a:cs typeface="바탕"/>
              </a:rPr>
              <a:t>, </a:t>
            </a:r>
            <a:r>
              <a:rPr lang="ko-KR" altLang="en-US" sz="1000" kern="100" dirty="0">
                <a:solidFill>
                  <a:srgbClr val="000000"/>
                </a:solidFill>
                <a:latin typeface="+mn-ea"/>
                <a:cs typeface="바탕"/>
              </a:rPr>
              <a:t>분실 ∙ 도난 ∙ 유출 ∙ 위조 ∙ 변조 또는 훼손 등에 대응하기 위해 개인정보처리시스템의 접속기록 등을 월 </a:t>
            </a:r>
            <a:r>
              <a:rPr lang="en-US" altLang="ko-KR" sz="1000" kern="100" dirty="0">
                <a:solidFill>
                  <a:srgbClr val="000000"/>
                </a:solidFill>
                <a:latin typeface="+mn-ea"/>
                <a:cs typeface="바탕"/>
              </a:rPr>
              <a:t>1</a:t>
            </a:r>
            <a:r>
              <a:rPr lang="ko-KR" altLang="en-US" sz="1000" kern="100" dirty="0">
                <a:solidFill>
                  <a:srgbClr val="000000"/>
                </a:solidFill>
                <a:latin typeface="+mn-ea"/>
                <a:cs typeface="바탕"/>
              </a:rPr>
              <a:t>회 이상 점검하여야 한다</a:t>
            </a:r>
            <a:r>
              <a:rPr lang="en-US" altLang="ko-KR" sz="1000" kern="100" dirty="0">
                <a:solidFill>
                  <a:srgbClr val="000000"/>
                </a:solidFill>
                <a:latin typeface="+mn-ea"/>
                <a:cs typeface="바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88101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1260475" y="1289708"/>
            <a:ext cx="8265824" cy="619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7287" tIns="53643" rIns="107287" bIns="53643"/>
          <a:lstStyle/>
          <a:p>
            <a:pPr defTabSz="1072866">
              <a:defRPr/>
            </a:pPr>
            <a:endParaRPr lang="ko-KR" altLang="en-US" sz="35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3225" y="932521"/>
            <a:ext cx="857250" cy="4191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lIns="95062" tIns="47530" rIns="95062" bIns="47530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60475" y="948493"/>
            <a:ext cx="5008214" cy="341215"/>
          </a:xfrm>
          <a:prstGeom prst="rect">
            <a:avLst/>
          </a:prstGeom>
          <a:noFill/>
          <a:effectLst/>
        </p:spPr>
        <p:txBody>
          <a:bodyPr wrap="none" lIns="0" tIns="47530" rIns="95062" bIns="47530" anchor="ctr"/>
          <a:lstStyle/>
          <a:p>
            <a:pPr algn="l">
              <a:defRPr/>
            </a:pPr>
            <a:r>
              <a:rPr lang="ko-KR" altLang="en-US" sz="2000" b="1" spc="-124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진단결과 상세</a:t>
            </a:r>
            <a:endParaRPr lang="en-US" altLang="ko-KR" sz="2000" b="1" spc="-124" dirty="0">
              <a:ln>
                <a:solidFill>
                  <a:sysClr val="windowText" lastClr="000000">
                    <a:alpha val="0"/>
                  </a:sys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2802" y="1477963"/>
            <a:ext cx="9334062" cy="352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kumimoji="0" lang="ko-KR" altLang="en-US" sz="13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개인정보처리시스템 영역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7454" y="1801706"/>
            <a:ext cx="4324883" cy="305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5.6 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암호화 저장</a:t>
            </a:r>
            <a:endParaRPr kumimoji="0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454" y="2121528"/>
            <a:ext cx="4324883" cy="305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5.7 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암호화 전송</a:t>
            </a:r>
            <a:endParaRPr kumimoji="0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0074" y="2477610"/>
            <a:ext cx="4324883" cy="288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(1) </a:t>
            </a:r>
            <a:r>
              <a:rPr kumimoji="0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가이드라인</a:t>
            </a:r>
            <a:endParaRPr kumimoji="0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0074" y="3648189"/>
            <a:ext cx="4324883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kumimoji="0"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kumimoji="0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현황</a:t>
            </a:r>
            <a:endParaRPr kumimoji="0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72028" y="3960582"/>
            <a:ext cx="87529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00" dirty="0">
                <a:latin typeface="+mn-ea"/>
                <a:ea typeface="+mn-ea"/>
              </a:rPr>
              <a:t>DB</a:t>
            </a:r>
            <a:r>
              <a:rPr lang="ko-KR" altLang="en-US" sz="1000" dirty="0">
                <a:latin typeface="+mn-ea"/>
                <a:ea typeface="+mn-ea"/>
              </a:rPr>
              <a:t>서버에 저장되는 개인정보에 대한 암호화 저장이 이루어지고 있지 않습니다</a:t>
            </a:r>
            <a:r>
              <a:rPr lang="en-US" altLang="ko-KR" sz="1000" dirty="0">
                <a:latin typeface="+mn-ea"/>
                <a:ea typeface="+mn-ea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>
                <a:latin typeface="+mn-ea"/>
                <a:ea typeface="+mn-ea"/>
              </a:rPr>
              <a:t>개인정보처리시스템</a:t>
            </a:r>
            <a:r>
              <a:rPr lang="en-US" altLang="ko-KR" sz="1000" dirty="0">
                <a:latin typeface="+mn-ea"/>
                <a:ea typeface="+mn-ea"/>
              </a:rPr>
              <a:t>, </a:t>
            </a:r>
            <a:r>
              <a:rPr lang="ko-KR" altLang="en-US" sz="1000" dirty="0">
                <a:latin typeface="+mn-ea"/>
                <a:ea typeface="+mn-ea"/>
              </a:rPr>
              <a:t>관리자 페이지 등 개인정보를 정보통신망으로 전송하는 구간에 대한 암호화가 되어 있지 않습니다</a:t>
            </a:r>
            <a:r>
              <a:rPr lang="en-US" altLang="ko-KR" sz="1000" dirty="0">
                <a:latin typeface="+mn-ea"/>
                <a:ea typeface="+mn-ea"/>
              </a:rPr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0074" y="4481349"/>
            <a:ext cx="4324883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(3) </a:t>
            </a:r>
            <a:r>
              <a:rPr kumimoji="0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취약점 및 개선방향</a:t>
            </a:r>
            <a:endParaRPr kumimoji="0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066089"/>
              </p:ext>
            </p:extLst>
          </p:nvPr>
        </p:nvGraphicFramePr>
        <p:xfrm>
          <a:off x="731712" y="4782864"/>
          <a:ext cx="8633533" cy="89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6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6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7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취약점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개선 방향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79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 시 암호화 미흡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서버 저장 시 주민등록번호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바이오 정보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등 법령에서 요구하는 강도로 암호화하여 저장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79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전송구간 암호화 미흡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개인정보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등 인터넷을 통하여 송수신하는 구간에 대한 암호화 전송 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672029" y="2785605"/>
            <a:ext cx="8752901" cy="6481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127000" algn="just">
              <a:spcAft>
                <a:spcPts val="0"/>
              </a:spcAft>
            </a:pPr>
            <a:r>
              <a:rPr lang="ko-KR" altLang="en-US" sz="1000" kern="100" dirty="0">
                <a:solidFill>
                  <a:srgbClr val="000000"/>
                </a:solidFill>
                <a:latin typeface="+mn-ea"/>
                <a:cs typeface="바탕"/>
              </a:rPr>
              <a:t>개인정보 및 주요정보 보호를 위하여 법적 요구사항을 반영한 암호화 대상</a:t>
            </a:r>
            <a:r>
              <a:rPr lang="en-US" altLang="ko-KR" sz="1000" kern="100" dirty="0">
                <a:solidFill>
                  <a:srgbClr val="000000"/>
                </a:solidFill>
                <a:latin typeface="+mn-ea"/>
                <a:cs typeface="바탕"/>
              </a:rPr>
              <a:t>, </a:t>
            </a:r>
            <a:r>
              <a:rPr lang="ko-KR" altLang="en-US" sz="1000" kern="100" dirty="0">
                <a:solidFill>
                  <a:srgbClr val="000000"/>
                </a:solidFill>
                <a:latin typeface="+mn-ea"/>
                <a:cs typeface="바탕"/>
              </a:rPr>
              <a:t>암호 강도</a:t>
            </a:r>
            <a:r>
              <a:rPr lang="en-US" altLang="ko-KR" sz="1000" kern="100" dirty="0">
                <a:solidFill>
                  <a:srgbClr val="000000"/>
                </a:solidFill>
                <a:latin typeface="+mn-ea"/>
                <a:cs typeface="바탕"/>
              </a:rPr>
              <a:t>, </a:t>
            </a:r>
            <a:r>
              <a:rPr lang="ko-KR" altLang="en-US" sz="1000" kern="100" dirty="0">
                <a:solidFill>
                  <a:srgbClr val="000000"/>
                </a:solidFill>
                <a:latin typeface="+mn-ea"/>
                <a:cs typeface="바탕"/>
              </a:rPr>
              <a:t>암호 사용 정책을 수립하고 개인정보 및 주요정보의 저장 ∙ 전송 ∙ 전달 시 암호화를 적용하여야 한다</a:t>
            </a:r>
            <a:r>
              <a:rPr lang="en-US" altLang="ko-KR" sz="1000" kern="100" dirty="0">
                <a:solidFill>
                  <a:srgbClr val="000000"/>
                </a:solidFill>
                <a:latin typeface="+mn-ea"/>
                <a:cs typeface="바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81481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1260475" y="1289708"/>
            <a:ext cx="8265824" cy="619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7287" tIns="53643" rIns="107287" bIns="53643"/>
          <a:lstStyle/>
          <a:p>
            <a:pPr defTabSz="1072866">
              <a:defRPr/>
            </a:pPr>
            <a:endParaRPr lang="ko-KR" altLang="en-US" sz="35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3225" y="932521"/>
            <a:ext cx="857250" cy="4191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lIns="95062" tIns="47530" rIns="95062" bIns="47530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20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60475" y="948493"/>
            <a:ext cx="5008214" cy="341215"/>
          </a:xfrm>
          <a:prstGeom prst="rect">
            <a:avLst/>
          </a:prstGeom>
          <a:noFill/>
          <a:effectLst/>
        </p:spPr>
        <p:txBody>
          <a:bodyPr wrap="none" lIns="0" tIns="47530" rIns="95062" bIns="47530" anchor="ctr"/>
          <a:lstStyle/>
          <a:p>
            <a:pPr algn="l">
              <a:defRPr/>
            </a:pPr>
            <a:r>
              <a:rPr lang="ko-KR" altLang="en-US" sz="2000" b="1" spc="-124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별 첨</a:t>
            </a:r>
            <a:endParaRPr lang="en-US" altLang="ko-KR" sz="2000" b="1" spc="-124" dirty="0">
              <a:ln>
                <a:solidFill>
                  <a:sysClr val="windowText" lastClr="000000">
                    <a:alpha val="0"/>
                  </a:sys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15950" y="1660948"/>
            <a:ext cx="8358039" cy="13563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R="0" lvl="0" algn="l" defTabSz="914400" eaLnBrk="0" fontAlgn="auto" latinLnBrk="0" hangingPunct="0">
              <a:lnSpc>
                <a:spcPct val="130000"/>
              </a:lnSpc>
              <a:spcBef>
                <a:spcPct val="5000"/>
              </a:spcBef>
              <a:spcAft>
                <a:spcPct val="5000"/>
              </a:spcAft>
              <a:buClrTx/>
              <a:buSzTx/>
              <a:tabLst/>
              <a:defRPr/>
            </a:pPr>
            <a:r>
              <a:rPr lang="en-US" altLang="ko-KR" sz="2000" b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① </a:t>
            </a:r>
            <a:r>
              <a:rPr lang="ko-KR" altLang="en-US" sz="2000" b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개인정보보호 관리체계 점검 체크리스트</a:t>
            </a:r>
            <a:endParaRPr lang="en-US" altLang="ko-KR" sz="2000" b="1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R="0" lvl="0" algn="l" defTabSz="914400" eaLnBrk="0" fontAlgn="auto" latinLnBrk="0" hangingPunct="0">
              <a:lnSpc>
                <a:spcPct val="130000"/>
              </a:lnSpc>
              <a:spcBef>
                <a:spcPct val="5000"/>
              </a:spcBef>
              <a:spcAft>
                <a:spcPct val="5000"/>
              </a:spcAft>
              <a:buClrTx/>
              <a:buSzTx/>
              <a:tabLst/>
              <a:defRPr/>
            </a:pPr>
            <a:endParaRPr kumimoji="0" lang="en-US" altLang="ko-KR" sz="20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lvl="0" eaLnBrk="0" fontAlgn="auto" latinLnBrk="0" hangingPunct="0">
              <a:lnSpc>
                <a:spcPct val="130000"/>
              </a:lnSpc>
              <a:spcBef>
                <a:spcPct val="5000"/>
              </a:spcBef>
              <a:spcAft>
                <a:spcPct val="5000"/>
              </a:spcAft>
              <a:defRPr/>
            </a:pPr>
            <a:r>
              <a:rPr lang="en-US" altLang="ko-KR" sz="2000" b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②</a:t>
            </a:r>
            <a:r>
              <a:rPr lang="en-US" altLang="ko-KR" sz="2000" b="1" kern="0" noProof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kern="0" noProof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개인정보 흐름도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69596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1"/>
          <p:cNvSpPr txBox="1">
            <a:spLocks/>
          </p:cNvSpPr>
          <p:nvPr/>
        </p:nvSpPr>
        <p:spPr bwMode="auto">
          <a:xfrm>
            <a:off x="741332" y="3166120"/>
            <a:ext cx="8423337" cy="444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50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75" pitchFamily="34" charset="0"/>
                <a:ea typeface="맑은 고딕" pitchFamily="50" charset="-127"/>
                <a:cs typeface="+mn-cs"/>
              </a:rPr>
              <a:t>End</a:t>
            </a:r>
            <a:r>
              <a:rPr kumimoji="0" lang="en-US" altLang="ko-KR" sz="5000" b="1" i="1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75" pitchFamily="34" charset="0"/>
                <a:ea typeface="맑은 고딕" pitchFamily="50" charset="-127"/>
                <a:cs typeface="+mn-cs"/>
              </a:rPr>
              <a:t> </a:t>
            </a:r>
            <a:r>
              <a:rPr kumimoji="0" lang="en-US" altLang="ko-KR" sz="50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75" pitchFamily="34" charset="0"/>
                <a:ea typeface="맑은 고딕" pitchFamily="50" charset="-127"/>
                <a:cs typeface="+mn-cs"/>
              </a:rPr>
              <a:t>Of</a:t>
            </a:r>
            <a:r>
              <a:rPr kumimoji="0" lang="en-US" altLang="ko-KR" sz="5000" b="1" i="1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75" pitchFamily="34" charset="0"/>
                <a:ea typeface="맑은 고딕" pitchFamily="50" charset="-127"/>
                <a:cs typeface="+mn-cs"/>
              </a:rPr>
              <a:t> </a:t>
            </a:r>
            <a:r>
              <a:rPr kumimoji="0" lang="en-US" altLang="ko-KR" sz="50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75" pitchFamily="34" charset="0"/>
                <a:ea typeface="맑은 고딕" pitchFamily="50" charset="-127"/>
                <a:cs typeface="+mn-cs"/>
              </a:rPr>
              <a:t>Document</a:t>
            </a:r>
            <a:endParaRPr kumimoji="0" lang="ko-KR" altLang="en-US" sz="5000" b="1" i="1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elvetica75" pitchFamily="34" charset="0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8000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1260475" y="1289708"/>
            <a:ext cx="8265824" cy="619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7287" tIns="53643" rIns="107287" bIns="53643"/>
          <a:lstStyle/>
          <a:p>
            <a:pPr defTabSz="1072866">
              <a:defRPr/>
            </a:pPr>
            <a:endParaRPr lang="ko-KR" altLang="en-US" sz="35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3225" y="932521"/>
            <a:ext cx="857250" cy="4191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lIns="95062" tIns="47530" rIns="95062" bIns="47530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0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60475" y="948493"/>
            <a:ext cx="5008214" cy="341215"/>
          </a:xfrm>
          <a:prstGeom prst="rect">
            <a:avLst/>
          </a:prstGeom>
          <a:noFill/>
          <a:effectLst/>
        </p:spPr>
        <p:txBody>
          <a:bodyPr wrap="none" lIns="0" tIns="47530" rIns="95062" bIns="47530" anchor="ctr"/>
          <a:lstStyle/>
          <a:p>
            <a:pPr algn="l">
              <a:defRPr/>
            </a:pPr>
            <a:r>
              <a:rPr lang="ko-KR" altLang="en-US" sz="2000" b="1" spc="-124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현황 점검 평가 기준</a:t>
            </a:r>
            <a:endParaRPr lang="en-US" altLang="ko-KR" sz="2000" b="1" spc="-124" dirty="0">
              <a:ln>
                <a:solidFill>
                  <a:sysClr val="windowText" lastClr="000000">
                    <a:alpha val="0"/>
                  </a:sys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108123"/>
              </p:ext>
            </p:extLst>
          </p:nvPr>
        </p:nvGraphicFramePr>
        <p:xfrm>
          <a:off x="495300" y="1702111"/>
          <a:ext cx="8915400" cy="4610497"/>
        </p:xfrm>
        <a:graphic>
          <a:graphicData uri="http://schemas.openxmlformats.org/drawingml/2006/table">
            <a:tbl>
              <a:tblPr/>
              <a:tblGrid>
                <a:gridCol w="409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7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6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86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818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4230">
                <a:tc gridSpan="2"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ko-KR" altLang="en-US" sz="16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현황분석 사항</a:t>
                      </a:r>
                    </a:p>
                  </a:txBody>
                  <a:tcPr marL="6016" marR="6016" marT="60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016" marR="6016" marT="60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016" marR="6016" marT="60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016" marR="6016" marT="60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2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016" marR="6016" marT="60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016" marR="6016" marT="60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016" marR="6016" marT="60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016" marR="6016" marT="60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016" marR="6016" marT="60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23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   ○ 개인정보보호 관리체계 점검 항목</a:t>
                      </a:r>
                    </a:p>
                  </a:txBody>
                  <a:tcPr marL="6016" marR="6016" marT="60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016" marR="6016" marT="60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016" marR="6016" marT="60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23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016" marR="6016" marT="60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개인정보보호 관리체계에 대한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개 분야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57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개 통제항목으로 구성되어 있습니다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6016" marR="6016" marT="60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23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16" marR="6016" marT="60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016" marR="6016" marT="60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016" marR="6016" marT="60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016" marR="6016" marT="60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016" marR="6016" marT="60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230">
                <a:tc gridSpan="2">
                  <a:txBody>
                    <a:bodyPr/>
                    <a:lstStyle/>
                    <a:p>
                      <a:pPr algn="l" fontAlgn="ctr"/>
                      <a:r>
                        <a:rPr kumimoji="0" lang="en-US" altLang="ko-KR" sz="1600" b="1" i="0" u="none" strike="noStrike" kern="1200" baseline="0" dirty="0">
                          <a:solidFill>
                            <a:srgbClr val="333399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  </a:t>
                      </a:r>
                      <a:r>
                        <a:rPr kumimoji="1" lang="ko-KR" altLang="en-US" sz="16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작성방법</a:t>
                      </a:r>
                    </a:p>
                  </a:txBody>
                  <a:tcPr marL="6016" marR="6016" marT="60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016" marR="6016" marT="60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016" marR="6016" marT="60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016" marR="6016" marT="60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2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016" marR="6016" marT="60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016" marR="6016" marT="60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016" marR="6016" marT="60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016" marR="6016" marT="60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016" marR="6016" marT="60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779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16" marR="6016" marT="60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평가기준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현황 질문내용에 대해서 구현현황의 정도를 아래의 평가기준의 등급을 작성합니다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6016" marR="6016" marT="60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7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016" marR="6016" marT="6016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Description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등급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점수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내용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7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016" marR="6016" marT="6016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구현현황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구현되어 있음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Y(es)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7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016" marR="6016" marT="6016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0.5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일부 구현되어 있음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P(artial)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7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016" marR="6016" marT="6016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구현되어 있지 않음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N(o)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7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016" marR="6016" marT="6016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N/A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해당사항 없음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N/A(Not Applicable)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045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016" marR="6016" marT="6016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준수율 도출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점검항목의 통제여부를 선택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(Y, P, N, N/A)</a:t>
                      </a:r>
                    </a:p>
                  </a:txBody>
                  <a:tcPr marL="144379" marR="6016" marT="6016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045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016" marR="6016" marT="6016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2.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점검항목을 점수화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(1, 0.5, 0)</a:t>
                      </a:r>
                    </a:p>
                  </a:txBody>
                  <a:tcPr marL="144379" marR="6016" marT="6016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17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016" marR="6016" marT="6016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준수율 선정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=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항목 점수 합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항목 수</a:t>
                      </a:r>
                    </a:p>
                  </a:txBody>
                  <a:tcPr marL="144379" marR="6016" marT="6016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045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016" marR="6016" marT="60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※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점수는 향후 수준평가를 계량화하기 위한 등급별 점수입니다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6016" marR="6016" marT="60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2612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1260475" y="1289708"/>
            <a:ext cx="8265824" cy="619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7287" tIns="53643" rIns="107287" bIns="53643"/>
          <a:lstStyle/>
          <a:p>
            <a:pPr defTabSz="1072866">
              <a:defRPr/>
            </a:pPr>
            <a:endParaRPr lang="ko-KR" altLang="en-US" sz="35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3225" y="932521"/>
            <a:ext cx="857250" cy="4191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lIns="95062" tIns="47530" rIns="95062" bIns="47530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0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60475" y="948493"/>
            <a:ext cx="5008214" cy="341215"/>
          </a:xfrm>
          <a:prstGeom prst="rect">
            <a:avLst/>
          </a:prstGeom>
          <a:noFill/>
          <a:effectLst/>
        </p:spPr>
        <p:txBody>
          <a:bodyPr wrap="none" lIns="0" tIns="47530" rIns="95062" bIns="47530" anchor="ctr"/>
          <a:lstStyle/>
          <a:p>
            <a:pPr algn="l">
              <a:defRPr/>
            </a:pPr>
            <a:r>
              <a:rPr lang="ko-KR" altLang="en-US" sz="2000" b="1" spc="-124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현황 점검 요약</a:t>
            </a:r>
            <a:endParaRPr lang="en-US" altLang="ko-KR" sz="2000" b="1" spc="-124" dirty="0">
              <a:ln>
                <a:solidFill>
                  <a:sysClr val="windowText" lastClr="000000">
                    <a:alpha val="0"/>
                  </a:sys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143604"/>
              </p:ext>
            </p:extLst>
          </p:nvPr>
        </p:nvGraphicFramePr>
        <p:xfrm>
          <a:off x="715094" y="1944798"/>
          <a:ext cx="8621697" cy="1767888"/>
        </p:xfrm>
        <a:graphic>
          <a:graphicData uri="http://schemas.openxmlformats.org/drawingml/2006/table">
            <a:tbl>
              <a:tblPr/>
              <a:tblGrid>
                <a:gridCol w="553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7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83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8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83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83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83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483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09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Yes</a:t>
                      </a:r>
                      <a:endParaRPr lang="ko-KR" alt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</a:t>
                      </a:r>
                      <a:endParaRPr lang="ko-KR" alt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N/A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준수율</a:t>
                      </a:r>
                      <a:endParaRPr lang="ko-KR" alt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9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 정책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9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인적 보안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9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 보안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9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 </a:t>
                      </a:r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9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개인정보</a:t>
                      </a:r>
                      <a:r>
                        <a:rPr lang="ko-KR" altLang="en-US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Life-Cycle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09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개인정보 처리시스템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0986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4990641" y="3917950"/>
            <a:ext cx="4535658" cy="257031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060449" y="3979399"/>
            <a:ext cx="4397531" cy="229293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kumimoji="0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주요 취약 사항</a:t>
            </a:r>
            <a:endParaRPr kumimoji="0"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- 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개인정보보호 지침</a:t>
            </a: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내부관리계획의 부재</a:t>
            </a:r>
            <a:endParaRPr kumimoji="0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- 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 취급자 목록의 현행화 미흡</a:t>
            </a:r>
            <a:endParaRPr kumimoji="0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- 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 취급자 </a:t>
            </a: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안전성 확보조치 미흡</a:t>
            </a:r>
            <a:endParaRPr kumimoji="0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- 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 수집에 필요한 필수</a:t>
            </a: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 정보 구분 필요</a:t>
            </a:r>
            <a:endParaRPr kumimoji="0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- “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위탁</a:t>
            </a: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”, “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 제공</a:t>
            </a: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구분 미흡</a:t>
            </a:r>
            <a:endParaRPr kumimoji="0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- 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 분리 보관</a:t>
            </a: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암호화 저장</a:t>
            </a: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마스킹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처리 미흡</a:t>
            </a:r>
            <a:endParaRPr kumimoji="0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- 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개인정보처리시스템의 권한 설정 미흡</a:t>
            </a:r>
            <a:endParaRPr kumimoji="0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- 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처리 기록의 저장</a:t>
            </a: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감독 미흡</a:t>
            </a:r>
            <a:endParaRPr kumimoji="0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2802" y="1339152"/>
            <a:ext cx="9334062" cy="61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kumimoji="0" lang="ko-KR" altLang="en-US" sz="13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점검 결과 </a:t>
            </a:r>
            <a:r>
              <a:rPr kumimoji="0" lang="ko-KR" altLang="en-US" sz="13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</a:t>
            </a:r>
            <a:r>
              <a:rPr kumimoji="0" lang="ko-KR" altLang="en-US" sz="13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준수율은</a:t>
            </a:r>
            <a:r>
              <a:rPr kumimoji="0" lang="ko-KR" altLang="en-US" sz="13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3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28%</a:t>
            </a:r>
            <a:r>
              <a:rPr kumimoji="0" lang="ko-KR" altLang="en-US" sz="13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취약한 수준</a:t>
            </a:r>
            <a:r>
              <a:rPr kumimoji="0" lang="ko-KR" altLang="en-US" sz="13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분석되었으며</a:t>
            </a:r>
            <a:r>
              <a:rPr kumimoji="0" lang="en-US" altLang="ko-KR" sz="13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en-US" sz="13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개인정보보호 정책의 수립</a:t>
            </a:r>
            <a:r>
              <a:rPr kumimoji="0" lang="ko-KR" altLang="en-US" sz="13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가장 시급하고</a:t>
            </a:r>
            <a:r>
              <a:rPr kumimoji="0" lang="en-US" altLang="ko-KR" sz="13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3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인적</a:t>
            </a:r>
            <a:r>
              <a:rPr kumimoji="0" lang="en-US" altLang="ko-KR" sz="13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kumimoji="0" lang="en-US" altLang="ko-KR" sz="13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PC</a:t>
            </a:r>
            <a:r>
              <a:rPr kumimoji="0" lang="en-US" altLang="ko-KR" sz="13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kumimoji="0" lang="en-US" altLang="ko-KR" sz="13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Life-Cycle</a:t>
            </a:r>
            <a:r>
              <a:rPr kumimoji="0" lang="en-US" altLang="ko-KR" sz="13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kumimoji="0" lang="en-US" altLang="ko-KR" sz="13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3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처리시스템 영역 </a:t>
            </a:r>
            <a:r>
              <a:rPr kumimoji="0" lang="ko-KR" altLang="en-US" sz="13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부적합 사항에 대한 개선이 필요함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53" y="3935336"/>
            <a:ext cx="4167944" cy="2508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3965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1260475" y="1289708"/>
            <a:ext cx="8265824" cy="619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7287" tIns="53643" rIns="107287" bIns="53643"/>
          <a:lstStyle/>
          <a:p>
            <a:pPr defTabSz="1072866">
              <a:defRPr/>
            </a:pPr>
            <a:endParaRPr lang="ko-KR" altLang="en-US" sz="35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3225" y="932521"/>
            <a:ext cx="857250" cy="4191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lIns="95062" tIns="47530" rIns="95062" bIns="47530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60475" y="948493"/>
            <a:ext cx="5008214" cy="341215"/>
          </a:xfrm>
          <a:prstGeom prst="rect">
            <a:avLst/>
          </a:prstGeom>
          <a:noFill/>
          <a:effectLst/>
        </p:spPr>
        <p:txBody>
          <a:bodyPr wrap="none" lIns="0" tIns="47530" rIns="95062" bIns="47530" anchor="ctr"/>
          <a:lstStyle/>
          <a:p>
            <a:pPr algn="l">
              <a:defRPr/>
            </a:pPr>
            <a:r>
              <a:rPr lang="ko-KR" altLang="en-US" sz="2000" b="1" spc="-124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진단결과 상세</a:t>
            </a:r>
            <a:endParaRPr lang="en-US" altLang="ko-KR" sz="2000" b="1" spc="-124" dirty="0">
              <a:ln>
                <a:solidFill>
                  <a:sysClr val="windowText" lastClr="000000">
                    <a:alpha val="0"/>
                  </a:sys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2802" y="1475888"/>
            <a:ext cx="9334062" cy="323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kumimoji="0" lang="ko-KR" altLang="en-US" sz="13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보안 정책 영역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7454" y="1799631"/>
            <a:ext cx="4324883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개인정보보호 정책 수립</a:t>
            </a:r>
            <a:endParaRPr kumimoji="0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72029" y="2475875"/>
            <a:ext cx="8752901" cy="5150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127000" algn="just">
              <a:spcAft>
                <a:spcPts val="0"/>
              </a:spcAft>
            </a:pPr>
            <a:r>
              <a:rPr lang="ko-KR" altLang="ko-KR" sz="1000" kern="100" dirty="0">
                <a:solidFill>
                  <a:srgbClr val="000000"/>
                </a:solidFill>
                <a:latin typeface="+mn-ea"/>
                <a:cs typeface="바탕"/>
              </a:rPr>
              <a:t>조직이 수행하는 모든 </a:t>
            </a:r>
            <a:r>
              <a:rPr lang="ko-KR" altLang="en-US" sz="1000" kern="100" dirty="0">
                <a:solidFill>
                  <a:srgbClr val="000000"/>
                </a:solidFill>
                <a:latin typeface="+mn-ea"/>
                <a:cs typeface="바탕"/>
              </a:rPr>
              <a:t>개인</a:t>
            </a:r>
            <a:r>
              <a:rPr lang="ko-KR" altLang="ko-KR" sz="1000" kern="100" dirty="0">
                <a:solidFill>
                  <a:srgbClr val="000000"/>
                </a:solidFill>
                <a:latin typeface="+mn-ea"/>
                <a:cs typeface="바탕"/>
              </a:rPr>
              <a:t>정보보호 활동의 근거를 포함할 수 있도록 </a:t>
            </a:r>
            <a:r>
              <a:rPr lang="ko-KR" altLang="en-US" sz="1000" kern="100" dirty="0">
                <a:solidFill>
                  <a:srgbClr val="000000"/>
                </a:solidFill>
                <a:latin typeface="+mn-ea"/>
                <a:cs typeface="바탕"/>
              </a:rPr>
              <a:t>개인</a:t>
            </a:r>
            <a:r>
              <a:rPr lang="ko-KR" altLang="ko-KR" sz="1000" kern="100" dirty="0">
                <a:solidFill>
                  <a:srgbClr val="000000"/>
                </a:solidFill>
                <a:latin typeface="+mn-ea"/>
                <a:cs typeface="바탕"/>
              </a:rPr>
              <a:t>정보보호</a:t>
            </a:r>
            <a:r>
              <a:rPr lang="en-US" altLang="ko-KR" sz="1000" kern="100" dirty="0">
                <a:solidFill>
                  <a:srgbClr val="000000"/>
                </a:solidFill>
                <a:latin typeface="+mn-ea"/>
                <a:cs typeface="바탕"/>
              </a:rPr>
              <a:t> </a:t>
            </a:r>
            <a:r>
              <a:rPr lang="ko-KR" altLang="ko-KR" sz="1000" kern="100" dirty="0">
                <a:solidFill>
                  <a:srgbClr val="000000"/>
                </a:solidFill>
                <a:latin typeface="+mn-ea"/>
                <a:cs typeface="바탕"/>
              </a:rPr>
              <a:t>정책을 수립하고 동 정책은 국가나 관련 산업에서 정하는 </a:t>
            </a:r>
            <a:r>
              <a:rPr lang="ko-KR" altLang="en-US" sz="1000" kern="100" dirty="0">
                <a:solidFill>
                  <a:srgbClr val="000000"/>
                </a:solidFill>
                <a:latin typeface="+mn-ea"/>
                <a:cs typeface="바탕"/>
              </a:rPr>
              <a:t>개인정보보호 </a:t>
            </a:r>
            <a:r>
              <a:rPr lang="ko-KR" altLang="ko-KR" sz="1000" kern="100" dirty="0">
                <a:solidFill>
                  <a:srgbClr val="000000"/>
                </a:solidFill>
                <a:latin typeface="+mn-ea"/>
                <a:cs typeface="바탕"/>
              </a:rPr>
              <a:t>관련 법</a:t>
            </a:r>
            <a:r>
              <a:rPr lang="en-US" altLang="ko-KR" sz="1000" kern="100" dirty="0">
                <a:solidFill>
                  <a:srgbClr val="000000"/>
                </a:solidFill>
                <a:latin typeface="+mn-ea"/>
                <a:cs typeface="바탕"/>
              </a:rPr>
              <a:t>, </a:t>
            </a:r>
            <a:r>
              <a:rPr lang="ko-KR" altLang="ko-KR" sz="1000" kern="100" dirty="0">
                <a:solidFill>
                  <a:srgbClr val="000000"/>
                </a:solidFill>
                <a:latin typeface="+mn-ea"/>
                <a:cs typeface="바탕"/>
              </a:rPr>
              <a:t>규제를 만족하여야 한다</a:t>
            </a:r>
            <a:r>
              <a:rPr lang="en-US" altLang="ko-KR" sz="1000" kern="100" dirty="0">
                <a:solidFill>
                  <a:srgbClr val="000000"/>
                </a:solidFill>
                <a:latin typeface="+mn-ea"/>
                <a:cs typeface="바탕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0074" y="2133695"/>
            <a:ext cx="4324883" cy="288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(1) </a:t>
            </a:r>
            <a:r>
              <a:rPr kumimoji="0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가이드라인</a:t>
            </a:r>
            <a:endParaRPr kumimoji="0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0074" y="3097671"/>
            <a:ext cx="4324883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kumimoji="0"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kumimoji="0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현황</a:t>
            </a:r>
            <a:endParaRPr kumimoji="0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2028" y="3410064"/>
            <a:ext cx="87529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>
                <a:latin typeface="+mn-ea"/>
                <a:ea typeface="+mn-ea"/>
              </a:rPr>
              <a:t>개인정보보호 지침</a:t>
            </a:r>
            <a:r>
              <a:rPr lang="en-US" altLang="ko-KR" sz="1000" dirty="0">
                <a:latin typeface="+mn-ea"/>
                <a:ea typeface="+mn-ea"/>
              </a:rPr>
              <a:t>, </a:t>
            </a:r>
            <a:r>
              <a:rPr lang="ko-KR" altLang="en-US" sz="1000" dirty="0">
                <a:latin typeface="+mn-ea"/>
                <a:ea typeface="+mn-ea"/>
              </a:rPr>
              <a:t>내부관리계획 등 개인정보보호와 관련된 정책이 존재하지 않습니다</a:t>
            </a:r>
            <a:r>
              <a:rPr lang="en-US" altLang="ko-KR" sz="1000" dirty="0">
                <a:latin typeface="+mn-ea"/>
                <a:ea typeface="+mn-ea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>
                <a:latin typeface="+mn-ea"/>
                <a:ea typeface="+mn-ea"/>
              </a:rPr>
              <a:t>개인정보보호를 위한 정책은 경영진의 승인과 임직원에게 공표가 필요합니다</a:t>
            </a:r>
            <a:r>
              <a:rPr lang="en-US" altLang="ko-KR" sz="1000" dirty="0">
                <a:latin typeface="+mn-ea"/>
                <a:ea typeface="+mn-ea"/>
              </a:rPr>
              <a:t>.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0074" y="3901896"/>
            <a:ext cx="4324883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(3) </a:t>
            </a:r>
            <a:r>
              <a:rPr kumimoji="0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취약점 및 개선방향</a:t>
            </a:r>
            <a:endParaRPr kumimoji="0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339125"/>
              </p:ext>
            </p:extLst>
          </p:nvPr>
        </p:nvGraphicFramePr>
        <p:xfrm>
          <a:off x="725295" y="4214289"/>
          <a:ext cx="8633533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6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6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7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취약점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개선 방향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79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개인정보보호 정책의 부재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법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규제를 만족하며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이해관계자의 피드백을 반영한 개인정보보호 정책의 수립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79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경영진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대표이사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승인 내역 없음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경영진의 참여가 이루어질 수 있도록 정책 수립 후 경영진 승인 획득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79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임직원에게 공유되지 않음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사내 게시판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하드카피 문서를 통해 정책의 내용 공유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9241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1260475" y="1289708"/>
            <a:ext cx="8265824" cy="619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7287" tIns="53643" rIns="107287" bIns="53643"/>
          <a:lstStyle/>
          <a:p>
            <a:pPr defTabSz="1072866">
              <a:defRPr/>
            </a:pPr>
            <a:endParaRPr lang="ko-KR" altLang="en-US" sz="35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3225" y="932521"/>
            <a:ext cx="857250" cy="4191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lIns="95062" tIns="47530" rIns="95062" bIns="47530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60475" y="948493"/>
            <a:ext cx="5008214" cy="341215"/>
          </a:xfrm>
          <a:prstGeom prst="rect">
            <a:avLst/>
          </a:prstGeom>
          <a:noFill/>
          <a:effectLst/>
        </p:spPr>
        <p:txBody>
          <a:bodyPr wrap="none" lIns="0" tIns="47530" rIns="95062" bIns="47530" anchor="ctr"/>
          <a:lstStyle/>
          <a:p>
            <a:pPr algn="l">
              <a:defRPr/>
            </a:pPr>
            <a:r>
              <a:rPr lang="ko-KR" altLang="en-US" sz="2000" b="1" spc="-124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진단결과 상세</a:t>
            </a:r>
            <a:endParaRPr lang="en-US" altLang="ko-KR" sz="2000" b="1" spc="-124" dirty="0">
              <a:ln>
                <a:solidFill>
                  <a:sysClr val="windowText" lastClr="000000">
                    <a:alpha val="0"/>
                  </a:sys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2802" y="1475888"/>
            <a:ext cx="9334062" cy="323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kumimoji="0" lang="ko-KR" altLang="en-US" sz="13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보안 정책 영역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7454" y="1799631"/>
            <a:ext cx="4324883" cy="305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1.2 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경영진 책임 </a:t>
            </a:r>
            <a:endParaRPr kumimoji="0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72029" y="2475875"/>
            <a:ext cx="8752901" cy="5150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127000" algn="just">
              <a:spcAft>
                <a:spcPts val="0"/>
              </a:spcAft>
            </a:pPr>
            <a:r>
              <a:rPr lang="ko-KR" altLang="en-US" sz="1000" kern="100" dirty="0">
                <a:solidFill>
                  <a:srgbClr val="000000"/>
                </a:solidFill>
                <a:latin typeface="+mn-ea"/>
                <a:cs typeface="바탕"/>
              </a:rPr>
              <a:t>임원급의 개인정보보호 책임자를 지정하고 개인정보보호 책임자는 개인정보보호정책 수립</a:t>
            </a:r>
            <a:r>
              <a:rPr lang="en-US" altLang="ko-KR" sz="1000" kern="100" dirty="0">
                <a:solidFill>
                  <a:srgbClr val="000000"/>
                </a:solidFill>
                <a:latin typeface="+mn-ea"/>
                <a:cs typeface="바탕"/>
              </a:rPr>
              <a:t>, </a:t>
            </a:r>
            <a:r>
              <a:rPr lang="ko-KR" altLang="en-US" sz="1000" kern="100" dirty="0">
                <a:solidFill>
                  <a:srgbClr val="000000"/>
                </a:solidFill>
                <a:latin typeface="+mn-ea"/>
                <a:cs typeface="바탕"/>
              </a:rPr>
              <a:t>개인정보보호 조직 구성</a:t>
            </a:r>
            <a:r>
              <a:rPr lang="en-US" altLang="ko-KR" sz="1000" kern="100" dirty="0">
                <a:solidFill>
                  <a:srgbClr val="000000"/>
                </a:solidFill>
                <a:latin typeface="+mn-ea"/>
                <a:cs typeface="바탕"/>
              </a:rPr>
              <a:t>, </a:t>
            </a:r>
            <a:r>
              <a:rPr lang="ko-KR" altLang="en-US" sz="1000" kern="100" dirty="0">
                <a:solidFill>
                  <a:srgbClr val="000000"/>
                </a:solidFill>
                <a:latin typeface="+mn-ea"/>
                <a:cs typeface="바탕"/>
              </a:rPr>
              <a:t>위험관리</a:t>
            </a:r>
            <a:r>
              <a:rPr lang="en-US" altLang="ko-KR" sz="1000" kern="100" dirty="0">
                <a:solidFill>
                  <a:srgbClr val="000000"/>
                </a:solidFill>
                <a:latin typeface="+mn-ea"/>
                <a:cs typeface="바탕"/>
              </a:rPr>
              <a:t>, </a:t>
            </a:r>
            <a:r>
              <a:rPr lang="ko-KR" altLang="en-US" sz="1000" kern="100" dirty="0">
                <a:solidFill>
                  <a:srgbClr val="000000"/>
                </a:solidFill>
                <a:latin typeface="+mn-ea"/>
                <a:cs typeface="바탕"/>
              </a:rPr>
              <a:t>개인정보보호위원회 운영 등의 개인정보보호에 관한 업무를 총괄 관리하여야 한다</a:t>
            </a:r>
            <a:r>
              <a:rPr lang="en-US" altLang="ko-KR" sz="1000" kern="100" dirty="0">
                <a:solidFill>
                  <a:srgbClr val="000000"/>
                </a:solidFill>
                <a:latin typeface="+mn-ea"/>
                <a:cs typeface="바탕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0074" y="2133695"/>
            <a:ext cx="4324883" cy="288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(1) </a:t>
            </a:r>
            <a:r>
              <a:rPr kumimoji="0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가이드라인</a:t>
            </a:r>
            <a:endParaRPr kumimoji="0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0074" y="3097671"/>
            <a:ext cx="4324883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(2) </a:t>
            </a:r>
            <a:r>
              <a:rPr kumimoji="0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현황</a:t>
            </a:r>
            <a:endParaRPr kumimoji="0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2028" y="3410064"/>
            <a:ext cx="87529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>
                <a:latin typeface="+mn-ea"/>
                <a:ea typeface="+mn-ea"/>
              </a:rPr>
              <a:t>개인정보보호 책임자의 지정이 이루어지고 있지 않아 실효성 있는 개인정보보호 활동의 수행이 이루어지기 어렵습니다</a:t>
            </a:r>
            <a:r>
              <a:rPr lang="en-US" altLang="ko-KR" sz="1000" dirty="0">
                <a:latin typeface="+mn-ea"/>
                <a:ea typeface="+mn-ea"/>
              </a:rPr>
              <a:t>.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0074" y="3901896"/>
            <a:ext cx="4324883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(3) </a:t>
            </a:r>
            <a:r>
              <a:rPr kumimoji="0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취약점 및 개선방향</a:t>
            </a:r>
            <a:endParaRPr kumimoji="0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854331"/>
              </p:ext>
            </p:extLst>
          </p:nvPr>
        </p:nvGraphicFramePr>
        <p:xfrm>
          <a:off x="725295" y="4214289"/>
          <a:ext cx="8633533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6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6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7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취약점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개선 방향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796"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개인정보보호 책임자의 지정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임원급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혹은 대표이사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개인정보보호 책임자 지정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796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개인정보보호 책임자의 역할과 책임에 대한 내부 문서 생성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5882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1260475" y="1289708"/>
            <a:ext cx="8265824" cy="619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7287" tIns="53643" rIns="107287" bIns="53643"/>
          <a:lstStyle/>
          <a:p>
            <a:pPr defTabSz="1072866">
              <a:defRPr/>
            </a:pPr>
            <a:endParaRPr lang="ko-KR" altLang="en-US" sz="35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3225" y="932521"/>
            <a:ext cx="857250" cy="4191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lIns="95062" tIns="47530" rIns="95062" bIns="47530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60475" y="948493"/>
            <a:ext cx="5008214" cy="341215"/>
          </a:xfrm>
          <a:prstGeom prst="rect">
            <a:avLst/>
          </a:prstGeom>
          <a:noFill/>
          <a:effectLst/>
        </p:spPr>
        <p:txBody>
          <a:bodyPr wrap="none" lIns="0" tIns="47530" rIns="95062" bIns="47530" anchor="ctr"/>
          <a:lstStyle/>
          <a:p>
            <a:pPr algn="l">
              <a:defRPr/>
            </a:pPr>
            <a:r>
              <a:rPr lang="ko-KR" altLang="en-US" sz="2000" b="1" spc="-124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진단결과 상세</a:t>
            </a:r>
            <a:endParaRPr lang="en-US" altLang="ko-KR" sz="2000" b="1" spc="-124" dirty="0">
              <a:ln>
                <a:solidFill>
                  <a:sysClr val="windowText" lastClr="000000">
                    <a:alpha val="0"/>
                  </a:sys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2802" y="1477963"/>
            <a:ext cx="9334062" cy="323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kumimoji="0" lang="ko-KR" altLang="en-US" sz="13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보안 정책 영역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7454" y="1801706"/>
            <a:ext cx="4324883" cy="305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1.3 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조직 구성 </a:t>
            </a:r>
            <a:endParaRPr kumimoji="0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72029" y="2477950"/>
            <a:ext cx="8752901" cy="76210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127000" algn="just">
              <a:spcAft>
                <a:spcPts val="0"/>
              </a:spcAft>
            </a:pPr>
            <a:r>
              <a:rPr lang="ko-KR" altLang="en-US" sz="1000" kern="100" dirty="0">
                <a:solidFill>
                  <a:srgbClr val="000000"/>
                </a:solidFill>
                <a:latin typeface="+mn-ea"/>
                <a:cs typeface="바탕"/>
              </a:rPr>
              <a:t>개인정보보호 책임자의 역할을 지원하고 조직의 개인정보보호 활동을 체계적으로 이행하기 위해 실무조직을 구성하고 조직 구성원의 개인정보보호 전문성을 고려하여 구성한다</a:t>
            </a:r>
            <a:r>
              <a:rPr lang="en-US" altLang="ko-KR" sz="1000" kern="100" dirty="0">
                <a:solidFill>
                  <a:srgbClr val="000000"/>
                </a:solidFill>
                <a:latin typeface="+mn-ea"/>
                <a:cs typeface="바탕"/>
              </a:rPr>
              <a:t>.</a:t>
            </a:r>
          </a:p>
          <a:p>
            <a:pPr lvl="0" indent="127000" algn="just">
              <a:spcAft>
                <a:spcPts val="0"/>
              </a:spcAft>
            </a:pPr>
            <a:endParaRPr lang="en-US" altLang="ko-KR" sz="1000" kern="100" dirty="0">
              <a:solidFill>
                <a:srgbClr val="000000"/>
              </a:solidFill>
              <a:latin typeface="+mn-ea"/>
              <a:cs typeface="바탕"/>
            </a:endParaRPr>
          </a:p>
          <a:p>
            <a:pPr lvl="0" indent="127000" algn="just">
              <a:spcAft>
                <a:spcPts val="0"/>
              </a:spcAft>
            </a:pPr>
            <a:r>
              <a:rPr lang="ko-KR" altLang="en-US" sz="1000" kern="100" dirty="0">
                <a:solidFill>
                  <a:srgbClr val="000000"/>
                </a:solidFill>
                <a:latin typeface="+mn-ea"/>
                <a:cs typeface="바탕"/>
              </a:rPr>
              <a:t>개인정보보호 담당자에 대한 역할 및 책임을 정의하고 그 활동을 수행할 수 있는 체계를 마련하여야 한다</a:t>
            </a:r>
            <a:r>
              <a:rPr lang="en-US" altLang="ko-KR" sz="1000" kern="100" dirty="0">
                <a:solidFill>
                  <a:srgbClr val="000000"/>
                </a:solidFill>
                <a:latin typeface="+mn-ea"/>
                <a:cs typeface="바탕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0074" y="2135770"/>
            <a:ext cx="4324883" cy="288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(1) </a:t>
            </a:r>
            <a:r>
              <a:rPr kumimoji="0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가이드라인</a:t>
            </a:r>
            <a:endParaRPr kumimoji="0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0074" y="3463274"/>
            <a:ext cx="4324883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kumimoji="0"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kumimoji="0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현황</a:t>
            </a:r>
            <a:endParaRPr kumimoji="0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2028" y="3775667"/>
            <a:ext cx="87529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>
                <a:latin typeface="+mn-ea"/>
                <a:ea typeface="+mn-ea"/>
              </a:rPr>
              <a:t>개인정보보호 업무를 수행하는 조직과 </a:t>
            </a:r>
            <a:r>
              <a:rPr lang="ko-KR" altLang="en-US" sz="1000">
                <a:latin typeface="+mn-ea"/>
                <a:ea typeface="+mn-ea"/>
              </a:rPr>
              <a:t>담당자가 지정되지 않아 개인정보보호 관리체계의 운영활동을 수행할 수 있는 환경이 마련되지 않았습니다</a:t>
            </a:r>
            <a:r>
              <a:rPr lang="en-US" altLang="ko-KR" sz="1000" dirty="0">
                <a:latin typeface="+mn-ea"/>
                <a:ea typeface="+mn-ea"/>
              </a:rPr>
              <a:t>.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0074" y="4267499"/>
            <a:ext cx="4324883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(3) </a:t>
            </a:r>
            <a:r>
              <a:rPr kumimoji="0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취약점 및 개선방향</a:t>
            </a:r>
            <a:endParaRPr kumimoji="0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273123"/>
              </p:ext>
            </p:extLst>
          </p:nvPr>
        </p:nvGraphicFramePr>
        <p:xfrm>
          <a:off x="725295" y="4673528"/>
          <a:ext cx="8633533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6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6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7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취약점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개선 방향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79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개인정보보호 조직의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R&amp;R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정의 미흡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관리체계의 유지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개선을 위한 조직과 담당자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R&amp;R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정의 및 조직 구성 이행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79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개인정보보호 담당자 지정 없음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개인정보보호에 대한 실무 업무를 수행하는 담당자 지정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7756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1260475" y="1289708"/>
            <a:ext cx="8265824" cy="619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7287" tIns="53643" rIns="107287" bIns="53643"/>
          <a:lstStyle/>
          <a:p>
            <a:pPr defTabSz="1072866">
              <a:defRPr/>
            </a:pPr>
            <a:endParaRPr lang="ko-KR" altLang="en-US" sz="35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3225" y="932521"/>
            <a:ext cx="857250" cy="4191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lIns="95062" tIns="47530" rIns="95062" bIns="47530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60475" y="948493"/>
            <a:ext cx="5008214" cy="341215"/>
          </a:xfrm>
          <a:prstGeom prst="rect">
            <a:avLst/>
          </a:prstGeom>
          <a:noFill/>
          <a:effectLst/>
        </p:spPr>
        <p:txBody>
          <a:bodyPr wrap="none" lIns="0" tIns="47530" rIns="95062" bIns="47530" anchor="ctr"/>
          <a:lstStyle/>
          <a:p>
            <a:pPr algn="l">
              <a:defRPr/>
            </a:pPr>
            <a:r>
              <a:rPr lang="ko-KR" altLang="en-US" sz="2000" b="1" spc="-124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진단결과 상세</a:t>
            </a:r>
            <a:endParaRPr lang="en-US" altLang="ko-KR" sz="2000" b="1" spc="-124" dirty="0">
              <a:ln>
                <a:solidFill>
                  <a:sysClr val="windowText" lastClr="000000">
                    <a:alpha val="0"/>
                  </a:sys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2802" y="1476131"/>
            <a:ext cx="9334062" cy="323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kumimoji="0" lang="ko-KR" altLang="en-US" sz="13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보안 정책 영역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7454" y="1799874"/>
            <a:ext cx="4324883" cy="305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 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재난</a:t>
            </a: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재해 대응</a:t>
            </a:r>
            <a:endParaRPr kumimoji="0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72029" y="2476118"/>
            <a:ext cx="8752901" cy="5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127000" algn="just">
              <a:spcAft>
                <a:spcPts val="0"/>
              </a:spcAft>
            </a:pPr>
            <a:r>
              <a:rPr lang="ko-KR" altLang="en-US" sz="1000" kern="100" dirty="0">
                <a:solidFill>
                  <a:srgbClr val="000000"/>
                </a:solidFill>
                <a:latin typeface="+mn-ea"/>
                <a:cs typeface="바탕"/>
              </a:rPr>
              <a:t>자연재앙</a:t>
            </a:r>
            <a:r>
              <a:rPr lang="en-US" altLang="ko-KR" sz="1000" kern="100" dirty="0">
                <a:solidFill>
                  <a:srgbClr val="000000"/>
                </a:solidFill>
                <a:latin typeface="+mn-ea"/>
                <a:cs typeface="바탕"/>
              </a:rPr>
              <a:t>, </a:t>
            </a:r>
            <a:r>
              <a:rPr lang="ko-KR" altLang="en-US" sz="1000" kern="100" dirty="0">
                <a:solidFill>
                  <a:srgbClr val="000000"/>
                </a:solidFill>
                <a:latin typeface="+mn-ea"/>
                <a:cs typeface="바탕"/>
              </a:rPr>
              <a:t>해킹</a:t>
            </a:r>
            <a:r>
              <a:rPr lang="en-US" altLang="ko-KR" sz="1000" kern="100" dirty="0">
                <a:solidFill>
                  <a:srgbClr val="000000"/>
                </a:solidFill>
                <a:latin typeface="+mn-ea"/>
                <a:cs typeface="바탕"/>
              </a:rPr>
              <a:t>, </a:t>
            </a:r>
            <a:r>
              <a:rPr lang="ko-KR" altLang="en-US" sz="1000" kern="100" dirty="0">
                <a:solidFill>
                  <a:srgbClr val="000000"/>
                </a:solidFill>
                <a:latin typeface="+mn-ea"/>
                <a:cs typeface="바탕"/>
              </a:rPr>
              <a:t>통신장애</a:t>
            </a:r>
            <a:r>
              <a:rPr lang="en-US" altLang="ko-KR" sz="1000" kern="100" dirty="0">
                <a:solidFill>
                  <a:srgbClr val="000000"/>
                </a:solidFill>
                <a:latin typeface="+mn-ea"/>
                <a:cs typeface="바탕"/>
              </a:rPr>
              <a:t>, </a:t>
            </a:r>
            <a:r>
              <a:rPr lang="ko-KR" altLang="en-US" sz="1000" kern="100" dirty="0">
                <a:solidFill>
                  <a:srgbClr val="000000"/>
                </a:solidFill>
                <a:latin typeface="+mn-ea"/>
                <a:cs typeface="바탕"/>
              </a:rPr>
              <a:t>전력중단 등의 요인으로 인해 </a:t>
            </a:r>
            <a:r>
              <a:rPr lang="en-US" altLang="ko-KR" sz="1000" kern="100" dirty="0">
                <a:solidFill>
                  <a:srgbClr val="000000"/>
                </a:solidFill>
                <a:latin typeface="+mn-ea"/>
                <a:cs typeface="바탕"/>
              </a:rPr>
              <a:t>IT </a:t>
            </a:r>
            <a:r>
              <a:rPr lang="ko-KR" altLang="en-US" sz="1000" kern="100" dirty="0">
                <a:solidFill>
                  <a:srgbClr val="000000"/>
                </a:solidFill>
                <a:latin typeface="+mn-ea"/>
                <a:cs typeface="바탕"/>
              </a:rPr>
              <a:t>시스템 중단 또는 파손 등 피해가 발생할 경우를 대비하여 비상 시 복구조직</a:t>
            </a:r>
            <a:r>
              <a:rPr lang="en-US" altLang="ko-KR" sz="1000" kern="100" dirty="0">
                <a:solidFill>
                  <a:srgbClr val="000000"/>
                </a:solidFill>
                <a:latin typeface="+mn-ea"/>
                <a:cs typeface="바탕"/>
              </a:rPr>
              <a:t>, </a:t>
            </a:r>
            <a:r>
              <a:rPr lang="ko-KR" altLang="en-US" sz="1000" kern="100" dirty="0">
                <a:solidFill>
                  <a:srgbClr val="000000"/>
                </a:solidFill>
                <a:latin typeface="+mn-ea"/>
                <a:cs typeface="바탕"/>
              </a:rPr>
              <a:t>비상연락체계</a:t>
            </a:r>
            <a:r>
              <a:rPr lang="en-US" altLang="ko-KR" sz="1000" kern="100" dirty="0">
                <a:solidFill>
                  <a:srgbClr val="000000"/>
                </a:solidFill>
                <a:latin typeface="+mn-ea"/>
                <a:cs typeface="바탕"/>
              </a:rPr>
              <a:t>, </a:t>
            </a:r>
            <a:r>
              <a:rPr lang="ko-KR" altLang="en-US" sz="1000" kern="100" dirty="0">
                <a:solidFill>
                  <a:srgbClr val="000000"/>
                </a:solidFill>
                <a:latin typeface="+mn-ea"/>
                <a:cs typeface="바탕"/>
              </a:rPr>
              <a:t>복구절차 등 </a:t>
            </a:r>
            <a:r>
              <a:rPr lang="en-US" altLang="ko-KR" sz="1000" kern="100" dirty="0">
                <a:solidFill>
                  <a:srgbClr val="000000"/>
                </a:solidFill>
                <a:latin typeface="+mn-ea"/>
                <a:cs typeface="바탕"/>
              </a:rPr>
              <a:t>IT </a:t>
            </a:r>
            <a:r>
              <a:rPr lang="ko-KR" altLang="en-US" sz="1000" kern="100" dirty="0">
                <a:solidFill>
                  <a:srgbClr val="000000"/>
                </a:solidFill>
                <a:latin typeface="+mn-ea"/>
                <a:cs typeface="바탕"/>
              </a:rPr>
              <a:t>재해복구 체계를 구축하여야 한다</a:t>
            </a:r>
            <a:r>
              <a:rPr lang="en-US" altLang="ko-KR" sz="1000" kern="100" dirty="0">
                <a:solidFill>
                  <a:srgbClr val="000000"/>
                </a:solidFill>
                <a:latin typeface="+mn-ea"/>
                <a:cs typeface="바탕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0074" y="2133938"/>
            <a:ext cx="4324883" cy="288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(1) </a:t>
            </a:r>
            <a:r>
              <a:rPr kumimoji="0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가이드라인</a:t>
            </a:r>
            <a:endParaRPr kumimoji="0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0074" y="3097914"/>
            <a:ext cx="4324883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kumimoji="0"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kumimoji="0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현황</a:t>
            </a:r>
            <a:endParaRPr kumimoji="0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72028" y="3410307"/>
            <a:ext cx="87529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>
                <a:latin typeface="+mn-ea"/>
                <a:ea typeface="+mn-ea"/>
              </a:rPr>
              <a:t>현재 준용하고 있는 재난</a:t>
            </a:r>
            <a:r>
              <a:rPr lang="en-US" altLang="ko-KR" sz="1000" dirty="0">
                <a:latin typeface="+mn-ea"/>
                <a:ea typeface="+mn-ea"/>
              </a:rPr>
              <a:t>/</a:t>
            </a:r>
            <a:r>
              <a:rPr lang="ko-KR" altLang="en-US" sz="1000" dirty="0">
                <a:latin typeface="+mn-ea"/>
                <a:ea typeface="+mn-ea"/>
              </a:rPr>
              <a:t>재해 복구 대응 체계가 없으며</a:t>
            </a:r>
            <a:r>
              <a:rPr lang="en-US" altLang="ko-KR" sz="1000" dirty="0">
                <a:latin typeface="+mn-ea"/>
                <a:ea typeface="+mn-ea"/>
              </a:rPr>
              <a:t>, </a:t>
            </a:r>
            <a:r>
              <a:rPr lang="ko-KR" altLang="en-US" sz="1000" dirty="0">
                <a:latin typeface="+mn-ea"/>
                <a:ea typeface="+mn-ea"/>
              </a:rPr>
              <a:t>문서화 된 정책도 마련되어 있지 않습니다</a:t>
            </a:r>
            <a:r>
              <a:rPr lang="en-US" altLang="ko-KR" sz="1000" dirty="0">
                <a:latin typeface="+mn-ea"/>
                <a:ea typeface="+mn-ea"/>
              </a:rPr>
              <a:t>.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7688" y="3791970"/>
            <a:ext cx="4324883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(3) </a:t>
            </a:r>
            <a:r>
              <a:rPr kumimoji="0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취약점 및 개선방향</a:t>
            </a:r>
            <a:endParaRPr kumimoji="0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402908"/>
              </p:ext>
            </p:extLst>
          </p:nvPr>
        </p:nvGraphicFramePr>
        <p:xfrm>
          <a:off x="731712" y="4093485"/>
          <a:ext cx="8633533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6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6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7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취약점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개선 방향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79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재해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대한 대응과 복구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정책의 부재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재해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재난 별 대응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복구 방안을 고려한 정책의 수립</a:t>
                      </a:r>
                    </a:p>
                  </a:txBody>
                  <a:tcPr marL="36000" marR="3600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73200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7Wuwo.HTU6sW_MAV1ON_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kFpEr.5x0aQmruQYZn6X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kFpEr.5x0aQmruQYZn6X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kFpEr.5x0aQmruQYZn6X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kFpEr.5x0aQmruQYZn6Xg"/>
</p:tagLst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균형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4712</TotalTime>
  <Words>3633</Words>
  <Application>Microsoft Office PowerPoint</Application>
  <PresentationFormat>A4 용지(210x297mm)</PresentationFormat>
  <Paragraphs>644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3" baseType="lpstr">
      <vt:lpstr>Helvetica75</vt:lpstr>
      <vt:lpstr>굴림</vt:lpstr>
      <vt:lpstr>맑은 고딕</vt:lpstr>
      <vt:lpstr>Arial</vt:lpstr>
      <vt:lpstr>Franklin Gothic Book</vt:lpstr>
      <vt:lpstr>Perpetua</vt:lpstr>
      <vt:lpstr>Wingdings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bglee</dc:creator>
  <cp:lastModifiedBy>정 승훈</cp:lastModifiedBy>
  <cp:revision>167</cp:revision>
  <cp:lastPrinted>2019-10-30T00:35:11Z</cp:lastPrinted>
  <dcterms:created xsi:type="dcterms:W3CDTF">2006-01-31T07:22:20Z</dcterms:created>
  <dcterms:modified xsi:type="dcterms:W3CDTF">2019-10-30T01:41:54Z</dcterms:modified>
</cp:coreProperties>
</file>