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5" r:id="rId2"/>
    <p:sldId id="307" r:id="rId3"/>
    <p:sldId id="295" r:id="rId4"/>
    <p:sldId id="313" r:id="rId5"/>
    <p:sldId id="318" r:id="rId6"/>
    <p:sldId id="316" r:id="rId7"/>
    <p:sldId id="317" r:id="rId8"/>
    <p:sldId id="320" r:id="rId9"/>
    <p:sldId id="321" r:id="rId10"/>
    <p:sldId id="319" r:id="rId11"/>
    <p:sldId id="310" r:id="rId12"/>
  </p:sldIdLst>
  <p:sldSz cx="9906000" cy="6858000" type="A4"/>
  <p:notesSz cx="6802438" cy="99345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420">
          <p15:clr>
            <a:srgbClr val="A4A3A4"/>
          </p15:clr>
        </p15:guide>
        <p15:guide id="3" orient="horz" pos="536">
          <p15:clr>
            <a:srgbClr val="A4A3A4"/>
          </p15:clr>
        </p15:guide>
        <p15:guide id="4" orient="horz" pos="3702">
          <p15:clr>
            <a:srgbClr val="A4A3A4"/>
          </p15:clr>
        </p15:guide>
        <p15:guide id="5" orient="horz" pos="871">
          <p15:clr>
            <a:srgbClr val="A4A3A4"/>
          </p15:clr>
        </p15:guide>
        <p15:guide id="6" orient="horz" pos="3595">
          <p15:clr>
            <a:srgbClr val="A4A3A4"/>
          </p15:clr>
        </p15:guide>
        <p15:guide id="7" pos="2805">
          <p15:clr>
            <a:srgbClr val="A4A3A4"/>
          </p15:clr>
        </p15:guide>
        <p15:guide id="8" pos="228">
          <p15:clr>
            <a:srgbClr val="A4A3A4"/>
          </p15:clr>
        </p15:guide>
        <p15:guide id="9" pos="6008">
          <p15:clr>
            <a:srgbClr val="A4A3A4"/>
          </p15:clr>
        </p15:guide>
        <p15:guide id="10" pos="1901">
          <p15:clr>
            <a:srgbClr val="A4A3A4"/>
          </p15:clr>
        </p15:guide>
        <p15:guide id="11" orient="horz" pos="2468">
          <p15:clr>
            <a:srgbClr val="A4A3A4"/>
          </p15:clr>
        </p15:guide>
        <p15:guide id="12" orient="horz" pos="628">
          <p15:clr>
            <a:srgbClr val="A4A3A4"/>
          </p15:clr>
        </p15:guide>
        <p15:guide id="13" orient="horz" pos="1470">
          <p15:clr>
            <a:srgbClr val="A4A3A4"/>
          </p15:clr>
        </p15:guide>
        <p15:guide id="14" orient="horz" pos="1711">
          <p15:clr>
            <a:srgbClr val="A4A3A4"/>
          </p15:clr>
        </p15:guide>
        <p15:guide id="15" pos="38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6EB"/>
    <a:srgbClr val="FFFFCC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18" autoAdjust="0"/>
    <p:restoredTop sz="50000" autoAdjust="0"/>
  </p:normalViewPr>
  <p:slideViewPr>
    <p:cSldViewPr snapToGrid="0">
      <p:cViewPr>
        <p:scale>
          <a:sx n="80" d="100"/>
          <a:sy n="80" d="100"/>
        </p:scale>
        <p:origin x="-1074" y="-1932"/>
      </p:cViewPr>
      <p:guideLst>
        <p:guide orient="horz" pos="1323"/>
        <p:guide orient="horz" pos="420"/>
        <p:guide orient="horz" pos="536"/>
        <p:guide orient="horz" pos="931"/>
        <p:guide orient="horz" pos="628"/>
        <p:guide pos="5833"/>
        <p:guide pos="3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3408" y="-76"/>
      </p:cViewPr>
      <p:guideLst>
        <p:guide orient="horz" pos="3129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715" y="0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7846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715" y="9437846"/>
            <a:ext cx="2947723" cy="496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155645C9-B514-4B14-9315-C85CC8EF90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861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1" y="0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0FDCAB79-EA50-4C3D-A417-8BC1E27F967E}" type="datetimeFigureOut">
              <a:rPr lang="ko-KR" altLang="en-US"/>
              <a:pPr>
                <a:defRPr/>
              </a:pPr>
              <a:t>2019-10-29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80038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4" y="4718923"/>
            <a:ext cx="5441950" cy="447055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1" y="9436122"/>
            <a:ext cx="2947723" cy="4967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49628F7-D5D0-4E78-AD1A-2AEC66A290F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5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71475" y="1704975"/>
            <a:ext cx="91059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None/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lnSpc>
                <a:spcPct val="100000"/>
              </a:lnSpc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80589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 flipH="1">
            <a:off x="8709025" y="0"/>
            <a:ext cx="1196975" cy="1119188"/>
            <a:chOff x="1440543" y="1418168"/>
            <a:chExt cx="769056" cy="769056"/>
          </a:xfrm>
        </p:grpSpPr>
        <p:sp>
          <p:nvSpPr>
            <p:cNvPr id="10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</p:grpSp>
      <p:grpSp>
        <p:nvGrpSpPr>
          <p:cNvPr id="15" name="Group 8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 flipH="1">
            <a:off x="8738052" y="0"/>
            <a:ext cx="1196975" cy="1119188"/>
            <a:chOff x="1440543" y="1418168"/>
            <a:chExt cx="769056" cy="769056"/>
          </a:xfrm>
          <a:solidFill>
            <a:schemeClr val="tx1"/>
          </a:solidFill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3147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/>
          </p:cNvGrpSpPr>
          <p:nvPr userDrawn="1">
            <p:custDataLst>
              <p:tags r:id="rId1"/>
            </p:custDataLst>
          </p:nvPr>
        </p:nvGrpSpPr>
        <p:grpSpPr bwMode="auto">
          <a:xfrm flipH="1">
            <a:off x="8709025" y="0"/>
            <a:ext cx="1196975" cy="1119188"/>
            <a:chOff x="1440543" y="1418168"/>
            <a:chExt cx="769056" cy="769056"/>
          </a:xfrm>
        </p:grpSpPr>
        <p:sp>
          <p:nvSpPr>
            <p:cNvPr id="10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  <p:sp>
          <p:nvSpPr>
            <p:cNvPr id="11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ko-KR" altLang="ko-KR">
                <a:solidFill>
                  <a:srgbClr val="00A4E4"/>
                </a:solidFill>
              </a:endParaRPr>
            </a:p>
          </p:txBody>
        </p:sp>
      </p:grpSp>
      <p:grpSp>
        <p:nvGrpSpPr>
          <p:cNvPr id="15" name="Group 8"/>
          <p:cNvGrpSpPr>
            <a:grpSpLocks/>
          </p:cNvGrpSpPr>
          <p:nvPr userDrawn="1">
            <p:custDataLst>
              <p:tags r:id="rId2"/>
            </p:custDataLst>
          </p:nvPr>
        </p:nvGrpSpPr>
        <p:grpSpPr bwMode="auto">
          <a:xfrm flipH="1">
            <a:off x="8738052" y="0"/>
            <a:ext cx="1196975" cy="1119188"/>
            <a:chOff x="1440543" y="1418168"/>
            <a:chExt cx="769056" cy="769056"/>
          </a:xfrm>
        </p:grpSpPr>
        <p:sp>
          <p:nvSpPr>
            <p:cNvPr id="16" name="Rectangle 15"/>
            <p:cNvSpPr>
              <a:spLocks noChangeArrowheads="1"/>
            </p:cNvSpPr>
            <p:nvPr userDrawn="1"/>
          </p:nvSpPr>
          <p:spPr bwMode="gray">
            <a:xfrm rot="5400000">
              <a:off x="1701804" y="1156907"/>
              <a:ext cx="246534" cy="769056"/>
            </a:xfrm>
            <a:prstGeom prst="rect">
              <a:avLst/>
            </a:prstGeom>
            <a:solidFill>
              <a:srgbClr val="00A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 userDrawn="1"/>
          </p:nvSpPr>
          <p:spPr bwMode="gray">
            <a:xfrm>
              <a:off x="1440543" y="1418168"/>
              <a:ext cx="246407" cy="769056"/>
            </a:xfrm>
            <a:prstGeom prst="rect">
              <a:avLst/>
            </a:prstGeom>
            <a:solidFill>
              <a:srgbClr val="00A4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0" cap="none" spc="0" normalizeH="0" baseline="0" noProof="0">
                <a:ln>
                  <a:noFill/>
                </a:ln>
                <a:solidFill>
                  <a:srgbClr val="00A4E4"/>
                </a:solidFill>
                <a:effectLst/>
                <a:uLnTx/>
                <a:uFillTx/>
                <a:latin typeface="Arial" pitchFamily="34" charset="0"/>
                <a:cs typeface="Arial"/>
              </a:endParaRPr>
            </a:p>
          </p:txBody>
        </p:sp>
      </p:grpSp>
      <p:sp>
        <p:nvSpPr>
          <p:cNvPr id="13" name="Rectangle 16"/>
          <p:cNvSpPr/>
          <p:nvPr userDrawn="1"/>
        </p:nvSpPr>
        <p:spPr bwMode="auto">
          <a:xfrm>
            <a:off x="2324708" y="2780928"/>
            <a:ext cx="5436604" cy="989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3200" b="1" i="1" dirty="0">
                <a:solidFill>
                  <a:srgbClr val="00B0F0"/>
                </a:solidFill>
                <a:latin typeface="Arial" pitchFamily="34" charset="0"/>
                <a:ea typeface="ＭＳ Ｐゴシック"/>
                <a:cs typeface="Arial"/>
              </a:rPr>
              <a:t>End of Document</a:t>
            </a:r>
            <a:endParaRPr kumimoji="0" lang="ko-KR" altLang="en-US" sz="3200" b="1" i="1" dirty="0" err="1">
              <a:solidFill>
                <a:srgbClr val="00B0F0"/>
              </a:solidFill>
              <a:latin typeface="Arial" pitchFamily="34" charset="0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12551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 userDrawn="1"/>
        </p:nvSpPr>
        <p:spPr bwMode="auto">
          <a:xfrm>
            <a:off x="354013" y="666750"/>
            <a:ext cx="9168474" cy="0"/>
          </a:xfrm>
          <a:prstGeom prst="line">
            <a:avLst/>
          </a:prstGeom>
          <a:noFill/>
          <a:ln w="15875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354013" y="420529"/>
            <a:ext cx="22701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ko-KR" altLang="en-US" sz="1000" b="1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개인정보보호 관리체계 수립 컨설팅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>
            <p:custDataLst>
              <p:tags r:id="rId6"/>
            </p:custDataLst>
          </p:nvPr>
        </p:nvSpPr>
        <p:spPr bwMode="gray">
          <a:xfrm>
            <a:off x="4789180" y="6613258"/>
            <a:ext cx="306123" cy="127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fld id="{5DFF970D-EC9C-4F36-B0D8-9B6DCBA701C9}" type="slidenum">
              <a:rPr lang="en-US" altLang="ko-KR" sz="800" smtClean="0">
                <a:solidFill>
                  <a:schemeClr val="tx1"/>
                </a:solidFill>
              </a:rPr>
              <a:pPr algn="ctr" eaLnBrk="1" hangingPunct="1">
                <a:defRPr/>
              </a:pPr>
              <a:t>‹#›</a:t>
            </a:fld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54013" y="6532563"/>
            <a:ext cx="9197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Franklin Gothic Book" pitchFamily="34" charset="0"/>
          <a:ea typeface="바탕" pitchFamily="18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4" descr="title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14313"/>
            <a:ext cx="9429750" cy="642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800100" y="1238250"/>
            <a:ext cx="8939213" cy="147002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pPr eaLnBrk="0" hangingPunct="0">
              <a:defRPr/>
            </a:pPr>
            <a:r>
              <a:rPr kumimoji="0" lang="ko-KR" altLang="en-US" sz="2800" dirty="0" smtClean="0">
                <a:latin typeface="+mn-ea"/>
                <a:ea typeface="+mn-ea"/>
                <a:cs typeface="+mj-cs"/>
              </a:rPr>
              <a:t>개</a:t>
            </a:r>
            <a:r>
              <a:rPr kumimoji="0" lang="ko-KR" altLang="en-US" sz="2800" dirty="0">
                <a:latin typeface="+mn-ea"/>
                <a:ea typeface="+mn-ea"/>
                <a:cs typeface="+mj-cs"/>
              </a:rPr>
              <a:t>인</a:t>
            </a:r>
            <a:r>
              <a:rPr kumimoji="0" lang="ko-KR" altLang="en-US" sz="2800" dirty="0" smtClean="0">
                <a:latin typeface="+mn-ea"/>
                <a:ea typeface="+mn-ea"/>
                <a:cs typeface="+mj-cs"/>
              </a:rPr>
              <a:t>정보보호 관리체계 컨설팅 결과보고</a:t>
            </a:r>
            <a:endParaRPr kumimoji="0" lang="en-US" altLang="ko-KR" sz="2800" dirty="0" smtClean="0">
              <a:latin typeface="+mn-ea"/>
              <a:ea typeface="+mn-ea"/>
              <a:cs typeface="+mj-cs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193088" y="215900"/>
          <a:ext cx="1254125" cy="54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/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비밀 등급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67" marR="9146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대외비</a:t>
                      </a:r>
                      <a:endParaRPr lang="ko-KR" altLang="en-US" sz="1200" b="1" dirty="0"/>
                    </a:p>
                  </a:txBody>
                  <a:tcPr marL="91467" marR="91467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374" name="TextBox 8"/>
          <p:cNvSpPr txBox="1">
            <a:spLocks noChangeArrowheads="1"/>
          </p:cNvSpPr>
          <p:nvPr/>
        </p:nvSpPr>
        <p:spPr bwMode="auto">
          <a:xfrm>
            <a:off x="6942840" y="5157788"/>
            <a:ext cx="2519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r" eaLnBrk="1" hangingPunct="1"/>
            <a:r>
              <a:rPr lang="ko-KR" altLang="en-US" sz="1800" b="1" dirty="0" smtClean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en-US" altLang="ko-KR" sz="1800" b="1" dirty="0" smtClean="0">
                <a:latin typeface="맑은 고딕" pitchFamily="50" charset="-127"/>
                <a:ea typeface="맑은 고딕" pitchFamily="50" charset="-127"/>
              </a:rPr>
              <a:t>CMNP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19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별 첨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15950" y="1660948"/>
            <a:ext cx="8358039" cy="22181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marR="0" lvl="0" algn="l" defTabSz="91440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tabLst/>
              <a:defRPr/>
            </a:pPr>
            <a:r>
              <a:rPr lang="en-US" altLang="ko-KR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ko-KR" altLang="en-US" sz="20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지침</a:t>
            </a:r>
            <a:endParaRPr lang="en-US" altLang="ko-KR" sz="20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R="0" lvl="0" algn="l" defTabSz="91440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tabLst/>
              <a:defRPr/>
            </a:pPr>
            <a:endParaRPr kumimoji="0" lang="en-US" altLang="ko-KR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lvl="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lang="en-US" altLang="ko-KR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②</a:t>
            </a:r>
            <a:r>
              <a:rPr lang="en-US" altLang="ko-KR" sz="2000" b="1" kern="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조직도</a:t>
            </a:r>
            <a:endParaRPr lang="en-US" altLang="ko-KR" sz="2000" b="1" kern="0" noProof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defRPr/>
            </a:pPr>
            <a:endParaRPr kumimoji="0" lang="en-US" altLang="ko-KR" sz="20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lvl="0" eaLnBrk="0" fontAlgn="auto" latinLnBrk="0" hangingPunct="0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defRPr/>
            </a:pPr>
            <a:r>
              <a:rPr kumimoji="0" lang="ko-KR" altLang="ko-KR" sz="2000" b="1" kern="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③</a:t>
            </a:r>
            <a:r>
              <a:rPr kumimoji="0" lang="en-US" altLang="ko-KR" sz="2000" b="1" kern="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b="1" kern="0" noProof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관리체계 이행계획서</a:t>
            </a:r>
            <a:endParaRPr kumimoji="0" lang="en-US" altLang="ko-K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956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/>
          <p:cNvSpPr txBox="1">
            <a:spLocks/>
          </p:cNvSpPr>
          <p:nvPr/>
        </p:nvSpPr>
        <p:spPr bwMode="auto">
          <a:xfrm>
            <a:off x="741332" y="3166120"/>
            <a:ext cx="8423337" cy="44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Helvetica75" pitchFamily="34" charset="0"/>
                <a:ea typeface="맑은 고딕" pitchFamily="50" charset="-127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ctr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End</a:t>
            </a:r>
            <a:r>
              <a:rPr kumimoji="0" lang="en-US" altLang="ko-KR" sz="5000" b="1" i="1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Of</a:t>
            </a:r>
            <a:r>
              <a:rPr kumimoji="0" lang="en-US" altLang="ko-KR" sz="5000" b="1" i="1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50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75" pitchFamily="34" charset="0"/>
                <a:ea typeface="맑은 고딕" pitchFamily="50" charset="-127"/>
                <a:cs typeface="+mn-cs"/>
              </a:rPr>
              <a:t>Document</a:t>
            </a:r>
            <a:endParaRPr kumimoji="0" lang="ko-KR" altLang="en-US" sz="5000" b="1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Helvetica75" pitchFamily="34" charset="0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00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"/>
          <p:cNvSpPr txBox="1">
            <a:spLocks/>
          </p:cNvSpPr>
          <p:nvPr/>
        </p:nvSpPr>
        <p:spPr bwMode="auto">
          <a:xfrm>
            <a:off x="876797" y="1244123"/>
            <a:ext cx="32432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5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Contents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195361" y="1937474"/>
            <a:ext cx="6308725" cy="769441"/>
            <a:chOff x="2195361" y="1937474"/>
            <a:chExt cx="6308725" cy="769441"/>
          </a:xfrm>
        </p:grpSpPr>
        <p:grpSp>
          <p:nvGrpSpPr>
            <p:cNvPr id="43" name="그룹 12"/>
            <p:cNvGrpSpPr>
              <a:grpSpLocks/>
            </p:cNvGrpSpPr>
            <p:nvPr/>
          </p:nvGrpSpPr>
          <p:grpSpPr bwMode="auto">
            <a:xfrm>
              <a:off x="2573491" y="2255990"/>
              <a:ext cx="5237468" cy="182562"/>
              <a:chOff x="539750" y="4127501"/>
              <a:chExt cx="3802063" cy="182563"/>
            </a:xfrm>
          </p:grpSpPr>
          <p:sp>
            <p:nvSpPr>
              <p:cNvPr id="44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45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46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2195361" y="1937474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1.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개 </a:t>
              </a:r>
              <a:r>
                <a:rPr kumimoji="0" lang="ko-KR" altLang="en-US" sz="2000" b="1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요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200869" y="2672567"/>
            <a:ext cx="6308725" cy="769441"/>
            <a:chOff x="2200869" y="2742985"/>
            <a:chExt cx="6308725" cy="769441"/>
          </a:xfrm>
        </p:grpSpPr>
        <p:grpSp>
          <p:nvGrpSpPr>
            <p:cNvPr id="48" name="그룹 13"/>
            <p:cNvGrpSpPr>
              <a:grpSpLocks/>
            </p:cNvGrpSpPr>
            <p:nvPr/>
          </p:nvGrpSpPr>
          <p:grpSpPr bwMode="auto">
            <a:xfrm>
              <a:off x="2573491" y="3061722"/>
              <a:ext cx="5237468" cy="182563"/>
              <a:chOff x="539750" y="4127501"/>
              <a:chExt cx="3802063" cy="182563"/>
            </a:xfrm>
          </p:grpSpPr>
          <p:sp>
            <p:nvSpPr>
              <p:cNvPr id="49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50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51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2200869" y="2742985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2.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주요 수행 내용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200869" y="3407660"/>
            <a:ext cx="6308725" cy="769441"/>
            <a:chOff x="2200869" y="3563000"/>
            <a:chExt cx="6308725" cy="769441"/>
          </a:xfrm>
        </p:grpSpPr>
        <p:grpSp>
          <p:nvGrpSpPr>
            <p:cNvPr id="53" name="그룹 18"/>
            <p:cNvGrpSpPr>
              <a:grpSpLocks/>
            </p:cNvGrpSpPr>
            <p:nvPr/>
          </p:nvGrpSpPr>
          <p:grpSpPr bwMode="auto">
            <a:xfrm>
              <a:off x="2573491" y="3867455"/>
              <a:ext cx="5237468" cy="182563"/>
              <a:chOff x="539750" y="4127501"/>
              <a:chExt cx="3802063" cy="182563"/>
            </a:xfrm>
          </p:grpSpPr>
          <p:sp>
            <p:nvSpPr>
              <p:cNvPr id="54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55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56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77" name="Text Box 25"/>
            <p:cNvSpPr txBox="1">
              <a:spLocks noChangeArrowheads="1"/>
            </p:cNvSpPr>
            <p:nvPr/>
          </p:nvSpPr>
          <p:spPr bwMode="auto">
            <a:xfrm>
              <a:off x="2200869" y="3563000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3.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분야별 진단 결과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200869" y="4142753"/>
            <a:ext cx="6308725" cy="769441"/>
            <a:chOff x="2200869" y="4363225"/>
            <a:chExt cx="6308725" cy="769441"/>
          </a:xfrm>
        </p:grpSpPr>
        <p:grpSp>
          <p:nvGrpSpPr>
            <p:cNvPr id="58" name="그룹 23"/>
            <p:cNvGrpSpPr>
              <a:grpSpLocks/>
            </p:cNvGrpSpPr>
            <p:nvPr/>
          </p:nvGrpSpPr>
          <p:grpSpPr bwMode="auto">
            <a:xfrm>
              <a:off x="2573491" y="4673188"/>
              <a:ext cx="5237468" cy="182563"/>
              <a:chOff x="539750" y="4127501"/>
              <a:chExt cx="3802063" cy="182563"/>
            </a:xfrm>
          </p:grpSpPr>
          <p:sp>
            <p:nvSpPr>
              <p:cNvPr id="59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60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61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78" name="Text Box 25"/>
            <p:cNvSpPr txBox="1">
              <a:spLocks noChangeArrowheads="1"/>
            </p:cNvSpPr>
            <p:nvPr/>
          </p:nvSpPr>
          <p:spPr bwMode="auto">
            <a:xfrm>
              <a:off x="2200869" y="4363225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4.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주요 대책방안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200869" y="5612940"/>
            <a:ext cx="6308725" cy="769441"/>
            <a:chOff x="2200869" y="5612940"/>
            <a:chExt cx="6308725" cy="769441"/>
          </a:xfrm>
        </p:grpSpPr>
        <p:grpSp>
          <p:nvGrpSpPr>
            <p:cNvPr id="63" name="그룹 23"/>
            <p:cNvGrpSpPr>
              <a:grpSpLocks/>
            </p:cNvGrpSpPr>
            <p:nvPr/>
          </p:nvGrpSpPr>
          <p:grpSpPr bwMode="auto">
            <a:xfrm>
              <a:off x="2573491" y="5929771"/>
              <a:ext cx="5237468" cy="182563"/>
              <a:chOff x="539750" y="4127501"/>
              <a:chExt cx="3802063" cy="182563"/>
            </a:xfrm>
          </p:grpSpPr>
          <p:sp>
            <p:nvSpPr>
              <p:cNvPr id="64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65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66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79" name="Text Box 25"/>
            <p:cNvSpPr txBox="1">
              <a:spLocks noChangeArrowheads="1"/>
            </p:cNvSpPr>
            <p:nvPr/>
          </p:nvSpPr>
          <p:spPr bwMode="auto">
            <a:xfrm>
              <a:off x="2200869" y="5612940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6.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별 첨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200869" y="4877846"/>
            <a:ext cx="6308725" cy="769441"/>
            <a:chOff x="2200869" y="4882884"/>
            <a:chExt cx="6308725" cy="769441"/>
          </a:xfrm>
        </p:grpSpPr>
        <p:grpSp>
          <p:nvGrpSpPr>
            <p:cNvPr id="33" name="그룹 23"/>
            <p:cNvGrpSpPr>
              <a:grpSpLocks/>
            </p:cNvGrpSpPr>
            <p:nvPr/>
          </p:nvGrpSpPr>
          <p:grpSpPr bwMode="auto">
            <a:xfrm>
              <a:off x="2573491" y="5199715"/>
              <a:ext cx="5237468" cy="182563"/>
              <a:chOff x="539750" y="4127501"/>
              <a:chExt cx="3802063" cy="182563"/>
            </a:xfrm>
          </p:grpSpPr>
          <p:sp>
            <p:nvSpPr>
              <p:cNvPr id="34" name="Line 67"/>
              <p:cNvSpPr>
                <a:spLocks noChangeShapeType="1"/>
              </p:cNvSpPr>
              <p:nvPr/>
            </p:nvSpPr>
            <p:spPr bwMode="auto">
              <a:xfrm>
                <a:off x="722852" y="4233863"/>
                <a:ext cx="3618961" cy="0"/>
              </a:xfrm>
              <a:prstGeom prst="line">
                <a:avLst/>
              </a:prstGeom>
              <a:noFill/>
              <a:ln w="25400">
                <a:solidFill>
                  <a:srgbClr val="5F5F5F"/>
                </a:solidFill>
                <a:prstDash val="sysDot"/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굴림" pitchFamily="50" charset="-127"/>
                </a:endParaRPr>
              </a:p>
            </p:txBody>
          </p:sp>
          <p:grpSp>
            <p:nvGrpSpPr>
              <p:cNvPr id="35" name="Group 68"/>
              <p:cNvGrpSpPr>
                <a:grpSpLocks/>
              </p:cNvGrpSpPr>
              <p:nvPr/>
            </p:nvGrpSpPr>
            <p:grpSpPr bwMode="auto">
              <a:xfrm>
                <a:off x="539750" y="4127501"/>
                <a:ext cx="137626" cy="182563"/>
                <a:chOff x="1239" y="1515"/>
                <a:chExt cx="115" cy="115"/>
              </a:xfrm>
            </p:grpSpPr>
            <p:sp>
              <p:nvSpPr>
                <p:cNvPr id="36" name="AutoShape 69"/>
                <p:cNvSpPr>
                  <a:spLocks noChangeArrowheads="1"/>
                </p:cNvSpPr>
                <p:nvPr/>
              </p:nvSpPr>
              <p:spPr bwMode="gray">
                <a:xfrm rot="2700000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AutoShape 70"/>
                <p:cNvSpPr>
                  <a:spLocks noChangeArrowheads="1"/>
                </p:cNvSpPr>
                <p:nvPr/>
              </p:nvSpPr>
              <p:spPr bwMode="gray">
                <a:xfrm rot="18900000" flipH="1">
                  <a:off x="1239" y="1515"/>
                  <a:ext cx="115" cy="115"/>
                </a:xfrm>
                <a:prstGeom prst="rtTriangle">
                  <a:avLst/>
                </a:prstGeom>
                <a:solidFill>
                  <a:srgbClr val="C050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1pPr>
                  <a:lvl2pPr marL="742950" indent="-28575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2pPr>
                  <a:lvl3pPr marL="11430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3pPr>
                  <a:lvl4pPr marL="16002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4pPr>
                  <a:lvl5pPr marL="2057400" indent="-228600" eaLnBrk="0" hangingPunct="0"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200">
                      <a:solidFill>
                        <a:schemeClr val="tx1"/>
                      </a:solidFill>
                      <a:latin typeface="Arial" charset="0"/>
                      <a:ea typeface="굴림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2200869" y="4882884"/>
              <a:ext cx="6308725" cy="76944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28650" lvl="1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r>
                <a:rPr kumimoji="0" lang="en-US" altLang="ko-KR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5. </a:t>
              </a:r>
              <a:r>
                <a:rPr kumimoji="0" lang="ko-KR" altLang="en-US" sz="2000" b="1" dirty="0" smtClean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과제 이행 계획</a:t>
              </a:r>
              <a:endParaRPr kumimoji="0" lang="en-US" altLang="ko-KR" sz="20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896938" lvl="1" indent="-268288" latinLnBrk="0">
                <a:lnSpc>
                  <a:spcPct val="130000"/>
                </a:lnSpc>
                <a:spcBef>
                  <a:spcPct val="20000"/>
                </a:spcBef>
                <a:buSzPct val="100000"/>
                <a:defRPr/>
              </a:pPr>
              <a:endParaRPr kumimoji="0" lang="en-US" altLang="ko-KR" sz="12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344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 bwMode="auto">
          <a:xfrm>
            <a:off x="1260475" y="1289708"/>
            <a:ext cx="8265824" cy="619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107287" tIns="53643" rIns="107287" bIns="53643"/>
          <a:lstStyle/>
          <a:p>
            <a:pPr defTabSz="1072866">
              <a:defRPr/>
            </a:pPr>
            <a:endParaRPr lang="ko-KR" altLang="en-US" sz="35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26358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pc="-124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개 요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8" name="그룹 79"/>
          <p:cNvGrpSpPr>
            <a:grpSpLocks/>
          </p:cNvGrpSpPr>
          <p:nvPr/>
        </p:nvGrpSpPr>
        <p:grpSpPr bwMode="auto">
          <a:xfrm rot="10800000">
            <a:off x="1303160" y="2831173"/>
            <a:ext cx="7343775" cy="298450"/>
            <a:chOff x="1468198" y="3771899"/>
            <a:chExt cx="6929438" cy="297824"/>
          </a:xfrm>
        </p:grpSpPr>
        <p:sp>
          <p:nvSpPr>
            <p:cNvPr id="39" name="AutoShape 594"/>
            <p:cNvSpPr>
              <a:spLocks noChangeArrowheads="1"/>
            </p:cNvSpPr>
            <p:nvPr/>
          </p:nvSpPr>
          <p:spPr bwMode="auto">
            <a:xfrm flipH="1" flipV="1">
              <a:off x="1468198" y="3792493"/>
              <a:ext cx="6929438" cy="2930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48 w 21600"/>
                <a:gd name="T13" fmla="*/ 4685 h 21600"/>
                <a:gd name="T14" fmla="*/ 16952 w 21600"/>
                <a:gd name="T15" fmla="*/ 169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2AFD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0" name="Group 595"/>
            <p:cNvGrpSpPr>
              <a:grpSpLocks/>
            </p:cNvGrpSpPr>
            <p:nvPr/>
          </p:nvGrpSpPr>
          <p:grpSpPr bwMode="auto">
            <a:xfrm>
              <a:off x="2295404" y="3771889"/>
              <a:ext cx="5355883" cy="324193"/>
              <a:chOff x="1142" y="2595"/>
              <a:chExt cx="2252" cy="209"/>
            </a:xfrm>
          </p:grpSpPr>
          <p:grpSp>
            <p:nvGrpSpPr>
              <p:cNvPr id="41" name="Group 596"/>
              <p:cNvGrpSpPr>
                <a:grpSpLocks/>
              </p:cNvGrpSpPr>
              <p:nvPr/>
            </p:nvGrpSpPr>
            <p:grpSpPr bwMode="auto">
              <a:xfrm>
                <a:off x="1512" y="2603"/>
                <a:ext cx="711" cy="201"/>
                <a:chOff x="1512" y="2603"/>
                <a:chExt cx="711" cy="201"/>
              </a:xfrm>
            </p:grpSpPr>
            <p:sp>
              <p:nvSpPr>
                <p:cNvPr id="47" name="Line 597"/>
                <p:cNvSpPr>
                  <a:spLocks noChangeShapeType="1"/>
                </p:cNvSpPr>
                <p:nvPr/>
              </p:nvSpPr>
              <p:spPr bwMode="auto">
                <a:xfrm flipH="1">
                  <a:off x="1514" y="2627"/>
                  <a:ext cx="420" cy="183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598"/>
                <p:cNvSpPr>
                  <a:spLocks noChangeShapeType="1"/>
                </p:cNvSpPr>
                <p:nvPr/>
              </p:nvSpPr>
              <p:spPr bwMode="auto">
                <a:xfrm flipH="1">
                  <a:off x="1892" y="2605"/>
                  <a:ext cx="221" cy="192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599"/>
                <p:cNvSpPr>
                  <a:spLocks noChangeShapeType="1"/>
                </p:cNvSpPr>
                <p:nvPr/>
              </p:nvSpPr>
              <p:spPr bwMode="auto">
                <a:xfrm flipH="1">
                  <a:off x="2155" y="2627"/>
                  <a:ext cx="68" cy="183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2" name="Line 600"/>
              <p:cNvSpPr>
                <a:spLocks noChangeShapeType="1"/>
              </p:cNvSpPr>
              <p:nvPr/>
            </p:nvSpPr>
            <p:spPr bwMode="auto">
              <a:xfrm>
                <a:off x="2602" y="2614"/>
                <a:ext cx="419" cy="183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Line 601"/>
              <p:cNvSpPr>
                <a:spLocks noChangeShapeType="1"/>
              </p:cNvSpPr>
              <p:nvPr/>
            </p:nvSpPr>
            <p:spPr bwMode="auto">
              <a:xfrm>
                <a:off x="2423" y="2595"/>
                <a:ext cx="219" cy="192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Line 602"/>
              <p:cNvSpPr>
                <a:spLocks noChangeShapeType="1"/>
              </p:cNvSpPr>
              <p:nvPr/>
            </p:nvSpPr>
            <p:spPr bwMode="auto">
              <a:xfrm>
                <a:off x="2311" y="2614"/>
                <a:ext cx="68" cy="183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Line 603"/>
              <p:cNvSpPr>
                <a:spLocks noChangeShapeType="1"/>
              </p:cNvSpPr>
              <p:nvPr/>
            </p:nvSpPr>
            <p:spPr bwMode="auto">
              <a:xfrm flipV="1">
                <a:off x="1142" y="2611"/>
                <a:ext cx="644" cy="186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Line 604"/>
              <p:cNvSpPr>
                <a:spLocks noChangeShapeType="1"/>
              </p:cNvSpPr>
              <p:nvPr/>
            </p:nvSpPr>
            <p:spPr bwMode="auto">
              <a:xfrm flipH="1" flipV="1">
                <a:off x="2756" y="2601"/>
                <a:ext cx="642" cy="186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50" name="텍스트 개체 틀 38"/>
          <p:cNvSpPr txBox="1">
            <a:spLocks/>
          </p:cNvSpPr>
          <p:nvPr/>
        </p:nvSpPr>
        <p:spPr>
          <a:xfrm>
            <a:off x="403225" y="1369496"/>
            <a:ext cx="9354960" cy="61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개인정보보호 관련 법규 준수를 위한 개인정보보호 활동 전반에 대한 검토를 통해 개인정보 보호조직 정비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규정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정책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지침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)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제</a:t>
            </a:r>
            <a:r>
              <a:rPr lang="ko-KR" altLang="en-US" sz="1400" b="1" kern="0" dirty="0">
                <a:solidFill>
                  <a:srgbClr val="000000"/>
                </a:solidFill>
                <a:latin typeface="+mn-ea"/>
              </a:rPr>
              <a:t>정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400" b="1" kern="0" dirty="0" smtClean="0">
                <a:solidFill>
                  <a:srgbClr val="000000"/>
                </a:solidFill>
                <a:latin typeface="+mn-ea"/>
              </a:rPr>
              <a:t>개인정보의 안전한 취급 등 개인정보보호 수준 향상을 목적으로 함</a:t>
            </a:r>
            <a:r>
              <a:rPr lang="en-US" altLang="ko-KR" sz="1400" b="1" kern="0" dirty="0" smtClean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sz="1400" b="1" kern="0" dirty="0" smtClean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646185" y="1973917"/>
            <a:ext cx="4610100" cy="1033999"/>
            <a:chOff x="2667000" y="2862263"/>
            <a:chExt cx="4610100" cy="1033999"/>
          </a:xfrm>
        </p:grpSpPr>
        <p:grpSp>
          <p:nvGrpSpPr>
            <p:cNvPr id="52" name="Group 610"/>
            <p:cNvGrpSpPr>
              <a:grpSpLocks/>
            </p:cNvGrpSpPr>
            <p:nvPr/>
          </p:nvGrpSpPr>
          <p:grpSpPr bwMode="auto">
            <a:xfrm>
              <a:off x="2667000" y="2862263"/>
              <a:ext cx="4610100" cy="931862"/>
              <a:chOff x="376" y="520"/>
              <a:chExt cx="3430" cy="1170"/>
            </a:xfrm>
          </p:grpSpPr>
          <p:sp>
            <p:nvSpPr>
              <p:cNvPr id="54" name="AutoShape 611"/>
              <p:cNvSpPr>
                <a:spLocks noChangeArrowheads="1"/>
              </p:cNvSpPr>
              <p:nvPr/>
            </p:nvSpPr>
            <p:spPr bwMode="auto">
              <a:xfrm>
                <a:off x="376" y="520"/>
                <a:ext cx="3430" cy="117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6 w 21600"/>
                  <a:gd name="T13" fmla="*/ 0 h 21600"/>
                  <a:gd name="T14" fmla="*/ 21304 w 21600"/>
                  <a:gd name="T15" fmla="*/ 12849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002" y="10350"/>
                    </a:moveTo>
                    <a:cubicBezTo>
                      <a:pt x="2242" y="5665"/>
                      <a:pt x="6109" y="1990"/>
                      <a:pt x="10800" y="1991"/>
                    </a:cubicBezTo>
                    <a:cubicBezTo>
                      <a:pt x="15490" y="1991"/>
                      <a:pt x="19357" y="5665"/>
                      <a:pt x="19597" y="10350"/>
                    </a:cubicBezTo>
                    <a:lnTo>
                      <a:pt x="21585" y="10248"/>
                    </a:lnTo>
                    <a:cubicBezTo>
                      <a:pt x="21292" y="4505"/>
                      <a:pt x="16550" y="-1"/>
                      <a:pt x="10799" y="0"/>
                    </a:cubicBezTo>
                    <a:cubicBezTo>
                      <a:pt x="5049" y="0"/>
                      <a:pt x="307" y="4505"/>
                      <a:pt x="14" y="1024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B9C9E9"/>
                  </a:gs>
                  <a:gs pos="50000">
                    <a:srgbClr val="F4F7FC"/>
                  </a:gs>
                  <a:gs pos="100000">
                    <a:srgbClr val="B9C9E9"/>
                  </a:gs>
                </a:gsLst>
                <a:lin ang="0" scaled="1"/>
              </a:gradFill>
              <a:ln w="9525">
                <a:round/>
                <a:headEnd/>
                <a:tailEnd/>
              </a:ln>
              <a:scene3d>
                <a:camera prst="legacyPerspectiveBottom">
                  <a:rot lat="20999970" lon="0" rev="0"/>
                </a:camera>
                <a:lightRig rig="legacyFlat3" dir="t"/>
              </a:scene3d>
              <a:sp3d extrusionH="163500" prstMaterial="legacyMatte">
                <a:bevelT w="13500" h="13500" prst="angle"/>
                <a:bevelB w="13500" h="13500" prst="angle"/>
                <a:extrusionClr>
                  <a:srgbClr val="B9C9E9"/>
                </a:extrusionClr>
              </a:sp3d>
            </p:spPr>
            <p:txBody>
              <a:bodyPr wrap="none" anchor="ctr">
                <a:flatTx/>
              </a:bodyPr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612"/>
              <p:cNvSpPr>
                <a:spLocks/>
              </p:cNvSpPr>
              <p:nvPr/>
            </p:nvSpPr>
            <p:spPr bwMode="auto">
              <a:xfrm>
                <a:off x="384" y="1080"/>
                <a:ext cx="490" cy="560"/>
              </a:xfrm>
              <a:custGeom>
                <a:avLst/>
                <a:gdLst>
                  <a:gd name="T0" fmla="*/ 0 w 576"/>
                  <a:gd name="T1" fmla="*/ 0 h 816"/>
                  <a:gd name="T2" fmla="*/ 3 w 576"/>
                  <a:gd name="T3" fmla="*/ 1 h 816"/>
                  <a:gd name="T4" fmla="*/ 3 w 576"/>
                  <a:gd name="T5" fmla="*/ 1 h 816"/>
                  <a:gd name="T6" fmla="*/ 3 w 576"/>
                  <a:gd name="T7" fmla="*/ 0 h 816"/>
                  <a:gd name="T8" fmla="*/ 0 w 576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816"/>
                  <a:gd name="T17" fmla="*/ 576 w 576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816">
                    <a:moveTo>
                      <a:pt x="0" y="0"/>
                    </a:moveTo>
                    <a:lnTo>
                      <a:pt x="288" y="816"/>
                    </a:lnTo>
                    <a:lnTo>
                      <a:pt x="576" y="816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A94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613"/>
              <p:cNvSpPr>
                <a:spLocks/>
              </p:cNvSpPr>
              <p:nvPr/>
            </p:nvSpPr>
            <p:spPr bwMode="auto">
              <a:xfrm flipH="1">
                <a:off x="3308" y="1080"/>
                <a:ext cx="490" cy="560"/>
              </a:xfrm>
              <a:custGeom>
                <a:avLst/>
                <a:gdLst>
                  <a:gd name="T0" fmla="*/ 0 w 576"/>
                  <a:gd name="T1" fmla="*/ 0 h 816"/>
                  <a:gd name="T2" fmla="*/ 3 w 576"/>
                  <a:gd name="T3" fmla="*/ 1 h 816"/>
                  <a:gd name="T4" fmla="*/ 3 w 576"/>
                  <a:gd name="T5" fmla="*/ 1 h 816"/>
                  <a:gd name="T6" fmla="*/ 3 w 576"/>
                  <a:gd name="T7" fmla="*/ 0 h 816"/>
                  <a:gd name="T8" fmla="*/ 0 w 576"/>
                  <a:gd name="T9" fmla="*/ 0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816"/>
                  <a:gd name="T17" fmla="*/ 576 w 576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816">
                    <a:moveTo>
                      <a:pt x="0" y="0"/>
                    </a:moveTo>
                    <a:lnTo>
                      <a:pt x="288" y="816"/>
                    </a:lnTo>
                    <a:lnTo>
                      <a:pt x="576" y="816"/>
                    </a:lnTo>
                    <a:lnTo>
                      <a:pt x="384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A94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3" name="Text Box 42"/>
            <p:cNvSpPr txBox="1">
              <a:spLocks noChangeArrowheads="1"/>
            </p:cNvSpPr>
            <p:nvPr/>
          </p:nvSpPr>
          <p:spPr bwMode="auto">
            <a:xfrm>
              <a:off x="3305175" y="2959637"/>
              <a:ext cx="3352800" cy="936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36000" rIns="36000" anchor="ctr"/>
            <a:lstStyle/>
            <a:p>
              <a:pPr 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개인정보보호 관련 법령에 따른 </a:t>
              </a:r>
              <a:endParaRPr lang="en-US" altLang="ko-KR" sz="16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ctr"/>
              <a:r>
                <a:rPr lang="ko-KR" altLang="en-US" sz="16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개인정보보호 관리체계 수립</a:t>
              </a:r>
              <a:endPara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7" name="그룹 79"/>
          <p:cNvGrpSpPr>
            <a:grpSpLocks/>
          </p:cNvGrpSpPr>
          <p:nvPr/>
        </p:nvGrpSpPr>
        <p:grpSpPr bwMode="auto">
          <a:xfrm>
            <a:off x="1447623" y="4188495"/>
            <a:ext cx="6929437" cy="357189"/>
            <a:chOff x="1468198" y="3771899"/>
            <a:chExt cx="6929438" cy="297824"/>
          </a:xfrm>
        </p:grpSpPr>
        <p:sp>
          <p:nvSpPr>
            <p:cNvPr id="58" name="AutoShape 594"/>
            <p:cNvSpPr>
              <a:spLocks noChangeArrowheads="1"/>
            </p:cNvSpPr>
            <p:nvPr/>
          </p:nvSpPr>
          <p:spPr bwMode="auto">
            <a:xfrm flipH="1" flipV="1">
              <a:off x="1468198" y="3776652"/>
              <a:ext cx="6929438" cy="2930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48 w 21600"/>
                <a:gd name="T13" fmla="*/ 4685 h 21600"/>
                <a:gd name="T14" fmla="*/ 16952 w 21600"/>
                <a:gd name="T15" fmla="*/ 1691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697" y="21600"/>
                  </a:lnTo>
                  <a:lnTo>
                    <a:pt x="1590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92AFD6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9" name="Group 595"/>
            <p:cNvGrpSpPr>
              <a:grpSpLocks/>
            </p:cNvGrpSpPr>
            <p:nvPr/>
          </p:nvGrpSpPr>
          <p:grpSpPr bwMode="auto">
            <a:xfrm>
              <a:off x="2295404" y="3771899"/>
              <a:ext cx="5353505" cy="297824"/>
              <a:chOff x="1142" y="2595"/>
              <a:chExt cx="2251" cy="192"/>
            </a:xfrm>
          </p:grpSpPr>
          <p:grpSp>
            <p:nvGrpSpPr>
              <p:cNvPr id="60" name="Group 596"/>
              <p:cNvGrpSpPr>
                <a:grpSpLocks/>
              </p:cNvGrpSpPr>
              <p:nvPr/>
            </p:nvGrpSpPr>
            <p:grpSpPr bwMode="auto">
              <a:xfrm>
                <a:off x="1512" y="2595"/>
                <a:ext cx="711" cy="192"/>
                <a:chOff x="1512" y="2595"/>
                <a:chExt cx="711" cy="192"/>
              </a:xfrm>
            </p:grpSpPr>
            <p:sp>
              <p:nvSpPr>
                <p:cNvPr id="66" name="Line 597"/>
                <p:cNvSpPr>
                  <a:spLocks noChangeShapeType="1"/>
                </p:cNvSpPr>
                <p:nvPr/>
              </p:nvSpPr>
              <p:spPr bwMode="auto">
                <a:xfrm flipH="1">
                  <a:off x="1512" y="2604"/>
                  <a:ext cx="420" cy="183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Line 598"/>
                <p:cNvSpPr>
                  <a:spLocks noChangeShapeType="1"/>
                </p:cNvSpPr>
                <p:nvPr/>
              </p:nvSpPr>
              <p:spPr bwMode="auto">
                <a:xfrm flipH="1">
                  <a:off x="1890" y="2595"/>
                  <a:ext cx="221" cy="192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Line 599"/>
                <p:cNvSpPr>
                  <a:spLocks noChangeShapeType="1"/>
                </p:cNvSpPr>
                <p:nvPr/>
              </p:nvSpPr>
              <p:spPr bwMode="auto">
                <a:xfrm flipH="1">
                  <a:off x="2155" y="2604"/>
                  <a:ext cx="68" cy="183"/>
                </a:xfrm>
                <a:prstGeom prst="line">
                  <a:avLst/>
                </a:prstGeom>
                <a:noFill/>
                <a:ln w="12700">
                  <a:solidFill>
                    <a:sysClr val="window" lastClr="FFFFFF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" name="Line 600"/>
              <p:cNvSpPr>
                <a:spLocks noChangeShapeType="1"/>
              </p:cNvSpPr>
              <p:nvPr/>
            </p:nvSpPr>
            <p:spPr bwMode="auto">
              <a:xfrm>
                <a:off x="2602" y="2604"/>
                <a:ext cx="419" cy="183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601"/>
              <p:cNvSpPr>
                <a:spLocks noChangeShapeType="1"/>
              </p:cNvSpPr>
              <p:nvPr/>
            </p:nvSpPr>
            <p:spPr bwMode="auto">
              <a:xfrm>
                <a:off x="2423" y="2595"/>
                <a:ext cx="219" cy="192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602"/>
              <p:cNvSpPr>
                <a:spLocks noChangeShapeType="1"/>
              </p:cNvSpPr>
              <p:nvPr/>
            </p:nvSpPr>
            <p:spPr bwMode="auto">
              <a:xfrm>
                <a:off x="2311" y="2604"/>
                <a:ext cx="68" cy="183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603"/>
              <p:cNvSpPr>
                <a:spLocks noChangeShapeType="1"/>
              </p:cNvSpPr>
              <p:nvPr/>
            </p:nvSpPr>
            <p:spPr bwMode="auto">
              <a:xfrm flipV="1">
                <a:off x="1142" y="2601"/>
                <a:ext cx="644" cy="186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604"/>
              <p:cNvSpPr>
                <a:spLocks noChangeShapeType="1"/>
              </p:cNvSpPr>
              <p:nvPr/>
            </p:nvSpPr>
            <p:spPr bwMode="auto">
              <a:xfrm flipH="1" flipV="1">
                <a:off x="2751" y="2601"/>
                <a:ext cx="642" cy="186"/>
              </a:xfrm>
              <a:prstGeom prst="line">
                <a:avLst/>
              </a:prstGeom>
              <a:noFill/>
              <a:ln w="12700">
                <a:solidFill>
                  <a:sysClr val="window" lastClr="FFFFFF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9" name="타원 29"/>
          <p:cNvSpPr>
            <a:spLocks noChangeArrowheads="1"/>
          </p:cNvSpPr>
          <p:nvPr/>
        </p:nvSpPr>
        <p:spPr bwMode="auto">
          <a:xfrm>
            <a:off x="3869016" y="3252250"/>
            <a:ext cx="2163762" cy="863600"/>
          </a:xfrm>
          <a:prstGeom prst="ellipse">
            <a:avLst/>
          </a:prstGeom>
          <a:solidFill>
            <a:srgbClr val="EBC8C7"/>
          </a:solidFill>
          <a:ln w="9525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개인정보보호 관련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정책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규정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지침</a:t>
            </a:r>
            <a:r>
              <a:rPr lang="en-US" altLang="ko-KR" sz="1200" b="1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 정비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타원 30"/>
          <p:cNvSpPr>
            <a:spLocks noChangeArrowheads="1"/>
          </p:cNvSpPr>
          <p:nvPr/>
        </p:nvSpPr>
        <p:spPr bwMode="auto">
          <a:xfrm>
            <a:off x="5883553" y="3252250"/>
            <a:ext cx="2163763" cy="863600"/>
          </a:xfrm>
          <a:prstGeom prst="ellipse">
            <a:avLst/>
          </a:prstGeom>
          <a:solidFill>
            <a:srgbClr val="EBC8C7"/>
          </a:solidFill>
          <a:ln w="9525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법령 준수 점검 및 대책 수립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타원 32"/>
          <p:cNvSpPr>
            <a:spLocks noChangeArrowheads="1"/>
          </p:cNvSpPr>
          <p:nvPr/>
        </p:nvSpPr>
        <p:spPr bwMode="auto">
          <a:xfrm>
            <a:off x="1854478" y="3252250"/>
            <a:ext cx="2163763" cy="863600"/>
          </a:xfrm>
          <a:prstGeom prst="ellipse">
            <a:avLst/>
          </a:prstGeom>
          <a:solidFill>
            <a:srgbClr val="EBC8C7"/>
          </a:solidFill>
          <a:ln w="9525" algn="ctr">
            <a:noFill/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개인정보보호 </a:t>
            </a:r>
            <a:endParaRPr lang="en-US" altLang="ko-KR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ctr" latinLnBrk="0"/>
            <a:r>
              <a:rPr lang="ko-KR" altLang="en-US" sz="1200" b="1" dirty="0" smtClean="0">
                <a:latin typeface="맑은 고딕" pitchFamily="50" charset="-127"/>
                <a:ea typeface="맑은 고딕" pitchFamily="50" charset="-127"/>
              </a:rPr>
              <a:t>조직 정비</a:t>
            </a:r>
            <a:endParaRPr lang="ko-KR" altLang="en-US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Text Box 42"/>
          <p:cNvSpPr txBox="1">
            <a:spLocks noChangeArrowheads="1"/>
          </p:cNvSpPr>
          <p:nvPr/>
        </p:nvSpPr>
        <p:spPr bwMode="auto">
          <a:xfrm>
            <a:off x="628620" y="4593155"/>
            <a:ext cx="2968625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법령 </a:t>
            </a:r>
            <a:r>
              <a:rPr kumimoji="0" lang="ko-KR" altLang="en-US" sz="12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강화</a:t>
            </a:r>
          </a:p>
        </p:txBody>
      </p:sp>
      <p:sp>
        <p:nvSpPr>
          <p:cNvPr id="96" name="Text Box 42"/>
          <p:cNvSpPr txBox="1">
            <a:spLocks noChangeArrowheads="1"/>
          </p:cNvSpPr>
          <p:nvPr/>
        </p:nvSpPr>
        <p:spPr bwMode="auto">
          <a:xfrm>
            <a:off x="628620" y="4972568"/>
            <a:ext cx="2968625" cy="151085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t"/>
          <a:lstStyle/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법규에 따른 제반 보호조치 이행 필요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조직구성 및 역할정의 등 관리적</a:t>
            </a:r>
            <a:r>
              <a:rPr kumimoji="0" lang="en-US" altLang="ko-KR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물리적 보호조치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암호화 등 기술적 보호조치</a:t>
            </a:r>
          </a:p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상위 감독기관의 개인정보보호 점검 대비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매년 각급 기관에 대해 개인정보의 안전한 관리여부 점검 실시</a:t>
            </a:r>
            <a:endParaRPr kumimoji="0" lang="en-US" altLang="ko-KR" sz="11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Text Box 42"/>
          <p:cNvSpPr txBox="1">
            <a:spLocks noChangeArrowheads="1"/>
          </p:cNvSpPr>
          <p:nvPr/>
        </p:nvSpPr>
        <p:spPr bwMode="auto">
          <a:xfrm>
            <a:off x="3665507" y="4593155"/>
            <a:ext cx="2535277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관련 보안사고 급증</a:t>
            </a: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Text Box 42"/>
          <p:cNvSpPr txBox="1">
            <a:spLocks noChangeArrowheads="1"/>
          </p:cNvSpPr>
          <p:nvPr/>
        </p:nvSpPr>
        <p:spPr bwMode="auto">
          <a:xfrm>
            <a:off x="3665507" y="4972568"/>
            <a:ext cx="2535277" cy="151085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t"/>
          <a:lstStyle/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금전적 </a:t>
            </a:r>
            <a:r>
              <a:rPr kumimoji="0" lang="ko-KR" altLang="en-US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이득을 노린 개인정보 사고 다양화</a:t>
            </a:r>
            <a:r>
              <a:rPr kumimoji="0" lang="en-US" altLang="ko-KR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지능화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대리운전 </a:t>
            </a:r>
            <a:r>
              <a:rPr kumimoji="0" lang="ko-KR" altLang="en-US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특성상 개인정보 </a:t>
            </a: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보유 및 취급자 확대에 </a:t>
            </a:r>
            <a:r>
              <a:rPr kumimoji="0" lang="ko-KR" altLang="en-US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따른 제반 </a:t>
            </a:r>
            <a:r>
              <a:rPr kumimoji="0" lang="ko-KR" altLang="en-US" sz="1150" kern="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리스크</a:t>
            </a:r>
            <a:r>
              <a:rPr kumimoji="0" lang="ko-KR" altLang="en-US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증가</a:t>
            </a:r>
            <a:endParaRPr kumimoji="0" lang="en-US" altLang="ko-KR" sz="115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Text Box 42"/>
          <p:cNvSpPr txBox="1">
            <a:spLocks noChangeArrowheads="1"/>
          </p:cNvSpPr>
          <p:nvPr/>
        </p:nvSpPr>
        <p:spPr bwMode="auto">
          <a:xfrm>
            <a:off x="6272222" y="4593155"/>
            <a:ext cx="3000396" cy="33337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관리의 안정성 확보 필요</a:t>
            </a: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Text Box 42"/>
          <p:cNvSpPr txBox="1">
            <a:spLocks noChangeArrowheads="1"/>
          </p:cNvSpPr>
          <p:nvPr/>
        </p:nvSpPr>
        <p:spPr bwMode="auto">
          <a:xfrm>
            <a:off x="6272222" y="4972568"/>
            <a:ext cx="3000396" cy="1510859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t"/>
          <a:lstStyle/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개인정보사고 발생시 해당기관 책임 강화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indent="-88900" fontAlgn="auto" latinLnBrk="0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관련사고 시 손해배상 책임 기</a:t>
            </a:r>
            <a:r>
              <a:rPr kumimoji="0" lang="ko-KR" altLang="en-US" sz="115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준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사고 당시 개인정보의 안전성 확보를 위한 보호조치 이행 여부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 관리의 선관주의 의무 이행 여부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355600" lvl="1" indent="-177800" fontAlgn="auto" latinLnBrk="0">
              <a:lnSpc>
                <a:spcPts val="1300"/>
              </a:lnSpc>
              <a:spcBef>
                <a:spcPts val="0"/>
              </a:spcBef>
              <a:spcAft>
                <a:spcPts val="200"/>
              </a:spcAft>
              <a:buSzPct val="70000"/>
              <a:buFont typeface="맑은 고딕" pitchFamily="50" charset="-127"/>
              <a:buChar char="–"/>
              <a:defRPr/>
            </a:pPr>
            <a:r>
              <a:rPr kumimoji="0" lang="ko-KR" altLang="en-US" sz="1150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신속한 사고대응 및 피해 확산방지 조치 등</a:t>
            </a:r>
            <a:endParaRPr kumimoji="0" lang="en-US" altLang="ko-KR" sz="1150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94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주요 수행 내용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8"/>
          <p:cNvSpPr txBox="1">
            <a:spLocks/>
          </p:cNvSpPr>
          <p:nvPr/>
        </p:nvSpPr>
        <p:spPr bwMode="auto">
          <a:xfrm>
            <a:off x="634954" y="1517418"/>
            <a:ext cx="2614282" cy="3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    개인정보보호 조직 구성</a:t>
            </a:r>
            <a:endParaRPr kumimoji="0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Text Box 42"/>
          <p:cNvSpPr txBox="1">
            <a:spLocks noChangeArrowheads="1"/>
          </p:cNvSpPr>
          <p:nvPr/>
        </p:nvSpPr>
        <p:spPr bwMode="auto">
          <a:xfrm>
            <a:off x="744540" y="2794048"/>
            <a:ext cx="1428760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규제 분석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CMNP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현황 파악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Text Box 42"/>
          <p:cNvSpPr txBox="1">
            <a:spLocks noChangeArrowheads="1"/>
          </p:cNvSpPr>
          <p:nvPr/>
        </p:nvSpPr>
        <p:spPr bwMode="auto">
          <a:xfrm>
            <a:off x="2534856" y="2794048"/>
            <a:ext cx="1428760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법규에 따른 현행조직 문제점 파악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4325172" y="2794048"/>
            <a:ext cx="1428760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 구성 개선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도출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115488" y="2794048"/>
            <a:ext cx="1428760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조직구성원의 역할 및 책임 정의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>
            <a:off x="2228862" y="2936924"/>
            <a:ext cx="285752" cy="285752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017458" y="2936924"/>
            <a:ext cx="285752" cy="285752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5806054" y="2936924"/>
            <a:ext cx="285752" cy="285752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Text Box 42"/>
          <p:cNvSpPr txBox="1">
            <a:spLocks noChangeArrowheads="1"/>
          </p:cNvSpPr>
          <p:nvPr/>
        </p:nvSpPr>
        <p:spPr bwMode="auto">
          <a:xfrm>
            <a:off x="538958" y="2579734"/>
            <a:ext cx="9001188" cy="1000132"/>
          </a:xfrm>
          <a:prstGeom prst="rect">
            <a:avLst/>
          </a:prstGeom>
          <a:noFill/>
          <a:ln w="9525">
            <a:solidFill>
              <a:sysClr val="windowText" lastClr="000000">
                <a:lumMod val="65000"/>
                <a:lumOff val="35000"/>
              </a:sys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41340" y="2378120"/>
            <a:ext cx="3564000" cy="285752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개인정보보호 조직 정비 절차</a:t>
            </a:r>
            <a:endParaRPr kumimoji="0" lang="ko-KR" altLang="en-US" sz="13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7905803" y="2794048"/>
            <a:ext cx="1428760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부서 및 담당자 검토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오른쪽 화살표 43"/>
          <p:cNvSpPr/>
          <p:nvPr/>
        </p:nvSpPr>
        <p:spPr>
          <a:xfrm>
            <a:off x="7594650" y="2936924"/>
            <a:ext cx="285752" cy="285752"/>
          </a:xfrm>
          <a:prstGeom prst="rightArrow">
            <a:avLst/>
          </a:prstGeom>
          <a:solidFill>
            <a:sysClr val="window" lastClr="FFFFFF">
              <a:lumMod val="75000"/>
            </a:sys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94"/>
          <p:cNvSpPr>
            <a:spLocks noChangeArrowheads="1"/>
          </p:cNvSpPr>
          <p:nvPr/>
        </p:nvSpPr>
        <p:spPr bwMode="auto">
          <a:xfrm>
            <a:off x="741282" y="1572409"/>
            <a:ext cx="180000" cy="180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텍스트 개체 틀 38"/>
          <p:cNvSpPr txBox="1">
            <a:spLocks/>
          </p:cNvSpPr>
          <p:nvPr/>
        </p:nvSpPr>
        <p:spPr bwMode="auto">
          <a:xfrm>
            <a:off x="785350" y="1807351"/>
            <a:ext cx="8623055" cy="50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Font typeface="Arial" charset="0"/>
              <a:buNone/>
            </a:pP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개인정보보호 관련 법령에서 요구하는 개인정보 취급과정에서의 보호조치 준수를 위하여</a:t>
            </a:r>
            <a:r>
              <a:rPr kumimoji="0" lang="en-US" altLang="ko-KR" sz="1300" b="1" dirty="0" smtClean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법규의 취지에 맞도록 개인정보 취급부서 중심의 개인정보보호 조직 구성이 필요함</a:t>
            </a: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833439" y="5357533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기존 정책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3071830" y="5357533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조직 정비내역 반영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 Box 42"/>
          <p:cNvSpPr txBox="1">
            <a:spLocks noChangeArrowheads="1"/>
          </p:cNvSpPr>
          <p:nvPr/>
        </p:nvSpPr>
        <p:spPr bwMode="auto">
          <a:xfrm>
            <a:off x="5310221" y="5357533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정보보호 정책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지침 개정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도출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7548611" y="5357533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부서 및 담당자 검토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오른쪽 화살표 51"/>
          <p:cNvSpPr/>
          <p:nvPr/>
        </p:nvSpPr>
        <p:spPr>
          <a:xfrm>
            <a:off x="2690828" y="5500409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오른쪽 화살표 52"/>
          <p:cNvSpPr/>
          <p:nvPr/>
        </p:nvSpPr>
        <p:spPr>
          <a:xfrm>
            <a:off x="4905406" y="5500409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오른쪽 화살표 53"/>
          <p:cNvSpPr/>
          <p:nvPr/>
        </p:nvSpPr>
        <p:spPr>
          <a:xfrm>
            <a:off x="7119984" y="5500409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 Box 42"/>
          <p:cNvSpPr txBox="1">
            <a:spLocks noChangeArrowheads="1"/>
          </p:cNvSpPr>
          <p:nvPr/>
        </p:nvSpPr>
        <p:spPr bwMode="auto">
          <a:xfrm>
            <a:off x="547688" y="5097181"/>
            <a:ext cx="9001188" cy="100013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833440" y="4954305"/>
            <a:ext cx="3564000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</a:rPr>
              <a:t>개</a:t>
            </a:r>
            <a:r>
              <a:rPr kumimoji="0" lang="ko-KR" altLang="en-US" sz="1300" b="1" dirty="0">
                <a:solidFill>
                  <a:schemeClr val="bg1"/>
                </a:solidFill>
              </a:rPr>
              <a:t>인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+mn-lt"/>
                <a:ea typeface="+mn-ea"/>
              </a:rPr>
              <a:t>정보보호 관련 정책 </a:t>
            </a:r>
            <a:r>
              <a:rPr kumimoji="0" lang="ko-KR" altLang="en-US" sz="1300" b="1" dirty="0" smtClean="0">
                <a:solidFill>
                  <a:schemeClr val="bg1"/>
                </a:solidFill>
              </a:rPr>
              <a:t>정비 절차</a:t>
            </a:r>
            <a:endParaRPr kumimoji="0" lang="ko-KR" altLang="en-US" sz="13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57" name="텍스트 개체 틀 38"/>
          <p:cNvSpPr txBox="1">
            <a:spLocks/>
          </p:cNvSpPr>
          <p:nvPr/>
        </p:nvSpPr>
        <p:spPr bwMode="auto">
          <a:xfrm>
            <a:off x="634954" y="4034480"/>
            <a:ext cx="2614282" cy="3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    </a:t>
            </a:r>
            <a:r>
              <a:rPr kumimoji="0" lang="ko-KR" altLang="en-US" sz="1400" b="1" smtClean="0">
                <a:solidFill>
                  <a:srgbClr val="000000"/>
                </a:solidFill>
                <a:latin typeface="+mn-ea"/>
              </a:rPr>
              <a:t>개인정보보호 정책 정비</a:t>
            </a:r>
            <a:endParaRPr kumimoji="0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8" name="Rectangle 94"/>
          <p:cNvSpPr>
            <a:spLocks noChangeArrowheads="1"/>
          </p:cNvSpPr>
          <p:nvPr/>
        </p:nvSpPr>
        <p:spPr bwMode="auto">
          <a:xfrm>
            <a:off x="741282" y="4089471"/>
            <a:ext cx="180000" cy="180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9" name="텍스트 개체 틀 38"/>
          <p:cNvSpPr txBox="1">
            <a:spLocks/>
          </p:cNvSpPr>
          <p:nvPr/>
        </p:nvSpPr>
        <p:spPr bwMode="auto">
          <a:xfrm>
            <a:off x="785350" y="4324413"/>
            <a:ext cx="8623055" cy="50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None/>
            </a:pP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기존 보유하고 있는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개인정보보호정책의 부재로 인해 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개인정보보호 조직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정비내역</a:t>
            </a:r>
            <a:r>
              <a:rPr kumimoji="0" lang="en-US" altLang="ko-KR" sz="13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법적 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규제사항을 반영하여</a:t>
            </a:r>
            <a:r>
              <a:rPr kumimoji="0" lang="en-US" altLang="ko-KR" sz="1300" b="1" dirty="0">
                <a:solidFill>
                  <a:srgbClr val="000000"/>
                </a:solidFill>
                <a:latin typeface="+mn-ea"/>
              </a:rPr>
              <a:t>,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개인정보보호 관리 정책을 제정함</a:t>
            </a:r>
            <a:endParaRPr kumimoji="0" lang="ko-KR" altLang="en-US" sz="13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261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주요 수행 내용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텍스트 개체 틀 38"/>
          <p:cNvSpPr txBox="1">
            <a:spLocks/>
          </p:cNvSpPr>
          <p:nvPr/>
        </p:nvSpPr>
        <p:spPr bwMode="auto">
          <a:xfrm>
            <a:off x="634954" y="1517418"/>
            <a:ext cx="2614282" cy="3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Font typeface="Arial" charset="0"/>
              <a:buNone/>
            </a:pPr>
            <a:r>
              <a:rPr kumimoji="0" lang="ko-KR" altLang="en-US" sz="1400" b="1" dirty="0" smtClean="0">
                <a:solidFill>
                  <a:srgbClr val="000000"/>
                </a:solidFill>
                <a:latin typeface="+mn-ea"/>
              </a:rPr>
              <a:t>    이행계획 수립</a:t>
            </a:r>
            <a:endParaRPr kumimoji="0" lang="en-US" altLang="ko-KR" sz="14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5" name="Rectangle 94"/>
          <p:cNvSpPr>
            <a:spLocks noChangeArrowheads="1"/>
          </p:cNvSpPr>
          <p:nvPr/>
        </p:nvSpPr>
        <p:spPr bwMode="auto">
          <a:xfrm>
            <a:off x="741282" y="1572409"/>
            <a:ext cx="180000" cy="180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46" name="텍스트 개체 틀 38"/>
          <p:cNvSpPr txBox="1">
            <a:spLocks/>
          </p:cNvSpPr>
          <p:nvPr/>
        </p:nvSpPr>
        <p:spPr bwMode="auto">
          <a:xfrm>
            <a:off x="785350" y="1807351"/>
            <a:ext cx="8623055" cy="50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latinLnBrk="0" hangingPunct="1">
              <a:spcBef>
                <a:spcPct val="0"/>
              </a:spcBef>
              <a:buNone/>
            </a:pP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개인정보보호 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이행 </a:t>
            </a:r>
            <a:r>
              <a:rPr kumimoji="0" lang="ko-KR" altLang="en-US" sz="1300" b="1" dirty="0" err="1">
                <a:solidFill>
                  <a:srgbClr val="000000"/>
                </a:solidFill>
                <a:latin typeface="+mn-ea"/>
              </a:rPr>
              <a:t>증적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 자료를 구비하고 개인정보보호 관리체계 운영을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위해 개인정보보호조직 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구성원의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책임과 </a:t>
            </a:r>
            <a:r>
              <a:rPr kumimoji="0" lang="ko-KR" altLang="en-US" sz="1300" b="1" dirty="0">
                <a:solidFill>
                  <a:srgbClr val="000000"/>
                </a:solidFill>
                <a:latin typeface="+mn-ea"/>
              </a:rPr>
              <a:t>역할 수행을 위한 </a:t>
            </a:r>
            <a:r>
              <a:rPr kumimoji="0" lang="ko-KR" altLang="en-US" sz="1300" b="1" dirty="0" smtClean="0">
                <a:solidFill>
                  <a:srgbClr val="000000"/>
                </a:solidFill>
                <a:latin typeface="+mn-ea"/>
              </a:rPr>
              <a:t>이행 계획을 수립함</a:t>
            </a:r>
            <a:endParaRPr kumimoji="0" lang="ko-KR" altLang="en-US" sz="13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540534" y="3826240"/>
            <a:ext cx="9001188" cy="2591081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826286" y="3683364"/>
            <a:ext cx="3564000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smtClean="0">
                <a:solidFill>
                  <a:schemeClr val="bg1"/>
                </a:solidFill>
              </a:rPr>
              <a:t>이행계획 수립</a:t>
            </a:r>
            <a:r>
              <a:rPr kumimoji="0" lang="ko-KR" altLang="en-US" sz="1300" b="1" smtClean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kumimoji="0" lang="ko-KR" altLang="en-US" sz="1300" b="1" dirty="0" smtClean="0">
                <a:solidFill>
                  <a:schemeClr val="bg1"/>
                </a:solidFill>
                <a:latin typeface="+mn-lt"/>
                <a:ea typeface="+mn-ea"/>
              </a:rPr>
              <a:t>방향</a:t>
            </a:r>
            <a:endParaRPr kumimoji="0" lang="ko-KR" altLang="en-US" sz="13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65" name="Text Box 42"/>
          <p:cNvSpPr txBox="1">
            <a:spLocks noChangeArrowheads="1"/>
          </p:cNvSpPr>
          <p:nvPr/>
        </p:nvSpPr>
        <p:spPr bwMode="auto">
          <a:xfrm>
            <a:off x="656516" y="3986766"/>
            <a:ext cx="8715436" cy="5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 marL="177800" indent="-88900" fontAlgn="auto" latinLnBrk="0"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이행계획은 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CMNP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개인정보보호 정책과 관련 법규 규제사항에 기반하여 작성되며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 이행부서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담당자가 실적 관리할 수 있도록 체크리스트화 함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833439" y="2835066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현황 점검에 따른  이행 필요 취약점 </a:t>
            </a:r>
            <a:r>
              <a:rPr kumimoji="0" lang="en-US" altLang="ko-KR" sz="11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</a:t>
            </a: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ist-up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Text Box 42"/>
          <p:cNvSpPr txBox="1">
            <a:spLocks noChangeArrowheads="1"/>
          </p:cNvSpPr>
          <p:nvPr/>
        </p:nvSpPr>
        <p:spPr bwMode="auto">
          <a:xfrm>
            <a:off x="3071830" y="2835066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개인정보보호법 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규제 요구사항 반영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Text Box 42"/>
          <p:cNvSpPr txBox="1">
            <a:spLocks noChangeArrowheads="1"/>
          </p:cNvSpPr>
          <p:nvPr/>
        </p:nvSpPr>
        <p:spPr bwMode="auto">
          <a:xfrm>
            <a:off x="5310221" y="2835066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개인정보보호 규제 대응</a:t>
            </a:r>
            <a:endParaRPr kumimoji="0" lang="en-US" altLang="ko-KR" sz="1100" b="1" kern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To-Do list </a:t>
            </a: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 Box 42"/>
          <p:cNvSpPr txBox="1">
            <a:spLocks noChangeArrowheads="1"/>
          </p:cNvSpPr>
          <p:nvPr/>
        </p:nvSpPr>
        <p:spPr bwMode="auto">
          <a:xfrm>
            <a:off x="7548611" y="2835066"/>
            <a:ext cx="1714513" cy="571504"/>
          </a:xfrm>
          <a:prstGeom prst="rect">
            <a:avLst/>
          </a:prstGeom>
          <a:noFill/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관련 부서 및 담당자 검토</a:t>
            </a:r>
            <a:endParaRPr kumimoji="0" lang="ko-KR" altLang="en-US" sz="11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오른쪽 화살표 70"/>
          <p:cNvSpPr/>
          <p:nvPr/>
        </p:nvSpPr>
        <p:spPr>
          <a:xfrm>
            <a:off x="2690828" y="2977942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오른쪽 화살표 71"/>
          <p:cNvSpPr/>
          <p:nvPr/>
        </p:nvSpPr>
        <p:spPr>
          <a:xfrm>
            <a:off x="4905406" y="2977942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오른쪽 화살표 72"/>
          <p:cNvSpPr/>
          <p:nvPr/>
        </p:nvSpPr>
        <p:spPr>
          <a:xfrm>
            <a:off x="7119984" y="2977942"/>
            <a:ext cx="285752" cy="285752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rgbClr val="FFFFFF">
                <a:lumMod val="50000"/>
              </a:srgb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Text Box 42"/>
          <p:cNvSpPr txBox="1">
            <a:spLocks noChangeArrowheads="1"/>
          </p:cNvSpPr>
          <p:nvPr/>
        </p:nvSpPr>
        <p:spPr bwMode="auto">
          <a:xfrm>
            <a:off x="547688" y="2574714"/>
            <a:ext cx="9001188" cy="100013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lIns="36000" rIns="36000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b="1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Text Box 42"/>
          <p:cNvSpPr txBox="1">
            <a:spLocks noChangeArrowheads="1"/>
          </p:cNvSpPr>
          <p:nvPr/>
        </p:nvSpPr>
        <p:spPr bwMode="auto">
          <a:xfrm>
            <a:off x="833440" y="2431838"/>
            <a:ext cx="3564000" cy="2857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300" b="1" dirty="0" smtClean="0">
                <a:solidFill>
                  <a:schemeClr val="bg1"/>
                </a:solidFill>
              </a:rPr>
              <a:t>이행계획 수립 절차</a:t>
            </a:r>
            <a:endParaRPr kumimoji="0" lang="ko-KR" altLang="en-US" sz="1300" b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6" y="4505325"/>
            <a:ext cx="8369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02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분야별 진단 결과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547688" y="2381137"/>
            <a:ext cx="8880475" cy="3909488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ko-KR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</a:endParaRPr>
          </a:p>
        </p:txBody>
      </p:sp>
      <p:sp>
        <p:nvSpPr>
          <p:cNvPr id="16" name="AutoShape 24"/>
          <p:cNvSpPr>
            <a:spLocks noChangeArrowheads="1"/>
          </p:cNvSpPr>
          <p:nvPr/>
        </p:nvSpPr>
        <p:spPr bwMode="auto">
          <a:xfrm>
            <a:off x="837499" y="2829060"/>
            <a:ext cx="1152128" cy="504825"/>
          </a:xfrm>
          <a:prstGeom prst="roundRect">
            <a:avLst>
              <a:gd name="adj" fmla="val 16667"/>
            </a:avLst>
          </a:prstGeom>
          <a:solidFill>
            <a:srgbClr val="AAE2CA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관리적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37499" y="4074238"/>
            <a:ext cx="1152128" cy="504825"/>
          </a:xfrm>
          <a:prstGeom prst="roundRect">
            <a:avLst>
              <a:gd name="adj" fmla="val 16667"/>
            </a:avLst>
          </a:prstGeom>
          <a:solidFill>
            <a:srgbClr val="AAE2CA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기술적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837499" y="5319417"/>
            <a:ext cx="1152128" cy="504825"/>
          </a:xfrm>
          <a:prstGeom prst="roundRect">
            <a:avLst>
              <a:gd name="adj" fmla="val 16667"/>
            </a:avLst>
          </a:prstGeom>
          <a:solidFill>
            <a:srgbClr val="AAE2CA">
              <a:lumMod val="20000"/>
              <a:lumOff val="80000"/>
            </a:srgbClr>
          </a:solidFill>
          <a:ln w="9525">
            <a:noFill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생명주기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24"/>
          <p:cNvSpPr>
            <a:spLocks noChangeArrowheads="1"/>
          </p:cNvSpPr>
          <p:nvPr/>
        </p:nvSpPr>
        <p:spPr bwMode="auto">
          <a:xfrm>
            <a:off x="2205038" y="2541473"/>
            <a:ext cx="7058025" cy="1080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정책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인적 보안의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준수율이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0%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로 체계 마련이 최우선 과제로 수행되어야 함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개인정보보호 조직의 구성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역할 및 책임에 대한 정의 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미흡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 취급자에 대한 전반적인 관리 필요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개인정보보호 교육 계획과 계획에 따른 시행 필요</a:t>
            </a:r>
            <a:endParaRPr lang="en-US" altLang="ko-KR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AutoShape 24"/>
          <p:cNvSpPr>
            <a:spLocks noChangeArrowheads="1"/>
          </p:cNvSpPr>
          <p:nvPr/>
        </p:nvSpPr>
        <p:spPr bwMode="auto">
          <a:xfrm>
            <a:off x="2205038" y="3786651"/>
            <a:ext cx="7058025" cy="1080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PC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개인정보처리시스템 관리의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준수율이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각각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19%, 40%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로 관리적인 체계 수립 이후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기술적인 보완 조치도 함께 이루어져야 함</a:t>
            </a:r>
            <a:endParaRPr lang="en-US" altLang="ko-KR" sz="1200" b="1" kern="0" dirty="0" smtClean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비밀번호 관리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화면보호기 설정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이동식 저장매체 사용과 같이 개인정보 취급자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PC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에 대한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보안 설정과 개인정보의 암호화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접근 권한의 설정 등 처리시스템에 대한 조치 필요 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2190750" y="5031830"/>
            <a:ext cx="7083425" cy="1080000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9525">
            <a:solidFill>
              <a:srgbClr val="666699"/>
            </a:solidFill>
            <a:round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 생명주기의 </a:t>
            </a:r>
            <a:r>
              <a:rPr lang="ko-KR" altLang="en-US" sz="1200" b="1" kern="0" dirty="0" err="1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준수율은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38%</a:t>
            </a:r>
            <a:r>
              <a:rPr lang="ko-KR" altLang="en-US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미흡한 수준으로 수집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이용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파기 전 영역에 대한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내부 절차와 방안에 대한 검토가 필요함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120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개인정보의 수집에 대한 명확한 목적과 법적 근거를 바탕으로 이용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제공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저장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파기 업무 수행이 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이루어져야 하며</a:t>
            </a:r>
            <a:r>
              <a:rPr lang="en-US" altLang="ko-KR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kern="0" dirty="0" smtClea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서비스 이용 약관 및 계약에 관한 내용을 전반적으로 검토 필요 </a:t>
            </a:r>
            <a:endParaRPr lang="ko-KR" altLang="en-US" sz="1200" b="1" kern="0" dirty="0">
              <a:solidFill>
                <a:sysClr val="windowText" lastClr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57354" y="2017369"/>
            <a:ext cx="2768600" cy="2921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분야별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진단 </a:t>
            </a:r>
            <a:r>
              <a:rPr kumimoji="0" lang="ko-KR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결과 종합 요약</a:t>
            </a:r>
          </a:p>
        </p:txBody>
      </p:sp>
      <p:sp>
        <p:nvSpPr>
          <p:cNvPr id="23" name="Rectangle 94"/>
          <p:cNvSpPr>
            <a:spLocks noChangeArrowheads="1"/>
          </p:cNvSpPr>
          <p:nvPr/>
        </p:nvSpPr>
        <p:spPr bwMode="auto">
          <a:xfrm>
            <a:off x="741282" y="1572409"/>
            <a:ext cx="180000" cy="180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텍스트 개체 틀 38"/>
          <p:cNvSpPr txBox="1">
            <a:spLocks/>
          </p:cNvSpPr>
          <p:nvPr/>
        </p:nvSpPr>
        <p:spPr bwMode="auto">
          <a:xfrm>
            <a:off x="634954" y="1517418"/>
            <a:ext cx="8787720" cy="36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관리적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기술적 영역</a:t>
            </a:r>
            <a:r>
              <a:rPr lang="en-US" altLang="ko-KR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생명주기 관리 영역의 현황 점검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결과 전체적으로 </a:t>
            </a:r>
            <a:r>
              <a:rPr lang="ko-KR" altLang="en-US" sz="14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취약한 수준으로 나타남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430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주요 대책방안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94"/>
          <p:cNvSpPr>
            <a:spLocks noChangeArrowheads="1"/>
          </p:cNvSpPr>
          <p:nvPr/>
        </p:nvSpPr>
        <p:spPr bwMode="auto">
          <a:xfrm>
            <a:off x="741282" y="1572409"/>
            <a:ext cx="180000" cy="180000"/>
          </a:xfrm>
          <a:prstGeom prst="rect">
            <a:avLst/>
          </a:prstGeom>
          <a:solidFill>
            <a:sysClr val="windowText" lastClr="000000">
              <a:lumMod val="85000"/>
              <a:lumOff val="15000"/>
            </a:sysClr>
          </a:solidFill>
          <a:ln w="635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</a:ln>
          <a:effectLst/>
        </p:spPr>
        <p:txBody>
          <a:bodyPr lIns="0" tIns="0" rIns="0" bIns="0" anchor="ctr" anchorCtr="1"/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4" name="텍스트 개체 틀 38"/>
          <p:cNvSpPr txBox="1">
            <a:spLocks/>
          </p:cNvSpPr>
          <p:nvPr/>
        </p:nvSpPr>
        <p:spPr bwMode="auto">
          <a:xfrm>
            <a:off x="640462" y="1517418"/>
            <a:ext cx="8787720" cy="548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분야별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생명주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진단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결과에 따른 취약점들을 해결하기 위해 핵심 추진과제를 정하고 실제적 구현을 위한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상세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이행과제들을 </a:t>
            </a:r>
            <a:r>
              <a:rPr lang="ko-KR" altLang="en-US" sz="1400" b="1" dirty="0" smtClean="0">
                <a:latin typeface="맑은 고딕" pitchFamily="50" charset="-127"/>
                <a:ea typeface="맑은 고딕" pitchFamily="50" charset="-127"/>
              </a:rPr>
              <a:t>도출함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10"/>
          <p:cNvSpPr>
            <a:spLocks noChangeArrowheads="1"/>
          </p:cNvSpPr>
          <p:nvPr/>
        </p:nvSpPr>
        <p:spPr bwMode="auto">
          <a:xfrm>
            <a:off x="2047368" y="2100263"/>
            <a:ext cx="1162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u="sng" dirty="0">
                <a:latin typeface="맑은 고딕" pitchFamily="50" charset="-127"/>
                <a:ea typeface="맑은 고딕" pitchFamily="50" charset="-127"/>
              </a:rPr>
              <a:t>핵심 추진과제</a:t>
            </a:r>
            <a:endParaRPr lang="ko-KR" altLang="en-US" b="1" u="sng" baseline="30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6487605" y="2100669"/>
            <a:ext cx="116249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b="1" u="sng" smtClean="0">
                <a:latin typeface="맑은 고딕" pitchFamily="50" charset="-127"/>
                <a:ea typeface="맑은 고딕" pitchFamily="50" charset="-127"/>
              </a:rPr>
              <a:t>이행과제 요약</a:t>
            </a:r>
            <a:endParaRPr lang="ko-KR" altLang="en-US" b="1" u="sng" baseline="30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40"/>
          <p:cNvSpPr>
            <a:spLocks noChangeArrowheads="1"/>
          </p:cNvSpPr>
          <p:nvPr/>
        </p:nvSpPr>
        <p:spPr bwMode="gray">
          <a:xfrm>
            <a:off x="742259" y="3574550"/>
            <a:ext cx="3780000" cy="468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업무환경 보안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강화</a:t>
            </a:r>
          </a:p>
        </p:txBody>
      </p:sp>
      <p:sp>
        <p:nvSpPr>
          <p:cNvPr id="98" name="Rectangle 40"/>
          <p:cNvSpPr>
            <a:spLocks noChangeArrowheads="1"/>
          </p:cNvSpPr>
          <p:nvPr/>
        </p:nvSpPr>
        <p:spPr bwMode="gray">
          <a:xfrm>
            <a:off x="742259" y="4423143"/>
            <a:ext cx="3780000" cy="468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강화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gray">
          <a:xfrm>
            <a:off x="742259" y="5631735"/>
            <a:ext cx="3780000" cy="468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Life-cycle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에 따른 보안 강화</a:t>
            </a:r>
          </a:p>
        </p:txBody>
      </p:sp>
      <p:sp>
        <p:nvSpPr>
          <p:cNvPr id="101" name="Rectangle 40"/>
          <p:cNvSpPr>
            <a:spLocks noChangeArrowheads="1"/>
          </p:cNvSpPr>
          <p:nvPr/>
        </p:nvSpPr>
        <p:spPr bwMode="gray">
          <a:xfrm>
            <a:off x="742259" y="2398747"/>
            <a:ext cx="3780000" cy="468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개인정보보호 정책 정비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40"/>
          <p:cNvSpPr>
            <a:spLocks noChangeArrowheads="1"/>
          </p:cNvSpPr>
          <p:nvPr/>
        </p:nvSpPr>
        <p:spPr bwMode="gray">
          <a:xfrm>
            <a:off x="742259" y="2995340"/>
            <a:ext cx="3780000" cy="468000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개인정보보호 조직 정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비</a:t>
            </a:r>
          </a:p>
        </p:txBody>
      </p:sp>
      <p:sp>
        <p:nvSpPr>
          <p:cNvPr id="103" name="Rectangle 40"/>
          <p:cNvSpPr>
            <a:spLocks noChangeArrowheads="1"/>
          </p:cNvSpPr>
          <p:nvPr/>
        </p:nvSpPr>
        <p:spPr bwMode="gray">
          <a:xfrm>
            <a:off x="5097748" y="2398747"/>
            <a:ext cx="3960000" cy="46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228600" indent="-228600" eaLnBrk="1" hangingPunct="1">
              <a:spcBef>
                <a:spcPct val="20000"/>
              </a:spcBef>
              <a:buAutoNum type="arabicParenBoth"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개인정보보호 및 내부관리계획의 수립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 eaLnBrk="1" hangingPunct="1">
              <a:spcBef>
                <a:spcPct val="20000"/>
              </a:spcBef>
              <a:buAutoNum type="arabicParenBoth"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개인정보보호 교육 시행 및 평가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40"/>
          <p:cNvSpPr>
            <a:spLocks noChangeArrowheads="1"/>
          </p:cNvSpPr>
          <p:nvPr/>
        </p:nvSpPr>
        <p:spPr bwMode="gray">
          <a:xfrm>
            <a:off x="5097747" y="2995340"/>
            <a:ext cx="3960000" cy="45061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marL="2286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(3)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개인정보보호 조직의 구성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역할 및 책임 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(4)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개인정보취급자 지정과 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40"/>
          <p:cNvSpPr>
            <a:spLocks noChangeArrowheads="1"/>
          </p:cNvSpPr>
          <p:nvPr/>
        </p:nvSpPr>
        <p:spPr bwMode="gray">
          <a:xfrm>
            <a:off x="5097748" y="3574550"/>
            <a:ext cx="3960000" cy="72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(5)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비밀번호 관리 강화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(6)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업무용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PC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취약점에 따른 보안 기술 조치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(7)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 외부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인터넷 영역의 망 분리 시행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40"/>
          <p:cNvSpPr>
            <a:spLocks noChangeArrowheads="1"/>
          </p:cNvSpPr>
          <p:nvPr/>
        </p:nvSpPr>
        <p:spPr bwMode="gray">
          <a:xfrm>
            <a:off x="5097748" y="4423143"/>
            <a:ext cx="3960000" cy="108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(8)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개인정보의 암호화 저장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전송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(9)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접속 기록의 보관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기능 강화 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(10)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접근 권한의 재 검토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(11)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정기적인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점검 활동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(12)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처리시스템 개발을 통한 보호조치 강화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40"/>
          <p:cNvSpPr>
            <a:spLocks noChangeArrowheads="1"/>
          </p:cNvSpPr>
          <p:nvPr/>
        </p:nvSpPr>
        <p:spPr bwMode="gray">
          <a:xfrm>
            <a:off x="5097748" y="5631735"/>
            <a:ext cx="3960000" cy="720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lIns="180000" tIns="0" rIns="72000" bIns="0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13)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서비스 제공에 필요한 정보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목적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근거 마련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(14)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개인정보의 파기 기준 수립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(15)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개인정보 분리 보관 환경 개선</a:t>
            </a:r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6" name="이등변 삼각형 115"/>
          <p:cNvSpPr/>
          <p:nvPr/>
        </p:nvSpPr>
        <p:spPr>
          <a:xfrm rot="5400000">
            <a:off x="3151319" y="4175768"/>
            <a:ext cx="3292211" cy="339725"/>
          </a:xfrm>
          <a:prstGeom prst="triangl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30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이행 과제별 추진 계획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35168"/>
              </p:ext>
            </p:extLst>
          </p:nvPr>
        </p:nvGraphicFramePr>
        <p:xfrm>
          <a:off x="546100" y="1477965"/>
          <a:ext cx="8712198" cy="47928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4606"/>
                <a:gridCol w="4691270"/>
                <a:gridCol w="798774"/>
                <a:gridCol w="798774"/>
                <a:gridCol w="798774"/>
              </a:tblGrid>
              <a:tr h="47284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추진과제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이행 과제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smtClean="0">
                          <a:latin typeface="+mn-ea"/>
                          <a:ea typeface="+mn-ea"/>
                        </a:rPr>
                        <a:t>이행 담당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우선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순위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이행 일정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r>
                        <a:rPr lang="ko-KR" altLang="en-US" sz="1000" dirty="0" smtClean="0"/>
                        <a:t>개인정보보호 정책 수립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1. </a:t>
                      </a:r>
                      <a:r>
                        <a:rPr lang="ko-KR" altLang="en-US" sz="1000" dirty="0" smtClean="0"/>
                        <a:t>개인정보보호 정책 수립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컨설팅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완료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2. </a:t>
                      </a:r>
                      <a:r>
                        <a:rPr lang="ko-KR" altLang="en-US" sz="1000" dirty="0" smtClean="0"/>
                        <a:t>개인정보보호 교육 시행 규정 마련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컨설팅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완료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rowSpan="2">
                  <a:txBody>
                    <a:bodyPr/>
                    <a:lstStyle/>
                    <a:p>
                      <a:r>
                        <a:rPr lang="ko-KR" altLang="en-US" sz="1000" dirty="0" smtClean="0"/>
                        <a:t>개인정보보호 조직 정비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3. </a:t>
                      </a:r>
                      <a:r>
                        <a:rPr lang="ko-KR" altLang="en-US" sz="1000" dirty="0" smtClean="0"/>
                        <a:t>개인정보보호 조직 구성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역할 및 책임 정의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컨설팅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완료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4. </a:t>
                      </a:r>
                      <a:r>
                        <a:rPr lang="ko-KR" altLang="en-US" sz="1000" dirty="0" smtClean="0"/>
                        <a:t>개인정보 취급자 현황 관리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목록 현행화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서약서 </a:t>
                      </a:r>
                      <a:r>
                        <a:rPr lang="ko-KR" altLang="en-US" sz="1000" baseline="0" dirty="0" err="1" smtClean="0"/>
                        <a:t>징구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보안점검</a:t>
                      </a:r>
                      <a:r>
                        <a:rPr lang="en-US" altLang="ko-KR" sz="1000" baseline="0" dirty="0" smtClean="0"/>
                        <a:t>)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rowSpan="3">
                  <a:txBody>
                    <a:bodyPr/>
                    <a:lstStyle/>
                    <a:p>
                      <a:r>
                        <a:rPr lang="ko-KR" altLang="en-US" sz="1000" dirty="0" smtClean="0"/>
                        <a:t>업무환경 보안 강화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5. </a:t>
                      </a:r>
                      <a:r>
                        <a:rPr lang="ko-KR" altLang="en-US" sz="1000" dirty="0" smtClean="0"/>
                        <a:t>문서 암호화 솔루션 도입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6. PC </a:t>
                      </a:r>
                      <a:r>
                        <a:rPr lang="ko-KR" altLang="en-US" sz="1000" dirty="0" smtClean="0"/>
                        <a:t>보안 설정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로그인 암호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화면보호기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프로그램 삭제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저장매체 통제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7. </a:t>
                      </a:r>
                      <a:r>
                        <a:rPr lang="ko-KR" altLang="en-US" sz="1000" dirty="0" smtClean="0"/>
                        <a:t>개인정보 취급자 </a:t>
                      </a:r>
                      <a:r>
                        <a:rPr lang="en-US" altLang="ko-KR" sz="1000" dirty="0" smtClean="0"/>
                        <a:t>PC </a:t>
                      </a:r>
                      <a:r>
                        <a:rPr lang="ko-KR" altLang="en-US" sz="1000" dirty="0" err="1" smtClean="0"/>
                        <a:t>망분리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장기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rowSpan="5">
                  <a:txBody>
                    <a:bodyPr/>
                    <a:lstStyle/>
                    <a:p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시스템 강화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8. CALLMANER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XE, Win 10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간 호환성 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Upgrade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9. </a:t>
                      </a:r>
                      <a:r>
                        <a:rPr lang="ko-KR" altLang="en-US" sz="1000" dirty="0" smtClean="0"/>
                        <a:t>개인정보 처리 관련 동의내역 기록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10. </a:t>
                      </a:r>
                      <a:r>
                        <a:rPr lang="ko-KR" altLang="en-US" sz="1000" dirty="0" smtClean="0"/>
                        <a:t>개인정보처리시스템 메뉴 별 표시제한 조치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11. </a:t>
                      </a:r>
                      <a:r>
                        <a:rPr lang="ko-KR" altLang="en-US" sz="1000" dirty="0" smtClean="0"/>
                        <a:t>개인정보 조회 및 출력의 용도별 출력 항목 최소화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12. </a:t>
                      </a:r>
                      <a:r>
                        <a:rPr lang="ko-KR" altLang="en-US" sz="1000" dirty="0" smtClean="0"/>
                        <a:t>개인정보처리시스템 접근 권한의 분리 및 관리 기능</a:t>
                      </a:r>
                      <a:r>
                        <a:rPr lang="ko-KR" altLang="en-US" sz="1000" baseline="0" dirty="0" smtClean="0"/>
                        <a:t> 추가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60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3225" y="932521"/>
            <a:ext cx="857250" cy="4191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lIns="95062" tIns="47530" rIns="95062" bIns="47530">
            <a:spAutoFit/>
          </a:bodyPr>
          <a:lstStyle/>
          <a:p>
            <a:pPr>
              <a:defRPr/>
            </a:pPr>
            <a:r>
              <a:rPr lang="en-US" altLang="ko-KR" sz="20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endParaRPr lang="ko-KR" altLang="en-US" sz="20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007496"/>
              </p:ext>
            </p:extLst>
          </p:nvPr>
        </p:nvGraphicFramePr>
        <p:xfrm>
          <a:off x="546100" y="1477965"/>
          <a:ext cx="8712198" cy="44328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4606"/>
                <a:gridCol w="4691270"/>
                <a:gridCol w="798774"/>
                <a:gridCol w="798774"/>
                <a:gridCol w="798774"/>
              </a:tblGrid>
              <a:tr h="47284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추진과제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이행 과제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smtClean="0">
                          <a:latin typeface="+mn-ea"/>
                          <a:ea typeface="+mn-ea"/>
                        </a:rPr>
                        <a:t>이행 담당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우선</a:t>
                      </a:r>
                      <a:r>
                        <a:rPr lang="ko-KR" altLang="en-US" sz="1200" b="1" baseline="0" dirty="0" smtClean="0">
                          <a:latin typeface="+mn-ea"/>
                          <a:ea typeface="+mn-ea"/>
                        </a:rPr>
                        <a:t> 순위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 smtClean="0">
                          <a:latin typeface="+mn-ea"/>
                          <a:ea typeface="+mn-ea"/>
                        </a:rPr>
                        <a:t>이행 일정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00">
                <a:tc rowSpan="3">
                  <a:txBody>
                    <a:bodyPr/>
                    <a:lstStyle/>
                    <a:p>
                      <a:r>
                        <a:rPr lang="ko-KR" altLang="en-US" sz="1000" dirty="0" smtClean="0"/>
                        <a:t>시스템 강화</a:t>
                      </a: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계속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13.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개인정보</a:t>
                      </a:r>
                      <a:r>
                        <a:rPr lang="ko-KR" altLang="en-US" sz="1000" baseline="0" dirty="0" smtClean="0"/>
                        <a:t>처리시스템 로그 기능 개선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14.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개인정보 저장 </a:t>
                      </a:r>
                      <a:r>
                        <a:rPr lang="en-US" altLang="ko-KR" sz="1000" baseline="0" dirty="0" smtClean="0"/>
                        <a:t>DB</a:t>
                      </a:r>
                      <a:r>
                        <a:rPr lang="ko-KR" altLang="en-US" sz="1000" baseline="0" dirty="0" smtClean="0"/>
                        <a:t>암호화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서버팀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15. </a:t>
                      </a:r>
                      <a:r>
                        <a:rPr lang="ko-KR" altLang="en-US" sz="1000" dirty="0" smtClean="0"/>
                        <a:t>개인정보 전송 구간 암호화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서버팀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rowSpan="8">
                  <a:txBody>
                    <a:bodyPr/>
                    <a:lstStyle/>
                    <a:p>
                      <a:r>
                        <a:rPr lang="ko-KR" altLang="en-US" sz="1000" dirty="0" smtClean="0"/>
                        <a:t>개인정보 생명주기 관리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16.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개인정보 수집 필수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선택 항목 구분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17. </a:t>
                      </a:r>
                      <a:r>
                        <a:rPr lang="ko-KR" altLang="en-US" sz="1000" dirty="0" smtClean="0"/>
                        <a:t>개인정보 수집 동의</a:t>
                      </a:r>
                      <a:r>
                        <a:rPr lang="ko-KR" altLang="en-US" sz="1000" baseline="0" dirty="0" smtClean="0"/>
                        <a:t> 및 고지 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18. </a:t>
                      </a:r>
                      <a:r>
                        <a:rPr lang="ko-KR" altLang="en-US" sz="1000" dirty="0" smtClean="0"/>
                        <a:t>개인정보 파기 및 </a:t>
                      </a:r>
                      <a:r>
                        <a:rPr lang="ko-KR" altLang="en-US" sz="1000" dirty="0" err="1" smtClean="0"/>
                        <a:t>미파기</a:t>
                      </a:r>
                      <a:r>
                        <a:rPr lang="ko-KR" altLang="en-US" sz="1000" dirty="0" smtClean="0"/>
                        <a:t> 개인정보 보유 근거 마련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19. </a:t>
                      </a:r>
                      <a:r>
                        <a:rPr lang="ko-KR" altLang="en-US" sz="1000" dirty="0" smtClean="0"/>
                        <a:t>개인정보 분리 보관 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중기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20. </a:t>
                      </a:r>
                      <a:r>
                        <a:rPr lang="ko-KR" altLang="en-US" sz="1000" dirty="0" smtClean="0"/>
                        <a:t>개인정보 제</a:t>
                      </a:r>
                      <a:r>
                        <a:rPr lang="en-US" altLang="ko-KR" sz="1000" dirty="0" smtClean="0"/>
                        <a:t>3</a:t>
                      </a:r>
                      <a:r>
                        <a:rPr lang="ko-KR" altLang="en-US" sz="1000" dirty="0" err="1" smtClean="0"/>
                        <a:t>자제공</a:t>
                      </a:r>
                      <a:r>
                        <a:rPr lang="ko-KR" altLang="en-US" sz="1000" dirty="0" smtClean="0"/>
                        <a:t> 동의 내용 추가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21. </a:t>
                      </a:r>
                      <a:r>
                        <a:rPr lang="ko-KR" altLang="en-US" sz="1000" dirty="0" smtClean="0"/>
                        <a:t>개인정보 이용내역 통지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22. </a:t>
                      </a:r>
                      <a:r>
                        <a:rPr lang="ko-KR" altLang="en-US" sz="1000" dirty="0" smtClean="0"/>
                        <a:t>마케팅 수신동의 여부 확인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 smtClean="0"/>
                        <a:t>운영팀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하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 vMerge="1"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23. </a:t>
                      </a:r>
                      <a:r>
                        <a:rPr lang="ko-KR" altLang="en-US" sz="1000" dirty="0" err="1" smtClean="0"/>
                        <a:t>앱</a:t>
                      </a:r>
                      <a:r>
                        <a:rPr lang="ko-KR" altLang="en-US" sz="1000" dirty="0" smtClean="0"/>
                        <a:t> 접근권한 동의 획득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개발팀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상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smtClean="0"/>
                        <a:t>단기</a:t>
                      </a:r>
                      <a:endParaRPr lang="ko-KR" altLang="en-US" sz="1000" dirty="0"/>
                    </a:p>
                  </a:txBody>
                  <a:tcPr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60475" y="948493"/>
            <a:ext cx="5008214" cy="341215"/>
          </a:xfrm>
          <a:prstGeom prst="rect">
            <a:avLst/>
          </a:prstGeom>
          <a:noFill/>
          <a:effectLst/>
        </p:spPr>
        <p:txBody>
          <a:bodyPr wrap="none" lIns="0" tIns="47530" rIns="95062" bIns="47530" anchor="ctr"/>
          <a:lstStyle/>
          <a:p>
            <a:pPr algn="l">
              <a:defRPr/>
            </a:pPr>
            <a:r>
              <a:rPr lang="ko-KR" altLang="en-US" sz="2000" b="1" spc="-124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이행 과제별 추진 계획</a:t>
            </a:r>
            <a:endParaRPr lang="en-US" altLang="ko-KR" sz="2000" b="1" spc="-124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688" y="6008916"/>
            <a:ext cx="7776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+mn-ea"/>
                <a:ea typeface="+mn-ea"/>
              </a:rPr>
              <a:t>※ </a:t>
            </a:r>
            <a:r>
              <a:rPr lang="ko-KR" altLang="en-US" sz="1400" b="1" dirty="0" smtClean="0">
                <a:latin typeface="+mn-ea"/>
                <a:ea typeface="+mn-ea"/>
              </a:rPr>
              <a:t>단기</a:t>
            </a:r>
            <a:r>
              <a:rPr lang="en-US" altLang="ko-KR" sz="1400" b="1" dirty="0" smtClean="0">
                <a:latin typeface="+mn-ea"/>
                <a:ea typeface="+mn-ea"/>
              </a:rPr>
              <a:t>(3</a:t>
            </a:r>
            <a:r>
              <a:rPr lang="ko-KR" altLang="en-US" sz="1400" b="1" dirty="0" smtClean="0">
                <a:latin typeface="+mn-ea"/>
                <a:ea typeface="+mn-ea"/>
              </a:rPr>
              <a:t>개월 이내</a:t>
            </a:r>
            <a:r>
              <a:rPr lang="en-US" altLang="ko-KR" sz="1400" b="1" dirty="0" smtClean="0">
                <a:latin typeface="+mn-ea"/>
                <a:ea typeface="+mn-ea"/>
              </a:rPr>
              <a:t>), </a:t>
            </a:r>
            <a:r>
              <a:rPr lang="ko-KR" altLang="en-US" sz="1400" b="1" dirty="0" smtClean="0">
                <a:latin typeface="+mn-ea"/>
                <a:ea typeface="+mn-ea"/>
              </a:rPr>
              <a:t>중기</a:t>
            </a:r>
            <a:r>
              <a:rPr lang="en-US" altLang="ko-KR" sz="1400" b="1" dirty="0" smtClean="0">
                <a:latin typeface="+mn-ea"/>
                <a:ea typeface="+mn-ea"/>
              </a:rPr>
              <a:t>(6</a:t>
            </a:r>
            <a:r>
              <a:rPr lang="ko-KR" altLang="en-US" sz="1400" b="1" dirty="0" smtClean="0">
                <a:latin typeface="+mn-ea"/>
                <a:ea typeface="+mn-ea"/>
              </a:rPr>
              <a:t>개월 이내</a:t>
            </a:r>
            <a:r>
              <a:rPr lang="en-US" altLang="ko-KR" sz="1400" b="1" dirty="0" smtClean="0">
                <a:latin typeface="+mn-ea"/>
                <a:ea typeface="+mn-ea"/>
              </a:rPr>
              <a:t>), </a:t>
            </a:r>
            <a:r>
              <a:rPr lang="ko-KR" altLang="en-US" sz="1400" b="1" dirty="0" smtClean="0">
                <a:latin typeface="+mn-ea"/>
                <a:ea typeface="+mn-ea"/>
              </a:rPr>
              <a:t>장기</a:t>
            </a:r>
            <a:r>
              <a:rPr lang="en-US" altLang="ko-KR" sz="1400" b="1" dirty="0" smtClean="0">
                <a:latin typeface="+mn-ea"/>
                <a:ea typeface="+mn-ea"/>
              </a:rPr>
              <a:t>(1</a:t>
            </a:r>
            <a:r>
              <a:rPr lang="ko-KR" altLang="en-US" sz="1400" b="1" dirty="0" smtClean="0">
                <a:latin typeface="+mn-ea"/>
                <a:ea typeface="+mn-ea"/>
              </a:rPr>
              <a:t>년 이내</a:t>
            </a:r>
            <a:r>
              <a:rPr lang="en-US" altLang="ko-KR" sz="1400" b="1" dirty="0" smtClean="0">
                <a:latin typeface="+mn-ea"/>
                <a:ea typeface="+mn-ea"/>
              </a:rPr>
              <a:t>)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30892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7Wuwo.HTU6sW_MAV1ON_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pEr.5x0aQmruQYZn6Xg"/>
</p:tagLst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5063</TotalTime>
  <Words>1000</Words>
  <Application>Microsoft Office PowerPoint</Application>
  <PresentationFormat>A4 용지(210x297mm)</PresentationFormat>
  <Paragraphs>229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bglee</dc:creator>
  <cp:lastModifiedBy>Windows 사용자</cp:lastModifiedBy>
  <cp:revision>192</cp:revision>
  <cp:lastPrinted>2013-07-01T02:52:51Z</cp:lastPrinted>
  <dcterms:created xsi:type="dcterms:W3CDTF">2006-01-31T07:22:20Z</dcterms:created>
  <dcterms:modified xsi:type="dcterms:W3CDTF">2019-10-29T13:23:01Z</dcterms:modified>
</cp:coreProperties>
</file>