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sldIdLst>
    <p:sldId id="257" r:id="rId2"/>
    <p:sldId id="262" r:id="rId3"/>
    <p:sldId id="263" r:id="rId4"/>
    <p:sldId id="261" r:id="rId5"/>
    <p:sldId id="258" r:id="rId6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  <a:srgbClr val="0046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445" y="91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6">
            <a:extLst>
              <a:ext uri="{FF2B5EF4-FFF2-40B4-BE49-F238E27FC236}">
                <a16:creationId xmlns:a16="http://schemas.microsoft.com/office/drawing/2014/main" id="{611C1E72-7580-4174-9C1E-8D89427D38DA}"/>
              </a:ext>
            </a:extLst>
          </p:cNvPr>
          <p:cNvSpPr/>
          <p:nvPr/>
        </p:nvSpPr>
        <p:spPr>
          <a:xfrm>
            <a:off x="172721" y="-1"/>
            <a:ext cx="9733279" cy="731521"/>
          </a:xfrm>
          <a:prstGeom prst="rect">
            <a:avLst/>
          </a:prstGeom>
          <a:solidFill>
            <a:srgbClr val="282D4B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119770" tIns="59885" rIns="119770" bIns="59885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72" b="0" i="0" u="none" strike="noStrike" kern="0" cap="none" spc="0" normalizeH="0" baseline="0" noProof="0" dirty="0">
              <a:ln>
                <a:noFill/>
              </a:ln>
              <a:solidFill>
                <a:srgbClr val="FBE100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D18B395B-F558-4C3F-89F8-66C7B466D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63" y="101599"/>
            <a:ext cx="8543925" cy="764491"/>
          </a:xfrm>
          <a:prstGeom prst="rect">
            <a:avLst/>
          </a:prstGeom>
        </p:spPr>
        <p:txBody>
          <a:bodyPr/>
          <a:lstStyle>
            <a:lvl1pPr>
              <a:defRPr sz="3500">
                <a:solidFill>
                  <a:srgbClr val="FBE100"/>
                </a:solidFill>
                <a:latin typeface="카카오 Bold" panose="020B0600000101010101" pitchFamily="50" charset="-127"/>
                <a:ea typeface="카카오 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1" name="Rectangle 26">
            <a:extLst>
              <a:ext uri="{FF2B5EF4-FFF2-40B4-BE49-F238E27FC236}">
                <a16:creationId xmlns:a16="http://schemas.microsoft.com/office/drawing/2014/main" id="{0991FEAC-51A7-4F37-8B4D-D7C352EE7FD8}"/>
              </a:ext>
            </a:extLst>
          </p:cNvPr>
          <p:cNvSpPr/>
          <p:nvPr/>
        </p:nvSpPr>
        <p:spPr>
          <a:xfrm>
            <a:off x="1" y="-1"/>
            <a:ext cx="172720" cy="6858001"/>
          </a:xfrm>
          <a:prstGeom prst="rect">
            <a:avLst/>
          </a:prstGeom>
          <a:solidFill>
            <a:srgbClr val="282D4B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119770" tIns="59885" rIns="119770" bIns="59885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marR="0" lvl="0" indent="0" algn="ctr" defTabSz="91440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572" b="0" i="0" u="none" strike="noStrike" kern="0" cap="none" spc="0" normalizeH="0" baseline="0" noProof="0" dirty="0">
              <a:ln>
                <a:noFill/>
              </a:ln>
              <a:solidFill>
                <a:srgbClr val="FBE100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142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6">
            <a:extLst>
              <a:ext uri="{FF2B5EF4-FFF2-40B4-BE49-F238E27FC236}">
                <a16:creationId xmlns:a16="http://schemas.microsoft.com/office/drawing/2014/main" id="{C0F8DBDE-C984-453A-AAA5-9B91E2FD2E8B}"/>
              </a:ext>
            </a:extLst>
          </p:cNvPr>
          <p:cNvSpPr/>
          <p:nvPr/>
        </p:nvSpPr>
        <p:spPr>
          <a:xfrm>
            <a:off x="172721" y="-1"/>
            <a:ext cx="9733279" cy="731521"/>
          </a:xfrm>
          <a:prstGeom prst="rect">
            <a:avLst/>
          </a:prstGeom>
          <a:solidFill>
            <a:srgbClr val="282D4B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119770" tIns="59885" rIns="119770" bIns="59885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72" b="0" i="0" u="none" strike="noStrike" kern="0" cap="none" spc="0" normalizeH="0" baseline="0" noProof="0" dirty="0">
              <a:ln>
                <a:noFill/>
              </a:ln>
              <a:solidFill>
                <a:srgbClr val="FBE100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Rectangle 26">
            <a:extLst>
              <a:ext uri="{FF2B5EF4-FFF2-40B4-BE49-F238E27FC236}">
                <a16:creationId xmlns:a16="http://schemas.microsoft.com/office/drawing/2014/main" id="{4F15C873-060B-476F-898E-4B7745951545}"/>
              </a:ext>
            </a:extLst>
          </p:cNvPr>
          <p:cNvSpPr/>
          <p:nvPr/>
        </p:nvSpPr>
        <p:spPr>
          <a:xfrm>
            <a:off x="1" y="-1"/>
            <a:ext cx="172720" cy="6858001"/>
          </a:xfrm>
          <a:prstGeom prst="rect">
            <a:avLst/>
          </a:prstGeom>
          <a:solidFill>
            <a:srgbClr val="282D4B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119770" tIns="59885" rIns="119770" bIns="59885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marR="0" lvl="0" indent="0" algn="ctr" defTabSz="91440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572" b="0" i="0" u="none" strike="noStrike" kern="0" cap="none" spc="0" normalizeH="0" baseline="0" noProof="0" dirty="0">
              <a:ln>
                <a:noFill/>
              </a:ln>
              <a:solidFill>
                <a:srgbClr val="FBE100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4991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6">
            <a:extLst>
              <a:ext uri="{FF2B5EF4-FFF2-40B4-BE49-F238E27FC236}">
                <a16:creationId xmlns:a16="http://schemas.microsoft.com/office/drawing/2014/main" id="{AD8EF1EE-26E4-4CB3-A6C1-A6C0ED666056}"/>
              </a:ext>
            </a:extLst>
          </p:cNvPr>
          <p:cNvSpPr/>
          <p:nvPr/>
        </p:nvSpPr>
        <p:spPr>
          <a:xfrm>
            <a:off x="172721" y="-1"/>
            <a:ext cx="9733279" cy="731521"/>
          </a:xfrm>
          <a:prstGeom prst="rect">
            <a:avLst/>
          </a:prstGeom>
          <a:solidFill>
            <a:srgbClr val="282D4B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119770" tIns="59885" rIns="119770" bIns="59885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72" b="0" i="0" u="none" strike="noStrike" kern="0" cap="none" spc="0" normalizeH="0" baseline="0" noProof="0" dirty="0">
              <a:ln>
                <a:noFill/>
              </a:ln>
              <a:solidFill>
                <a:srgbClr val="FBE100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Rectangle 26">
            <a:extLst>
              <a:ext uri="{FF2B5EF4-FFF2-40B4-BE49-F238E27FC236}">
                <a16:creationId xmlns:a16="http://schemas.microsoft.com/office/drawing/2014/main" id="{E31FD4B0-4FF1-4551-B167-D008A0E5DD3C}"/>
              </a:ext>
            </a:extLst>
          </p:cNvPr>
          <p:cNvSpPr/>
          <p:nvPr/>
        </p:nvSpPr>
        <p:spPr>
          <a:xfrm>
            <a:off x="1" y="-1"/>
            <a:ext cx="172720" cy="6858001"/>
          </a:xfrm>
          <a:prstGeom prst="rect">
            <a:avLst/>
          </a:prstGeom>
          <a:solidFill>
            <a:srgbClr val="282D4B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119770" tIns="59885" rIns="119770" bIns="59885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marR="0" lvl="0" indent="0" algn="ctr" defTabSz="914400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572" b="0" i="0" u="none" strike="noStrike" kern="0" cap="none" spc="0" normalizeH="0" baseline="0" noProof="0" dirty="0">
              <a:ln>
                <a:noFill/>
              </a:ln>
              <a:solidFill>
                <a:srgbClr val="FBE1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D18B395B-F558-4C3F-89F8-66C7B466D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63" y="101599"/>
            <a:ext cx="8543925" cy="764491"/>
          </a:xfrm>
          <a:prstGeom prst="rect">
            <a:avLst/>
          </a:prstGeom>
        </p:spPr>
        <p:txBody>
          <a:bodyPr/>
          <a:lstStyle>
            <a:lvl1pPr>
              <a:defRPr sz="3500">
                <a:solidFill>
                  <a:srgbClr val="FBE100"/>
                </a:solidFill>
                <a:latin typeface="카카오 Bold" panose="020B0600000101010101" pitchFamily="50" charset="-127"/>
                <a:ea typeface="카카오 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133EE5-7720-4E2A-A660-A6CD7F898A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1693" y="1238916"/>
            <a:ext cx="6568204" cy="18557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latin typeface="카카오 Bold" panose="020B0600000101010101" pitchFamily="50" charset="-127"/>
                <a:ea typeface="카카오 Bold" panose="020B0600000101010101" pitchFamily="50" charset="-127"/>
              </a:defRPr>
            </a:lvl1pPr>
            <a:lvl2pPr>
              <a:defRPr>
                <a:latin typeface="카카오 Light" panose="020B0600000101010101" pitchFamily="50" charset="-127"/>
                <a:ea typeface="카카오 Light" panose="020B0600000101010101" pitchFamily="50" charset="-127"/>
              </a:defRPr>
            </a:lvl2pPr>
            <a:lvl3pPr>
              <a:defRPr>
                <a:latin typeface="카카오 Light" panose="020B0600000101010101" pitchFamily="50" charset="-127"/>
                <a:ea typeface="카카오 Light" panose="020B0600000101010101" pitchFamily="50" charset="-127"/>
              </a:defRPr>
            </a:lvl3pPr>
            <a:lvl4pPr>
              <a:defRPr>
                <a:latin typeface="카카오 Light" panose="020B0600000101010101" pitchFamily="50" charset="-127"/>
                <a:ea typeface="카카오 Light" panose="020B0600000101010101" pitchFamily="50" charset="-127"/>
              </a:defRPr>
            </a:lvl4pPr>
            <a:lvl5pPr>
              <a:defRPr>
                <a:latin typeface="카카오 Light" panose="020B0600000101010101" pitchFamily="50" charset="-127"/>
                <a:ea typeface="카카오 Light" panose="020B0600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6702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1">
            <a:extLst>
              <a:ext uri="{FF2B5EF4-FFF2-40B4-BE49-F238E27FC236}">
                <a16:creationId xmlns:a16="http://schemas.microsoft.com/office/drawing/2014/main" id="{9BFB9719-5AEC-470D-9DB4-AC8D73135CFE}"/>
              </a:ext>
            </a:extLst>
          </p:cNvPr>
          <p:cNvGrpSpPr/>
          <p:nvPr/>
        </p:nvGrpSpPr>
        <p:grpSpPr>
          <a:xfrm>
            <a:off x="357280" y="6554801"/>
            <a:ext cx="1602784" cy="254763"/>
            <a:chOff x="6214662" y="3128761"/>
            <a:chExt cx="4047631" cy="643371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BCC5AE01-2A6B-444B-9101-55DFAAD7F0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41537" y="3128761"/>
              <a:ext cx="2320756" cy="643371"/>
            </a:xfrm>
            <a:custGeom>
              <a:avLst/>
              <a:gdLst>
                <a:gd name="T0" fmla="*/ 1898 w 3517"/>
                <a:gd name="T1" fmla="*/ 91 h 975"/>
                <a:gd name="T2" fmla="*/ 2011 w 3517"/>
                <a:gd name="T3" fmla="*/ 162 h 975"/>
                <a:gd name="T4" fmla="*/ 2483 w 3517"/>
                <a:gd name="T5" fmla="*/ 0 h 975"/>
                <a:gd name="T6" fmla="*/ 2392 w 3517"/>
                <a:gd name="T7" fmla="*/ 87 h 975"/>
                <a:gd name="T8" fmla="*/ 2479 w 3517"/>
                <a:gd name="T9" fmla="*/ 184 h 975"/>
                <a:gd name="T10" fmla="*/ 2568 w 3517"/>
                <a:gd name="T11" fmla="*/ 93 h 975"/>
                <a:gd name="T12" fmla="*/ 1526 w 3517"/>
                <a:gd name="T13" fmla="*/ 273 h 975"/>
                <a:gd name="T14" fmla="*/ 1425 w 3517"/>
                <a:gd name="T15" fmla="*/ 47 h 975"/>
                <a:gd name="T16" fmla="*/ 1451 w 3517"/>
                <a:gd name="T17" fmla="*/ 765 h 975"/>
                <a:gd name="T18" fmla="*/ 1748 w 3517"/>
                <a:gd name="T19" fmla="*/ 718 h 975"/>
                <a:gd name="T20" fmla="*/ 1791 w 3517"/>
                <a:gd name="T21" fmla="*/ 324 h 975"/>
                <a:gd name="T22" fmla="*/ 1619 w 3517"/>
                <a:gd name="T23" fmla="*/ 672 h 975"/>
                <a:gd name="T24" fmla="*/ 1512 w 3517"/>
                <a:gd name="T25" fmla="*/ 374 h 975"/>
                <a:gd name="T26" fmla="*/ 1690 w 3517"/>
                <a:gd name="T27" fmla="*/ 415 h 975"/>
                <a:gd name="T28" fmla="*/ 2192 w 3517"/>
                <a:gd name="T29" fmla="*/ 47 h 975"/>
                <a:gd name="T30" fmla="*/ 2175 w 3517"/>
                <a:gd name="T31" fmla="*/ 767 h 975"/>
                <a:gd name="T32" fmla="*/ 2297 w 3517"/>
                <a:gd name="T33" fmla="*/ 251 h 975"/>
                <a:gd name="T34" fmla="*/ 2849 w 3517"/>
                <a:gd name="T35" fmla="*/ 666 h 975"/>
                <a:gd name="T36" fmla="*/ 2837 w 3517"/>
                <a:gd name="T37" fmla="*/ 352 h 975"/>
                <a:gd name="T38" fmla="*/ 2829 w 3517"/>
                <a:gd name="T39" fmla="*/ 261 h 975"/>
                <a:gd name="T40" fmla="*/ 2706 w 3517"/>
                <a:gd name="T41" fmla="*/ 154 h 975"/>
                <a:gd name="T42" fmla="*/ 2610 w 3517"/>
                <a:gd name="T43" fmla="*/ 334 h 975"/>
                <a:gd name="T44" fmla="*/ 2691 w 3517"/>
                <a:gd name="T45" fmla="*/ 510 h 975"/>
                <a:gd name="T46" fmla="*/ 2904 w 3517"/>
                <a:gd name="T47" fmla="*/ 773 h 975"/>
                <a:gd name="T48" fmla="*/ 706 w 3517"/>
                <a:gd name="T49" fmla="*/ 344 h 975"/>
                <a:gd name="T50" fmla="*/ 573 w 3517"/>
                <a:gd name="T51" fmla="*/ 245 h 975"/>
                <a:gd name="T52" fmla="*/ 374 w 3517"/>
                <a:gd name="T53" fmla="*/ 277 h 975"/>
                <a:gd name="T54" fmla="*/ 138 w 3517"/>
                <a:gd name="T55" fmla="*/ 287 h 975"/>
                <a:gd name="T56" fmla="*/ 0 w 3517"/>
                <a:gd name="T57" fmla="*/ 289 h 975"/>
                <a:gd name="T58" fmla="*/ 79 w 3517"/>
                <a:gd name="T59" fmla="*/ 765 h 975"/>
                <a:gd name="T60" fmla="*/ 144 w 3517"/>
                <a:gd name="T61" fmla="*/ 362 h 975"/>
                <a:gd name="T62" fmla="*/ 293 w 3517"/>
                <a:gd name="T63" fmla="*/ 413 h 975"/>
                <a:gd name="T64" fmla="*/ 366 w 3517"/>
                <a:gd name="T65" fmla="*/ 767 h 975"/>
                <a:gd name="T66" fmla="*/ 423 w 3517"/>
                <a:gd name="T67" fmla="*/ 447 h 975"/>
                <a:gd name="T68" fmla="*/ 478 w 3517"/>
                <a:gd name="T69" fmla="*/ 354 h 975"/>
                <a:gd name="T70" fmla="*/ 589 w 3517"/>
                <a:gd name="T71" fmla="*/ 477 h 975"/>
                <a:gd name="T72" fmla="*/ 714 w 3517"/>
                <a:gd name="T73" fmla="*/ 765 h 975"/>
                <a:gd name="T74" fmla="*/ 1206 w 3517"/>
                <a:gd name="T75" fmla="*/ 299 h 975"/>
                <a:gd name="T76" fmla="*/ 973 w 3517"/>
                <a:gd name="T77" fmla="*/ 251 h 975"/>
                <a:gd name="T78" fmla="*/ 862 w 3517"/>
                <a:gd name="T79" fmla="*/ 328 h 975"/>
                <a:gd name="T80" fmla="*/ 824 w 3517"/>
                <a:gd name="T81" fmla="*/ 627 h 975"/>
                <a:gd name="T82" fmla="*/ 959 w 3517"/>
                <a:gd name="T83" fmla="*/ 767 h 975"/>
                <a:gd name="T84" fmla="*/ 1218 w 3517"/>
                <a:gd name="T85" fmla="*/ 714 h 975"/>
                <a:gd name="T86" fmla="*/ 1269 w 3517"/>
                <a:gd name="T87" fmla="*/ 398 h 975"/>
                <a:gd name="T88" fmla="*/ 1002 w 3517"/>
                <a:gd name="T89" fmla="*/ 670 h 975"/>
                <a:gd name="T90" fmla="*/ 953 w 3517"/>
                <a:gd name="T91" fmla="*/ 411 h 975"/>
                <a:gd name="T92" fmla="*/ 1107 w 3517"/>
                <a:gd name="T93" fmla="*/ 360 h 975"/>
                <a:gd name="T94" fmla="*/ 1131 w 3517"/>
                <a:gd name="T95" fmla="*/ 641 h 975"/>
                <a:gd name="T96" fmla="*/ 3396 w 3517"/>
                <a:gd name="T97" fmla="*/ 245 h 975"/>
                <a:gd name="T98" fmla="*/ 3300 w 3517"/>
                <a:gd name="T99" fmla="*/ 562 h 975"/>
                <a:gd name="T100" fmla="*/ 3244 w 3517"/>
                <a:gd name="T101" fmla="*/ 542 h 975"/>
                <a:gd name="T102" fmla="*/ 3161 w 3517"/>
                <a:gd name="T103" fmla="*/ 255 h 975"/>
                <a:gd name="T104" fmla="*/ 3054 w 3517"/>
                <a:gd name="T105" fmla="*/ 273 h 975"/>
                <a:gd name="T106" fmla="*/ 3104 w 3517"/>
                <a:gd name="T107" fmla="*/ 475 h 975"/>
                <a:gd name="T108" fmla="*/ 3181 w 3517"/>
                <a:gd name="T109" fmla="*/ 815 h 975"/>
                <a:gd name="T110" fmla="*/ 3163 w 3517"/>
                <a:gd name="T111" fmla="*/ 973 h 975"/>
                <a:gd name="T112" fmla="*/ 3353 w 3517"/>
                <a:gd name="T113" fmla="*/ 730 h 975"/>
                <a:gd name="T114" fmla="*/ 3509 w 3517"/>
                <a:gd name="T115" fmla="*/ 299 h 975"/>
                <a:gd name="T116" fmla="*/ 1924 w 3517"/>
                <a:gd name="T117" fmla="*/ 611 h 975"/>
                <a:gd name="T118" fmla="*/ 2050 w 3517"/>
                <a:gd name="T119" fmla="*/ 765 h 975"/>
                <a:gd name="T120" fmla="*/ 2540 w 3517"/>
                <a:gd name="T121" fmla="*/ 267 h 975"/>
                <a:gd name="T122" fmla="*/ 2414 w 3517"/>
                <a:gd name="T123" fmla="*/ 750 h 975"/>
                <a:gd name="T124" fmla="*/ 2540 w 3517"/>
                <a:gd name="T125" fmla="*/ 583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517" h="975">
                  <a:moveTo>
                    <a:pt x="2054" y="67"/>
                  </a:moveTo>
                  <a:lnTo>
                    <a:pt x="2054" y="67"/>
                  </a:lnTo>
                  <a:lnTo>
                    <a:pt x="2022" y="34"/>
                  </a:lnTo>
                  <a:lnTo>
                    <a:pt x="1989" y="2"/>
                  </a:lnTo>
                  <a:lnTo>
                    <a:pt x="1989" y="2"/>
                  </a:lnTo>
                  <a:lnTo>
                    <a:pt x="1985" y="0"/>
                  </a:lnTo>
                  <a:lnTo>
                    <a:pt x="1985" y="0"/>
                  </a:lnTo>
                  <a:lnTo>
                    <a:pt x="1979" y="8"/>
                  </a:lnTo>
                  <a:lnTo>
                    <a:pt x="1973" y="14"/>
                  </a:lnTo>
                  <a:lnTo>
                    <a:pt x="1965" y="20"/>
                  </a:lnTo>
                  <a:lnTo>
                    <a:pt x="1959" y="26"/>
                  </a:lnTo>
                  <a:lnTo>
                    <a:pt x="1959" y="26"/>
                  </a:lnTo>
                  <a:lnTo>
                    <a:pt x="1939" y="49"/>
                  </a:lnTo>
                  <a:lnTo>
                    <a:pt x="1916" y="69"/>
                  </a:lnTo>
                  <a:lnTo>
                    <a:pt x="1916" y="69"/>
                  </a:lnTo>
                  <a:lnTo>
                    <a:pt x="1898" y="91"/>
                  </a:lnTo>
                  <a:lnTo>
                    <a:pt x="1898" y="91"/>
                  </a:lnTo>
                  <a:lnTo>
                    <a:pt x="1902" y="101"/>
                  </a:lnTo>
                  <a:lnTo>
                    <a:pt x="1908" y="109"/>
                  </a:lnTo>
                  <a:lnTo>
                    <a:pt x="1924" y="121"/>
                  </a:lnTo>
                  <a:lnTo>
                    <a:pt x="1924" y="121"/>
                  </a:lnTo>
                  <a:lnTo>
                    <a:pt x="1939" y="136"/>
                  </a:lnTo>
                  <a:lnTo>
                    <a:pt x="1955" y="154"/>
                  </a:lnTo>
                  <a:lnTo>
                    <a:pt x="1971" y="172"/>
                  </a:lnTo>
                  <a:lnTo>
                    <a:pt x="1979" y="178"/>
                  </a:lnTo>
                  <a:lnTo>
                    <a:pt x="1985" y="182"/>
                  </a:lnTo>
                  <a:lnTo>
                    <a:pt x="1985" y="182"/>
                  </a:lnTo>
                  <a:lnTo>
                    <a:pt x="1989" y="182"/>
                  </a:lnTo>
                  <a:lnTo>
                    <a:pt x="1991" y="180"/>
                  </a:lnTo>
                  <a:lnTo>
                    <a:pt x="1999" y="174"/>
                  </a:lnTo>
                  <a:lnTo>
                    <a:pt x="2011" y="162"/>
                  </a:lnTo>
                  <a:lnTo>
                    <a:pt x="2011" y="162"/>
                  </a:lnTo>
                  <a:lnTo>
                    <a:pt x="2044" y="127"/>
                  </a:lnTo>
                  <a:lnTo>
                    <a:pt x="2060" y="111"/>
                  </a:lnTo>
                  <a:lnTo>
                    <a:pt x="2078" y="97"/>
                  </a:lnTo>
                  <a:lnTo>
                    <a:pt x="2078" y="97"/>
                  </a:lnTo>
                  <a:lnTo>
                    <a:pt x="2074" y="87"/>
                  </a:lnTo>
                  <a:lnTo>
                    <a:pt x="2068" y="79"/>
                  </a:lnTo>
                  <a:lnTo>
                    <a:pt x="2054" y="67"/>
                  </a:lnTo>
                  <a:lnTo>
                    <a:pt x="2054" y="67"/>
                  </a:lnTo>
                  <a:close/>
                  <a:moveTo>
                    <a:pt x="2511" y="32"/>
                  </a:moveTo>
                  <a:lnTo>
                    <a:pt x="2511" y="32"/>
                  </a:lnTo>
                  <a:lnTo>
                    <a:pt x="2505" y="26"/>
                  </a:lnTo>
                  <a:lnTo>
                    <a:pt x="2497" y="20"/>
                  </a:lnTo>
                  <a:lnTo>
                    <a:pt x="2489" y="14"/>
                  </a:lnTo>
                  <a:lnTo>
                    <a:pt x="2485" y="4"/>
                  </a:lnTo>
                  <a:lnTo>
                    <a:pt x="2485" y="4"/>
                  </a:lnTo>
                  <a:lnTo>
                    <a:pt x="2483" y="0"/>
                  </a:lnTo>
                  <a:lnTo>
                    <a:pt x="2483" y="0"/>
                  </a:lnTo>
                  <a:lnTo>
                    <a:pt x="2475" y="2"/>
                  </a:lnTo>
                  <a:lnTo>
                    <a:pt x="2469" y="8"/>
                  </a:lnTo>
                  <a:lnTo>
                    <a:pt x="2465" y="14"/>
                  </a:lnTo>
                  <a:lnTo>
                    <a:pt x="2459" y="20"/>
                  </a:lnTo>
                  <a:lnTo>
                    <a:pt x="2459" y="20"/>
                  </a:lnTo>
                  <a:lnTo>
                    <a:pt x="2453" y="26"/>
                  </a:lnTo>
                  <a:lnTo>
                    <a:pt x="2447" y="32"/>
                  </a:lnTo>
                  <a:lnTo>
                    <a:pt x="2442" y="38"/>
                  </a:lnTo>
                  <a:lnTo>
                    <a:pt x="2438" y="45"/>
                  </a:lnTo>
                  <a:lnTo>
                    <a:pt x="2438" y="45"/>
                  </a:lnTo>
                  <a:lnTo>
                    <a:pt x="2420" y="59"/>
                  </a:lnTo>
                  <a:lnTo>
                    <a:pt x="2402" y="73"/>
                  </a:lnTo>
                  <a:lnTo>
                    <a:pt x="2402" y="73"/>
                  </a:lnTo>
                  <a:lnTo>
                    <a:pt x="2394" y="81"/>
                  </a:lnTo>
                  <a:lnTo>
                    <a:pt x="2392" y="87"/>
                  </a:lnTo>
                  <a:lnTo>
                    <a:pt x="2388" y="91"/>
                  </a:lnTo>
                  <a:lnTo>
                    <a:pt x="2388" y="91"/>
                  </a:lnTo>
                  <a:lnTo>
                    <a:pt x="2392" y="101"/>
                  </a:lnTo>
                  <a:lnTo>
                    <a:pt x="2396" y="109"/>
                  </a:lnTo>
                  <a:lnTo>
                    <a:pt x="2404" y="117"/>
                  </a:lnTo>
                  <a:lnTo>
                    <a:pt x="2414" y="125"/>
                  </a:lnTo>
                  <a:lnTo>
                    <a:pt x="2432" y="140"/>
                  </a:lnTo>
                  <a:lnTo>
                    <a:pt x="2440" y="146"/>
                  </a:lnTo>
                  <a:lnTo>
                    <a:pt x="2447" y="154"/>
                  </a:lnTo>
                  <a:lnTo>
                    <a:pt x="2447" y="154"/>
                  </a:lnTo>
                  <a:lnTo>
                    <a:pt x="2459" y="170"/>
                  </a:lnTo>
                  <a:lnTo>
                    <a:pt x="2467" y="176"/>
                  </a:lnTo>
                  <a:lnTo>
                    <a:pt x="2475" y="182"/>
                  </a:lnTo>
                  <a:lnTo>
                    <a:pt x="2475" y="182"/>
                  </a:lnTo>
                  <a:lnTo>
                    <a:pt x="2479" y="184"/>
                  </a:lnTo>
                  <a:lnTo>
                    <a:pt x="2479" y="184"/>
                  </a:lnTo>
                  <a:lnTo>
                    <a:pt x="2491" y="172"/>
                  </a:lnTo>
                  <a:lnTo>
                    <a:pt x="2497" y="168"/>
                  </a:lnTo>
                  <a:lnTo>
                    <a:pt x="2503" y="162"/>
                  </a:lnTo>
                  <a:lnTo>
                    <a:pt x="2503" y="162"/>
                  </a:lnTo>
                  <a:lnTo>
                    <a:pt x="2521" y="142"/>
                  </a:lnTo>
                  <a:lnTo>
                    <a:pt x="2529" y="131"/>
                  </a:lnTo>
                  <a:lnTo>
                    <a:pt x="2540" y="123"/>
                  </a:lnTo>
                  <a:lnTo>
                    <a:pt x="2540" y="123"/>
                  </a:lnTo>
                  <a:lnTo>
                    <a:pt x="2556" y="111"/>
                  </a:lnTo>
                  <a:lnTo>
                    <a:pt x="2562" y="103"/>
                  </a:lnTo>
                  <a:lnTo>
                    <a:pt x="2566" y="95"/>
                  </a:lnTo>
                  <a:lnTo>
                    <a:pt x="2566" y="95"/>
                  </a:lnTo>
                  <a:lnTo>
                    <a:pt x="2568" y="95"/>
                  </a:lnTo>
                  <a:lnTo>
                    <a:pt x="2568" y="95"/>
                  </a:lnTo>
                  <a:lnTo>
                    <a:pt x="2568" y="93"/>
                  </a:lnTo>
                  <a:lnTo>
                    <a:pt x="2568" y="93"/>
                  </a:lnTo>
                  <a:lnTo>
                    <a:pt x="2548" y="67"/>
                  </a:lnTo>
                  <a:lnTo>
                    <a:pt x="2548" y="67"/>
                  </a:lnTo>
                  <a:lnTo>
                    <a:pt x="2527" y="51"/>
                  </a:lnTo>
                  <a:lnTo>
                    <a:pt x="2511" y="32"/>
                  </a:lnTo>
                  <a:lnTo>
                    <a:pt x="2511" y="32"/>
                  </a:lnTo>
                  <a:close/>
                  <a:moveTo>
                    <a:pt x="1714" y="261"/>
                  </a:moveTo>
                  <a:lnTo>
                    <a:pt x="1714" y="261"/>
                  </a:lnTo>
                  <a:lnTo>
                    <a:pt x="1694" y="253"/>
                  </a:lnTo>
                  <a:lnTo>
                    <a:pt x="1669" y="247"/>
                  </a:lnTo>
                  <a:lnTo>
                    <a:pt x="1643" y="245"/>
                  </a:lnTo>
                  <a:lnTo>
                    <a:pt x="1615" y="245"/>
                  </a:lnTo>
                  <a:lnTo>
                    <a:pt x="1589" y="249"/>
                  </a:lnTo>
                  <a:lnTo>
                    <a:pt x="1564" y="255"/>
                  </a:lnTo>
                  <a:lnTo>
                    <a:pt x="1542" y="263"/>
                  </a:lnTo>
                  <a:lnTo>
                    <a:pt x="1526" y="273"/>
                  </a:lnTo>
                  <a:lnTo>
                    <a:pt x="1526" y="273"/>
                  </a:lnTo>
                  <a:lnTo>
                    <a:pt x="1518" y="273"/>
                  </a:lnTo>
                  <a:lnTo>
                    <a:pt x="1512" y="271"/>
                  </a:lnTo>
                  <a:lnTo>
                    <a:pt x="1512" y="271"/>
                  </a:lnTo>
                  <a:lnTo>
                    <a:pt x="1512" y="103"/>
                  </a:lnTo>
                  <a:lnTo>
                    <a:pt x="1512" y="103"/>
                  </a:lnTo>
                  <a:lnTo>
                    <a:pt x="1514" y="63"/>
                  </a:lnTo>
                  <a:lnTo>
                    <a:pt x="1514" y="42"/>
                  </a:lnTo>
                  <a:lnTo>
                    <a:pt x="1510" y="26"/>
                  </a:lnTo>
                  <a:lnTo>
                    <a:pt x="1510" y="26"/>
                  </a:lnTo>
                  <a:lnTo>
                    <a:pt x="1499" y="26"/>
                  </a:lnTo>
                  <a:lnTo>
                    <a:pt x="1499" y="26"/>
                  </a:lnTo>
                  <a:lnTo>
                    <a:pt x="1493" y="30"/>
                  </a:lnTo>
                  <a:lnTo>
                    <a:pt x="1485" y="32"/>
                  </a:lnTo>
                  <a:lnTo>
                    <a:pt x="1465" y="38"/>
                  </a:lnTo>
                  <a:lnTo>
                    <a:pt x="1425" y="47"/>
                  </a:lnTo>
                  <a:lnTo>
                    <a:pt x="1425" y="47"/>
                  </a:lnTo>
                  <a:lnTo>
                    <a:pt x="1412" y="47"/>
                  </a:lnTo>
                  <a:lnTo>
                    <a:pt x="1406" y="47"/>
                  </a:lnTo>
                  <a:lnTo>
                    <a:pt x="1400" y="49"/>
                  </a:lnTo>
                  <a:lnTo>
                    <a:pt x="1400" y="49"/>
                  </a:lnTo>
                  <a:lnTo>
                    <a:pt x="1390" y="51"/>
                  </a:lnTo>
                  <a:lnTo>
                    <a:pt x="1384" y="55"/>
                  </a:lnTo>
                  <a:lnTo>
                    <a:pt x="1384" y="55"/>
                  </a:lnTo>
                  <a:lnTo>
                    <a:pt x="1384" y="744"/>
                  </a:lnTo>
                  <a:lnTo>
                    <a:pt x="1384" y="744"/>
                  </a:lnTo>
                  <a:lnTo>
                    <a:pt x="1386" y="746"/>
                  </a:lnTo>
                  <a:lnTo>
                    <a:pt x="1390" y="748"/>
                  </a:lnTo>
                  <a:lnTo>
                    <a:pt x="1402" y="755"/>
                  </a:lnTo>
                  <a:lnTo>
                    <a:pt x="1425" y="761"/>
                  </a:lnTo>
                  <a:lnTo>
                    <a:pt x="1425" y="761"/>
                  </a:lnTo>
                  <a:lnTo>
                    <a:pt x="1439" y="765"/>
                  </a:lnTo>
                  <a:lnTo>
                    <a:pt x="1451" y="765"/>
                  </a:lnTo>
                  <a:lnTo>
                    <a:pt x="1463" y="767"/>
                  </a:lnTo>
                  <a:lnTo>
                    <a:pt x="1477" y="769"/>
                  </a:lnTo>
                  <a:lnTo>
                    <a:pt x="1477" y="769"/>
                  </a:lnTo>
                  <a:lnTo>
                    <a:pt x="1508" y="775"/>
                  </a:lnTo>
                  <a:lnTo>
                    <a:pt x="1548" y="777"/>
                  </a:lnTo>
                  <a:lnTo>
                    <a:pt x="1589" y="779"/>
                  </a:lnTo>
                  <a:lnTo>
                    <a:pt x="1607" y="777"/>
                  </a:lnTo>
                  <a:lnTo>
                    <a:pt x="1621" y="775"/>
                  </a:lnTo>
                  <a:lnTo>
                    <a:pt x="1621" y="775"/>
                  </a:lnTo>
                  <a:lnTo>
                    <a:pt x="1645" y="771"/>
                  </a:lnTo>
                  <a:lnTo>
                    <a:pt x="1659" y="769"/>
                  </a:lnTo>
                  <a:lnTo>
                    <a:pt x="1671" y="765"/>
                  </a:lnTo>
                  <a:lnTo>
                    <a:pt x="1671" y="765"/>
                  </a:lnTo>
                  <a:lnTo>
                    <a:pt x="1700" y="752"/>
                  </a:lnTo>
                  <a:lnTo>
                    <a:pt x="1726" y="736"/>
                  </a:lnTo>
                  <a:lnTo>
                    <a:pt x="1748" y="718"/>
                  </a:lnTo>
                  <a:lnTo>
                    <a:pt x="1769" y="698"/>
                  </a:lnTo>
                  <a:lnTo>
                    <a:pt x="1785" y="674"/>
                  </a:lnTo>
                  <a:lnTo>
                    <a:pt x="1801" y="647"/>
                  </a:lnTo>
                  <a:lnTo>
                    <a:pt x="1813" y="619"/>
                  </a:lnTo>
                  <a:lnTo>
                    <a:pt x="1823" y="587"/>
                  </a:lnTo>
                  <a:lnTo>
                    <a:pt x="1823" y="587"/>
                  </a:lnTo>
                  <a:lnTo>
                    <a:pt x="1825" y="562"/>
                  </a:lnTo>
                  <a:lnTo>
                    <a:pt x="1825" y="562"/>
                  </a:lnTo>
                  <a:lnTo>
                    <a:pt x="1829" y="544"/>
                  </a:lnTo>
                  <a:lnTo>
                    <a:pt x="1831" y="526"/>
                  </a:lnTo>
                  <a:lnTo>
                    <a:pt x="1833" y="488"/>
                  </a:lnTo>
                  <a:lnTo>
                    <a:pt x="1829" y="451"/>
                  </a:lnTo>
                  <a:lnTo>
                    <a:pt x="1823" y="415"/>
                  </a:lnTo>
                  <a:lnTo>
                    <a:pt x="1815" y="382"/>
                  </a:lnTo>
                  <a:lnTo>
                    <a:pt x="1803" y="352"/>
                  </a:lnTo>
                  <a:lnTo>
                    <a:pt x="1791" y="324"/>
                  </a:lnTo>
                  <a:lnTo>
                    <a:pt x="1777" y="301"/>
                  </a:lnTo>
                  <a:lnTo>
                    <a:pt x="1777" y="301"/>
                  </a:lnTo>
                  <a:lnTo>
                    <a:pt x="1771" y="295"/>
                  </a:lnTo>
                  <a:lnTo>
                    <a:pt x="1765" y="289"/>
                  </a:lnTo>
                  <a:lnTo>
                    <a:pt x="1748" y="279"/>
                  </a:lnTo>
                  <a:lnTo>
                    <a:pt x="1714" y="261"/>
                  </a:lnTo>
                  <a:lnTo>
                    <a:pt x="1714" y="261"/>
                  </a:lnTo>
                  <a:close/>
                  <a:moveTo>
                    <a:pt x="1692" y="587"/>
                  </a:moveTo>
                  <a:lnTo>
                    <a:pt x="1692" y="587"/>
                  </a:lnTo>
                  <a:lnTo>
                    <a:pt x="1682" y="611"/>
                  </a:lnTo>
                  <a:lnTo>
                    <a:pt x="1667" y="631"/>
                  </a:lnTo>
                  <a:lnTo>
                    <a:pt x="1659" y="641"/>
                  </a:lnTo>
                  <a:lnTo>
                    <a:pt x="1651" y="651"/>
                  </a:lnTo>
                  <a:lnTo>
                    <a:pt x="1641" y="659"/>
                  </a:lnTo>
                  <a:lnTo>
                    <a:pt x="1629" y="666"/>
                  </a:lnTo>
                  <a:lnTo>
                    <a:pt x="1619" y="672"/>
                  </a:lnTo>
                  <a:lnTo>
                    <a:pt x="1605" y="676"/>
                  </a:lnTo>
                  <a:lnTo>
                    <a:pt x="1593" y="680"/>
                  </a:lnTo>
                  <a:lnTo>
                    <a:pt x="1578" y="682"/>
                  </a:lnTo>
                  <a:lnTo>
                    <a:pt x="1562" y="684"/>
                  </a:lnTo>
                  <a:lnTo>
                    <a:pt x="1548" y="682"/>
                  </a:lnTo>
                  <a:lnTo>
                    <a:pt x="1530" y="680"/>
                  </a:lnTo>
                  <a:lnTo>
                    <a:pt x="1514" y="676"/>
                  </a:lnTo>
                  <a:lnTo>
                    <a:pt x="1514" y="676"/>
                  </a:lnTo>
                  <a:lnTo>
                    <a:pt x="1512" y="657"/>
                  </a:lnTo>
                  <a:lnTo>
                    <a:pt x="1512" y="637"/>
                  </a:lnTo>
                  <a:lnTo>
                    <a:pt x="1512" y="597"/>
                  </a:lnTo>
                  <a:lnTo>
                    <a:pt x="1512" y="597"/>
                  </a:lnTo>
                  <a:lnTo>
                    <a:pt x="1512" y="445"/>
                  </a:lnTo>
                  <a:lnTo>
                    <a:pt x="1512" y="445"/>
                  </a:lnTo>
                  <a:lnTo>
                    <a:pt x="1510" y="396"/>
                  </a:lnTo>
                  <a:lnTo>
                    <a:pt x="1512" y="374"/>
                  </a:lnTo>
                  <a:lnTo>
                    <a:pt x="1514" y="364"/>
                  </a:lnTo>
                  <a:lnTo>
                    <a:pt x="1518" y="356"/>
                  </a:lnTo>
                  <a:lnTo>
                    <a:pt x="1518" y="356"/>
                  </a:lnTo>
                  <a:lnTo>
                    <a:pt x="1540" y="352"/>
                  </a:lnTo>
                  <a:lnTo>
                    <a:pt x="1552" y="350"/>
                  </a:lnTo>
                  <a:lnTo>
                    <a:pt x="1562" y="346"/>
                  </a:lnTo>
                  <a:lnTo>
                    <a:pt x="1562" y="346"/>
                  </a:lnTo>
                  <a:lnTo>
                    <a:pt x="1595" y="348"/>
                  </a:lnTo>
                  <a:lnTo>
                    <a:pt x="1625" y="352"/>
                  </a:lnTo>
                  <a:lnTo>
                    <a:pt x="1639" y="354"/>
                  </a:lnTo>
                  <a:lnTo>
                    <a:pt x="1651" y="360"/>
                  </a:lnTo>
                  <a:lnTo>
                    <a:pt x="1661" y="366"/>
                  </a:lnTo>
                  <a:lnTo>
                    <a:pt x="1669" y="374"/>
                  </a:lnTo>
                  <a:lnTo>
                    <a:pt x="1669" y="374"/>
                  </a:lnTo>
                  <a:lnTo>
                    <a:pt x="1680" y="392"/>
                  </a:lnTo>
                  <a:lnTo>
                    <a:pt x="1690" y="415"/>
                  </a:lnTo>
                  <a:lnTo>
                    <a:pt x="1696" y="441"/>
                  </a:lnTo>
                  <a:lnTo>
                    <a:pt x="1702" y="471"/>
                  </a:lnTo>
                  <a:lnTo>
                    <a:pt x="1704" y="502"/>
                  </a:lnTo>
                  <a:lnTo>
                    <a:pt x="1702" y="532"/>
                  </a:lnTo>
                  <a:lnTo>
                    <a:pt x="1700" y="560"/>
                  </a:lnTo>
                  <a:lnTo>
                    <a:pt x="1692" y="587"/>
                  </a:lnTo>
                  <a:lnTo>
                    <a:pt x="1692" y="587"/>
                  </a:lnTo>
                  <a:close/>
                  <a:moveTo>
                    <a:pt x="2283" y="26"/>
                  </a:moveTo>
                  <a:lnTo>
                    <a:pt x="2283" y="26"/>
                  </a:lnTo>
                  <a:lnTo>
                    <a:pt x="2272" y="30"/>
                  </a:lnTo>
                  <a:lnTo>
                    <a:pt x="2254" y="36"/>
                  </a:lnTo>
                  <a:lnTo>
                    <a:pt x="2224" y="45"/>
                  </a:lnTo>
                  <a:lnTo>
                    <a:pt x="2224" y="45"/>
                  </a:lnTo>
                  <a:lnTo>
                    <a:pt x="2214" y="45"/>
                  </a:lnTo>
                  <a:lnTo>
                    <a:pt x="2202" y="47"/>
                  </a:lnTo>
                  <a:lnTo>
                    <a:pt x="2192" y="47"/>
                  </a:lnTo>
                  <a:lnTo>
                    <a:pt x="2183" y="49"/>
                  </a:lnTo>
                  <a:lnTo>
                    <a:pt x="2183" y="49"/>
                  </a:lnTo>
                  <a:lnTo>
                    <a:pt x="2175" y="51"/>
                  </a:lnTo>
                  <a:lnTo>
                    <a:pt x="2169" y="55"/>
                  </a:lnTo>
                  <a:lnTo>
                    <a:pt x="2169" y="55"/>
                  </a:lnTo>
                  <a:lnTo>
                    <a:pt x="2169" y="544"/>
                  </a:lnTo>
                  <a:lnTo>
                    <a:pt x="2169" y="544"/>
                  </a:lnTo>
                  <a:lnTo>
                    <a:pt x="2169" y="690"/>
                  </a:lnTo>
                  <a:lnTo>
                    <a:pt x="2169" y="690"/>
                  </a:lnTo>
                  <a:lnTo>
                    <a:pt x="2169" y="726"/>
                  </a:lnTo>
                  <a:lnTo>
                    <a:pt x="2169" y="744"/>
                  </a:lnTo>
                  <a:lnTo>
                    <a:pt x="2167" y="761"/>
                  </a:lnTo>
                  <a:lnTo>
                    <a:pt x="2167" y="761"/>
                  </a:lnTo>
                  <a:lnTo>
                    <a:pt x="2171" y="765"/>
                  </a:lnTo>
                  <a:lnTo>
                    <a:pt x="2171" y="765"/>
                  </a:lnTo>
                  <a:lnTo>
                    <a:pt x="2175" y="767"/>
                  </a:lnTo>
                  <a:lnTo>
                    <a:pt x="2179" y="767"/>
                  </a:lnTo>
                  <a:lnTo>
                    <a:pt x="2188" y="767"/>
                  </a:lnTo>
                  <a:lnTo>
                    <a:pt x="2198" y="765"/>
                  </a:lnTo>
                  <a:lnTo>
                    <a:pt x="2208" y="765"/>
                  </a:lnTo>
                  <a:lnTo>
                    <a:pt x="2208" y="765"/>
                  </a:lnTo>
                  <a:lnTo>
                    <a:pt x="2226" y="767"/>
                  </a:lnTo>
                  <a:lnTo>
                    <a:pt x="2248" y="769"/>
                  </a:lnTo>
                  <a:lnTo>
                    <a:pt x="2272" y="767"/>
                  </a:lnTo>
                  <a:lnTo>
                    <a:pt x="2295" y="765"/>
                  </a:lnTo>
                  <a:lnTo>
                    <a:pt x="2295" y="765"/>
                  </a:lnTo>
                  <a:lnTo>
                    <a:pt x="2295" y="765"/>
                  </a:lnTo>
                  <a:lnTo>
                    <a:pt x="2295" y="765"/>
                  </a:lnTo>
                  <a:lnTo>
                    <a:pt x="2297" y="765"/>
                  </a:lnTo>
                  <a:lnTo>
                    <a:pt x="2297" y="765"/>
                  </a:lnTo>
                  <a:lnTo>
                    <a:pt x="2297" y="251"/>
                  </a:lnTo>
                  <a:lnTo>
                    <a:pt x="2297" y="251"/>
                  </a:lnTo>
                  <a:lnTo>
                    <a:pt x="2297" y="97"/>
                  </a:lnTo>
                  <a:lnTo>
                    <a:pt x="2297" y="97"/>
                  </a:lnTo>
                  <a:lnTo>
                    <a:pt x="2297" y="61"/>
                  </a:lnTo>
                  <a:lnTo>
                    <a:pt x="2297" y="42"/>
                  </a:lnTo>
                  <a:lnTo>
                    <a:pt x="2295" y="26"/>
                  </a:lnTo>
                  <a:lnTo>
                    <a:pt x="2295" y="26"/>
                  </a:lnTo>
                  <a:lnTo>
                    <a:pt x="2283" y="26"/>
                  </a:lnTo>
                  <a:lnTo>
                    <a:pt x="2283" y="26"/>
                  </a:lnTo>
                  <a:close/>
                  <a:moveTo>
                    <a:pt x="2924" y="668"/>
                  </a:moveTo>
                  <a:lnTo>
                    <a:pt x="2924" y="668"/>
                  </a:lnTo>
                  <a:lnTo>
                    <a:pt x="2908" y="670"/>
                  </a:lnTo>
                  <a:lnTo>
                    <a:pt x="2886" y="672"/>
                  </a:lnTo>
                  <a:lnTo>
                    <a:pt x="2863" y="670"/>
                  </a:lnTo>
                  <a:lnTo>
                    <a:pt x="2855" y="668"/>
                  </a:lnTo>
                  <a:lnTo>
                    <a:pt x="2849" y="666"/>
                  </a:lnTo>
                  <a:lnTo>
                    <a:pt x="2849" y="666"/>
                  </a:lnTo>
                  <a:lnTo>
                    <a:pt x="2843" y="659"/>
                  </a:lnTo>
                  <a:lnTo>
                    <a:pt x="2835" y="651"/>
                  </a:lnTo>
                  <a:lnTo>
                    <a:pt x="2831" y="643"/>
                  </a:lnTo>
                  <a:lnTo>
                    <a:pt x="2827" y="635"/>
                  </a:lnTo>
                  <a:lnTo>
                    <a:pt x="2827" y="635"/>
                  </a:lnTo>
                  <a:lnTo>
                    <a:pt x="2825" y="625"/>
                  </a:lnTo>
                  <a:lnTo>
                    <a:pt x="2825" y="619"/>
                  </a:lnTo>
                  <a:lnTo>
                    <a:pt x="2823" y="615"/>
                  </a:lnTo>
                  <a:lnTo>
                    <a:pt x="2823" y="615"/>
                  </a:lnTo>
                  <a:lnTo>
                    <a:pt x="2823" y="437"/>
                  </a:lnTo>
                  <a:lnTo>
                    <a:pt x="2823" y="437"/>
                  </a:lnTo>
                  <a:lnTo>
                    <a:pt x="2821" y="394"/>
                  </a:lnTo>
                  <a:lnTo>
                    <a:pt x="2821" y="374"/>
                  </a:lnTo>
                  <a:lnTo>
                    <a:pt x="2825" y="356"/>
                  </a:lnTo>
                  <a:lnTo>
                    <a:pt x="2825" y="356"/>
                  </a:lnTo>
                  <a:lnTo>
                    <a:pt x="2837" y="352"/>
                  </a:lnTo>
                  <a:lnTo>
                    <a:pt x="2855" y="350"/>
                  </a:lnTo>
                  <a:lnTo>
                    <a:pt x="2898" y="350"/>
                  </a:lnTo>
                  <a:lnTo>
                    <a:pt x="2940" y="352"/>
                  </a:lnTo>
                  <a:lnTo>
                    <a:pt x="2973" y="352"/>
                  </a:lnTo>
                  <a:lnTo>
                    <a:pt x="2973" y="352"/>
                  </a:lnTo>
                  <a:lnTo>
                    <a:pt x="2973" y="350"/>
                  </a:lnTo>
                  <a:lnTo>
                    <a:pt x="2973" y="350"/>
                  </a:lnTo>
                  <a:lnTo>
                    <a:pt x="2975" y="350"/>
                  </a:lnTo>
                  <a:lnTo>
                    <a:pt x="2975" y="350"/>
                  </a:lnTo>
                  <a:lnTo>
                    <a:pt x="2977" y="303"/>
                  </a:lnTo>
                  <a:lnTo>
                    <a:pt x="2977" y="281"/>
                  </a:lnTo>
                  <a:lnTo>
                    <a:pt x="2975" y="269"/>
                  </a:lnTo>
                  <a:lnTo>
                    <a:pt x="2973" y="261"/>
                  </a:lnTo>
                  <a:lnTo>
                    <a:pt x="2973" y="261"/>
                  </a:lnTo>
                  <a:lnTo>
                    <a:pt x="2829" y="261"/>
                  </a:lnTo>
                  <a:lnTo>
                    <a:pt x="2829" y="261"/>
                  </a:lnTo>
                  <a:lnTo>
                    <a:pt x="2823" y="255"/>
                  </a:lnTo>
                  <a:lnTo>
                    <a:pt x="2823" y="255"/>
                  </a:lnTo>
                  <a:lnTo>
                    <a:pt x="2823" y="164"/>
                  </a:lnTo>
                  <a:lnTo>
                    <a:pt x="2823" y="164"/>
                  </a:lnTo>
                  <a:lnTo>
                    <a:pt x="2823" y="144"/>
                  </a:lnTo>
                  <a:lnTo>
                    <a:pt x="2821" y="136"/>
                  </a:lnTo>
                  <a:lnTo>
                    <a:pt x="2819" y="131"/>
                  </a:lnTo>
                  <a:lnTo>
                    <a:pt x="2815" y="129"/>
                  </a:lnTo>
                  <a:lnTo>
                    <a:pt x="2815" y="129"/>
                  </a:lnTo>
                  <a:lnTo>
                    <a:pt x="2807" y="136"/>
                  </a:lnTo>
                  <a:lnTo>
                    <a:pt x="2797" y="138"/>
                  </a:lnTo>
                  <a:lnTo>
                    <a:pt x="2772" y="142"/>
                  </a:lnTo>
                  <a:lnTo>
                    <a:pt x="2746" y="144"/>
                  </a:lnTo>
                  <a:lnTo>
                    <a:pt x="2722" y="148"/>
                  </a:lnTo>
                  <a:lnTo>
                    <a:pt x="2722" y="148"/>
                  </a:lnTo>
                  <a:lnTo>
                    <a:pt x="2706" y="154"/>
                  </a:lnTo>
                  <a:lnTo>
                    <a:pt x="2689" y="162"/>
                  </a:lnTo>
                  <a:lnTo>
                    <a:pt x="2689" y="162"/>
                  </a:lnTo>
                  <a:lnTo>
                    <a:pt x="2693" y="210"/>
                  </a:lnTo>
                  <a:lnTo>
                    <a:pt x="2693" y="239"/>
                  </a:lnTo>
                  <a:lnTo>
                    <a:pt x="2691" y="249"/>
                  </a:lnTo>
                  <a:lnTo>
                    <a:pt x="2689" y="255"/>
                  </a:lnTo>
                  <a:lnTo>
                    <a:pt x="2689" y="255"/>
                  </a:lnTo>
                  <a:lnTo>
                    <a:pt x="2689" y="259"/>
                  </a:lnTo>
                  <a:lnTo>
                    <a:pt x="2689" y="259"/>
                  </a:lnTo>
                  <a:lnTo>
                    <a:pt x="2671" y="263"/>
                  </a:lnTo>
                  <a:lnTo>
                    <a:pt x="2651" y="265"/>
                  </a:lnTo>
                  <a:lnTo>
                    <a:pt x="2631" y="269"/>
                  </a:lnTo>
                  <a:lnTo>
                    <a:pt x="2610" y="273"/>
                  </a:lnTo>
                  <a:lnTo>
                    <a:pt x="2610" y="273"/>
                  </a:lnTo>
                  <a:lnTo>
                    <a:pt x="2610" y="312"/>
                  </a:lnTo>
                  <a:lnTo>
                    <a:pt x="2610" y="334"/>
                  </a:lnTo>
                  <a:lnTo>
                    <a:pt x="2610" y="346"/>
                  </a:lnTo>
                  <a:lnTo>
                    <a:pt x="2610" y="346"/>
                  </a:lnTo>
                  <a:lnTo>
                    <a:pt x="2612" y="352"/>
                  </a:lnTo>
                  <a:lnTo>
                    <a:pt x="2612" y="352"/>
                  </a:lnTo>
                  <a:lnTo>
                    <a:pt x="2629" y="352"/>
                  </a:lnTo>
                  <a:lnTo>
                    <a:pt x="2653" y="352"/>
                  </a:lnTo>
                  <a:lnTo>
                    <a:pt x="2677" y="352"/>
                  </a:lnTo>
                  <a:lnTo>
                    <a:pt x="2685" y="354"/>
                  </a:lnTo>
                  <a:lnTo>
                    <a:pt x="2689" y="358"/>
                  </a:lnTo>
                  <a:lnTo>
                    <a:pt x="2689" y="358"/>
                  </a:lnTo>
                  <a:lnTo>
                    <a:pt x="2693" y="366"/>
                  </a:lnTo>
                  <a:lnTo>
                    <a:pt x="2693" y="378"/>
                  </a:lnTo>
                  <a:lnTo>
                    <a:pt x="2691" y="401"/>
                  </a:lnTo>
                  <a:lnTo>
                    <a:pt x="2691" y="401"/>
                  </a:lnTo>
                  <a:lnTo>
                    <a:pt x="2691" y="510"/>
                  </a:lnTo>
                  <a:lnTo>
                    <a:pt x="2691" y="510"/>
                  </a:lnTo>
                  <a:lnTo>
                    <a:pt x="2691" y="564"/>
                  </a:lnTo>
                  <a:lnTo>
                    <a:pt x="2695" y="617"/>
                  </a:lnTo>
                  <a:lnTo>
                    <a:pt x="2697" y="639"/>
                  </a:lnTo>
                  <a:lnTo>
                    <a:pt x="2701" y="661"/>
                  </a:lnTo>
                  <a:lnTo>
                    <a:pt x="2706" y="682"/>
                  </a:lnTo>
                  <a:lnTo>
                    <a:pt x="2712" y="702"/>
                  </a:lnTo>
                  <a:lnTo>
                    <a:pt x="2722" y="718"/>
                  </a:lnTo>
                  <a:lnTo>
                    <a:pt x="2732" y="732"/>
                  </a:lnTo>
                  <a:lnTo>
                    <a:pt x="2746" y="746"/>
                  </a:lnTo>
                  <a:lnTo>
                    <a:pt x="2760" y="757"/>
                  </a:lnTo>
                  <a:lnTo>
                    <a:pt x="2780" y="765"/>
                  </a:lnTo>
                  <a:lnTo>
                    <a:pt x="2801" y="771"/>
                  </a:lnTo>
                  <a:lnTo>
                    <a:pt x="2827" y="775"/>
                  </a:lnTo>
                  <a:lnTo>
                    <a:pt x="2855" y="777"/>
                  </a:lnTo>
                  <a:lnTo>
                    <a:pt x="2855" y="777"/>
                  </a:lnTo>
                  <a:lnTo>
                    <a:pt x="2904" y="773"/>
                  </a:lnTo>
                  <a:lnTo>
                    <a:pt x="2904" y="773"/>
                  </a:lnTo>
                  <a:lnTo>
                    <a:pt x="2930" y="767"/>
                  </a:lnTo>
                  <a:lnTo>
                    <a:pt x="2952" y="759"/>
                  </a:lnTo>
                  <a:lnTo>
                    <a:pt x="2973" y="750"/>
                  </a:lnTo>
                  <a:lnTo>
                    <a:pt x="2993" y="738"/>
                  </a:lnTo>
                  <a:lnTo>
                    <a:pt x="2993" y="738"/>
                  </a:lnTo>
                  <a:lnTo>
                    <a:pt x="2987" y="718"/>
                  </a:lnTo>
                  <a:lnTo>
                    <a:pt x="2979" y="698"/>
                  </a:lnTo>
                  <a:lnTo>
                    <a:pt x="2973" y="678"/>
                  </a:lnTo>
                  <a:lnTo>
                    <a:pt x="2967" y="655"/>
                  </a:lnTo>
                  <a:lnTo>
                    <a:pt x="2967" y="655"/>
                  </a:lnTo>
                  <a:lnTo>
                    <a:pt x="2954" y="657"/>
                  </a:lnTo>
                  <a:lnTo>
                    <a:pt x="2944" y="659"/>
                  </a:lnTo>
                  <a:lnTo>
                    <a:pt x="2924" y="668"/>
                  </a:lnTo>
                  <a:lnTo>
                    <a:pt x="2924" y="668"/>
                  </a:lnTo>
                  <a:close/>
                  <a:moveTo>
                    <a:pt x="706" y="344"/>
                  </a:moveTo>
                  <a:lnTo>
                    <a:pt x="706" y="344"/>
                  </a:lnTo>
                  <a:lnTo>
                    <a:pt x="698" y="326"/>
                  </a:lnTo>
                  <a:lnTo>
                    <a:pt x="690" y="307"/>
                  </a:lnTo>
                  <a:lnTo>
                    <a:pt x="678" y="291"/>
                  </a:lnTo>
                  <a:lnTo>
                    <a:pt x="666" y="279"/>
                  </a:lnTo>
                  <a:lnTo>
                    <a:pt x="666" y="279"/>
                  </a:lnTo>
                  <a:lnTo>
                    <a:pt x="658" y="273"/>
                  </a:lnTo>
                  <a:lnTo>
                    <a:pt x="648" y="269"/>
                  </a:lnTo>
                  <a:lnTo>
                    <a:pt x="648" y="269"/>
                  </a:lnTo>
                  <a:lnTo>
                    <a:pt x="637" y="261"/>
                  </a:lnTo>
                  <a:lnTo>
                    <a:pt x="631" y="255"/>
                  </a:lnTo>
                  <a:lnTo>
                    <a:pt x="625" y="251"/>
                  </a:lnTo>
                  <a:lnTo>
                    <a:pt x="625" y="251"/>
                  </a:lnTo>
                  <a:lnTo>
                    <a:pt x="611" y="249"/>
                  </a:lnTo>
                  <a:lnTo>
                    <a:pt x="593" y="245"/>
                  </a:lnTo>
                  <a:lnTo>
                    <a:pt x="573" y="245"/>
                  </a:lnTo>
                  <a:lnTo>
                    <a:pt x="552" y="245"/>
                  </a:lnTo>
                  <a:lnTo>
                    <a:pt x="532" y="247"/>
                  </a:lnTo>
                  <a:lnTo>
                    <a:pt x="512" y="251"/>
                  </a:lnTo>
                  <a:lnTo>
                    <a:pt x="498" y="255"/>
                  </a:lnTo>
                  <a:lnTo>
                    <a:pt x="486" y="259"/>
                  </a:lnTo>
                  <a:lnTo>
                    <a:pt x="486" y="259"/>
                  </a:lnTo>
                  <a:lnTo>
                    <a:pt x="465" y="269"/>
                  </a:lnTo>
                  <a:lnTo>
                    <a:pt x="445" y="279"/>
                  </a:lnTo>
                  <a:lnTo>
                    <a:pt x="425" y="289"/>
                  </a:lnTo>
                  <a:lnTo>
                    <a:pt x="417" y="295"/>
                  </a:lnTo>
                  <a:lnTo>
                    <a:pt x="409" y="301"/>
                  </a:lnTo>
                  <a:lnTo>
                    <a:pt x="409" y="301"/>
                  </a:lnTo>
                  <a:lnTo>
                    <a:pt x="399" y="301"/>
                  </a:lnTo>
                  <a:lnTo>
                    <a:pt x="399" y="301"/>
                  </a:lnTo>
                  <a:lnTo>
                    <a:pt x="387" y="289"/>
                  </a:lnTo>
                  <a:lnTo>
                    <a:pt x="374" y="277"/>
                  </a:lnTo>
                  <a:lnTo>
                    <a:pt x="360" y="269"/>
                  </a:lnTo>
                  <a:lnTo>
                    <a:pt x="344" y="259"/>
                  </a:lnTo>
                  <a:lnTo>
                    <a:pt x="328" y="253"/>
                  </a:lnTo>
                  <a:lnTo>
                    <a:pt x="308" y="249"/>
                  </a:lnTo>
                  <a:lnTo>
                    <a:pt x="287" y="245"/>
                  </a:lnTo>
                  <a:lnTo>
                    <a:pt x="263" y="245"/>
                  </a:lnTo>
                  <a:lnTo>
                    <a:pt x="263" y="245"/>
                  </a:lnTo>
                  <a:lnTo>
                    <a:pt x="257" y="247"/>
                  </a:lnTo>
                  <a:lnTo>
                    <a:pt x="251" y="249"/>
                  </a:lnTo>
                  <a:lnTo>
                    <a:pt x="235" y="249"/>
                  </a:lnTo>
                  <a:lnTo>
                    <a:pt x="219" y="249"/>
                  </a:lnTo>
                  <a:lnTo>
                    <a:pt x="206" y="251"/>
                  </a:lnTo>
                  <a:lnTo>
                    <a:pt x="206" y="251"/>
                  </a:lnTo>
                  <a:lnTo>
                    <a:pt x="186" y="259"/>
                  </a:lnTo>
                  <a:lnTo>
                    <a:pt x="162" y="273"/>
                  </a:lnTo>
                  <a:lnTo>
                    <a:pt x="138" y="287"/>
                  </a:lnTo>
                  <a:lnTo>
                    <a:pt x="121" y="299"/>
                  </a:lnTo>
                  <a:lnTo>
                    <a:pt x="121" y="299"/>
                  </a:lnTo>
                  <a:lnTo>
                    <a:pt x="107" y="299"/>
                  </a:lnTo>
                  <a:lnTo>
                    <a:pt x="107" y="299"/>
                  </a:lnTo>
                  <a:lnTo>
                    <a:pt x="103" y="295"/>
                  </a:lnTo>
                  <a:lnTo>
                    <a:pt x="99" y="283"/>
                  </a:lnTo>
                  <a:lnTo>
                    <a:pt x="91" y="263"/>
                  </a:lnTo>
                  <a:lnTo>
                    <a:pt x="91" y="263"/>
                  </a:lnTo>
                  <a:lnTo>
                    <a:pt x="87" y="261"/>
                  </a:lnTo>
                  <a:lnTo>
                    <a:pt x="87" y="261"/>
                  </a:lnTo>
                  <a:lnTo>
                    <a:pt x="42" y="259"/>
                  </a:lnTo>
                  <a:lnTo>
                    <a:pt x="20" y="259"/>
                  </a:lnTo>
                  <a:lnTo>
                    <a:pt x="10" y="261"/>
                  </a:lnTo>
                  <a:lnTo>
                    <a:pt x="2" y="263"/>
                  </a:lnTo>
                  <a:lnTo>
                    <a:pt x="2" y="263"/>
                  </a:lnTo>
                  <a:lnTo>
                    <a:pt x="0" y="289"/>
                  </a:lnTo>
                  <a:lnTo>
                    <a:pt x="0" y="318"/>
                  </a:lnTo>
                  <a:lnTo>
                    <a:pt x="2" y="378"/>
                  </a:lnTo>
                  <a:lnTo>
                    <a:pt x="2" y="378"/>
                  </a:lnTo>
                  <a:lnTo>
                    <a:pt x="2" y="623"/>
                  </a:lnTo>
                  <a:lnTo>
                    <a:pt x="2" y="623"/>
                  </a:lnTo>
                  <a:lnTo>
                    <a:pt x="2" y="718"/>
                  </a:lnTo>
                  <a:lnTo>
                    <a:pt x="2" y="718"/>
                  </a:lnTo>
                  <a:lnTo>
                    <a:pt x="2" y="738"/>
                  </a:lnTo>
                  <a:lnTo>
                    <a:pt x="2" y="746"/>
                  </a:lnTo>
                  <a:lnTo>
                    <a:pt x="0" y="755"/>
                  </a:lnTo>
                  <a:lnTo>
                    <a:pt x="0" y="755"/>
                  </a:lnTo>
                  <a:lnTo>
                    <a:pt x="2" y="765"/>
                  </a:lnTo>
                  <a:lnTo>
                    <a:pt x="2" y="765"/>
                  </a:lnTo>
                  <a:lnTo>
                    <a:pt x="20" y="767"/>
                  </a:lnTo>
                  <a:lnTo>
                    <a:pt x="38" y="767"/>
                  </a:lnTo>
                  <a:lnTo>
                    <a:pt x="79" y="765"/>
                  </a:lnTo>
                  <a:lnTo>
                    <a:pt x="79" y="765"/>
                  </a:lnTo>
                  <a:lnTo>
                    <a:pt x="97" y="765"/>
                  </a:lnTo>
                  <a:lnTo>
                    <a:pt x="107" y="765"/>
                  </a:lnTo>
                  <a:lnTo>
                    <a:pt x="113" y="767"/>
                  </a:lnTo>
                  <a:lnTo>
                    <a:pt x="113" y="767"/>
                  </a:lnTo>
                  <a:lnTo>
                    <a:pt x="123" y="767"/>
                  </a:lnTo>
                  <a:lnTo>
                    <a:pt x="130" y="765"/>
                  </a:lnTo>
                  <a:lnTo>
                    <a:pt x="130" y="765"/>
                  </a:lnTo>
                  <a:lnTo>
                    <a:pt x="130" y="485"/>
                  </a:lnTo>
                  <a:lnTo>
                    <a:pt x="130" y="485"/>
                  </a:lnTo>
                  <a:lnTo>
                    <a:pt x="127" y="423"/>
                  </a:lnTo>
                  <a:lnTo>
                    <a:pt x="127" y="390"/>
                  </a:lnTo>
                  <a:lnTo>
                    <a:pt x="130" y="376"/>
                  </a:lnTo>
                  <a:lnTo>
                    <a:pt x="132" y="366"/>
                  </a:lnTo>
                  <a:lnTo>
                    <a:pt x="132" y="366"/>
                  </a:lnTo>
                  <a:lnTo>
                    <a:pt x="144" y="362"/>
                  </a:lnTo>
                  <a:lnTo>
                    <a:pt x="156" y="360"/>
                  </a:lnTo>
                  <a:lnTo>
                    <a:pt x="180" y="356"/>
                  </a:lnTo>
                  <a:lnTo>
                    <a:pt x="180" y="356"/>
                  </a:lnTo>
                  <a:lnTo>
                    <a:pt x="192" y="354"/>
                  </a:lnTo>
                  <a:lnTo>
                    <a:pt x="202" y="352"/>
                  </a:lnTo>
                  <a:lnTo>
                    <a:pt x="215" y="352"/>
                  </a:lnTo>
                  <a:lnTo>
                    <a:pt x="225" y="354"/>
                  </a:lnTo>
                  <a:lnTo>
                    <a:pt x="225" y="354"/>
                  </a:lnTo>
                  <a:lnTo>
                    <a:pt x="255" y="360"/>
                  </a:lnTo>
                  <a:lnTo>
                    <a:pt x="269" y="366"/>
                  </a:lnTo>
                  <a:lnTo>
                    <a:pt x="275" y="368"/>
                  </a:lnTo>
                  <a:lnTo>
                    <a:pt x="279" y="374"/>
                  </a:lnTo>
                  <a:lnTo>
                    <a:pt x="279" y="374"/>
                  </a:lnTo>
                  <a:lnTo>
                    <a:pt x="283" y="380"/>
                  </a:lnTo>
                  <a:lnTo>
                    <a:pt x="287" y="390"/>
                  </a:lnTo>
                  <a:lnTo>
                    <a:pt x="293" y="413"/>
                  </a:lnTo>
                  <a:lnTo>
                    <a:pt x="295" y="441"/>
                  </a:lnTo>
                  <a:lnTo>
                    <a:pt x="297" y="473"/>
                  </a:lnTo>
                  <a:lnTo>
                    <a:pt x="297" y="538"/>
                  </a:lnTo>
                  <a:lnTo>
                    <a:pt x="295" y="595"/>
                  </a:lnTo>
                  <a:lnTo>
                    <a:pt x="295" y="595"/>
                  </a:lnTo>
                  <a:lnTo>
                    <a:pt x="295" y="710"/>
                  </a:lnTo>
                  <a:lnTo>
                    <a:pt x="295" y="710"/>
                  </a:lnTo>
                  <a:lnTo>
                    <a:pt x="295" y="734"/>
                  </a:lnTo>
                  <a:lnTo>
                    <a:pt x="295" y="746"/>
                  </a:lnTo>
                  <a:lnTo>
                    <a:pt x="293" y="755"/>
                  </a:lnTo>
                  <a:lnTo>
                    <a:pt x="293" y="755"/>
                  </a:lnTo>
                  <a:lnTo>
                    <a:pt x="295" y="765"/>
                  </a:lnTo>
                  <a:lnTo>
                    <a:pt x="295" y="765"/>
                  </a:lnTo>
                  <a:lnTo>
                    <a:pt x="314" y="767"/>
                  </a:lnTo>
                  <a:lnTo>
                    <a:pt x="340" y="769"/>
                  </a:lnTo>
                  <a:lnTo>
                    <a:pt x="366" y="767"/>
                  </a:lnTo>
                  <a:lnTo>
                    <a:pt x="384" y="765"/>
                  </a:lnTo>
                  <a:lnTo>
                    <a:pt x="384" y="765"/>
                  </a:lnTo>
                  <a:lnTo>
                    <a:pt x="395" y="765"/>
                  </a:lnTo>
                  <a:lnTo>
                    <a:pt x="403" y="767"/>
                  </a:lnTo>
                  <a:lnTo>
                    <a:pt x="411" y="767"/>
                  </a:lnTo>
                  <a:lnTo>
                    <a:pt x="419" y="765"/>
                  </a:lnTo>
                  <a:lnTo>
                    <a:pt x="419" y="765"/>
                  </a:lnTo>
                  <a:lnTo>
                    <a:pt x="423" y="763"/>
                  </a:lnTo>
                  <a:lnTo>
                    <a:pt x="423" y="763"/>
                  </a:lnTo>
                  <a:lnTo>
                    <a:pt x="421" y="712"/>
                  </a:lnTo>
                  <a:lnTo>
                    <a:pt x="421" y="659"/>
                  </a:lnTo>
                  <a:lnTo>
                    <a:pt x="421" y="554"/>
                  </a:lnTo>
                  <a:lnTo>
                    <a:pt x="421" y="554"/>
                  </a:lnTo>
                  <a:lnTo>
                    <a:pt x="419" y="500"/>
                  </a:lnTo>
                  <a:lnTo>
                    <a:pt x="419" y="471"/>
                  </a:lnTo>
                  <a:lnTo>
                    <a:pt x="423" y="447"/>
                  </a:lnTo>
                  <a:lnTo>
                    <a:pt x="423" y="447"/>
                  </a:lnTo>
                  <a:lnTo>
                    <a:pt x="423" y="437"/>
                  </a:lnTo>
                  <a:lnTo>
                    <a:pt x="423" y="427"/>
                  </a:lnTo>
                  <a:lnTo>
                    <a:pt x="421" y="405"/>
                  </a:lnTo>
                  <a:lnTo>
                    <a:pt x="421" y="384"/>
                  </a:lnTo>
                  <a:lnTo>
                    <a:pt x="421" y="376"/>
                  </a:lnTo>
                  <a:lnTo>
                    <a:pt x="425" y="370"/>
                  </a:lnTo>
                  <a:lnTo>
                    <a:pt x="425" y="370"/>
                  </a:lnTo>
                  <a:lnTo>
                    <a:pt x="427" y="366"/>
                  </a:lnTo>
                  <a:lnTo>
                    <a:pt x="431" y="364"/>
                  </a:lnTo>
                  <a:lnTo>
                    <a:pt x="439" y="362"/>
                  </a:lnTo>
                  <a:lnTo>
                    <a:pt x="449" y="362"/>
                  </a:lnTo>
                  <a:lnTo>
                    <a:pt x="459" y="360"/>
                  </a:lnTo>
                  <a:lnTo>
                    <a:pt x="459" y="360"/>
                  </a:lnTo>
                  <a:lnTo>
                    <a:pt x="478" y="354"/>
                  </a:lnTo>
                  <a:lnTo>
                    <a:pt x="478" y="354"/>
                  </a:lnTo>
                  <a:lnTo>
                    <a:pt x="490" y="352"/>
                  </a:lnTo>
                  <a:lnTo>
                    <a:pt x="504" y="352"/>
                  </a:lnTo>
                  <a:lnTo>
                    <a:pt x="518" y="352"/>
                  </a:lnTo>
                  <a:lnTo>
                    <a:pt x="532" y="356"/>
                  </a:lnTo>
                  <a:lnTo>
                    <a:pt x="556" y="364"/>
                  </a:lnTo>
                  <a:lnTo>
                    <a:pt x="567" y="368"/>
                  </a:lnTo>
                  <a:lnTo>
                    <a:pt x="573" y="374"/>
                  </a:lnTo>
                  <a:lnTo>
                    <a:pt x="573" y="374"/>
                  </a:lnTo>
                  <a:lnTo>
                    <a:pt x="579" y="384"/>
                  </a:lnTo>
                  <a:lnTo>
                    <a:pt x="583" y="396"/>
                  </a:lnTo>
                  <a:lnTo>
                    <a:pt x="589" y="425"/>
                  </a:lnTo>
                  <a:lnTo>
                    <a:pt x="589" y="425"/>
                  </a:lnTo>
                  <a:lnTo>
                    <a:pt x="587" y="445"/>
                  </a:lnTo>
                  <a:lnTo>
                    <a:pt x="587" y="445"/>
                  </a:lnTo>
                  <a:lnTo>
                    <a:pt x="589" y="459"/>
                  </a:lnTo>
                  <a:lnTo>
                    <a:pt x="589" y="477"/>
                  </a:lnTo>
                  <a:lnTo>
                    <a:pt x="589" y="516"/>
                  </a:lnTo>
                  <a:lnTo>
                    <a:pt x="589" y="516"/>
                  </a:lnTo>
                  <a:lnTo>
                    <a:pt x="589" y="659"/>
                  </a:lnTo>
                  <a:lnTo>
                    <a:pt x="589" y="659"/>
                  </a:lnTo>
                  <a:lnTo>
                    <a:pt x="591" y="710"/>
                  </a:lnTo>
                  <a:lnTo>
                    <a:pt x="591" y="736"/>
                  </a:lnTo>
                  <a:lnTo>
                    <a:pt x="589" y="744"/>
                  </a:lnTo>
                  <a:lnTo>
                    <a:pt x="587" y="750"/>
                  </a:lnTo>
                  <a:lnTo>
                    <a:pt x="587" y="750"/>
                  </a:lnTo>
                  <a:lnTo>
                    <a:pt x="589" y="761"/>
                  </a:lnTo>
                  <a:lnTo>
                    <a:pt x="591" y="765"/>
                  </a:lnTo>
                  <a:lnTo>
                    <a:pt x="591" y="765"/>
                  </a:lnTo>
                  <a:lnTo>
                    <a:pt x="656" y="769"/>
                  </a:lnTo>
                  <a:lnTo>
                    <a:pt x="690" y="767"/>
                  </a:lnTo>
                  <a:lnTo>
                    <a:pt x="704" y="767"/>
                  </a:lnTo>
                  <a:lnTo>
                    <a:pt x="714" y="765"/>
                  </a:lnTo>
                  <a:lnTo>
                    <a:pt x="714" y="765"/>
                  </a:lnTo>
                  <a:lnTo>
                    <a:pt x="716" y="724"/>
                  </a:lnTo>
                  <a:lnTo>
                    <a:pt x="716" y="680"/>
                  </a:lnTo>
                  <a:lnTo>
                    <a:pt x="714" y="593"/>
                  </a:lnTo>
                  <a:lnTo>
                    <a:pt x="714" y="593"/>
                  </a:lnTo>
                  <a:lnTo>
                    <a:pt x="716" y="461"/>
                  </a:lnTo>
                  <a:lnTo>
                    <a:pt x="716" y="429"/>
                  </a:lnTo>
                  <a:lnTo>
                    <a:pt x="714" y="396"/>
                  </a:lnTo>
                  <a:lnTo>
                    <a:pt x="710" y="368"/>
                  </a:lnTo>
                  <a:lnTo>
                    <a:pt x="706" y="344"/>
                  </a:lnTo>
                  <a:lnTo>
                    <a:pt x="706" y="344"/>
                  </a:lnTo>
                  <a:close/>
                  <a:moveTo>
                    <a:pt x="1263" y="376"/>
                  </a:moveTo>
                  <a:lnTo>
                    <a:pt x="1263" y="376"/>
                  </a:lnTo>
                  <a:lnTo>
                    <a:pt x="1247" y="348"/>
                  </a:lnTo>
                  <a:lnTo>
                    <a:pt x="1228" y="322"/>
                  </a:lnTo>
                  <a:lnTo>
                    <a:pt x="1206" y="299"/>
                  </a:lnTo>
                  <a:lnTo>
                    <a:pt x="1194" y="289"/>
                  </a:lnTo>
                  <a:lnTo>
                    <a:pt x="1180" y="281"/>
                  </a:lnTo>
                  <a:lnTo>
                    <a:pt x="1166" y="271"/>
                  </a:lnTo>
                  <a:lnTo>
                    <a:pt x="1151" y="265"/>
                  </a:lnTo>
                  <a:lnTo>
                    <a:pt x="1135" y="259"/>
                  </a:lnTo>
                  <a:lnTo>
                    <a:pt x="1117" y="253"/>
                  </a:lnTo>
                  <a:lnTo>
                    <a:pt x="1099" y="249"/>
                  </a:lnTo>
                  <a:lnTo>
                    <a:pt x="1081" y="247"/>
                  </a:lnTo>
                  <a:lnTo>
                    <a:pt x="1060" y="245"/>
                  </a:lnTo>
                  <a:lnTo>
                    <a:pt x="1038" y="245"/>
                  </a:lnTo>
                  <a:lnTo>
                    <a:pt x="1038" y="245"/>
                  </a:lnTo>
                  <a:lnTo>
                    <a:pt x="1032" y="247"/>
                  </a:lnTo>
                  <a:lnTo>
                    <a:pt x="1024" y="249"/>
                  </a:lnTo>
                  <a:lnTo>
                    <a:pt x="1004" y="249"/>
                  </a:lnTo>
                  <a:lnTo>
                    <a:pt x="983" y="251"/>
                  </a:lnTo>
                  <a:lnTo>
                    <a:pt x="973" y="251"/>
                  </a:lnTo>
                  <a:lnTo>
                    <a:pt x="967" y="253"/>
                  </a:lnTo>
                  <a:lnTo>
                    <a:pt x="967" y="253"/>
                  </a:lnTo>
                  <a:lnTo>
                    <a:pt x="955" y="261"/>
                  </a:lnTo>
                  <a:lnTo>
                    <a:pt x="945" y="267"/>
                  </a:lnTo>
                  <a:lnTo>
                    <a:pt x="945" y="267"/>
                  </a:lnTo>
                  <a:lnTo>
                    <a:pt x="937" y="271"/>
                  </a:lnTo>
                  <a:lnTo>
                    <a:pt x="927" y="273"/>
                  </a:lnTo>
                  <a:lnTo>
                    <a:pt x="927" y="273"/>
                  </a:lnTo>
                  <a:lnTo>
                    <a:pt x="905" y="285"/>
                  </a:lnTo>
                  <a:lnTo>
                    <a:pt x="884" y="299"/>
                  </a:lnTo>
                  <a:lnTo>
                    <a:pt x="884" y="299"/>
                  </a:lnTo>
                  <a:lnTo>
                    <a:pt x="882" y="303"/>
                  </a:lnTo>
                  <a:lnTo>
                    <a:pt x="880" y="309"/>
                  </a:lnTo>
                  <a:lnTo>
                    <a:pt x="880" y="309"/>
                  </a:lnTo>
                  <a:lnTo>
                    <a:pt x="862" y="328"/>
                  </a:lnTo>
                  <a:lnTo>
                    <a:pt x="862" y="328"/>
                  </a:lnTo>
                  <a:lnTo>
                    <a:pt x="856" y="336"/>
                  </a:lnTo>
                  <a:lnTo>
                    <a:pt x="852" y="346"/>
                  </a:lnTo>
                  <a:lnTo>
                    <a:pt x="852" y="346"/>
                  </a:lnTo>
                  <a:lnTo>
                    <a:pt x="844" y="358"/>
                  </a:lnTo>
                  <a:lnTo>
                    <a:pt x="834" y="370"/>
                  </a:lnTo>
                  <a:lnTo>
                    <a:pt x="834" y="370"/>
                  </a:lnTo>
                  <a:lnTo>
                    <a:pt x="826" y="392"/>
                  </a:lnTo>
                  <a:lnTo>
                    <a:pt x="818" y="421"/>
                  </a:lnTo>
                  <a:lnTo>
                    <a:pt x="811" y="451"/>
                  </a:lnTo>
                  <a:lnTo>
                    <a:pt x="807" y="483"/>
                  </a:lnTo>
                  <a:lnTo>
                    <a:pt x="805" y="516"/>
                  </a:lnTo>
                  <a:lnTo>
                    <a:pt x="805" y="548"/>
                  </a:lnTo>
                  <a:lnTo>
                    <a:pt x="809" y="581"/>
                  </a:lnTo>
                  <a:lnTo>
                    <a:pt x="816" y="609"/>
                  </a:lnTo>
                  <a:lnTo>
                    <a:pt x="816" y="609"/>
                  </a:lnTo>
                  <a:lnTo>
                    <a:pt x="824" y="627"/>
                  </a:lnTo>
                  <a:lnTo>
                    <a:pt x="832" y="645"/>
                  </a:lnTo>
                  <a:lnTo>
                    <a:pt x="840" y="666"/>
                  </a:lnTo>
                  <a:lnTo>
                    <a:pt x="852" y="684"/>
                  </a:lnTo>
                  <a:lnTo>
                    <a:pt x="862" y="700"/>
                  </a:lnTo>
                  <a:lnTo>
                    <a:pt x="876" y="716"/>
                  </a:lnTo>
                  <a:lnTo>
                    <a:pt x="890" y="728"/>
                  </a:lnTo>
                  <a:lnTo>
                    <a:pt x="905" y="738"/>
                  </a:lnTo>
                  <a:lnTo>
                    <a:pt x="905" y="738"/>
                  </a:lnTo>
                  <a:lnTo>
                    <a:pt x="911" y="742"/>
                  </a:lnTo>
                  <a:lnTo>
                    <a:pt x="919" y="744"/>
                  </a:lnTo>
                  <a:lnTo>
                    <a:pt x="925" y="746"/>
                  </a:lnTo>
                  <a:lnTo>
                    <a:pt x="933" y="750"/>
                  </a:lnTo>
                  <a:lnTo>
                    <a:pt x="933" y="750"/>
                  </a:lnTo>
                  <a:lnTo>
                    <a:pt x="945" y="759"/>
                  </a:lnTo>
                  <a:lnTo>
                    <a:pt x="953" y="765"/>
                  </a:lnTo>
                  <a:lnTo>
                    <a:pt x="959" y="767"/>
                  </a:lnTo>
                  <a:lnTo>
                    <a:pt x="959" y="767"/>
                  </a:lnTo>
                  <a:lnTo>
                    <a:pt x="975" y="771"/>
                  </a:lnTo>
                  <a:lnTo>
                    <a:pt x="992" y="771"/>
                  </a:lnTo>
                  <a:lnTo>
                    <a:pt x="1008" y="773"/>
                  </a:lnTo>
                  <a:lnTo>
                    <a:pt x="1024" y="775"/>
                  </a:lnTo>
                  <a:lnTo>
                    <a:pt x="1024" y="775"/>
                  </a:lnTo>
                  <a:lnTo>
                    <a:pt x="1040" y="777"/>
                  </a:lnTo>
                  <a:lnTo>
                    <a:pt x="1058" y="777"/>
                  </a:lnTo>
                  <a:lnTo>
                    <a:pt x="1077" y="777"/>
                  </a:lnTo>
                  <a:lnTo>
                    <a:pt x="1093" y="775"/>
                  </a:lnTo>
                  <a:lnTo>
                    <a:pt x="1093" y="775"/>
                  </a:lnTo>
                  <a:lnTo>
                    <a:pt x="1123" y="767"/>
                  </a:lnTo>
                  <a:lnTo>
                    <a:pt x="1151" y="757"/>
                  </a:lnTo>
                  <a:lnTo>
                    <a:pt x="1176" y="744"/>
                  </a:lnTo>
                  <a:lnTo>
                    <a:pt x="1198" y="730"/>
                  </a:lnTo>
                  <a:lnTo>
                    <a:pt x="1218" y="714"/>
                  </a:lnTo>
                  <a:lnTo>
                    <a:pt x="1236" y="696"/>
                  </a:lnTo>
                  <a:lnTo>
                    <a:pt x="1251" y="674"/>
                  </a:lnTo>
                  <a:lnTo>
                    <a:pt x="1265" y="647"/>
                  </a:lnTo>
                  <a:lnTo>
                    <a:pt x="1265" y="647"/>
                  </a:lnTo>
                  <a:lnTo>
                    <a:pt x="1271" y="629"/>
                  </a:lnTo>
                  <a:lnTo>
                    <a:pt x="1277" y="609"/>
                  </a:lnTo>
                  <a:lnTo>
                    <a:pt x="1285" y="566"/>
                  </a:lnTo>
                  <a:lnTo>
                    <a:pt x="1285" y="566"/>
                  </a:lnTo>
                  <a:lnTo>
                    <a:pt x="1289" y="550"/>
                  </a:lnTo>
                  <a:lnTo>
                    <a:pt x="1289" y="530"/>
                  </a:lnTo>
                  <a:lnTo>
                    <a:pt x="1289" y="510"/>
                  </a:lnTo>
                  <a:lnTo>
                    <a:pt x="1287" y="490"/>
                  </a:lnTo>
                  <a:lnTo>
                    <a:pt x="1283" y="451"/>
                  </a:lnTo>
                  <a:lnTo>
                    <a:pt x="1275" y="423"/>
                  </a:lnTo>
                  <a:lnTo>
                    <a:pt x="1275" y="423"/>
                  </a:lnTo>
                  <a:lnTo>
                    <a:pt x="1269" y="398"/>
                  </a:lnTo>
                  <a:lnTo>
                    <a:pt x="1267" y="386"/>
                  </a:lnTo>
                  <a:lnTo>
                    <a:pt x="1263" y="376"/>
                  </a:lnTo>
                  <a:lnTo>
                    <a:pt x="1263" y="376"/>
                  </a:lnTo>
                  <a:close/>
                  <a:moveTo>
                    <a:pt x="1131" y="641"/>
                  </a:moveTo>
                  <a:lnTo>
                    <a:pt x="1131" y="641"/>
                  </a:lnTo>
                  <a:lnTo>
                    <a:pt x="1125" y="649"/>
                  </a:lnTo>
                  <a:lnTo>
                    <a:pt x="1117" y="655"/>
                  </a:lnTo>
                  <a:lnTo>
                    <a:pt x="1111" y="661"/>
                  </a:lnTo>
                  <a:lnTo>
                    <a:pt x="1101" y="666"/>
                  </a:lnTo>
                  <a:lnTo>
                    <a:pt x="1081" y="672"/>
                  </a:lnTo>
                  <a:lnTo>
                    <a:pt x="1056" y="678"/>
                  </a:lnTo>
                  <a:lnTo>
                    <a:pt x="1056" y="678"/>
                  </a:lnTo>
                  <a:lnTo>
                    <a:pt x="1046" y="680"/>
                  </a:lnTo>
                  <a:lnTo>
                    <a:pt x="1036" y="680"/>
                  </a:lnTo>
                  <a:lnTo>
                    <a:pt x="1018" y="676"/>
                  </a:lnTo>
                  <a:lnTo>
                    <a:pt x="1002" y="670"/>
                  </a:lnTo>
                  <a:lnTo>
                    <a:pt x="988" y="661"/>
                  </a:lnTo>
                  <a:lnTo>
                    <a:pt x="988" y="661"/>
                  </a:lnTo>
                  <a:lnTo>
                    <a:pt x="975" y="653"/>
                  </a:lnTo>
                  <a:lnTo>
                    <a:pt x="969" y="649"/>
                  </a:lnTo>
                  <a:lnTo>
                    <a:pt x="965" y="643"/>
                  </a:lnTo>
                  <a:lnTo>
                    <a:pt x="965" y="643"/>
                  </a:lnTo>
                  <a:lnTo>
                    <a:pt x="955" y="625"/>
                  </a:lnTo>
                  <a:lnTo>
                    <a:pt x="947" y="603"/>
                  </a:lnTo>
                  <a:lnTo>
                    <a:pt x="941" y="577"/>
                  </a:lnTo>
                  <a:lnTo>
                    <a:pt x="937" y="546"/>
                  </a:lnTo>
                  <a:lnTo>
                    <a:pt x="935" y="518"/>
                  </a:lnTo>
                  <a:lnTo>
                    <a:pt x="935" y="488"/>
                  </a:lnTo>
                  <a:lnTo>
                    <a:pt x="939" y="459"/>
                  </a:lnTo>
                  <a:lnTo>
                    <a:pt x="943" y="435"/>
                  </a:lnTo>
                  <a:lnTo>
                    <a:pt x="943" y="435"/>
                  </a:lnTo>
                  <a:lnTo>
                    <a:pt x="953" y="411"/>
                  </a:lnTo>
                  <a:lnTo>
                    <a:pt x="963" y="388"/>
                  </a:lnTo>
                  <a:lnTo>
                    <a:pt x="977" y="368"/>
                  </a:lnTo>
                  <a:lnTo>
                    <a:pt x="985" y="360"/>
                  </a:lnTo>
                  <a:lnTo>
                    <a:pt x="996" y="354"/>
                  </a:lnTo>
                  <a:lnTo>
                    <a:pt x="996" y="354"/>
                  </a:lnTo>
                  <a:lnTo>
                    <a:pt x="1006" y="350"/>
                  </a:lnTo>
                  <a:lnTo>
                    <a:pt x="1016" y="348"/>
                  </a:lnTo>
                  <a:lnTo>
                    <a:pt x="1028" y="346"/>
                  </a:lnTo>
                  <a:lnTo>
                    <a:pt x="1036" y="344"/>
                  </a:lnTo>
                  <a:lnTo>
                    <a:pt x="1036" y="344"/>
                  </a:lnTo>
                  <a:lnTo>
                    <a:pt x="1054" y="344"/>
                  </a:lnTo>
                  <a:lnTo>
                    <a:pt x="1068" y="344"/>
                  </a:lnTo>
                  <a:lnTo>
                    <a:pt x="1083" y="348"/>
                  </a:lnTo>
                  <a:lnTo>
                    <a:pt x="1097" y="352"/>
                  </a:lnTo>
                  <a:lnTo>
                    <a:pt x="1097" y="352"/>
                  </a:lnTo>
                  <a:lnTo>
                    <a:pt x="1107" y="360"/>
                  </a:lnTo>
                  <a:lnTo>
                    <a:pt x="1119" y="372"/>
                  </a:lnTo>
                  <a:lnTo>
                    <a:pt x="1129" y="384"/>
                  </a:lnTo>
                  <a:lnTo>
                    <a:pt x="1137" y="401"/>
                  </a:lnTo>
                  <a:lnTo>
                    <a:pt x="1143" y="419"/>
                  </a:lnTo>
                  <a:lnTo>
                    <a:pt x="1149" y="439"/>
                  </a:lnTo>
                  <a:lnTo>
                    <a:pt x="1153" y="459"/>
                  </a:lnTo>
                  <a:lnTo>
                    <a:pt x="1157" y="481"/>
                  </a:lnTo>
                  <a:lnTo>
                    <a:pt x="1160" y="504"/>
                  </a:lnTo>
                  <a:lnTo>
                    <a:pt x="1160" y="526"/>
                  </a:lnTo>
                  <a:lnTo>
                    <a:pt x="1157" y="548"/>
                  </a:lnTo>
                  <a:lnTo>
                    <a:pt x="1155" y="568"/>
                  </a:lnTo>
                  <a:lnTo>
                    <a:pt x="1151" y="589"/>
                  </a:lnTo>
                  <a:lnTo>
                    <a:pt x="1147" y="609"/>
                  </a:lnTo>
                  <a:lnTo>
                    <a:pt x="1139" y="625"/>
                  </a:lnTo>
                  <a:lnTo>
                    <a:pt x="1131" y="641"/>
                  </a:lnTo>
                  <a:lnTo>
                    <a:pt x="1131" y="641"/>
                  </a:lnTo>
                  <a:close/>
                  <a:moveTo>
                    <a:pt x="3515" y="277"/>
                  </a:moveTo>
                  <a:lnTo>
                    <a:pt x="3515" y="277"/>
                  </a:lnTo>
                  <a:lnTo>
                    <a:pt x="3507" y="273"/>
                  </a:lnTo>
                  <a:lnTo>
                    <a:pt x="3499" y="273"/>
                  </a:lnTo>
                  <a:lnTo>
                    <a:pt x="3489" y="271"/>
                  </a:lnTo>
                  <a:lnTo>
                    <a:pt x="3479" y="269"/>
                  </a:lnTo>
                  <a:lnTo>
                    <a:pt x="3479" y="269"/>
                  </a:lnTo>
                  <a:lnTo>
                    <a:pt x="3460" y="261"/>
                  </a:lnTo>
                  <a:lnTo>
                    <a:pt x="3440" y="251"/>
                  </a:lnTo>
                  <a:lnTo>
                    <a:pt x="3440" y="251"/>
                  </a:lnTo>
                  <a:lnTo>
                    <a:pt x="3430" y="249"/>
                  </a:lnTo>
                  <a:lnTo>
                    <a:pt x="3422" y="249"/>
                  </a:lnTo>
                  <a:lnTo>
                    <a:pt x="3412" y="249"/>
                  </a:lnTo>
                  <a:lnTo>
                    <a:pt x="3406" y="245"/>
                  </a:lnTo>
                  <a:lnTo>
                    <a:pt x="3406" y="245"/>
                  </a:lnTo>
                  <a:lnTo>
                    <a:pt x="3396" y="245"/>
                  </a:lnTo>
                  <a:lnTo>
                    <a:pt x="3392" y="247"/>
                  </a:lnTo>
                  <a:lnTo>
                    <a:pt x="3390" y="249"/>
                  </a:lnTo>
                  <a:lnTo>
                    <a:pt x="3390" y="249"/>
                  </a:lnTo>
                  <a:lnTo>
                    <a:pt x="3387" y="269"/>
                  </a:lnTo>
                  <a:lnTo>
                    <a:pt x="3387" y="269"/>
                  </a:lnTo>
                  <a:lnTo>
                    <a:pt x="3369" y="330"/>
                  </a:lnTo>
                  <a:lnTo>
                    <a:pt x="3369" y="330"/>
                  </a:lnTo>
                  <a:lnTo>
                    <a:pt x="3357" y="370"/>
                  </a:lnTo>
                  <a:lnTo>
                    <a:pt x="3345" y="413"/>
                  </a:lnTo>
                  <a:lnTo>
                    <a:pt x="3333" y="455"/>
                  </a:lnTo>
                  <a:lnTo>
                    <a:pt x="3321" y="498"/>
                  </a:lnTo>
                  <a:lnTo>
                    <a:pt x="3321" y="498"/>
                  </a:lnTo>
                  <a:lnTo>
                    <a:pt x="3307" y="534"/>
                  </a:lnTo>
                  <a:lnTo>
                    <a:pt x="3307" y="534"/>
                  </a:lnTo>
                  <a:lnTo>
                    <a:pt x="3302" y="548"/>
                  </a:lnTo>
                  <a:lnTo>
                    <a:pt x="3300" y="562"/>
                  </a:lnTo>
                  <a:lnTo>
                    <a:pt x="3296" y="574"/>
                  </a:lnTo>
                  <a:lnTo>
                    <a:pt x="3294" y="589"/>
                  </a:lnTo>
                  <a:lnTo>
                    <a:pt x="3294" y="589"/>
                  </a:lnTo>
                  <a:lnTo>
                    <a:pt x="3288" y="605"/>
                  </a:lnTo>
                  <a:lnTo>
                    <a:pt x="3284" y="613"/>
                  </a:lnTo>
                  <a:lnTo>
                    <a:pt x="3282" y="625"/>
                  </a:lnTo>
                  <a:lnTo>
                    <a:pt x="3282" y="625"/>
                  </a:lnTo>
                  <a:lnTo>
                    <a:pt x="3280" y="625"/>
                  </a:lnTo>
                  <a:lnTo>
                    <a:pt x="3280" y="625"/>
                  </a:lnTo>
                  <a:lnTo>
                    <a:pt x="3280" y="625"/>
                  </a:lnTo>
                  <a:lnTo>
                    <a:pt x="3280" y="625"/>
                  </a:lnTo>
                  <a:lnTo>
                    <a:pt x="3268" y="625"/>
                  </a:lnTo>
                  <a:lnTo>
                    <a:pt x="3268" y="625"/>
                  </a:lnTo>
                  <a:lnTo>
                    <a:pt x="3256" y="583"/>
                  </a:lnTo>
                  <a:lnTo>
                    <a:pt x="3244" y="542"/>
                  </a:lnTo>
                  <a:lnTo>
                    <a:pt x="3244" y="542"/>
                  </a:lnTo>
                  <a:lnTo>
                    <a:pt x="3242" y="524"/>
                  </a:lnTo>
                  <a:lnTo>
                    <a:pt x="3242" y="524"/>
                  </a:lnTo>
                  <a:lnTo>
                    <a:pt x="3215" y="435"/>
                  </a:lnTo>
                  <a:lnTo>
                    <a:pt x="3201" y="388"/>
                  </a:lnTo>
                  <a:lnTo>
                    <a:pt x="3187" y="344"/>
                  </a:lnTo>
                  <a:lnTo>
                    <a:pt x="3187" y="344"/>
                  </a:lnTo>
                  <a:lnTo>
                    <a:pt x="3183" y="332"/>
                  </a:lnTo>
                  <a:lnTo>
                    <a:pt x="3181" y="320"/>
                  </a:lnTo>
                  <a:lnTo>
                    <a:pt x="3179" y="307"/>
                  </a:lnTo>
                  <a:lnTo>
                    <a:pt x="3175" y="295"/>
                  </a:lnTo>
                  <a:lnTo>
                    <a:pt x="3175" y="295"/>
                  </a:lnTo>
                  <a:lnTo>
                    <a:pt x="3171" y="283"/>
                  </a:lnTo>
                  <a:lnTo>
                    <a:pt x="3165" y="271"/>
                  </a:lnTo>
                  <a:lnTo>
                    <a:pt x="3165" y="271"/>
                  </a:lnTo>
                  <a:lnTo>
                    <a:pt x="3163" y="259"/>
                  </a:lnTo>
                  <a:lnTo>
                    <a:pt x="3161" y="255"/>
                  </a:lnTo>
                  <a:lnTo>
                    <a:pt x="3159" y="251"/>
                  </a:lnTo>
                  <a:lnTo>
                    <a:pt x="3159" y="251"/>
                  </a:lnTo>
                  <a:lnTo>
                    <a:pt x="3155" y="247"/>
                  </a:lnTo>
                  <a:lnTo>
                    <a:pt x="3149" y="245"/>
                  </a:lnTo>
                  <a:lnTo>
                    <a:pt x="3149" y="245"/>
                  </a:lnTo>
                  <a:lnTo>
                    <a:pt x="3141" y="249"/>
                  </a:lnTo>
                  <a:lnTo>
                    <a:pt x="3130" y="249"/>
                  </a:lnTo>
                  <a:lnTo>
                    <a:pt x="3122" y="251"/>
                  </a:lnTo>
                  <a:lnTo>
                    <a:pt x="3110" y="251"/>
                  </a:lnTo>
                  <a:lnTo>
                    <a:pt x="3110" y="251"/>
                  </a:lnTo>
                  <a:lnTo>
                    <a:pt x="3102" y="255"/>
                  </a:lnTo>
                  <a:lnTo>
                    <a:pt x="3092" y="261"/>
                  </a:lnTo>
                  <a:lnTo>
                    <a:pt x="3072" y="269"/>
                  </a:lnTo>
                  <a:lnTo>
                    <a:pt x="3072" y="269"/>
                  </a:lnTo>
                  <a:lnTo>
                    <a:pt x="3064" y="271"/>
                  </a:lnTo>
                  <a:lnTo>
                    <a:pt x="3054" y="273"/>
                  </a:lnTo>
                  <a:lnTo>
                    <a:pt x="3046" y="273"/>
                  </a:lnTo>
                  <a:lnTo>
                    <a:pt x="3039" y="277"/>
                  </a:lnTo>
                  <a:lnTo>
                    <a:pt x="3039" y="277"/>
                  </a:lnTo>
                  <a:lnTo>
                    <a:pt x="3037" y="277"/>
                  </a:lnTo>
                  <a:lnTo>
                    <a:pt x="3035" y="281"/>
                  </a:lnTo>
                  <a:lnTo>
                    <a:pt x="3035" y="281"/>
                  </a:lnTo>
                  <a:lnTo>
                    <a:pt x="3035" y="287"/>
                  </a:lnTo>
                  <a:lnTo>
                    <a:pt x="3039" y="299"/>
                  </a:lnTo>
                  <a:lnTo>
                    <a:pt x="3048" y="318"/>
                  </a:lnTo>
                  <a:lnTo>
                    <a:pt x="3048" y="318"/>
                  </a:lnTo>
                  <a:lnTo>
                    <a:pt x="3068" y="374"/>
                  </a:lnTo>
                  <a:lnTo>
                    <a:pt x="3090" y="429"/>
                  </a:lnTo>
                  <a:lnTo>
                    <a:pt x="3090" y="429"/>
                  </a:lnTo>
                  <a:lnTo>
                    <a:pt x="3094" y="445"/>
                  </a:lnTo>
                  <a:lnTo>
                    <a:pt x="3100" y="459"/>
                  </a:lnTo>
                  <a:lnTo>
                    <a:pt x="3104" y="475"/>
                  </a:lnTo>
                  <a:lnTo>
                    <a:pt x="3110" y="490"/>
                  </a:lnTo>
                  <a:lnTo>
                    <a:pt x="3110" y="490"/>
                  </a:lnTo>
                  <a:lnTo>
                    <a:pt x="3128" y="538"/>
                  </a:lnTo>
                  <a:lnTo>
                    <a:pt x="3147" y="587"/>
                  </a:lnTo>
                  <a:lnTo>
                    <a:pt x="3181" y="686"/>
                  </a:lnTo>
                  <a:lnTo>
                    <a:pt x="3181" y="686"/>
                  </a:lnTo>
                  <a:lnTo>
                    <a:pt x="3191" y="714"/>
                  </a:lnTo>
                  <a:lnTo>
                    <a:pt x="3203" y="742"/>
                  </a:lnTo>
                  <a:lnTo>
                    <a:pt x="3203" y="742"/>
                  </a:lnTo>
                  <a:lnTo>
                    <a:pt x="3209" y="757"/>
                  </a:lnTo>
                  <a:lnTo>
                    <a:pt x="3211" y="765"/>
                  </a:lnTo>
                  <a:lnTo>
                    <a:pt x="3209" y="775"/>
                  </a:lnTo>
                  <a:lnTo>
                    <a:pt x="3209" y="775"/>
                  </a:lnTo>
                  <a:lnTo>
                    <a:pt x="3201" y="789"/>
                  </a:lnTo>
                  <a:lnTo>
                    <a:pt x="3191" y="803"/>
                  </a:lnTo>
                  <a:lnTo>
                    <a:pt x="3181" y="815"/>
                  </a:lnTo>
                  <a:lnTo>
                    <a:pt x="3171" y="827"/>
                  </a:lnTo>
                  <a:lnTo>
                    <a:pt x="3171" y="827"/>
                  </a:lnTo>
                  <a:lnTo>
                    <a:pt x="3155" y="850"/>
                  </a:lnTo>
                  <a:lnTo>
                    <a:pt x="3137" y="870"/>
                  </a:lnTo>
                  <a:lnTo>
                    <a:pt x="3116" y="890"/>
                  </a:lnTo>
                  <a:lnTo>
                    <a:pt x="3094" y="906"/>
                  </a:lnTo>
                  <a:lnTo>
                    <a:pt x="3094" y="906"/>
                  </a:lnTo>
                  <a:lnTo>
                    <a:pt x="3098" y="912"/>
                  </a:lnTo>
                  <a:lnTo>
                    <a:pt x="3104" y="916"/>
                  </a:lnTo>
                  <a:lnTo>
                    <a:pt x="3116" y="924"/>
                  </a:lnTo>
                  <a:lnTo>
                    <a:pt x="3116" y="924"/>
                  </a:lnTo>
                  <a:lnTo>
                    <a:pt x="3139" y="951"/>
                  </a:lnTo>
                  <a:lnTo>
                    <a:pt x="3139" y="951"/>
                  </a:lnTo>
                  <a:lnTo>
                    <a:pt x="3163" y="969"/>
                  </a:lnTo>
                  <a:lnTo>
                    <a:pt x="3163" y="969"/>
                  </a:lnTo>
                  <a:lnTo>
                    <a:pt x="3163" y="973"/>
                  </a:lnTo>
                  <a:lnTo>
                    <a:pt x="3163" y="973"/>
                  </a:lnTo>
                  <a:lnTo>
                    <a:pt x="3167" y="975"/>
                  </a:lnTo>
                  <a:lnTo>
                    <a:pt x="3167" y="975"/>
                  </a:lnTo>
                  <a:lnTo>
                    <a:pt x="3173" y="975"/>
                  </a:lnTo>
                  <a:lnTo>
                    <a:pt x="3181" y="973"/>
                  </a:lnTo>
                  <a:lnTo>
                    <a:pt x="3195" y="965"/>
                  </a:lnTo>
                  <a:lnTo>
                    <a:pt x="3209" y="953"/>
                  </a:lnTo>
                  <a:lnTo>
                    <a:pt x="3224" y="939"/>
                  </a:lnTo>
                  <a:lnTo>
                    <a:pt x="3250" y="910"/>
                  </a:lnTo>
                  <a:lnTo>
                    <a:pt x="3268" y="886"/>
                  </a:lnTo>
                  <a:lnTo>
                    <a:pt x="3268" y="886"/>
                  </a:lnTo>
                  <a:lnTo>
                    <a:pt x="3284" y="862"/>
                  </a:lnTo>
                  <a:lnTo>
                    <a:pt x="3300" y="837"/>
                  </a:lnTo>
                  <a:lnTo>
                    <a:pt x="3315" y="813"/>
                  </a:lnTo>
                  <a:lnTo>
                    <a:pt x="3327" y="787"/>
                  </a:lnTo>
                  <a:lnTo>
                    <a:pt x="3353" y="730"/>
                  </a:lnTo>
                  <a:lnTo>
                    <a:pt x="3375" y="672"/>
                  </a:lnTo>
                  <a:lnTo>
                    <a:pt x="3418" y="554"/>
                  </a:lnTo>
                  <a:lnTo>
                    <a:pt x="3438" y="494"/>
                  </a:lnTo>
                  <a:lnTo>
                    <a:pt x="3460" y="437"/>
                  </a:lnTo>
                  <a:lnTo>
                    <a:pt x="3460" y="437"/>
                  </a:lnTo>
                  <a:lnTo>
                    <a:pt x="3466" y="423"/>
                  </a:lnTo>
                  <a:lnTo>
                    <a:pt x="3470" y="407"/>
                  </a:lnTo>
                  <a:lnTo>
                    <a:pt x="3475" y="390"/>
                  </a:lnTo>
                  <a:lnTo>
                    <a:pt x="3481" y="374"/>
                  </a:lnTo>
                  <a:lnTo>
                    <a:pt x="3481" y="374"/>
                  </a:lnTo>
                  <a:lnTo>
                    <a:pt x="3489" y="358"/>
                  </a:lnTo>
                  <a:lnTo>
                    <a:pt x="3497" y="342"/>
                  </a:lnTo>
                  <a:lnTo>
                    <a:pt x="3497" y="342"/>
                  </a:lnTo>
                  <a:lnTo>
                    <a:pt x="3501" y="326"/>
                  </a:lnTo>
                  <a:lnTo>
                    <a:pt x="3503" y="312"/>
                  </a:lnTo>
                  <a:lnTo>
                    <a:pt x="3509" y="299"/>
                  </a:lnTo>
                  <a:lnTo>
                    <a:pt x="3513" y="293"/>
                  </a:lnTo>
                  <a:lnTo>
                    <a:pt x="3517" y="289"/>
                  </a:lnTo>
                  <a:lnTo>
                    <a:pt x="3517" y="289"/>
                  </a:lnTo>
                  <a:lnTo>
                    <a:pt x="3517" y="281"/>
                  </a:lnTo>
                  <a:lnTo>
                    <a:pt x="3515" y="277"/>
                  </a:lnTo>
                  <a:lnTo>
                    <a:pt x="3515" y="277"/>
                  </a:lnTo>
                  <a:close/>
                  <a:moveTo>
                    <a:pt x="2042" y="259"/>
                  </a:moveTo>
                  <a:lnTo>
                    <a:pt x="2042" y="259"/>
                  </a:lnTo>
                  <a:lnTo>
                    <a:pt x="2032" y="261"/>
                  </a:lnTo>
                  <a:lnTo>
                    <a:pt x="2020" y="263"/>
                  </a:lnTo>
                  <a:lnTo>
                    <a:pt x="1985" y="261"/>
                  </a:lnTo>
                  <a:lnTo>
                    <a:pt x="1949" y="261"/>
                  </a:lnTo>
                  <a:lnTo>
                    <a:pt x="1935" y="261"/>
                  </a:lnTo>
                  <a:lnTo>
                    <a:pt x="1924" y="265"/>
                  </a:lnTo>
                  <a:lnTo>
                    <a:pt x="1924" y="265"/>
                  </a:lnTo>
                  <a:lnTo>
                    <a:pt x="1924" y="611"/>
                  </a:lnTo>
                  <a:lnTo>
                    <a:pt x="1924" y="611"/>
                  </a:lnTo>
                  <a:lnTo>
                    <a:pt x="1924" y="718"/>
                  </a:lnTo>
                  <a:lnTo>
                    <a:pt x="1924" y="718"/>
                  </a:lnTo>
                  <a:lnTo>
                    <a:pt x="1922" y="744"/>
                  </a:lnTo>
                  <a:lnTo>
                    <a:pt x="1922" y="755"/>
                  </a:lnTo>
                  <a:lnTo>
                    <a:pt x="1924" y="765"/>
                  </a:lnTo>
                  <a:lnTo>
                    <a:pt x="1924" y="765"/>
                  </a:lnTo>
                  <a:lnTo>
                    <a:pt x="2003" y="765"/>
                  </a:lnTo>
                  <a:lnTo>
                    <a:pt x="2003" y="765"/>
                  </a:lnTo>
                  <a:lnTo>
                    <a:pt x="2022" y="765"/>
                  </a:lnTo>
                  <a:lnTo>
                    <a:pt x="2030" y="765"/>
                  </a:lnTo>
                  <a:lnTo>
                    <a:pt x="2036" y="767"/>
                  </a:lnTo>
                  <a:lnTo>
                    <a:pt x="2036" y="767"/>
                  </a:lnTo>
                  <a:lnTo>
                    <a:pt x="2044" y="767"/>
                  </a:lnTo>
                  <a:lnTo>
                    <a:pt x="2050" y="765"/>
                  </a:lnTo>
                  <a:lnTo>
                    <a:pt x="2050" y="765"/>
                  </a:lnTo>
                  <a:lnTo>
                    <a:pt x="2050" y="378"/>
                  </a:lnTo>
                  <a:lnTo>
                    <a:pt x="2050" y="378"/>
                  </a:lnTo>
                  <a:lnTo>
                    <a:pt x="2050" y="291"/>
                  </a:lnTo>
                  <a:lnTo>
                    <a:pt x="2050" y="291"/>
                  </a:lnTo>
                  <a:lnTo>
                    <a:pt x="2050" y="271"/>
                  </a:lnTo>
                  <a:lnTo>
                    <a:pt x="2048" y="263"/>
                  </a:lnTo>
                  <a:lnTo>
                    <a:pt x="2046" y="261"/>
                  </a:lnTo>
                  <a:lnTo>
                    <a:pt x="2042" y="259"/>
                  </a:lnTo>
                  <a:lnTo>
                    <a:pt x="2042" y="259"/>
                  </a:lnTo>
                  <a:close/>
                  <a:moveTo>
                    <a:pt x="2540" y="301"/>
                  </a:moveTo>
                  <a:lnTo>
                    <a:pt x="2540" y="301"/>
                  </a:lnTo>
                  <a:lnTo>
                    <a:pt x="2540" y="291"/>
                  </a:lnTo>
                  <a:lnTo>
                    <a:pt x="2542" y="283"/>
                  </a:lnTo>
                  <a:lnTo>
                    <a:pt x="2542" y="273"/>
                  </a:lnTo>
                  <a:lnTo>
                    <a:pt x="2540" y="267"/>
                  </a:lnTo>
                  <a:lnTo>
                    <a:pt x="2540" y="267"/>
                  </a:lnTo>
                  <a:lnTo>
                    <a:pt x="2540" y="263"/>
                  </a:lnTo>
                  <a:lnTo>
                    <a:pt x="2540" y="263"/>
                  </a:lnTo>
                  <a:lnTo>
                    <a:pt x="2511" y="259"/>
                  </a:lnTo>
                  <a:lnTo>
                    <a:pt x="2481" y="259"/>
                  </a:lnTo>
                  <a:lnTo>
                    <a:pt x="2418" y="261"/>
                  </a:lnTo>
                  <a:lnTo>
                    <a:pt x="2418" y="261"/>
                  </a:lnTo>
                  <a:lnTo>
                    <a:pt x="2414" y="269"/>
                  </a:lnTo>
                  <a:lnTo>
                    <a:pt x="2414" y="283"/>
                  </a:lnTo>
                  <a:lnTo>
                    <a:pt x="2412" y="318"/>
                  </a:lnTo>
                  <a:lnTo>
                    <a:pt x="2414" y="384"/>
                  </a:lnTo>
                  <a:lnTo>
                    <a:pt x="2414" y="384"/>
                  </a:lnTo>
                  <a:lnTo>
                    <a:pt x="2414" y="643"/>
                  </a:lnTo>
                  <a:lnTo>
                    <a:pt x="2414" y="643"/>
                  </a:lnTo>
                  <a:lnTo>
                    <a:pt x="2416" y="704"/>
                  </a:lnTo>
                  <a:lnTo>
                    <a:pt x="2416" y="736"/>
                  </a:lnTo>
                  <a:lnTo>
                    <a:pt x="2414" y="750"/>
                  </a:lnTo>
                  <a:lnTo>
                    <a:pt x="2412" y="761"/>
                  </a:lnTo>
                  <a:lnTo>
                    <a:pt x="2412" y="761"/>
                  </a:lnTo>
                  <a:lnTo>
                    <a:pt x="2416" y="765"/>
                  </a:lnTo>
                  <a:lnTo>
                    <a:pt x="2416" y="765"/>
                  </a:lnTo>
                  <a:lnTo>
                    <a:pt x="2455" y="767"/>
                  </a:lnTo>
                  <a:lnTo>
                    <a:pt x="2493" y="765"/>
                  </a:lnTo>
                  <a:lnTo>
                    <a:pt x="2493" y="765"/>
                  </a:lnTo>
                  <a:lnTo>
                    <a:pt x="2513" y="767"/>
                  </a:lnTo>
                  <a:lnTo>
                    <a:pt x="2521" y="767"/>
                  </a:lnTo>
                  <a:lnTo>
                    <a:pt x="2529" y="765"/>
                  </a:lnTo>
                  <a:lnTo>
                    <a:pt x="2529" y="765"/>
                  </a:lnTo>
                  <a:lnTo>
                    <a:pt x="2536" y="765"/>
                  </a:lnTo>
                  <a:lnTo>
                    <a:pt x="2542" y="763"/>
                  </a:lnTo>
                  <a:lnTo>
                    <a:pt x="2542" y="763"/>
                  </a:lnTo>
                  <a:lnTo>
                    <a:pt x="2540" y="674"/>
                  </a:lnTo>
                  <a:lnTo>
                    <a:pt x="2540" y="583"/>
                  </a:lnTo>
                  <a:lnTo>
                    <a:pt x="2540" y="403"/>
                  </a:lnTo>
                  <a:lnTo>
                    <a:pt x="2540" y="403"/>
                  </a:lnTo>
                  <a:lnTo>
                    <a:pt x="2542" y="350"/>
                  </a:lnTo>
                  <a:lnTo>
                    <a:pt x="2542" y="324"/>
                  </a:lnTo>
                  <a:lnTo>
                    <a:pt x="2540" y="301"/>
                  </a:lnTo>
                  <a:lnTo>
                    <a:pt x="2540" y="30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srgbClr val="5F5F5F"/>
                </a:solidFill>
              </a:endParaRPr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8E619C14-520F-47BF-9828-036DC3A127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14662" y="3153176"/>
              <a:ext cx="1623276" cy="493581"/>
            </a:xfrm>
            <a:custGeom>
              <a:avLst/>
              <a:gdLst>
                <a:gd name="T0" fmla="*/ 1019 w 2460"/>
                <a:gd name="T1" fmla="*/ 193 h 748"/>
                <a:gd name="T2" fmla="*/ 1039 w 2460"/>
                <a:gd name="T3" fmla="*/ 740 h 748"/>
                <a:gd name="T4" fmla="*/ 1096 w 2460"/>
                <a:gd name="T5" fmla="*/ 0 h 748"/>
                <a:gd name="T6" fmla="*/ 2 w 2460"/>
                <a:gd name="T7" fmla="*/ 79 h 748"/>
                <a:gd name="T8" fmla="*/ 4 w 2460"/>
                <a:gd name="T9" fmla="*/ 738 h 748"/>
                <a:gd name="T10" fmla="*/ 83 w 2460"/>
                <a:gd name="T11" fmla="*/ 4 h 748"/>
                <a:gd name="T12" fmla="*/ 285 w 2460"/>
                <a:gd name="T13" fmla="*/ 551 h 748"/>
                <a:gd name="T14" fmla="*/ 293 w 2460"/>
                <a:gd name="T15" fmla="*/ 374 h 748"/>
                <a:gd name="T16" fmla="*/ 374 w 2460"/>
                <a:gd name="T17" fmla="*/ 256 h 748"/>
                <a:gd name="T18" fmla="*/ 193 w 2460"/>
                <a:gd name="T19" fmla="*/ 370 h 748"/>
                <a:gd name="T20" fmla="*/ 120 w 2460"/>
                <a:gd name="T21" fmla="*/ 478 h 748"/>
                <a:gd name="T22" fmla="*/ 262 w 2460"/>
                <a:gd name="T23" fmla="*/ 652 h 748"/>
                <a:gd name="T24" fmla="*/ 405 w 2460"/>
                <a:gd name="T25" fmla="*/ 701 h 748"/>
                <a:gd name="T26" fmla="*/ 657 w 2460"/>
                <a:gd name="T27" fmla="*/ 217 h 748"/>
                <a:gd name="T28" fmla="*/ 551 w 2460"/>
                <a:gd name="T29" fmla="*/ 319 h 748"/>
                <a:gd name="T30" fmla="*/ 726 w 2460"/>
                <a:gd name="T31" fmla="*/ 297 h 748"/>
                <a:gd name="T32" fmla="*/ 783 w 2460"/>
                <a:gd name="T33" fmla="*/ 374 h 748"/>
                <a:gd name="T34" fmla="*/ 588 w 2460"/>
                <a:gd name="T35" fmla="*/ 455 h 748"/>
                <a:gd name="T36" fmla="*/ 490 w 2460"/>
                <a:gd name="T37" fmla="*/ 652 h 748"/>
                <a:gd name="T38" fmla="*/ 600 w 2460"/>
                <a:gd name="T39" fmla="*/ 744 h 748"/>
                <a:gd name="T40" fmla="*/ 789 w 2460"/>
                <a:gd name="T41" fmla="*/ 691 h 748"/>
                <a:gd name="T42" fmla="*/ 868 w 2460"/>
                <a:gd name="T43" fmla="*/ 736 h 748"/>
                <a:gd name="T44" fmla="*/ 789 w 2460"/>
                <a:gd name="T45" fmla="*/ 240 h 748"/>
                <a:gd name="T46" fmla="*/ 718 w 2460"/>
                <a:gd name="T47" fmla="*/ 659 h 748"/>
                <a:gd name="T48" fmla="*/ 588 w 2460"/>
                <a:gd name="T49" fmla="*/ 659 h 748"/>
                <a:gd name="T50" fmla="*/ 614 w 2460"/>
                <a:gd name="T51" fmla="*/ 514 h 748"/>
                <a:gd name="T52" fmla="*/ 775 w 2460"/>
                <a:gd name="T53" fmla="*/ 498 h 748"/>
                <a:gd name="T54" fmla="*/ 1370 w 2460"/>
                <a:gd name="T55" fmla="*/ 630 h 748"/>
                <a:gd name="T56" fmla="*/ 1248 w 2460"/>
                <a:gd name="T57" fmla="*/ 455 h 748"/>
                <a:gd name="T58" fmla="*/ 1399 w 2460"/>
                <a:gd name="T59" fmla="*/ 266 h 748"/>
                <a:gd name="T60" fmla="*/ 1342 w 2460"/>
                <a:gd name="T61" fmla="*/ 220 h 748"/>
                <a:gd name="T62" fmla="*/ 1200 w 2460"/>
                <a:gd name="T63" fmla="*/ 392 h 748"/>
                <a:gd name="T64" fmla="*/ 1183 w 2460"/>
                <a:gd name="T65" fmla="*/ 537 h 748"/>
                <a:gd name="T66" fmla="*/ 1411 w 2460"/>
                <a:gd name="T67" fmla="*/ 711 h 748"/>
                <a:gd name="T68" fmla="*/ 1669 w 2460"/>
                <a:gd name="T69" fmla="*/ 220 h 748"/>
                <a:gd name="T70" fmla="*/ 1574 w 2460"/>
                <a:gd name="T71" fmla="*/ 319 h 748"/>
                <a:gd name="T72" fmla="*/ 1777 w 2460"/>
                <a:gd name="T73" fmla="*/ 317 h 748"/>
                <a:gd name="T74" fmla="*/ 1797 w 2460"/>
                <a:gd name="T75" fmla="*/ 439 h 748"/>
                <a:gd name="T76" fmla="*/ 1511 w 2460"/>
                <a:gd name="T77" fmla="*/ 543 h 748"/>
                <a:gd name="T78" fmla="*/ 1588 w 2460"/>
                <a:gd name="T79" fmla="*/ 738 h 748"/>
                <a:gd name="T80" fmla="*/ 1771 w 2460"/>
                <a:gd name="T81" fmla="*/ 711 h 748"/>
                <a:gd name="T82" fmla="*/ 1826 w 2460"/>
                <a:gd name="T83" fmla="*/ 736 h 748"/>
                <a:gd name="T84" fmla="*/ 1870 w 2460"/>
                <a:gd name="T85" fmla="*/ 311 h 748"/>
                <a:gd name="T86" fmla="*/ 1793 w 2460"/>
                <a:gd name="T87" fmla="*/ 626 h 748"/>
                <a:gd name="T88" fmla="*/ 1647 w 2460"/>
                <a:gd name="T89" fmla="*/ 671 h 748"/>
                <a:gd name="T90" fmla="*/ 1614 w 2460"/>
                <a:gd name="T91" fmla="*/ 524 h 748"/>
                <a:gd name="T92" fmla="*/ 1777 w 2460"/>
                <a:gd name="T93" fmla="*/ 498 h 748"/>
                <a:gd name="T94" fmla="*/ 1799 w 2460"/>
                <a:gd name="T95" fmla="*/ 618 h 748"/>
                <a:gd name="T96" fmla="*/ 2405 w 2460"/>
                <a:gd name="T97" fmla="*/ 293 h 748"/>
                <a:gd name="T98" fmla="*/ 2194 w 2460"/>
                <a:gd name="T99" fmla="*/ 217 h 748"/>
                <a:gd name="T100" fmla="*/ 2047 w 2460"/>
                <a:gd name="T101" fmla="*/ 313 h 748"/>
                <a:gd name="T102" fmla="*/ 2011 w 2460"/>
                <a:gd name="T103" fmla="*/ 557 h 748"/>
                <a:gd name="T104" fmla="*/ 2125 w 2460"/>
                <a:gd name="T105" fmla="*/ 722 h 748"/>
                <a:gd name="T106" fmla="*/ 2334 w 2460"/>
                <a:gd name="T107" fmla="*/ 724 h 748"/>
                <a:gd name="T108" fmla="*/ 2448 w 2460"/>
                <a:gd name="T109" fmla="*/ 587 h 748"/>
                <a:gd name="T110" fmla="*/ 2312 w 2460"/>
                <a:gd name="T111" fmla="*/ 648 h 748"/>
                <a:gd name="T112" fmla="*/ 2179 w 2460"/>
                <a:gd name="T113" fmla="*/ 669 h 748"/>
                <a:gd name="T114" fmla="*/ 2110 w 2460"/>
                <a:gd name="T115" fmla="*/ 598 h 748"/>
                <a:gd name="T116" fmla="*/ 2147 w 2460"/>
                <a:gd name="T117" fmla="*/ 321 h 748"/>
                <a:gd name="T118" fmla="*/ 2295 w 2460"/>
                <a:gd name="T119" fmla="*/ 301 h 748"/>
                <a:gd name="T120" fmla="*/ 2369 w 2460"/>
                <a:gd name="T121" fmla="*/ 539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60" h="748">
                  <a:moveTo>
                    <a:pt x="1096" y="0"/>
                  </a:moveTo>
                  <a:lnTo>
                    <a:pt x="1096" y="0"/>
                  </a:lnTo>
                  <a:lnTo>
                    <a:pt x="1088" y="4"/>
                  </a:lnTo>
                  <a:lnTo>
                    <a:pt x="1080" y="6"/>
                  </a:lnTo>
                  <a:lnTo>
                    <a:pt x="1059" y="10"/>
                  </a:lnTo>
                  <a:lnTo>
                    <a:pt x="1039" y="14"/>
                  </a:lnTo>
                  <a:lnTo>
                    <a:pt x="1021" y="18"/>
                  </a:lnTo>
                  <a:lnTo>
                    <a:pt x="1021" y="18"/>
                  </a:lnTo>
                  <a:lnTo>
                    <a:pt x="1019" y="33"/>
                  </a:lnTo>
                  <a:lnTo>
                    <a:pt x="1019" y="49"/>
                  </a:lnTo>
                  <a:lnTo>
                    <a:pt x="1019" y="79"/>
                  </a:lnTo>
                  <a:lnTo>
                    <a:pt x="1019" y="79"/>
                  </a:lnTo>
                  <a:lnTo>
                    <a:pt x="1019" y="193"/>
                  </a:lnTo>
                  <a:lnTo>
                    <a:pt x="1019" y="193"/>
                  </a:lnTo>
                  <a:lnTo>
                    <a:pt x="1019" y="547"/>
                  </a:lnTo>
                  <a:lnTo>
                    <a:pt x="1019" y="547"/>
                  </a:lnTo>
                  <a:lnTo>
                    <a:pt x="1019" y="679"/>
                  </a:lnTo>
                  <a:lnTo>
                    <a:pt x="1019" y="679"/>
                  </a:lnTo>
                  <a:lnTo>
                    <a:pt x="1017" y="707"/>
                  </a:lnTo>
                  <a:lnTo>
                    <a:pt x="1017" y="722"/>
                  </a:lnTo>
                  <a:lnTo>
                    <a:pt x="1019" y="728"/>
                  </a:lnTo>
                  <a:lnTo>
                    <a:pt x="1021" y="732"/>
                  </a:lnTo>
                  <a:lnTo>
                    <a:pt x="1021" y="732"/>
                  </a:lnTo>
                  <a:lnTo>
                    <a:pt x="1023" y="736"/>
                  </a:lnTo>
                  <a:lnTo>
                    <a:pt x="1023" y="736"/>
                  </a:lnTo>
                  <a:lnTo>
                    <a:pt x="1039" y="740"/>
                  </a:lnTo>
                  <a:lnTo>
                    <a:pt x="1059" y="740"/>
                  </a:lnTo>
                  <a:lnTo>
                    <a:pt x="1098" y="738"/>
                  </a:lnTo>
                  <a:lnTo>
                    <a:pt x="1098" y="738"/>
                  </a:lnTo>
                  <a:lnTo>
                    <a:pt x="1104" y="734"/>
                  </a:lnTo>
                  <a:lnTo>
                    <a:pt x="1104" y="734"/>
                  </a:lnTo>
                  <a:lnTo>
                    <a:pt x="1104" y="246"/>
                  </a:lnTo>
                  <a:lnTo>
                    <a:pt x="1104" y="246"/>
                  </a:lnTo>
                  <a:lnTo>
                    <a:pt x="1106" y="122"/>
                  </a:lnTo>
                  <a:lnTo>
                    <a:pt x="1106" y="61"/>
                  </a:lnTo>
                  <a:lnTo>
                    <a:pt x="1104" y="2"/>
                  </a:lnTo>
                  <a:lnTo>
                    <a:pt x="1104" y="2"/>
                  </a:lnTo>
                  <a:lnTo>
                    <a:pt x="1096" y="0"/>
                  </a:lnTo>
                  <a:lnTo>
                    <a:pt x="1096" y="0"/>
                  </a:lnTo>
                  <a:close/>
                  <a:moveTo>
                    <a:pt x="83" y="0"/>
                  </a:moveTo>
                  <a:lnTo>
                    <a:pt x="83" y="0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55" y="8"/>
                  </a:lnTo>
                  <a:lnTo>
                    <a:pt x="39" y="12"/>
                  </a:lnTo>
                  <a:lnTo>
                    <a:pt x="20" y="14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2" y="30"/>
                  </a:lnTo>
                  <a:lnTo>
                    <a:pt x="2" y="45"/>
                  </a:lnTo>
                  <a:lnTo>
                    <a:pt x="2" y="79"/>
                  </a:lnTo>
                  <a:lnTo>
                    <a:pt x="2" y="79"/>
                  </a:lnTo>
                  <a:lnTo>
                    <a:pt x="2" y="191"/>
                  </a:lnTo>
                  <a:lnTo>
                    <a:pt x="2" y="191"/>
                  </a:lnTo>
                  <a:lnTo>
                    <a:pt x="2" y="549"/>
                  </a:lnTo>
                  <a:lnTo>
                    <a:pt x="2" y="549"/>
                  </a:lnTo>
                  <a:lnTo>
                    <a:pt x="2" y="683"/>
                  </a:lnTo>
                  <a:lnTo>
                    <a:pt x="2" y="683"/>
                  </a:lnTo>
                  <a:lnTo>
                    <a:pt x="0" y="711"/>
                  </a:lnTo>
                  <a:lnTo>
                    <a:pt x="0" y="726"/>
                  </a:lnTo>
                  <a:lnTo>
                    <a:pt x="2" y="730"/>
                  </a:lnTo>
                  <a:lnTo>
                    <a:pt x="4" y="736"/>
                  </a:lnTo>
                  <a:lnTo>
                    <a:pt x="4" y="736"/>
                  </a:lnTo>
                  <a:lnTo>
                    <a:pt x="4" y="738"/>
                  </a:lnTo>
                  <a:lnTo>
                    <a:pt x="4" y="738"/>
                  </a:lnTo>
                  <a:lnTo>
                    <a:pt x="41" y="738"/>
                  </a:lnTo>
                  <a:lnTo>
                    <a:pt x="79" y="738"/>
                  </a:lnTo>
                  <a:lnTo>
                    <a:pt x="79" y="738"/>
                  </a:lnTo>
                  <a:lnTo>
                    <a:pt x="85" y="734"/>
                  </a:lnTo>
                  <a:lnTo>
                    <a:pt x="85" y="734"/>
                  </a:lnTo>
                  <a:lnTo>
                    <a:pt x="85" y="203"/>
                  </a:lnTo>
                  <a:lnTo>
                    <a:pt x="85" y="203"/>
                  </a:lnTo>
                  <a:lnTo>
                    <a:pt x="85" y="61"/>
                  </a:lnTo>
                  <a:lnTo>
                    <a:pt x="85" y="61"/>
                  </a:lnTo>
                  <a:lnTo>
                    <a:pt x="87" y="30"/>
                  </a:lnTo>
                  <a:lnTo>
                    <a:pt x="87" y="16"/>
                  </a:lnTo>
                  <a:lnTo>
                    <a:pt x="85" y="10"/>
                  </a:lnTo>
                  <a:lnTo>
                    <a:pt x="83" y="4"/>
                  </a:lnTo>
                  <a:lnTo>
                    <a:pt x="83" y="4"/>
                  </a:lnTo>
                  <a:lnTo>
                    <a:pt x="83" y="0"/>
                  </a:lnTo>
                  <a:lnTo>
                    <a:pt x="83" y="0"/>
                  </a:lnTo>
                  <a:close/>
                  <a:moveTo>
                    <a:pt x="333" y="604"/>
                  </a:moveTo>
                  <a:lnTo>
                    <a:pt x="333" y="604"/>
                  </a:lnTo>
                  <a:lnTo>
                    <a:pt x="317" y="589"/>
                  </a:lnTo>
                  <a:lnTo>
                    <a:pt x="317" y="589"/>
                  </a:lnTo>
                  <a:lnTo>
                    <a:pt x="313" y="581"/>
                  </a:lnTo>
                  <a:lnTo>
                    <a:pt x="309" y="575"/>
                  </a:lnTo>
                  <a:lnTo>
                    <a:pt x="309" y="575"/>
                  </a:lnTo>
                  <a:lnTo>
                    <a:pt x="301" y="567"/>
                  </a:lnTo>
                  <a:lnTo>
                    <a:pt x="293" y="559"/>
                  </a:lnTo>
                  <a:lnTo>
                    <a:pt x="285" y="551"/>
                  </a:lnTo>
                  <a:lnTo>
                    <a:pt x="276" y="543"/>
                  </a:lnTo>
                  <a:lnTo>
                    <a:pt x="276" y="543"/>
                  </a:lnTo>
                  <a:lnTo>
                    <a:pt x="250" y="506"/>
                  </a:lnTo>
                  <a:lnTo>
                    <a:pt x="236" y="488"/>
                  </a:lnTo>
                  <a:lnTo>
                    <a:pt x="222" y="472"/>
                  </a:lnTo>
                  <a:lnTo>
                    <a:pt x="222" y="472"/>
                  </a:lnTo>
                  <a:lnTo>
                    <a:pt x="224" y="463"/>
                  </a:lnTo>
                  <a:lnTo>
                    <a:pt x="228" y="455"/>
                  </a:lnTo>
                  <a:lnTo>
                    <a:pt x="242" y="437"/>
                  </a:lnTo>
                  <a:lnTo>
                    <a:pt x="258" y="421"/>
                  </a:lnTo>
                  <a:lnTo>
                    <a:pt x="270" y="407"/>
                  </a:lnTo>
                  <a:lnTo>
                    <a:pt x="270" y="407"/>
                  </a:lnTo>
                  <a:lnTo>
                    <a:pt x="293" y="374"/>
                  </a:lnTo>
                  <a:lnTo>
                    <a:pt x="317" y="344"/>
                  </a:lnTo>
                  <a:lnTo>
                    <a:pt x="317" y="344"/>
                  </a:lnTo>
                  <a:lnTo>
                    <a:pt x="323" y="333"/>
                  </a:lnTo>
                  <a:lnTo>
                    <a:pt x="333" y="325"/>
                  </a:lnTo>
                  <a:lnTo>
                    <a:pt x="342" y="317"/>
                  </a:lnTo>
                  <a:lnTo>
                    <a:pt x="350" y="309"/>
                  </a:lnTo>
                  <a:lnTo>
                    <a:pt x="350" y="309"/>
                  </a:lnTo>
                  <a:lnTo>
                    <a:pt x="364" y="287"/>
                  </a:lnTo>
                  <a:lnTo>
                    <a:pt x="370" y="274"/>
                  </a:lnTo>
                  <a:lnTo>
                    <a:pt x="380" y="266"/>
                  </a:lnTo>
                  <a:lnTo>
                    <a:pt x="380" y="266"/>
                  </a:lnTo>
                  <a:lnTo>
                    <a:pt x="378" y="260"/>
                  </a:lnTo>
                  <a:lnTo>
                    <a:pt x="374" y="256"/>
                  </a:lnTo>
                  <a:lnTo>
                    <a:pt x="366" y="248"/>
                  </a:lnTo>
                  <a:lnTo>
                    <a:pt x="356" y="244"/>
                  </a:lnTo>
                  <a:lnTo>
                    <a:pt x="346" y="238"/>
                  </a:lnTo>
                  <a:lnTo>
                    <a:pt x="346" y="238"/>
                  </a:lnTo>
                  <a:lnTo>
                    <a:pt x="329" y="220"/>
                  </a:lnTo>
                  <a:lnTo>
                    <a:pt x="329" y="220"/>
                  </a:lnTo>
                  <a:lnTo>
                    <a:pt x="321" y="217"/>
                  </a:lnTo>
                  <a:lnTo>
                    <a:pt x="311" y="217"/>
                  </a:lnTo>
                  <a:lnTo>
                    <a:pt x="311" y="217"/>
                  </a:lnTo>
                  <a:lnTo>
                    <a:pt x="283" y="256"/>
                  </a:lnTo>
                  <a:lnTo>
                    <a:pt x="252" y="295"/>
                  </a:lnTo>
                  <a:lnTo>
                    <a:pt x="222" y="331"/>
                  </a:lnTo>
                  <a:lnTo>
                    <a:pt x="193" y="370"/>
                  </a:lnTo>
                  <a:lnTo>
                    <a:pt x="193" y="370"/>
                  </a:lnTo>
                  <a:lnTo>
                    <a:pt x="187" y="378"/>
                  </a:lnTo>
                  <a:lnTo>
                    <a:pt x="183" y="388"/>
                  </a:lnTo>
                  <a:lnTo>
                    <a:pt x="183" y="388"/>
                  </a:lnTo>
                  <a:lnTo>
                    <a:pt x="173" y="396"/>
                  </a:lnTo>
                  <a:lnTo>
                    <a:pt x="173" y="396"/>
                  </a:lnTo>
                  <a:lnTo>
                    <a:pt x="134" y="445"/>
                  </a:lnTo>
                  <a:lnTo>
                    <a:pt x="134" y="445"/>
                  </a:lnTo>
                  <a:lnTo>
                    <a:pt x="128" y="457"/>
                  </a:lnTo>
                  <a:lnTo>
                    <a:pt x="124" y="463"/>
                  </a:lnTo>
                  <a:lnTo>
                    <a:pt x="118" y="470"/>
                  </a:lnTo>
                  <a:lnTo>
                    <a:pt x="118" y="470"/>
                  </a:lnTo>
                  <a:lnTo>
                    <a:pt x="120" y="478"/>
                  </a:lnTo>
                  <a:lnTo>
                    <a:pt x="126" y="488"/>
                  </a:lnTo>
                  <a:lnTo>
                    <a:pt x="144" y="512"/>
                  </a:lnTo>
                  <a:lnTo>
                    <a:pt x="181" y="553"/>
                  </a:lnTo>
                  <a:lnTo>
                    <a:pt x="181" y="553"/>
                  </a:lnTo>
                  <a:lnTo>
                    <a:pt x="203" y="581"/>
                  </a:lnTo>
                  <a:lnTo>
                    <a:pt x="226" y="612"/>
                  </a:lnTo>
                  <a:lnTo>
                    <a:pt x="226" y="612"/>
                  </a:lnTo>
                  <a:lnTo>
                    <a:pt x="232" y="620"/>
                  </a:lnTo>
                  <a:lnTo>
                    <a:pt x="240" y="628"/>
                  </a:lnTo>
                  <a:lnTo>
                    <a:pt x="250" y="634"/>
                  </a:lnTo>
                  <a:lnTo>
                    <a:pt x="256" y="642"/>
                  </a:lnTo>
                  <a:lnTo>
                    <a:pt x="256" y="642"/>
                  </a:lnTo>
                  <a:lnTo>
                    <a:pt x="262" y="652"/>
                  </a:lnTo>
                  <a:lnTo>
                    <a:pt x="268" y="663"/>
                  </a:lnTo>
                  <a:lnTo>
                    <a:pt x="268" y="663"/>
                  </a:lnTo>
                  <a:lnTo>
                    <a:pt x="285" y="677"/>
                  </a:lnTo>
                  <a:lnTo>
                    <a:pt x="285" y="677"/>
                  </a:lnTo>
                  <a:lnTo>
                    <a:pt x="311" y="711"/>
                  </a:lnTo>
                  <a:lnTo>
                    <a:pt x="337" y="746"/>
                  </a:lnTo>
                  <a:lnTo>
                    <a:pt x="337" y="746"/>
                  </a:lnTo>
                  <a:lnTo>
                    <a:pt x="348" y="744"/>
                  </a:lnTo>
                  <a:lnTo>
                    <a:pt x="356" y="740"/>
                  </a:lnTo>
                  <a:lnTo>
                    <a:pt x="374" y="728"/>
                  </a:lnTo>
                  <a:lnTo>
                    <a:pt x="390" y="713"/>
                  </a:lnTo>
                  <a:lnTo>
                    <a:pt x="405" y="701"/>
                  </a:lnTo>
                  <a:lnTo>
                    <a:pt x="405" y="701"/>
                  </a:lnTo>
                  <a:lnTo>
                    <a:pt x="403" y="693"/>
                  </a:lnTo>
                  <a:lnTo>
                    <a:pt x="396" y="683"/>
                  </a:lnTo>
                  <a:lnTo>
                    <a:pt x="380" y="661"/>
                  </a:lnTo>
                  <a:lnTo>
                    <a:pt x="362" y="640"/>
                  </a:lnTo>
                  <a:lnTo>
                    <a:pt x="348" y="626"/>
                  </a:lnTo>
                  <a:lnTo>
                    <a:pt x="348" y="626"/>
                  </a:lnTo>
                  <a:lnTo>
                    <a:pt x="340" y="616"/>
                  </a:lnTo>
                  <a:lnTo>
                    <a:pt x="333" y="604"/>
                  </a:lnTo>
                  <a:lnTo>
                    <a:pt x="333" y="604"/>
                  </a:lnTo>
                  <a:close/>
                  <a:moveTo>
                    <a:pt x="738" y="220"/>
                  </a:moveTo>
                  <a:lnTo>
                    <a:pt x="738" y="220"/>
                  </a:lnTo>
                  <a:lnTo>
                    <a:pt x="657" y="217"/>
                  </a:lnTo>
                  <a:lnTo>
                    <a:pt x="657" y="217"/>
                  </a:lnTo>
                  <a:lnTo>
                    <a:pt x="649" y="220"/>
                  </a:lnTo>
                  <a:lnTo>
                    <a:pt x="638" y="220"/>
                  </a:lnTo>
                  <a:lnTo>
                    <a:pt x="628" y="222"/>
                  </a:lnTo>
                  <a:lnTo>
                    <a:pt x="618" y="222"/>
                  </a:lnTo>
                  <a:lnTo>
                    <a:pt x="618" y="222"/>
                  </a:lnTo>
                  <a:lnTo>
                    <a:pt x="569" y="240"/>
                  </a:lnTo>
                  <a:lnTo>
                    <a:pt x="520" y="260"/>
                  </a:lnTo>
                  <a:lnTo>
                    <a:pt x="520" y="260"/>
                  </a:lnTo>
                  <a:lnTo>
                    <a:pt x="522" y="276"/>
                  </a:lnTo>
                  <a:lnTo>
                    <a:pt x="527" y="293"/>
                  </a:lnTo>
                  <a:lnTo>
                    <a:pt x="539" y="319"/>
                  </a:lnTo>
                  <a:lnTo>
                    <a:pt x="539" y="319"/>
                  </a:lnTo>
                  <a:lnTo>
                    <a:pt x="551" y="319"/>
                  </a:lnTo>
                  <a:lnTo>
                    <a:pt x="561" y="319"/>
                  </a:lnTo>
                  <a:lnTo>
                    <a:pt x="573" y="315"/>
                  </a:lnTo>
                  <a:lnTo>
                    <a:pt x="583" y="311"/>
                  </a:lnTo>
                  <a:lnTo>
                    <a:pt x="604" y="301"/>
                  </a:lnTo>
                  <a:lnTo>
                    <a:pt x="624" y="295"/>
                  </a:lnTo>
                  <a:lnTo>
                    <a:pt x="624" y="295"/>
                  </a:lnTo>
                  <a:lnTo>
                    <a:pt x="642" y="295"/>
                  </a:lnTo>
                  <a:lnTo>
                    <a:pt x="642" y="295"/>
                  </a:lnTo>
                  <a:lnTo>
                    <a:pt x="661" y="291"/>
                  </a:lnTo>
                  <a:lnTo>
                    <a:pt x="685" y="291"/>
                  </a:lnTo>
                  <a:lnTo>
                    <a:pt x="710" y="291"/>
                  </a:lnTo>
                  <a:lnTo>
                    <a:pt x="720" y="293"/>
                  </a:lnTo>
                  <a:lnTo>
                    <a:pt x="726" y="297"/>
                  </a:lnTo>
                  <a:lnTo>
                    <a:pt x="726" y="297"/>
                  </a:lnTo>
                  <a:lnTo>
                    <a:pt x="732" y="299"/>
                  </a:lnTo>
                  <a:lnTo>
                    <a:pt x="736" y="305"/>
                  </a:lnTo>
                  <a:lnTo>
                    <a:pt x="746" y="313"/>
                  </a:lnTo>
                  <a:lnTo>
                    <a:pt x="746" y="313"/>
                  </a:lnTo>
                  <a:lnTo>
                    <a:pt x="756" y="319"/>
                  </a:lnTo>
                  <a:lnTo>
                    <a:pt x="760" y="321"/>
                  </a:lnTo>
                  <a:lnTo>
                    <a:pt x="762" y="325"/>
                  </a:lnTo>
                  <a:lnTo>
                    <a:pt x="762" y="325"/>
                  </a:lnTo>
                  <a:lnTo>
                    <a:pt x="773" y="344"/>
                  </a:lnTo>
                  <a:lnTo>
                    <a:pt x="781" y="364"/>
                  </a:lnTo>
                  <a:lnTo>
                    <a:pt x="781" y="364"/>
                  </a:lnTo>
                  <a:lnTo>
                    <a:pt x="783" y="374"/>
                  </a:lnTo>
                  <a:lnTo>
                    <a:pt x="783" y="382"/>
                  </a:lnTo>
                  <a:lnTo>
                    <a:pt x="783" y="392"/>
                  </a:lnTo>
                  <a:lnTo>
                    <a:pt x="785" y="400"/>
                  </a:lnTo>
                  <a:lnTo>
                    <a:pt x="785" y="400"/>
                  </a:lnTo>
                  <a:lnTo>
                    <a:pt x="785" y="423"/>
                  </a:lnTo>
                  <a:lnTo>
                    <a:pt x="783" y="433"/>
                  </a:lnTo>
                  <a:lnTo>
                    <a:pt x="779" y="439"/>
                  </a:lnTo>
                  <a:lnTo>
                    <a:pt x="779" y="439"/>
                  </a:lnTo>
                  <a:lnTo>
                    <a:pt x="726" y="439"/>
                  </a:lnTo>
                  <a:lnTo>
                    <a:pt x="675" y="441"/>
                  </a:lnTo>
                  <a:lnTo>
                    <a:pt x="628" y="445"/>
                  </a:lnTo>
                  <a:lnTo>
                    <a:pt x="608" y="449"/>
                  </a:lnTo>
                  <a:lnTo>
                    <a:pt x="588" y="455"/>
                  </a:lnTo>
                  <a:lnTo>
                    <a:pt x="569" y="461"/>
                  </a:lnTo>
                  <a:lnTo>
                    <a:pt x="553" y="470"/>
                  </a:lnTo>
                  <a:lnTo>
                    <a:pt x="537" y="478"/>
                  </a:lnTo>
                  <a:lnTo>
                    <a:pt x="522" y="490"/>
                  </a:lnTo>
                  <a:lnTo>
                    <a:pt x="510" y="504"/>
                  </a:lnTo>
                  <a:lnTo>
                    <a:pt x="500" y="520"/>
                  </a:lnTo>
                  <a:lnTo>
                    <a:pt x="492" y="539"/>
                  </a:lnTo>
                  <a:lnTo>
                    <a:pt x="486" y="559"/>
                  </a:lnTo>
                  <a:lnTo>
                    <a:pt x="486" y="559"/>
                  </a:lnTo>
                  <a:lnTo>
                    <a:pt x="482" y="581"/>
                  </a:lnTo>
                  <a:lnTo>
                    <a:pt x="482" y="606"/>
                  </a:lnTo>
                  <a:lnTo>
                    <a:pt x="484" y="630"/>
                  </a:lnTo>
                  <a:lnTo>
                    <a:pt x="490" y="652"/>
                  </a:lnTo>
                  <a:lnTo>
                    <a:pt x="498" y="673"/>
                  </a:lnTo>
                  <a:lnTo>
                    <a:pt x="508" y="691"/>
                  </a:lnTo>
                  <a:lnTo>
                    <a:pt x="518" y="705"/>
                  </a:lnTo>
                  <a:lnTo>
                    <a:pt x="531" y="715"/>
                  </a:lnTo>
                  <a:lnTo>
                    <a:pt x="531" y="715"/>
                  </a:lnTo>
                  <a:lnTo>
                    <a:pt x="539" y="720"/>
                  </a:lnTo>
                  <a:lnTo>
                    <a:pt x="549" y="722"/>
                  </a:lnTo>
                  <a:lnTo>
                    <a:pt x="549" y="722"/>
                  </a:lnTo>
                  <a:lnTo>
                    <a:pt x="561" y="732"/>
                  </a:lnTo>
                  <a:lnTo>
                    <a:pt x="567" y="738"/>
                  </a:lnTo>
                  <a:lnTo>
                    <a:pt x="575" y="740"/>
                  </a:lnTo>
                  <a:lnTo>
                    <a:pt x="575" y="740"/>
                  </a:lnTo>
                  <a:lnTo>
                    <a:pt x="600" y="744"/>
                  </a:lnTo>
                  <a:lnTo>
                    <a:pt x="634" y="744"/>
                  </a:lnTo>
                  <a:lnTo>
                    <a:pt x="667" y="742"/>
                  </a:lnTo>
                  <a:lnTo>
                    <a:pt x="679" y="742"/>
                  </a:lnTo>
                  <a:lnTo>
                    <a:pt x="689" y="738"/>
                  </a:lnTo>
                  <a:lnTo>
                    <a:pt x="689" y="738"/>
                  </a:lnTo>
                  <a:lnTo>
                    <a:pt x="705" y="730"/>
                  </a:lnTo>
                  <a:lnTo>
                    <a:pt x="722" y="722"/>
                  </a:lnTo>
                  <a:lnTo>
                    <a:pt x="722" y="722"/>
                  </a:lnTo>
                  <a:lnTo>
                    <a:pt x="754" y="707"/>
                  </a:lnTo>
                  <a:lnTo>
                    <a:pt x="771" y="701"/>
                  </a:lnTo>
                  <a:lnTo>
                    <a:pt x="783" y="689"/>
                  </a:lnTo>
                  <a:lnTo>
                    <a:pt x="783" y="689"/>
                  </a:lnTo>
                  <a:lnTo>
                    <a:pt x="789" y="691"/>
                  </a:lnTo>
                  <a:lnTo>
                    <a:pt x="793" y="691"/>
                  </a:lnTo>
                  <a:lnTo>
                    <a:pt x="793" y="691"/>
                  </a:lnTo>
                  <a:lnTo>
                    <a:pt x="797" y="701"/>
                  </a:lnTo>
                  <a:lnTo>
                    <a:pt x="801" y="713"/>
                  </a:lnTo>
                  <a:lnTo>
                    <a:pt x="803" y="726"/>
                  </a:lnTo>
                  <a:lnTo>
                    <a:pt x="805" y="736"/>
                  </a:lnTo>
                  <a:lnTo>
                    <a:pt x="805" y="736"/>
                  </a:lnTo>
                  <a:lnTo>
                    <a:pt x="836" y="740"/>
                  </a:lnTo>
                  <a:lnTo>
                    <a:pt x="852" y="740"/>
                  </a:lnTo>
                  <a:lnTo>
                    <a:pt x="862" y="736"/>
                  </a:lnTo>
                  <a:lnTo>
                    <a:pt x="862" y="736"/>
                  </a:lnTo>
                  <a:lnTo>
                    <a:pt x="868" y="736"/>
                  </a:lnTo>
                  <a:lnTo>
                    <a:pt x="868" y="736"/>
                  </a:lnTo>
                  <a:lnTo>
                    <a:pt x="868" y="488"/>
                  </a:lnTo>
                  <a:lnTo>
                    <a:pt x="868" y="488"/>
                  </a:lnTo>
                  <a:lnTo>
                    <a:pt x="866" y="423"/>
                  </a:lnTo>
                  <a:lnTo>
                    <a:pt x="866" y="392"/>
                  </a:lnTo>
                  <a:lnTo>
                    <a:pt x="862" y="364"/>
                  </a:lnTo>
                  <a:lnTo>
                    <a:pt x="858" y="339"/>
                  </a:lnTo>
                  <a:lnTo>
                    <a:pt x="852" y="315"/>
                  </a:lnTo>
                  <a:lnTo>
                    <a:pt x="842" y="293"/>
                  </a:lnTo>
                  <a:lnTo>
                    <a:pt x="829" y="270"/>
                  </a:lnTo>
                  <a:lnTo>
                    <a:pt x="829" y="270"/>
                  </a:lnTo>
                  <a:lnTo>
                    <a:pt x="823" y="262"/>
                  </a:lnTo>
                  <a:lnTo>
                    <a:pt x="813" y="256"/>
                  </a:lnTo>
                  <a:lnTo>
                    <a:pt x="789" y="240"/>
                  </a:lnTo>
                  <a:lnTo>
                    <a:pt x="760" y="228"/>
                  </a:lnTo>
                  <a:lnTo>
                    <a:pt x="738" y="220"/>
                  </a:lnTo>
                  <a:lnTo>
                    <a:pt x="738" y="220"/>
                  </a:lnTo>
                  <a:close/>
                  <a:moveTo>
                    <a:pt x="781" y="618"/>
                  </a:moveTo>
                  <a:lnTo>
                    <a:pt x="781" y="618"/>
                  </a:lnTo>
                  <a:lnTo>
                    <a:pt x="779" y="622"/>
                  </a:lnTo>
                  <a:lnTo>
                    <a:pt x="775" y="626"/>
                  </a:lnTo>
                  <a:lnTo>
                    <a:pt x="764" y="634"/>
                  </a:lnTo>
                  <a:lnTo>
                    <a:pt x="742" y="642"/>
                  </a:lnTo>
                  <a:lnTo>
                    <a:pt x="742" y="642"/>
                  </a:lnTo>
                  <a:lnTo>
                    <a:pt x="734" y="648"/>
                  </a:lnTo>
                  <a:lnTo>
                    <a:pt x="726" y="652"/>
                  </a:lnTo>
                  <a:lnTo>
                    <a:pt x="718" y="659"/>
                  </a:lnTo>
                  <a:lnTo>
                    <a:pt x="712" y="663"/>
                  </a:lnTo>
                  <a:lnTo>
                    <a:pt x="712" y="663"/>
                  </a:lnTo>
                  <a:lnTo>
                    <a:pt x="701" y="667"/>
                  </a:lnTo>
                  <a:lnTo>
                    <a:pt x="691" y="669"/>
                  </a:lnTo>
                  <a:lnTo>
                    <a:pt x="671" y="673"/>
                  </a:lnTo>
                  <a:lnTo>
                    <a:pt x="671" y="673"/>
                  </a:lnTo>
                  <a:lnTo>
                    <a:pt x="661" y="673"/>
                  </a:lnTo>
                  <a:lnTo>
                    <a:pt x="649" y="675"/>
                  </a:lnTo>
                  <a:lnTo>
                    <a:pt x="624" y="671"/>
                  </a:lnTo>
                  <a:lnTo>
                    <a:pt x="602" y="665"/>
                  </a:lnTo>
                  <a:lnTo>
                    <a:pt x="594" y="663"/>
                  </a:lnTo>
                  <a:lnTo>
                    <a:pt x="588" y="659"/>
                  </a:lnTo>
                  <a:lnTo>
                    <a:pt x="588" y="659"/>
                  </a:lnTo>
                  <a:lnTo>
                    <a:pt x="577" y="640"/>
                  </a:lnTo>
                  <a:lnTo>
                    <a:pt x="571" y="622"/>
                  </a:lnTo>
                  <a:lnTo>
                    <a:pt x="567" y="602"/>
                  </a:lnTo>
                  <a:lnTo>
                    <a:pt x="567" y="581"/>
                  </a:lnTo>
                  <a:lnTo>
                    <a:pt x="571" y="563"/>
                  </a:lnTo>
                  <a:lnTo>
                    <a:pt x="579" y="545"/>
                  </a:lnTo>
                  <a:lnTo>
                    <a:pt x="583" y="537"/>
                  </a:lnTo>
                  <a:lnTo>
                    <a:pt x="590" y="528"/>
                  </a:lnTo>
                  <a:lnTo>
                    <a:pt x="596" y="522"/>
                  </a:lnTo>
                  <a:lnTo>
                    <a:pt x="604" y="516"/>
                  </a:lnTo>
                  <a:lnTo>
                    <a:pt x="604" y="516"/>
                  </a:lnTo>
                  <a:lnTo>
                    <a:pt x="610" y="516"/>
                  </a:lnTo>
                  <a:lnTo>
                    <a:pt x="614" y="514"/>
                  </a:lnTo>
                  <a:lnTo>
                    <a:pt x="626" y="512"/>
                  </a:lnTo>
                  <a:lnTo>
                    <a:pt x="626" y="512"/>
                  </a:lnTo>
                  <a:lnTo>
                    <a:pt x="634" y="508"/>
                  </a:lnTo>
                  <a:lnTo>
                    <a:pt x="642" y="502"/>
                  </a:lnTo>
                  <a:lnTo>
                    <a:pt x="642" y="502"/>
                  </a:lnTo>
                  <a:lnTo>
                    <a:pt x="651" y="502"/>
                  </a:lnTo>
                  <a:lnTo>
                    <a:pt x="661" y="500"/>
                  </a:lnTo>
                  <a:lnTo>
                    <a:pt x="669" y="500"/>
                  </a:lnTo>
                  <a:lnTo>
                    <a:pt x="677" y="498"/>
                  </a:lnTo>
                  <a:lnTo>
                    <a:pt x="677" y="498"/>
                  </a:lnTo>
                  <a:lnTo>
                    <a:pt x="726" y="500"/>
                  </a:lnTo>
                  <a:lnTo>
                    <a:pt x="752" y="500"/>
                  </a:lnTo>
                  <a:lnTo>
                    <a:pt x="775" y="498"/>
                  </a:lnTo>
                  <a:lnTo>
                    <a:pt x="775" y="498"/>
                  </a:lnTo>
                  <a:lnTo>
                    <a:pt x="783" y="502"/>
                  </a:lnTo>
                  <a:lnTo>
                    <a:pt x="783" y="502"/>
                  </a:lnTo>
                  <a:lnTo>
                    <a:pt x="785" y="522"/>
                  </a:lnTo>
                  <a:lnTo>
                    <a:pt x="785" y="543"/>
                  </a:lnTo>
                  <a:lnTo>
                    <a:pt x="785" y="585"/>
                  </a:lnTo>
                  <a:lnTo>
                    <a:pt x="785" y="585"/>
                  </a:lnTo>
                  <a:lnTo>
                    <a:pt x="785" y="604"/>
                  </a:lnTo>
                  <a:lnTo>
                    <a:pt x="783" y="612"/>
                  </a:lnTo>
                  <a:lnTo>
                    <a:pt x="781" y="618"/>
                  </a:lnTo>
                  <a:lnTo>
                    <a:pt x="781" y="618"/>
                  </a:lnTo>
                  <a:close/>
                  <a:moveTo>
                    <a:pt x="1370" y="630"/>
                  </a:moveTo>
                  <a:lnTo>
                    <a:pt x="1370" y="630"/>
                  </a:lnTo>
                  <a:lnTo>
                    <a:pt x="1326" y="571"/>
                  </a:lnTo>
                  <a:lnTo>
                    <a:pt x="1326" y="571"/>
                  </a:lnTo>
                  <a:lnTo>
                    <a:pt x="1319" y="563"/>
                  </a:lnTo>
                  <a:lnTo>
                    <a:pt x="1309" y="555"/>
                  </a:lnTo>
                  <a:lnTo>
                    <a:pt x="1301" y="547"/>
                  </a:lnTo>
                  <a:lnTo>
                    <a:pt x="1293" y="539"/>
                  </a:lnTo>
                  <a:lnTo>
                    <a:pt x="1293" y="539"/>
                  </a:lnTo>
                  <a:lnTo>
                    <a:pt x="1269" y="504"/>
                  </a:lnTo>
                  <a:lnTo>
                    <a:pt x="1256" y="488"/>
                  </a:lnTo>
                  <a:lnTo>
                    <a:pt x="1242" y="474"/>
                  </a:lnTo>
                  <a:lnTo>
                    <a:pt x="1242" y="474"/>
                  </a:lnTo>
                  <a:lnTo>
                    <a:pt x="1244" y="465"/>
                  </a:lnTo>
                  <a:lnTo>
                    <a:pt x="1248" y="455"/>
                  </a:lnTo>
                  <a:lnTo>
                    <a:pt x="1260" y="437"/>
                  </a:lnTo>
                  <a:lnTo>
                    <a:pt x="1277" y="421"/>
                  </a:lnTo>
                  <a:lnTo>
                    <a:pt x="1289" y="407"/>
                  </a:lnTo>
                  <a:lnTo>
                    <a:pt x="1289" y="407"/>
                  </a:lnTo>
                  <a:lnTo>
                    <a:pt x="1332" y="354"/>
                  </a:lnTo>
                  <a:lnTo>
                    <a:pt x="1352" y="325"/>
                  </a:lnTo>
                  <a:lnTo>
                    <a:pt x="1372" y="299"/>
                  </a:lnTo>
                  <a:lnTo>
                    <a:pt x="1372" y="299"/>
                  </a:lnTo>
                  <a:lnTo>
                    <a:pt x="1378" y="291"/>
                  </a:lnTo>
                  <a:lnTo>
                    <a:pt x="1387" y="283"/>
                  </a:lnTo>
                  <a:lnTo>
                    <a:pt x="1393" y="274"/>
                  </a:lnTo>
                  <a:lnTo>
                    <a:pt x="1399" y="266"/>
                  </a:lnTo>
                  <a:lnTo>
                    <a:pt x="1399" y="266"/>
                  </a:lnTo>
                  <a:lnTo>
                    <a:pt x="1401" y="262"/>
                  </a:lnTo>
                  <a:lnTo>
                    <a:pt x="1401" y="262"/>
                  </a:lnTo>
                  <a:lnTo>
                    <a:pt x="1393" y="254"/>
                  </a:lnTo>
                  <a:lnTo>
                    <a:pt x="1385" y="248"/>
                  </a:lnTo>
                  <a:lnTo>
                    <a:pt x="1385" y="248"/>
                  </a:lnTo>
                  <a:lnTo>
                    <a:pt x="1374" y="242"/>
                  </a:lnTo>
                  <a:lnTo>
                    <a:pt x="1362" y="236"/>
                  </a:lnTo>
                  <a:lnTo>
                    <a:pt x="1362" y="236"/>
                  </a:lnTo>
                  <a:lnTo>
                    <a:pt x="1358" y="232"/>
                  </a:lnTo>
                  <a:lnTo>
                    <a:pt x="1354" y="228"/>
                  </a:lnTo>
                  <a:lnTo>
                    <a:pt x="1348" y="222"/>
                  </a:lnTo>
                  <a:lnTo>
                    <a:pt x="1342" y="220"/>
                  </a:lnTo>
                  <a:lnTo>
                    <a:pt x="1342" y="220"/>
                  </a:lnTo>
                  <a:lnTo>
                    <a:pt x="1338" y="217"/>
                  </a:lnTo>
                  <a:lnTo>
                    <a:pt x="1332" y="217"/>
                  </a:lnTo>
                  <a:lnTo>
                    <a:pt x="1332" y="217"/>
                  </a:lnTo>
                  <a:lnTo>
                    <a:pt x="1313" y="240"/>
                  </a:lnTo>
                  <a:lnTo>
                    <a:pt x="1295" y="264"/>
                  </a:lnTo>
                  <a:lnTo>
                    <a:pt x="1260" y="313"/>
                  </a:lnTo>
                  <a:lnTo>
                    <a:pt x="1260" y="313"/>
                  </a:lnTo>
                  <a:lnTo>
                    <a:pt x="1248" y="325"/>
                  </a:lnTo>
                  <a:lnTo>
                    <a:pt x="1238" y="335"/>
                  </a:lnTo>
                  <a:lnTo>
                    <a:pt x="1238" y="335"/>
                  </a:lnTo>
                  <a:lnTo>
                    <a:pt x="1220" y="364"/>
                  </a:lnTo>
                  <a:lnTo>
                    <a:pt x="1200" y="392"/>
                  </a:lnTo>
                  <a:lnTo>
                    <a:pt x="1200" y="392"/>
                  </a:lnTo>
                  <a:lnTo>
                    <a:pt x="1189" y="402"/>
                  </a:lnTo>
                  <a:lnTo>
                    <a:pt x="1179" y="413"/>
                  </a:lnTo>
                  <a:lnTo>
                    <a:pt x="1179" y="413"/>
                  </a:lnTo>
                  <a:lnTo>
                    <a:pt x="1159" y="443"/>
                  </a:lnTo>
                  <a:lnTo>
                    <a:pt x="1149" y="457"/>
                  </a:lnTo>
                  <a:lnTo>
                    <a:pt x="1136" y="470"/>
                  </a:lnTo>
                  <a:lnTo>
                    <a:pt x="1136" y="470"/>
                  </a:lnTo>
                  <a:lnTo>
                    <a:pt x="1141" y="480"/>
                  </a:lnTo>
                  <a:lnTo>
                    <a:pt x="1147" y="488"/>
                  </a:lnTo>
                  <a:lnTo>
                    <a:pt x="1159" y="502"/>
                  </a:lnTo>
                  <a:lnTo>
                    <a:pt x="1159" y="502"/>
                  </a:lnTo>
                  <a:lnTo>
                    <a:pt x="1183" y="537"/>
                  </a:lnTo>
                  <a:lnTo>
                    <a:pt x="1183" y="537"/>
                  </a:lnTo>
                  <a:lnTo>
                    <a:pt x="1191" y="545"/>
                  </a:lnTo>
                  <a:lnTo>
                    <a:pt x="1197" y="551"/>
                  </a:lnTo>
                  <a:lnTo>
                    <a:pt x="1206" y="559"/>
                  </a:lnTo>
                  <a:lnTo>
                    <a:pt x="1212" y="565"/>
                  </a:lnTo>
                  <a:lnTo>
                    <a:pt x="1212" y="565"/>
                  </a:lnTo>
                  <a:lnTo>
                    <a:pt x="1283" y="659"/>
                  </a:lnTo>
                  <a:lnTo>
                    <a:pt x="1321" y="703"/>
                  </a:lnTo>
                  <a:lnTo>
                    <a:pt x="1358" y="746"/>
                  </a:lnTo>
                  <a:lnTo>
                    <a:pt x="1358" y="746"/>
                  </a:lnTo>
                  <a:lnTo>
                    <a:pt x="1366" y="744"/>
                  </a:lnTo>
                  <a:lnTo>
                    <a:pt x="1374" y="740"/>
                  </a:lnTo>
                  <a:lnTo>
                    <a:pt x="1393" y="728"/>
                  </a:lnTo>
                  <a:lnTo>
                    <a:pt x="1411" y="711"/>
                  </a:lnTo>
                  <a:lnTo>
                    <a:pt x="1425" y="701"/>
                  </a:lnTo>
                  <a:lnTo>
                    <a:pt x="1425" y="701"/>
                  </a:lnTo>
                  <a:lnTo>
                    <a:pt x="1423" y="691"/>
                  </a:lnTo>
                  <a:lnTo>
                    <a:pt x="1417" y="681"/>
                  </a:lnTo>
                  <a:lnTo>
                    <a:pt x="1403" y="663"/>
                  </a:lnTo>
                  <a:lnTo>
                    <a:pt x="1385" y="646"/>
                  </a:lnTo>
                  <a:lnTo>
                    <a:pt x="1370" y="630"/>
                  </a:lnTo>
                  <a:lnTo>
                    <a:pt x="1370" y="630"/>
                  </a:lnTo>
                  <a:close/>
                  <a:moveTo>
                    <a:pt x="1759" y="220"/>
                  </a:moveTo>
                  <a:lnTo>
                    <a:pt x="1759" y="220"/>
                  </a:lnTo>
                  <a:lnTo>
                    <a:pt x="1677" y="217"/>
                  </a:lnTo>
                  <a:lnTo>
                    <a:pt x="1677" y="217"/>
                  </a:lnTo>
                  <a:lnTo>
                    <a:pt x="1669" y="220"/>
                  </a:lnTo>
                  <a:lnTo>
                    <a:pt x="1659" y="220"/>
                  </a:lnTo>
                  <a:lnTo>
                    <a:pt x="1647" y="222"/>
                  </a:lnTo>
                  <a:lnTo>
                    <a:pt x="1639" y="222"/>
                  </a:lnTo>
                  <a:lnTo>
                    <a:pt x="1639" y="222"/>
                  </a:lnTo>
                  <a:lnTo>
                    <a:pt x="1588" y="240"/>
                  </a:lnTo>
                  <a:lnTo>
                    <a:pt x="1561" y="250"/>
                  </a:lnTo>
                  <a:lnTo>
                    <a:pt x="1539" y="262"/>
                  </a:lnTo>
                  <a:lnTo>
                    <a:pt x="1539" y="262"/>
                  </a:lnTo>
                  <a:lnTo>
                    <a:pt x="1541" y="278"/>
                  </a:lnTo>
                  <a:lnTo>
                    <a:pt x="1547" y="293"/>
                  </a:lnTo>
                  <a:lnTo>
                    <a:pt x="1561" y="321"/>
                  </a:lnTo>
                  <a:lnTo>
                    <a:pt x="1561" y="321"/>
                  </a:lnTo>
                  <a:lnTo>
                    <a:pt x="1574" y="319"/>
                  </a:lnTo>
                  <a:lnTo>
                    <a:pt x="1584" y="317"/>
                  </a:lnTo>
                  <a:lnTo>
                    <a:pt x="1602" y="311"/>
                  </a:lnTo>
                  <a:lnTo>
                    <a:pt x="1637" y="297"/>
                  </a:lnTo>
                  <a:lnTo>
                    <a:pt x="1637" y="297"/>
                  </a:lnTo>
                  <a:lnTo>
                    <a:pt x="1647" y="293"/>
                  </a:lnTo>
                  <a:lnTo>
                    <a:pt x="1659" y="293"/>
                  </a:lnTo>
                  <a:lnTo>
                    <a:pt x="1689" y="291"/>
                  </a:lnTo>
                  <a:lnTo>
                    <a:pt x="1720" y="291"/>
                  </a:lnTo>
                  <a:lnTo>
                    <a:pt x="1732" y="293"/>
                  </a:lnTo>
                  <a:lnTo>
                    <a:pt x="1742" y="295"/>
                  </a:lnTo>
                  <a:lnTo>
                    <a:pt x="1742" y="295"/>
                  </a:lnTo>
                  <a:lnTo>
                    <a:pt x="1759" y="305"/>
                  </a:lnTo>
                  <a:lnTo>
                    <a:pt x="1777" y="317"/>
                  </a:lnTo>
                  <a:lnTo>
                    <a:pt x="1777" y="317"/>
                  </a:lnTo>
                  <a:lnTo>
                    <a:pt x="1785" y="327"/>
                  </a:lnTo>
                  <a:lnTo>
                    <a:pt x="1791" y="341"/>
                  </a:lnTo>
                  <a:lnTo>
                    <a:pt x="1797" y="356"/>
                  </a:lnTo>
                  <a:lnTo>
                    <a:pt x="1801" y="370"/>
                  </a:lnTo>
                  <a:lnTo>
                    <a:pt x="1801" y="370"/>
                  </a:lnTo>
                  <a:lnTo>
                    <a:pt x="1801" y="378"/>
                  </a:lnTo>
                  <a:lnTo>
                    <a:pt x="1801" y="382"/>
                  </a:lnTo>
                  <a:lnTo>
                    <a:pt x="1803" y="386"/>
                  </a:lnTo>
                  <a:lnTo>
                    <a:pt x="1803" y="386"/>
                  </a:lnTo>
                  <a:lnTo>
                    <a:pt x="1803" y="417"/>
                  </a:lnTo>
                  <a:lnTo>
                    <a:pt x="1801" y="429"/>
                  </a:lnTo>
                  <a:lnTo>
                    <a:pt x="1797" y="439"/>
                  </a:lnTo>
                  <a:lnTo>
                    <a:pt x="1797" y="439"/>
                  </a:lnTo>
                  <a:lnTo>
                    <a:pt x="1742" y="439"/>
                  </a:lnTo>
                  <a:lnTo>
                    <a:pt x="1692" y="441"/>
                  </a:lnTo>
                  <a:lnTo>
                    <a:pt x="1645" y="447"/>
                  </a:lnTo>
                  <a:lnTo>
                    <a:pt x="1624" y="449"/>
                  </a:lnTo>
                  <a:lnTo>
                    <a:pt x="1604" y="455"/>
                  </a:lnTo>
                  <a:lnTo>
                    <a:pt x="1586" y="461"/>
                  </a:lnTo>
                  <a:lnTo>
                    <a:pt x="1570" y="470"/>
                  </a:lnTo>
                  <a:lnTo>
                    <a:pt x="1553" y="480"/>
                  </a:lnTo>
                  <a:lnTo>
                    <a:pt x="1541" y="494"/>
                  </a:lnTo>
                  <a:lnTo>
                    <a:pt x="1529" y="508"/>
                  </a:lnTo>
                  <a:lnTo>
                    <a:pt x="1519" y="524"/>
                  </a:lnTo>
                  <a:lnTo>
                    <a:pt x="1511" y="543"/>
                  </a:lnTo>
                  <a:lnTo>
                    <a:pt x="1504" y="565"/>
                  </a:lnTo>
                  <a:lnTo>
                    <a:pt x="1504" y="565"/>
                  </a:lnTo>
                  <a:lnTo>
                    <a:pt x="1504" y="602"/>
                  </a:lnTo>
                  <a:lnTo>
                    <a:pt x="1504" y="602"/>
                  </a:lnTo>
                  <a:lnTo>
                    <a:pt x="1506" y="628"/>
                  </a:lnTo>
                  <a:lnTo>
                    <a:pt x="1511" y="650"/>
                  </a:lnTo>
                  <a:lnTo>
                    <a:pt x="1519" y="671"/>
                  </a:lnTo>
                  <a:lnTo>
                    <a:pt x="1527" y="689"/>
                  </a:lnTo>
                  <a:lnTo>
                    <a:pt x="1539" y="705"/>
                  </a:lnTo>
                  <a:lnTo>
                    <a:pt x="1555" y="718"/>
                  </a:lnTo>
                  <a:lnTo>
                    <a:pt x="1572" y="730"/>
                  </a:lnTo>
                  <a:lnTo>
                    <a:pt x="1588" y="738"/>
                  </a:lnTo>
                  <a:lnTo>
                    <a:pt x="1588" y="738"/>
                  </a:lnTo>
                  <a:lnTo>
                    <a:pt x="1600" y="742"/>
                  </a:lnTo>
                  <a:lnTo>
                    <a:pt x="1614" y="744"/>
                  </a:lnTo>
                  <a:lnTo>
                    <a:pt x="1649" y="746"/>
                  </a:lnTo>
                  <a:lnTo>
                    <a:pt x="1683" y="744"/>
                  </a:lnTo>
                  <a:lnTo>
                    <a:pt x="1700" y="742"/>
                  </a:lnTo>
                  <a:lnTo>
                    <a:pt x="1710" y="738"/>
                  </a:lnTo>
                  <a:lnTo>
                    <a:pt x="1710" y="738"/>
                  </a:lnTo>
                  <a:lnTo>
                    <a:pt x="1718" y="734"/>
                  </a:lnTo>
                  <a:lnTo>
                    <a:pt x="1724" y="730"/>
                  </a:lnTo>
                  <a:lnTo>
                    <a:pt x="1740" y="722"/>
                  </a:lnTo>
                  <a:lnTo>
                    <a:pt x="1740" y="722"/>
                  </a:lnTo>
                  <a:lnTo>
                    <a:pt x="1755" y="715"/>
                  </a:lnTo>
                  <a:lnTo>
                    <a:pt x="1771" y="711"/>
                  </a:lnTo>
                  <a:lnTo>
                    <a:pt x="1771" y="711"/>
                  </a:lnTo>
                  <a:lnTo>
                    <a:pt x="1783" y="703"/>
                  </a:lnTo>
                  <a:lnTo>
                    <a:pt x="1795" y="693"/>
                  </a:lnTo>
                  <a:lnTo>
                    <a:pt x="1795" y="693"/>
                  </a:lnTo>
                  <a:lnTo>
                    <a:pt x="1803" y="691"/>
                  </a:lnTo>
                  <a:lnTo>
                    <a:pt x="1807" y="689"/>
                  </a:lnTo>
                  <a:lnTo>
                    <a:pt x="1807" y="689"/>
                  </a:lnTo>
                  <a:lnTo>
                    <a:pt x="1813" y="689"/>
                  </a:lnTo>
                  <a:lnTo>
                    <a:pt x="1813" y="689"/>
                  </a:lnTo>
                  <a:lnTo>
                    <a:pt x="1820" y="713"/>
                  </a:lnTo>
                  <a:lnTo>
                    <a:pt x="1822" y="726"/>
                  </a:lnTo>
                  <a:lnTo>
                    <a:pt x="1826" y="736"/>
                  </a:lnTo>
                  <a:lnTo>
                    <a:pt x="1826" y="736"/>
                  </a:lnTo>
                  <a:lnTo>
                    <a:pt x="1838" y="738"/>
                  </a:lnTo>
                  <a:lnTo>
                    <a:pt x="1852" y="738"/>
                  </a:lnTo>
                  <a:lnTo>
                    <a:pt x="1879" y="738"/>
                  </a:lnTo>
                  <a:lnTo>
                    <a:pt x="1879" y="738"/>
                  </a:lnTo>
                  <a:lnTo>
                    <a:pt x="1887" y="734"/>
                  </a:lnTo>
                  <a:lnTo>
                    <a:pt x="1887" y="734"/>
                  </a:lnTo>
                  <a:lnTo>
                    <a:pt x="1887" y="478"/>
                  </a:lnTo>
                  <a:lnTo>
                    <a:pt x="1887" y="478"/>
                  </a:lnTo>
                  <a:lnTo>
                    <a:pt x="1885" y="413"/>
                  </a:lnTo>
                  <a:lnTo>
                    <a:pt x="1885" y="384"/>
                  </a:lnTo>
                  <a:lnTo>
                    <a:pt x="1881" y="358"/>
                  </a:lnTo>
                  <a:lnTo>
                    <a:pt x="1877" y="333"/>
                  </a:lnTo>
                  <a:lnTo>
                    <a:pt x="1870" y="311"/>
                  </a:lnTo>
                  <a:lnTo>
                    <a:pt x="1860" y="289"/>
                  </a:lnTo>
                  <a:lnTo>
                    <a:pt x="1848" y="268"/>
                  </a:lnTo>
                  <a:lnTo>
                    <a:pt x="1848" y="268"/>
                  </a:lnTo>
                  <a:lnTo>
                    <a:pt x="1842" y="262"/>
                  </a:lnTo>
                  <a:lnTo>
                    <a:pt x="1832" y="254"/>
                  </a:lnTo>
                  <a:lnTo>
                    <a:pt x="1807" y="240"/>
                  </a:lnTo>
                  <a:lnTo>
                    <a:pt x="1781" y="228"/>
                  </a:lnTo>
                  <a:lnTo>
                    <a:pt x="1759" y="220"/>
                  </a:lnTo>
                  <a:lnTo>
                    <a:pt x="1759" y="220"/>
                  </a:lnTo>
                  <a:close/>
                  <a:moveTo>
                    <a:pt x="1799" y="618"/>
                  </a:moveTo>
                  <a:lnTo>
                    <a:pt x="1799" y="618"/>
                  </a:lnTo>
                  <a:lnTo>
                    <a:pt x="1797" y="622"/>
                  </a:lnTo>
                  <a:lnTo>
                    <a:pt x="1793" y="626"/>
                  </a:lnTo>
                  <a:lnTo>
                    <a:pt x="1783" y="634"/>
                  </a:lnTo>
                  <a:lnTo>
                    <a:pt x="1761" y="642"/>
                  </a:lnTo>
                  <a:lnTo>
                    <a:pt x="1761" y="642"/>
                  </a:lnTo>
                  <a:lnTo>
                    <a:pt x="1755" y="648"/>
                  </a:lnTo>
                  <a:lnTo>
                    <a:pt x="1746" y="652"/>
                  </a:lnTo>
                  <a:lnTo>
                    <a:pt x="1738" y="659"/>
                  </a:lnTo>
                  <a:lnTo>
                    <a:pt x="1730" y="663"/>
                  </a:lnTo>
                  <a:lnTo>
                    <a:pt x="1730" y="663"/>
                  </a:lnTo>
                  <a:lnTo>
                    <a:pt x="1718" y="667"/>
                  </a:lnTo>
                  <a:lnTo>
                    <a:pt x="1702" y="671"/>
                  </a:lnTo>
                  <a:lnTo>
                    <a:pt x="1683" y="673"/>
                  </a:lnTo>
                  <a:lnTo>
                    <a:pt x="1665" y="673"/>
                  </a:lnTo>
                  <a:lnTo>
                    <a:pt x="1647" y="671"/>
                  </a:lnTo>
                  <a:lnTo>
                    <a:pt x="1628" y="669"/>
                  </a:lnTo>
                  <a:lnTo>
                    <a:pt x="1616" y="663"/>
                  </a:lnTo>
                  <a:lnTo>
                    <a:pt x="1610" y="661"/>
                  </a:lnTo>
                  <a:lnTo>
                    <a:pt x="1606" y="657"/>
                  </a:lnTo>
                  <a:lnTo>
                    <a:pt x="1606" y="657"/>
                  </a:lnTo>
                  <a:lnTo>
                    <a:pt x="1598" y="640"/>
                  </a:lnTo>
                  <a:lnTo>
                    <a:pt x="1590" y="622"/>
                  </a:lnTo>
                  <a:lnTo>
                    <a:pt x="1588" y="602"/>
                  </a:lnTo>
                  <a:lnTo>
                    <a:pt x="1588" y="581"/>
                  </a:lnTo>
                  <a:lnTo>
                    <a:pt x="1592" y="563"/>
                  </a:lnTo>
                  <a:lnTo>
                    <a:pt x="1598" y="545"/>
                  </a:lnTo>
                  <a:lnTo>
                    <a:pt x="1608" y="531"/>
                  </a:lnTo>
                  <a:lnTo>
                    <a:pt x="1614" y="524"/>
                  </a:lnTo>
                  <a:lnTo>
                    <a:pt x="1620" y="518"/>
                  </a:lnTo>
                  <a:lnTo>
                    <a:pt x="1620" y="518"/>
                  </a:lnTo>
                  <a:lnTo>
                    <a:pt x="1643" y="510"/>
                  </a:lnTo>
                  <a:lnTo>
                    <a:pt x="1663" y="502"/>
                  </a:lnTo>
                  <a:lnTo>
                    <a:pt x="1663" y="502"/>
                  </a:lnTo>
                  <a:lnTo>
                    <a:pt x="1671" y="502"/>
                  </a:lnTo>
                  <a:lnTo>
                    <a:pt x="1681" y="500"/>
                  </a:lnTo>
                  <a:lnTo>
                    <a:pt x="1692" y="500"/>
                  </a:lnTo>
                  <a:lnTo>
                    <a:pt x="1698" y="498"/>
                  </a:lnTo>
                  <a:lnTo>
                    <a:pt x="1698" y="498"/>
                  </a:lnTo>
                  <a:lnTo>
                    <a:pt x="1759" y="500"/>
                  </a:lnTo>
                  <a:lnTo>
                    <a:pt x="1759" y="500"/>
                  </a:lnTo>
                  <a:lnTo>
                    <a:pt x="1777" y="498"/>
                  </a:lnTo>
                  <a:lnTo>
                    <a:pt x="1787" y="498"/>
                  </a:lnTo>
                  <a:lnTo>
                    <a:pt x="1793" y="500"/>
                  </a:lnTo>
                  <a:lnTo>
                    <a:pt x="1793" y="500"/>
                  </a:lnTo>
                  <a:lnTo>
                    <a:pt x="1801" y="502"/>
                  </a:lnTo>
                  <a:lnTo>
                    <a:pt x="1801" y="502"/>
                  </a:lnTo>
                  <a:lnTo>
                    <a:pt x="1803" y="522"/>
                  </a:lnTo>
                  <a:lnTo>
                    <a:pt x="1803" y="543"/>
                  </a:lnTo>
                  <a:lnTo>
                    <a:pt x="1803" y="585"/>
                  </a:lnTo>
                  <a:lnTo>
                    <a:pt x="1803" y="585"/>
                  </a:lnTo>
                  <a:lnTo>
                    <a:pt x="1803" y="604"/>
                  </a:lnTo>
                  <a:lnTo>
                    <a:pt x="1801" y="612"/>
                  </a:lnTo>
                  <a:lnTo>
                    <a:pt x="1799" y="618"/>
                  </a:lnTo>
                  <a:lnTo>
                    <a:pt x="1799" y="618"/>
                  </a:lnTo>
                  <a:close/>
                  <a:moveTo>
                    <a:pt x="2456" y="439"/>
                  </a:moveTo>
                  <a:lnTo>
                    <a:pt x="2456" y="439"/>
                  </a:lnTo>
                  <a:lnTo>
                    <a:pt x="2456" y="419"/>
                  </a:lnTo>
                  <a:lnTo>
                    <a:pt x="2456" y="419"/>
                  </a:lnTo>
                  <a:lnTo>
                    <a:pt x="2448" y="380"/>
                  </a:lnTo>
                  <a:lnTo>
                    <a:pt x="2436" y="344"/>
                  </a:lnTo>
                  <a:lnTo>
                    <a:pt x="2436" y="344"/>
                  </a:lnTo>
                  <a:lnTo>
                    <a:pt x="2434" y="335"/>
                  </a:lnTo>
                  <a:lnTo>
                    <a:pt x="2427" y="327"/>
                  </a:lnTo>
                  <a:lnTo>
                    <a:pt x="2417" y="313"/>
                  </a:lnTo>
                  <a:lnTo>
                    <a:pt x="2417" y="313"/>
                  </a:lnTo>
                  <a:lnTo>
                    <a:pt x="2411" y="303"/>
                  </a:lnTo>
                  <a:lnTo>
                    <a:pt x="2405" y="293"/>
                  </a:lnTo>
                  <a:lnTo>
                    <a:pt x="2405" y="293"/>
                  </a:lnTo>
                  <a:lnTo>
                    <a:pt x="2391" y="276"/>
                  </a:lnTo>
                  <a:lnTo>
                    <a:pt x="2375" y="262"/>
                  </a:lnTo>
                  <a:lnTo>
                    <a:pt x="2354" y="248"/>
                  </a:lnTo>
                  <a:lnTo>
                    <a:pt x="2330" y="238"/>
                  </a:lnTo>
                  <a:lnTo>
                    <a:pt x="2305" y="228"/>
                  </a:lnTo>
                  <a:lnTo>
                    <a:pt x="2279" y="222"/>
                  </a:lnTo>
                  <a:lnTo>
                    <a:pt x="2251" y="217"/>
                  </a:lnTo>
                  <a:lnTo>
                    <a:pt x="2220" y="217"/>
                  </a:lnTo>
                  <a:lnTo>
                    <a:pt x="2220" y="217"/>
                  </a:lnTo>
                  <a:lnTo>
                    <a:pt x="2212" y="220"/>
                  </a:lnTo>
                  <a:lnTo>
                    <a:pt x="2204" y="220"/>
                  </a:lnTo>
                  <a:lnTo>
                    <a:pt x="2194" y="217"/>
                  </a:lnTo>
                  <a:lnTo>
                    <a:pt x="2184" y="220"/>
                  </a:lnTo>
                  <a:lnTo>
                    <a:pt x="2184" y="220"/>
                  </a:lnTo>
                  <a:lnTo>
                    <a:pt x="2169" y="224"/>
                  </a:lnTo>
                  <a:lnTo>
                    <a:pt x="2153" y="230"/>
                  </a:lnTo>
                  <a:lnTo>
                    <a:pt x="2153" y="230"/>
                  </a:lnTo>
                  <a:lnTo>
                    <a:pt x="2118" y="246"/>
                  </a:lnTo>
                  <a:lnTo>
                    <a:pt x="2104" y="254"/>
                  </a:lnTo>
                  <a:lnTo>
                    <a:pt x="2092" y="262"/>
                  </a:lnTo>
                  <a:lnTo>
                    <a:pt x="2080" y="272"/>
                  </a:lnTo>
                  <a:lnTo>
                    <a:pt x="2070" y="283"/>
                  </a:lnTo>
                  <a:lnTo>
                    <a:pt x="2057" y="297"/>
                  </a:lnTo>
                  <a:lnTo>
                    <a:pt x="2047" y="313"/>
                  </a:lnTo>
                  <a:lnTo>
                    <a:pt x="2047" y="313"/>
                  </a:lnTo>
                  <a:lnTo>
                    <a:pt x="2037" y="327"/>
                  </a:lnTo>
                  <a:lnTo>
                    <a:pt x="2031" y="335"/>
                  </a:lnTo>
                  <a:lnTo>
                    <a:pt x="2027" y="346"/>
                  </a:lnTo>
                  <a:lnTo>
                    <a:pt x="2027" y="346"/>
                  </a:lnTo>
                  <a:lnTo>
                    <a:pt x="2019" y="366"/>
                  </a:lnTo>
                  <a:lnTo>
                    <a:pt x="2013" y="388"/>
                  </a:lnTo>
                  <a:lnTo>
                    <a:pt x="2009" y="413"/>
                  </a:lnTo>
                  <a:lnTo>
                    <a:pt x="2005" y="437"/>
                  </a:lnTo>
                  <a:lnTo>
                    <a:pt x="2005" y="461"/>
                  </a:lnTo>
                  <a:lnTo>
                    <a:pt x="2005" y="486"/>
                  </a:lnTo>
                  <a:lnTo>
                    <a:pt x="2005" y="510"/>
                  </a:lnTo>
                  <a:lnTo>
                    <a:pt x="2007" y="535"/>
                  </a:lnTo>
                  <a:lnTo>
                    <a:pt x="2011" y="557"/>
                  </a:lnTo>
                  <a:lnTo>
                    <a:pt x="2015" y="579"/>
                  </a:lnTo>
                  <a:lnTo>
                    <a:pt x="2021" y="602"/>
                  </a:lnTo>
                  <a:lnTo>
                    <a:pt x="2029" y="622"/>
                  </a:lnTo>
                  <a:lnTo>
                    <a:pt x="2037" y="642"/>
                  </a:lnTo>
                  <a:lnTo>
                    <a:pt x="2047" y="661"/>
                  </a:lnTo>
                  <a:lnTo>
                    <a:pt x="2057" y="677"/>
                  </a:lnTo>
                  <a:lnTo>
                    <a:pt x="2070" y="689"/>
                  </a:lnTo>
                  <a:lnTo>
                    <a:pt x="2070" y="689"/>
                  </a:lnTo>
                  <a:lnTo>
                    <a:pt x="2090" y="705"/>
                  </a:lnTo>
                  <a:lnTo>
                    <a:pt x="2112" y="720"/>
                  </a:lnTo>
                  <a:lnTo>
                    <a:pt x="2112" y="720"/>
                  </a:lnTo>
                  <a:lnTo>
                    <a:pt x="2118" y="720"/>
                  </a:lnTo>
                  <a:lnTo>
                    <a:pt x="2125" y="722"/>
                  </a:lnTo>
                  <a:lnTo>
                    <a:pt x="2125" y="722"/>
                  </a:lnTo>
                  <a:lnTo>
                    <a:pt x="2137" y="732"/>
                  </a:lnTo>
                  <a:lnTo>
                    <a:pt x="2151" y="738"/>
                  </a:lnTo>
                  <a:lnTo>
                    <a:pt x="2151" y="738"/>
                  </a:lnTo>
                  <a:lnTo>
                    <a:pt x="2167" y="742"/>
                  </a:lnTo>
                  <a:lnTo>
                    <a:pt x="2198" y="746"/>
                  </a:lnTo>
                  <a:lnTo>
                    <a:pt x="2228" y="748"/>
                  </a:lnTo>
                  <a:lnTo>
                    <a:pt x="2249" y="748"/>
                  </a:lnTo>
                  <a:lnTo>
                    <a:pt x="2249" y="748"/>
                  </a:lnTo>
                  <a:lnTo>
                    <a:pt x="2314" y="738"/>
                  </a:lnTo>
                  <a:lnTo>
                    <a:pt x="2314" y="738"/>
                  </a:lnTo>
                  <a:lnTo>
                    <a:pt x="2324" y="732"/>
                  </a:lnTo>
                  <a:lnTo>
                    <a:pt x="2334" y="724"/>
                  </a:lnTo>
                  <a:lnTo>
                    <a:pt x="2334" y="724"/>
                  </a:lnTo>
                  <a:lnTo>
                    <a:pt x="2342" y="720"/>
                  </a:lnTo>
                  <a:lnTo>
                    <a:pt x="2350" y="718"/>
                  </a:lnTo>
                  <a:lnTo>
                    <a:pt x="2360" y="713"/>
                  </a:lnTo>
                  <a:lnTo>
                    <a:pt x="2369" y="709"/>
                  </a:lnTo>
                  <a:lnTo>
                    <a:pt x="2369" y="709"/>
                  </a:lnTo>
                  <a:lnTo>
                    <a:pt x="2389" y="693"/>
                  </a:lnTo>
                  <a:lnTo>
                    <a:pt x="2407" y="671"/>
                  </a:lnTo>
                  <a:lnTo>
                    <a:pt x="2423" y="648"/>
                  </a:lnTo>
                  <a:lnTo>
                    <a:pt x="2436" y="624"/>
                  </a:lnTo>
                  <a:lnTo>
                    <a:pt x="2436" y="624"/>
                  </a:lnTo>
                  <a:lnTo>
                    <a:pt x="2444" y="606"/>
                  </a:lnTo>
                  <a:lnTo>
                    <a:pt x="2448" y="587"/>
                  </a:lnTo>
                  <a:lnTo>
                    <a:pt x="2456" y="549"/>
                  </a:lnTo>
                  <a:lnTo>
                    <a:pt x="2456" y="549"/>
                  </a:lnTo>
                  <a:lnTo>
                    <a:pt x="2460" y="524"/>
                  </a:lnTo>
                  <a:lnTo>
                    <a:pt x="2460" y="494"/>
                  </a:lnTo>
                  <a:lnTo>
                    <a:pt x="2460" y="463"/>
                  </a:lnTo>
                  <a:lnTo>
                    <a:pt x="2456" y="439"/>
                  </a:lnTo>
                  <a:lnTo>
                    <a:pt x="2456" y="439"/>
                  </a:lnTo>
                  <a:close/>
                  <a:moveTo>
                    <a:pt x="2358" y="579"/>
                  </a:moveTo>
                  <a:lnTo>
                    <a:pt x="2358" y="579"/>
                  </a:lnTo>
                  <a:lnTo>
                    <a:pt x="2350" y="602"/>
                  </a:lnTo>
                  <a:lnTo>
                    <a:pt x="2340" y="618"/>
                  </a:lnTo>
                  <a:lnTo>
                    <a:pt x="2326" y="634"/>
                  </a:lnTo>
                  <a:lnTo>
                    <a:pt x="2312" y="648"/>
                  </a:lnTo>
                  <a:lnTo>
                    <a:pt x="2312" y="648"/>
                  </a:lnTo>
                  <a:lnTo>
                    <a:pt x="2305" y="657"/>
                  </a:lnTo>
                  <a:lnTo>
                    <a:pt x="2301" y="663"/>
                  </a:lnTo>
                  <a:lnTo>
                    <a:pt x="2295" y="665"/>
                  </a:lnTo>
                  <a:lnTo>
                    <a:pt x="2295" y="665"/>
                  </a:lnTo>
                  <a:lnTo>
                    <a:pt x="2283" y="669"/>
                  </a:lnTo>
                  <a:lnTo>
                    <a:pt x="2269" y="671"/>
                  </a:lnTo>
                  <a:lnTo>
                    <a:pt x="2240" y="675"/>
                  </a:lnTo>
                  <a:lnTo>
                    <a:pt x="2240" y="675"/>
                  </a:lnTo>
                  <a:lnTo>
                    <a:pt x="2232" y="677"/>
                  </a:lnTo>
                  <a:lnTo>
                    <a:pt x="2222" y="677"/>
                  </a:lnTo>
                  <a:lnTo>
                    <a:pt x="2200" y="673"/>
                  </a:lnTo>
                  <a:lnTo>
                    <a:pt x="2179" y="669"/>
                  </a:lnTo>
                  <a:lnTo>
                    <a:pt x="2165" y="663"/>
                  </a:lnTo>
                  <a:lnTo>
                    <a:pt x="2165" y="663"/>
                  </a:lnTo>
                  <a:lnTo>
                    <a:pt x="2157" y="657"/>
                  </a:lnTo>
                  <a:lnTo>
                    <a:pt x="2153" y="648"/>
                  </a:lnTo>
                  <a:lnTo>
                    <a:pt x="2153" y="648"/>
                  </a:lnTo>
                  <a:lnTo>
                    <a:pt x="2147" y="646"/>
                  </a:lnTo>
                  <a:lnTo>
                    <a:pt x="2143" y="642"/>
                  </a:lnTo>
                  <a:lnTo>
                    <a:pt x="2143" y="642"/>
                  </a:lnTo>
                  <a:lnTo>
                    <a:pt x="2137" y="636"/>
                  </a:lnTo>
                  <a:lnTo>
                    <a:pt x="2129" y="630"/>
                  </a:lnTo>
                  <a:lnTo>
                    <a:pt x="2118" y="612"/>
                  </a:lnTo>
                  <a:lnTo>
                    <a:pt x="2118" y="612"/>
                  </a:lnTo>
                  <a:lnTo>
                    <a:pt x="2110" y="598"/>
                  </a:lnTo>
                  <a:lnTo>
                    <a:pt x="2104" y="575"/>
                  </a:lnTo>
                  <a:lnTo>
                    <a:pt x="2100" y="551"/>
                  </a:lnTo>
                  <a:lnTo>
                    <a:pt x="2096" y="522"/>
                  </a:lnTo>
                  <a:lnTo>
                    <a:pt x="2092" y="494"/>
                  </a:lnTo>
                  <a:lnTo>
                    <a:pt x="2092" y="465"/>
                  </a:lnTo>
                  <a:lnTo>
                    <a:pt x="2094" y="439"/>
                  </a:lnTo>
                  <a:lnTo>
                    <a:pt x="2098" y="417"/>
                  </a:lnTo>
                  <a:lnTo>
                    <a:pt x="2098" y="417"/>
                  </a:lnTo>
                  <a:lnTo>
                    <a:pt x="2110" y="378"/>
                  </a:lnTo>
                  <a:lnTo>
                    <a:pt x="2118" y="362"/>
                  </a:lnTo>
                  <a:lnTo>
                    <a:pt x="2127" y="346"/>
                  </a:lnTo>
                  <a:lnTo>
                    <a:pt x="2135" y="333"/>
                  </a:lnTo>
                  <a:lnTo>
                    <a:pt x="2147" y="321"/>
                  </a:lnTo>
                  <a:lnTo>
                    <a:pt x="2159" y="309"/>
                  </a:lnTo>
                  <a:lnTo>
                    <a:pt x="2175" y="299"/>
                  </a:lnTo>
                  <a:lnTo>
                    <a:pt x="2175" y="299"/>
                  </a:lnTo>
                  <a:lnTo>
                    <a:pt x="2186" y="295"/>
                  </a:lnTo>
                  <a:lnTo>
                    <a:pt x="2198" y="293"/>
                  </a:lnTo>
                  <a:lnTo>
                    <a:pt x="2210" y="293"/>
                  </a:lnTo>
                  <a:lnTo>
                    <a:pt x="2220" y="289"/>
                  </a:lnTo>
                  <a:lnTo>
                    <a:pt x="2220" y="289"/>
                  </a:lnTo>
                  <a:lnTo>
                    <a:pt x="2253" y="289"/>
                  </a:lnTo>
                  <a:lnTo>
                    <a:pt x="2267" y="291"/>
                  </a:lnTo>
                  <a:lnTo>
                    <a:pt x="2279" y="295"/>
                  </a:lnTo>
                  <a:lnTo>
                    <a:pt x="2279" y="295"/>
                  </a:lnTo>
                  <a:lnTo>
                    <a:pt x="2295" y="301"/>
                  </a:lnTo>
                  <a:lnTo>
                    <a:pt x="2308" y="311"/>
                  </a:lnTo>
                  <a:lnTo>
                    <a:pt x="2320" y="323"/>
                  </a:lnTo>
                  <a:lnTo>
                    <a:pt x="2332" y="335"/>
                  </a:lnTo>
                  <a:lnTo>
                    <a:pt x="2342" y="352"/>
                  </a:lnTo>
                  <a:lnTo>
                    <a:pt x="2350" y="370"/>
                  </a:lnTo>
                  <a:lnTo>
                    <a:pt x="2356" y="388"/>
                  </a:lnTo>
                  <a:lnTo>
                    <a:pt x="2362" y="407"/>
                  </a:lnTo>
                  <a:lnTo>
                    <a:pt x="2366" y="429"/>
                  </a:lnTo>
                  <a:lnTo>
                    <a:pt x="2371" y="449"/>
                  </a:lnTo>
                  <a:lnTo>
                    <a:pt x="2373" y="472"/>
                  </a:lnTo>
                  <a:lnTo>
                    <a:pt x="2373" y="494"/>
                  </a:lnTo>
                  <a:lnTo>
                    <a:pt x="2371" y="516"/>
                  </a:lnTo>
                  <a:lnTo>
                    <a:pt x="2369" y="539"/>
                  </a:lnTo>
                  <a:lnTo>
                    <a:pt x="2364" y="559"/>
                  </a:lnTo>
                  <a:lnTo>
                    <a:pt x="2358" y="579"/>
                  </a:lnTo>
                  <a:lnTo>
                    <a:pt x="2358" y="579"/>
                  </a:lnTo>
                  <a:close/>
                </a:path>
              </a:pathLst>
            </a:custGeom>
            <a:solidFill>
              <a:srgbClr val="FFCD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srgbClr val="5F5F5F"/>
                </a:solidFill>
              </a:endParaRPr>
            </a:p>
          </p:txBody>
        </p:sp>
      </p:grpSp>
      <p:sp>
        <p:nvSpPr>
          <p:cNvPr id="10" name="Slide Number Placeholder 12">
            <a:extLst>
              <a:ext uri="{FF2B5EF4-FFF2-40B4-BE49-F238E27FC236}">
                <a16:creationId xmlns:a16="http://schemas.microsoft.com/office/drawing/2014/main" id="{3934D972-DA13-4CE3-ACFC-1FB28D6CA85D}"/>
              </a:ext>
            </a:extLst>
          </p:cNvPr>
          <p:cNvSpPr txBox="1">
            <a:spLocks/>
          </p:cNvSpPr>
          <p:nvPr/>
        </p:nvSpPr>
        <p:spPr>
          <a:xfrm>
            <a:off x="9223339" y="6481363"/>
            <a:ext cx="858996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lang="en-US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EE4C4A5-2DFE-418A-83AD-FE2885C9C6E6}" type="slidenum">
              <a:rPr sz="1050" smtClean="0">
                <a:solidFill>
                  <a:srgbClr val="5F5F5F"/>
                </a:solidFill>
                <a:latin typeface="카카오 Bold" panose="020B0600000101010101" pitchFamily="50" charset="-127"/>
                <a:ea typeface="카카오 Bold" panose="020B0600000101010101" pitchFamily="50" charset="-127"/>
              </a:rPr>
              <a:pPr/>
              <a:t>‹#›</a:t>
            </a:fld>
            <a:endParaRPr sz="1050" dirty="0">
              <a:solidFill>
                <a:srgbClr val="5F5F5F"/>
              </a:solidFill>
              <a:latin typeface="카카오 Bold" panose="020B0600000101010101" pitchFamily="50" charset="-127"/>
              <a:ea typeface="카카오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D9AC70-6D7B-4794-831E-07CCCA9E8A6A}"/>
              </a:ext>
            </a:extLst>
          </p:cNvPr>
          <p:cNvSpPr txBox="1"/>
          <p:nvPr/>
        </p:nvSpPr>
        <p:spPr>
          <a:xfrm>
            <a:off x="-114299" y="-519672"/>
            <a:ext cx="1451320" cy="12701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dist="12700" dir="5400000" algn="t" rotWithShape="0">
              <a:schemeClr val="tx2"/>
            </a:outerShdw>
          </a:effectLst>
        </p:spPr>
        <p:txBody>
          <a:bodyPr wrap="square" lIns="36000" tIns="36000" rIns="36000" bIns="36000" rtlCol="0" anchor="ctr" anchorCtr="0">
            <a:noAutofit/>
          </a:bodyPr>
          <a:lstStyle/>
          <a:p>
            <a:r>
              <a:rPr lang="en-GB" sz="700" b="0" dirty="0">
                <a:solidFill>
                  <a:schemeClr val="tx2"/>
                </a:solidFill>
              </a:rPr>
              <a:t>PRIMARY COLOURS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D99352-8093-44A1-9ECE-ADE02BC44D0C}"/>
              </a:ext>
            </a:extLst>
          </p:cNvPr>
          <p:cNvSpPr txBox="1"/>
          <p:nvPr/>
        </p:nvSpPr>
        <p:spPr>
          <a:xfrm>
            <a:off x="1381057" y="-519672"/>
            <a:ext cx="1949772" cy="12701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dist="12700" dir="5400000" algn="t" rotWithShape="0">
              <a:srgbClr val="483698"/>
            </a:outerShdw>
          </a:effectLst>
        </p:spPr>
        <p:txBody>
          <a:bodyPr wrap="square" lIns="36000" tIns="36000" rIns="36000" bIns="3600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700" b="0" dirty="0">
                <a:solidFill>
                  <a:schemeClr val="bg1">
                    <a:lumMod val="65000"/>
                  </a:schemeClr>
                </a:solidFill>
              </a:rPr>
              <a:t>SECONDARY COLOURS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771825-7241-4620-A34C-E73DCFC60B57}"/>
              </a:ext>
            </a:extLst>
          </p:cNvPr>
          <p:cNvSpPr txBox="1"/>
          <p:nvPr/>
        </p:nvSpPr>
        <p:spPr>
          <a:xfrm>
            <a:off x="3374866" y="-519672"/>
            <a:ext cx="2946677" cy="12701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dist="12700" dir="5400000" algn="t" rotWithShape="0">
              <a:srgbClr val="43B02A"/>
            </a:outerShdw>
          </a:effectLst>
        </p:spPr>
        <p:txBody>
          <a:bodyPr wrap="square" lIns="36000" tIns="36000" rIns="36000" bIns="3600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700" b="0" dirty="0">
                <a:solidFill>
                  <a:schemeClr val="bg1">
                    <a:lumMod val="65000"/>
                  </a:schemeClr>
                </a:solidFill>
              </a:rPr>
              <a:t>TERTIARY COLOURS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168AE3-6164-4290-9A3D-346115D8DD93}"/>
              </a:ext>
            </a:extLst>
          </p:cNvPr>
          <p:cNvSpPr txBox="1"/>
          <p:nvPr/>
        </p:nvSpPr>
        <p:spPr>
          <a:xfrm>
            <a:off x="6365580" y="-519672"/>
            <a:ext cx="2448221" cy="12701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dist="12700" dir="5400000" algn="t" rotWithShape="0">
              <a:srgbClr val="9B642E"/>
            </a:outerShdw>
          </a:effectLst>
        </p:spPr>
        <p:txBody>
          <a:bodyPr wrap="square" lIns="36000" tIns="36000" rIns="36000" bIns="36000" rtlCol="0" anchor="ctr" anchorCtr="0">
            <a:noAutofit/>
          </a:bodyPr>
          <a:lstStyle/>
          <a:p>
            <a:r>
              <a:rPr lang="en-GB" sz="700" b="0" dirty="0">
                <a:solidFill>
                  <a:srgbClr val="9B642E"/>
                </a:solidFill>
              </a:rPr>
              <a:t>ADDITIONAL COLOURS</a:t>
            </a:r>
            <a:r>
              <a:rPr lang="en-GB" sz="700" b="0" baseline="0" dirty="0">
                <a:solidFill>
                  <a:srgbClr val="9B642E"/>
                </a:solidFill>
              </a:rPr>
              <a:t> </a:t>
            </a:r>
            <a:r>
              <a:rPr lang="en-GB" sz="700" b="0" dirty="0">
                <a:solidFill>
                  <a:srgbClr val="9B642E"/>
                </a:solidFill>
              </a:rPr>
              <a:t>FOR GRAPHS</a:t>
            </a:r>
          </a:p>
        </p:txBody>
      </p:sp>
      <p:grpSp>
        <p:nvGrpSpPr>
          <p:cNvPr id="17" name="Group 11">
            <a:extLst>
              <a:ext uri="{FF2B5EF4-FFF2-40B4-BE49-F238E27FC236}">
                <a16:creationId xmlns:a16="http://schemas.microsoft.com/office/drawing/2014/main" id="{CE5DBDCE-4B3C-4FAB-B113-984C399917B3}"/>
              </a:ext>
            </a:extLst>
          </p:cNvPr>
          <p:cNvGrpSpPr/>
          <p:nvPr/>
        </p:nvGrpSpPr>
        <p:grpSpPr>
          <a:xfrm>
            <a:off x="-114299" y="-341701"/>
            <a:ext cx="9959339" cy="254029"/>
            <a:chOff x="0" y="-367546"/>
            <a:chExt cx="11046092" cy="288000"/>
          </a:xfrm>
        </p:grpSpPr>
        <p:sp>
          <p:nvSpPr>
            <p:cNvPr id="18" name="Rectangle 12">
              <a:extLst>
                <a:ext uri="{FF2B5EF4-FFF2-40B4-BE49-F238E27FC236}">
                  <a16:creationId xmlns:a16="http://schemas.microsoft.com/office/drawing/2014/main" id="{0020B313-6F10-4F81-B870-E966A54FEA75}"/>
                </a:ext>
              </a:extLst>
            </p:cNvPr>
            <p:cNvSpPr/>
            <p:nvPr/>
          </p:nvSpPr>
          <p:spPr>
            <a:xfrm>
              <a:off x="0" y="-367546"/>
              <a:ext cx="504000" cy="28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00" dirty="0">
                  <a:solidFill>
                    <a:schemeClr val="bg1"/>
                  </a:solidFill>
                </a:rPr>
                <a:t>KPMG Blue</a:t>
              </a:r>
            </a:p>
            <a:p>
              <a:pPr algn="ctr"/>
              <a:r>
                <a:rPr lang="en-GB" sz="300" dirty="0">
                  <a:solidFill>
                    <a:schemeClr val="bg1"/>
                  </a:solidFill>
                </a:rPr>
                <a:t>0 / 51 / 141</a:t>
              </a:r>
            </a:p>
          </p:txBody>
        </p:sp>
        <p:sp>
          <p:nvSpPr>
            <p:cNvPr id="19" name="Rectangle 13">
              <a:extLst>
                <a:ext uri="{FF2B5EF4-FFF2-40B4-BE49-F238E27FC236}">
                  <a16:creationId xmlns:a16="http://schemas.microsoft.com/office/drawing/2014/main" id="{3C570FD9-7D96-40AB-A7AC-96C8F8067CD8}"/>
                </a:ext>
              </a:extLst>
            </p:cNvPr>
            <p:cNvSpPr/>
            <p:nvPr/>
          </p:nvSpPr>
          <p:spPr>
            <a:xfrm>
              <a:off x="552843" y="-367546"/>
              <a:ext cx="504000" cy="288000"/>
            </a:xfrm>
            <a:prstGeom prst="rect">
              <a:avLst/>
            </a:prstGeom>
            <a:solidFill>
              <a:srgbClr val="005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00" dirty="0">
                  <a:solidFill>
                    <a:schemeClr val="bg1"/>
                  </a:solidFill>
                </a:rPr>
                <a:t>Medium Blue</a:t>
              </a:r>
            </a:p>
            <a:p>
              <a:pPr algn="ctr"/>
              <a:r>
                <a:rPr lang="en-GB" sz="300" dirty="0">
                  <a:solidFill>
                    <a:schemeClr val="bg1"/>
                  </a:solidFill>
                </a:rPr>
                <a:t>0 / 94 / 184</a:t>
              </a:r>
            </a:p>
          </p:txBody>
        </p:sp>
        <p:sp>
          <p:nvSpPr>
            <p:cNvPr id="20" name="Rectangle 14">
              <a:extLst>
                <a:ext uri="{FF2B5EF4-FFF2-40B4-BE49-F238E27FC236}">
                  <a16:creationId xmlns:a16="http://schemas.microsoft.com/office/drawing/2014/main" id="{4AFA84C1-5FC1-4ADD-8696-5C88B4AC1A91}"/>
                </a:ext>
              </a:extLst>
            </p:cNvPr>
            <p:cNvSpPr/>
            <p:nvPr/>
          </p:nvSpPr>
          <p:spPr>
            <a:xfrm>
              <a:off x="1105686" y="-367546"/>
              <a:ext cx="504000" cy="28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00" dirty="0">
                  <a:solidFill>
                    <a:schemeClr val="bg1"/>
                  </a:solidFill>
                </a:rPr>
                <a:t>Light Blue</a:t>
              </a:r>
            </a:p>
            <a:p>
              <a:pPr algn="ctr"/>
              <a:r>
                <a:rPr lang="en-GB" sz="300" dirty="0">
                  <a:solidFill>
                    <a:schemeClr val="bg1"/>
                  </a:solidFill>
                </a:rPr>
                <a:t>0 / 145 / 218</a:t>
              </a:r>
            </a:p>
          </p:txBody>
        </p:sp>
        <p:sp>
          <p:nvSpPr>
            <p:cNvPr id="21" name="Rectangle 15">
              <a:extLst>
                <a:ext uri="{FF2B5EF4-FFF2-40B4-BE49-F238E27FC236}">
                  <a16:creationId xmlns:a16="http://schemas.microsoft.com/office/drawing/2014/main" id="{F70592F4-4787-4730-99A7-8A1B2EE3F362}"/>
                </a:ext>
              </a:extLst>
            </p:cNvPr>
            <p:cNvSpPr/>
            <p:nvPr/>
          </p:nvSpPr>
          <p:spPr>
            <a:xfrm>
              <a:off x="1658529" y="-367546"/>
              <a:ext cx="504000" cy="288000"/>
            </a:xfrm>
            <a:prstGeom prst="rect">
              <a:avLst/>
            </a:prstGeom>
            <a:solidFill>
              <a:srgbClr val="4836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00" dirty="0">
                  <a:solidFill>
                    <a:schemeClr val="bg1"/>
                  </a:solidFill>
                </a:rPr>
                <a:t>Violet</a:t>
              </a:r>
            </a:p>
            <a:p>
              <a:pPr algn="ctr"/>
              <a:r>
                <a:rPr lang="en-GB" sz="300" dirty="0">
                  <a:solidFill>
                    <a:schemeClr val="bg1"/>
                  </a:solidFill>
                </a:rPr>
                <a:t>72 / 54 / 152</a:t>
              </a:r>
            </a:p>
          </p:txBody>
        </p:sp>
        <p:sp>
          <p:nvSpPr>
            <p:cNvPr id="22" name="Rectangle 16">
              <a:extLst>
                <a:ext uri="{FF2B5EF4-FFF2-40B4-BE49-F238E27FC236}">
                  <a16:creationId xmlns:a16="http://schemas.microsoft.com/office/drawing/2014/main" id="{17C2FDA3-8CBE-4F52-928E-BB5F3054C6CB}"/>
                </a:ext>
              </a:extLst>
            </p:cNvPr>
            <p:cNvSpPr/>
            <p:nvPr/>
          </p:nvSpPr>
          <p:spPr>
            <a:xfrm>
              <a:off x="2211372" y="-367546"/>
              <a:ext cx="504000" cy="288000"/>
            </a:xfrm>
            <a:prstGeom prst="rect">
              <a:avLst/>
            </a:prstGeom>
            <a:solidFill>
              <a:srgbClr val="470A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00" dirty="0">
                  <a:solidFill>
                    <a:schemeClr val="bg1"/>
                  </a:solidFill>
                </a:rPr>
                <a:t>Purple</a:t>
              </a:r>
            </a:p>
            <a:p>
              <a:pPr algn="ctr"/>
              <a:r>
                <a:rPr lang="en-GB" sz="300" dirty="0">
                  <a:solidFill>
                    <a:schemeClr val="bg1"/>
                  </a:solidFill>
                </a:rPr>
                <a:t>71 / 10 / 104</a:t>
              </a:r>
            </a:p>
          </p:txBody>
        </p:sp>
        <p:sp>
          <p:nvSpPr>
            <p:cNvPr id="23" name="Rectangle 17">
              <a:extLst>
                <a:ext uri="{FF2B5EF4-FFF2-40B4-BE49-F238E27FC236}">
                  <a16:creationId xmlns:a16="http://schemas.microsoft.com/office/drawing/2014/main" id="{08F25232-B89A-4893-AB25-9DC541963295}"/>
                </a:ext>
              </a:extLst>
            </p:cNvPr>
            <p:cNvSpPr/>
            <p:nvPr/>
          </p:nvSpPr>
          <p:spPr>
            <a:xfrm>
              <a:off x="2764215" y="-367546"/>
              <a:ext cx="504000" cy="288000"/>
            </a:xfrm>
            <a:prstGeom prst="rect">
              <a:avLst/>
            </a:prstGeom>
            <a:solidFill>
              <a:srgbClr val="6D20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00" dirty="0">
                  <a:solidFill>
                    <a:schemeClr val="bg1"/>
                  </a:solidFill>
                </a:rPr>
                <a:t>Light Purple</a:t>
              </a:r>
            </a:p>
            <a:p>
              <a:pPr algn="ctr"/>
              <a:r>
                <a:rPr lang="en-GB" sz="300" dirty="0">
                  <a:solidFill>
                    <a:schemeClr val="bg1"/>
                  </a:solidFill>
                </a:rPr>
                <a:t>109 / 32 / 119</a:t>
              </a:r>
            </a:p>
          </p:txBody>
        </p:sp>
        <p:sp>
          <p:nvSpPr>
            <p:cNvPr id="24" name="Rectangle 18">
              <a:extLst>
                <a:ext uri="{FF2B5EF4-FFF2-40B4-BE49-F238E27FC236}">
                  <a16:creationId xmlns:a16="http://schemas.microsoft.com/office/drawing/2014/main" id="{636E022F-74F3-4A18-BB13-97373991FD62}"/>
                </a:ext>
              </a:extLst>
            </p:cNvPr>
            <p:cNvSpPr/>
            <p:nvPr/>
          </p:nvSpPr>
          <p:spPr>
            <a:xfrm>
              <a:off x="3317058" y="-367546"/>
              <a:ext cx="504000" cy="288000"/>
            </a:xfrm>
            <a:prstGeom prst="rect">
              <a:avLst/>
            </a:prstGeom>
            <a:solidFill>
              <a:srgbClr val="00A3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00" dirty="0">
                  <a:solidFill>
                    <a:schemeClr val="bg1"/>
                  </a:solidFill>
                </a:rPr>
                <a:t>Green</a:t>
              </a:r>
            </a:p>
            <a:p>
              <a:pPr algn="ctr"/>
              <a:r>
                <a:rPr lang="en-GB" sz="300" dirty="0">
                  <a:solidFill>
                    <a:schemeClr val="bg1"/>
                  </a:solidFill>
                </a:rPr>
                <a:t>0 / 163 / 161</a:t>
              </a:r>
            </a:p>
          </p:txBody>
        </p:sp>
        <p:sp>
          <p:nvSpPr>
            <p:cNvPr id="25" name="Rectangle 19">
              <a:extLst>
                <a:ext uri="{FF2B5EF4-FFF2-40B4-BE49-F238E27FC236}">
                  <a16:creationId xmlns:a16="http://schemas.microsoft.com/office/drawing/2014/main" id="{9642911C-95A9-46B0-A754-C806AFBE9CBC}"/>
                </a:ext>
              </a:extLst>
            </p:cNvPr>
            <p:cNvSpPr/>
            <p:nvPr/>
          </p:nvSpPr>
          <p:spPr>
            <a:xfrm>
              <a:off x="3869901" y="-367546"/>
              <a:ext cx="504000" cy="288000"/>
            </a:xfrm>
            <a:prstGeom prst="rect">
              <a:avLst/>
            </a:prstGeom>
            <a:solidFill>
              <a:srgbClr val="009A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00" dirty="0">
                  <a:solidFill>
                    <a:schemeClr val="bg1"/>
                  </a:solidFill>
                </a:rPr>
                <a:t>Dark Green</a:t>
              </a:r>
            </a:p>
            <a:p>
              <a:pPr algn="ctr"/>
              <a:r>
                <a:rPr lang="en-GB" sz="300" dirty="0">
                  <a:solidFill>
                    <a:schemeClr val="bg1"/>
                  </a:solidFill>
                </a:rPr>
                <a:t>0 / 154 / 68</a:t>
              </a:r>
            </a:p>
          </p:txBody>
        </p:sp>
        <p:sp>
          <p:nvSpPr>
            <p:cNvPr id="26" name="Rectangle 20">
              <a:extLst>
                <a:ext uri="{FF2B5EF4-FFF2-40B4-BE49-F238E27FC236}">
                  <a16:creationId xmlns:a16="http://schemas.microsoft.com/office/drawing/2014/main" id="{155652A4-093A-4DA8-B52C-C073A3C3E28D}"/>
                </a:ext>
              </a:extLst>
            </p:cNvPr>
            <p:cNvSpPr/>
            <p:nvPr/>
          </p:nvSpPr>
          <p:spPr>
            <a:xfrm>
              <a:off x="4422744" y="-367546"/>
              <a:ext cx="504000" cy="288000"/>
            </a:xfrm>
            <a:prstGeom prst="rect">
              <a:avLst/>
            </a:prstGeom>
            <a:solidFill>
              <a:srgbClr val="43B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00" dirty="0">
                  <a:solidFill>
                    <a:schemeClr val="bg1"/>
                  </a:solidFill>
                </a:rPr>
                <a:t>Light Green</a:t>
              </a:r>
            </a:p>
            <a:p>
              <a:pPr algn="ctr"/>
              <a:r>
                <a:rPr lang="en-GB" sz="300" dirty="0">
                  <a:solidFill>
                    <a:schemeClr val="bg1"/>
                  </a:solidFill>
                </a:rPr>
                <a:t>67 / 176 / 42</a:t>
              </a:r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B6BEF24F-2A26-4EB2-852A-5EFD3330ECC0}"/>
                </a:ext>
              </a:extLst>
            </p:cNvPr>
            <p:cNvSpPr/>
            <p:nvPr/>
          </p:nvSpPr>
          <p:spPr>
            <a:xfrm>
              <a:off x="4975587" y="-367546"/>
              <a:ext cx="504000" cy="288000"/>
            </a:xfrm>
            <a:prstGeom prst="rect">
              <a:avLst/>
            </a:prstGeom>
            <a:solidFill>
              <a:srgbClr val="EAA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00" dirty="0">
                  <a:solidFill>
                    <a:schemeClr val="bg1"/>
                  </a:solidFill>
                </a:rPr>
                <a:t>Yellow</a:t>
              </a:r>
            </a:p>
            <a:p>
              <a:pPr algn="ctr"/>
              <a:r>
                <a:rPr lang="en-GB" sz="300" dirty="0">
                  <a:solidFill>
                    <a:schemeClr val="bg1"/>
                  </a:solidFill>
                </a:rPr>
                <a:t>234 / 170 / 0</a:t>
              </a:r>
            </a:p>
          </p:txBody>
        </p:sp>
        <p:sp>
          <p:nvSpPr>
            <p:cNvPr id="28" name="Rectangle 22">
              <a:extLst>
                <a:ext uri="{FF2B5EF4-FFF2-40B4-BE49-F238E27FC236}">
                  <a16:creationId xmlns:a16="http://schemas.microsoft.com/office/drawing/2014/main" id="{6A93D1E8-1EEE-4EA7-9704-E3B749EF3DA6}"/>
                </a:ext>
              </a:extLst>
            </p:cNvPr>
            <p:cNvSpPr/>
            <p:nvPr/>
          </p:nvSpPr>
          <p:spPr>
            <a:xfrm>
              <a:off x="5528430" y="-367546"/>
              <a:ext cx="504000" cy="288000"/>
            </a:xfrm>
            <a:prstGeom prst="rect">
              <a:avLst/>
            </a:prstGeom>
            <a:solidFill>
              <a:srgbClr val="F68D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00" dirty="0">
                  <a:solidFill>
                    <a:schemeClr val="bg1"/>
                  </a:solidFill>
                </a:rPr>
                <a:t>Orange</a:t>
              </a:r>
            </a:p>
            <a:p>
              <a:pPr algn="ctr"/>
              <a:r>
                <a:rPr lang="en-GB" sz="300" dirty="0">
                  <a:solidFill>
                    <a:schemeClr val="bg1"/>
                  </a:solidFill>
                </a:rPr>
                <a:t>246 / 141 / 46</a:t>
              </a:r>
            </a:p>
          </p:txBody>
        </p: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D8240C67-1C83-4A9E-B787-EE873A636C81}"/>
                </a:ext>
              </a:extLst>
            </p:cNvPr>
            <p:cNvSpPr/>
            <p:nvPr/>
          </p:nvSpPr>
          <p:spPr>
            <a:xfrm>
              <a:off x="6081273" y="-367546"/>
              <a:ext cx="504000" cy="288000"/>
            </a:xfrm>
            <a:prstGeom prst="rect">
              <a:avLst/>
            </a:prstGeom>
            <a:solidFill>
              <a:srgbClr val="BC2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00" dirty="0">
                  <a:solidFill>
                    <a:schemeClr val="bg1"/>
                  </a:solidFill>
                </a:rPr>
                <a:t>Red</a:t>
              </a:r>
            </a:p>
            <a:p>
              <a:pPr algn="ctr"/>
              <a:r>
                <a:rPr lang="en-GB" sz="300" dirty="0">
                  <a:solidFill>
                    <a:schemeClr val="bg1"/>
                  </a:solidFill>
                </a:rPr>
                <a:t>188 / 32 / 75</a:t>
              </a:r>
            </a:p>
          </p:txBody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3557EE9B-033A-47FB-99E9-6F988C15BF50}"/>
                </a:ext>
              </a:extLst>
            </p:cNvPr>
            <p:cNvSpPr/>
            <p:nvPr/>
          </p:nvSpPr>
          <p:spPr>
            <a:xfrm>
              <a:off x="6634116" y="-367546"/>
              <a:ext cx="504000" cy="288000"/>
            </a:xfrm>
            <a:prstGeom prst="rect">
              <a:avLst/>
            </a:prstGeom>
            <a:solidFill>
              <a:srgbClr val="C600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00" dirty="0">
                  <a:solidFill>
                    <a:schemeClr val="bg1"/>
                  </a:solidFill>
                </a:rPr>
                <a:t>Pink</a:t>
              </a:r>
            </a:p>
            <a:p>
              <a:pPr algn="ctr"/>
              <a:r>
                <a:rPr lang="en-GB" sz="300" dirty="0">
                  <a:solidFill>
                    <a:schemeClr val="bg1"/>
                  </a:solidFill>
                </a:rPr>
                <a:t>198 / 0 / 126</a:t>
              </a:r>
            </a:p>
          </p:txBody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0D5EF83A-5FA5-4E15-BEB3-AFE73D600834}"/>
                </a:ext>
              </a:extLst>
            </p:cNvPr>
            <p:cNvSpPr/>
            <p:nvPr/>
          </p:nvSpPr>
          <p:spPr>
            <a:xfrm>
              <a:off x="7186959" y="-367546"/>
              <a:ext cx="504000" cy="288000"/>
            </a:xfrm>
            <a:prstGeom prst="rect">
              <a:avLst/>
            </a:prstGeom>
            <a:solidFill>
              <a:srgbClr val="753F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00" dirty="0">
                  <a:solidFill>
                    <a:schemeClr val="bg1"/>
                  </a:solidFill>
                </a:rPr>
                <a:t>Dark</a:t>
              </a:r>
              <a:r>
                <a:rPr lang="en-GB" sz="300" baseline="0" dirty="0">
                  <a:solidFill>
                    <a:schemeClr val="bg1"/>
                  </a:solidFill>
                </a:rPr>
                <a:t> Brown</a:t>
              </a:r>
            </a:p>
            <a:p>
              <a:pPr algn="ctr"/>
              <a:r>
                <a:rPr lang="en-GB" sz="300" baseline="0" dirty="0">
                  <a:solidFill>
                    <a:schemeClr val="bg1"/>
                  </a:solidFill>
                </a:rPr>
                <a:t>117 / 63 / 25</a:t>
              </a:r>
              <a:endParaRPr lang="en-GB" sz="300" dirty="0">
                <a:solidFill>
                  <a:schemeClr val="bg1"/>
                </a:solidFill>
              </a:endParaRPr>
            </a:p>
          </p:txBody>
        </p:sp>
        <p:sp>
          <p:nvSpPr>
            <p:cNvPr id="32" name="Rectangle 30">
              <a:extLst>
                <a:ext uri="{FF2B5EF4-FFF2-40B4-BE49-F238E27FC236}">
                  <a16:creationId xmlns:a16="http://schemas.microsoft.com/office/drawing/2014/main" id="{328F70CA-9163-4087-B40D-4FA426F4C5DA}"/>
                </a:ext>
              </a:extLst>
            </p:cNvPr>
            <p:cNvSpPr/>
            <p:nvPr/>
          </p:nvSpPr>
          <p:spPr>
            <a:xfrm>
              <a:off x="7739802" y="-367546"/>
              <a:ext cx="504000" cy="288000"/>
            </a:xfrm>
            <a:prstGeom prst="rect">
              <a:avLst/>
            </a:prstGeom>
            <a:solidFill>
              <a:srgbClr val="9B64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00" dirty="0">
                  <a:solidFill>
                    <a:schemeClr val="bg1"/>
                  </a:solidFill>
                </a:rPr>
                <a:t>Light </a:t>
              </a:r>
              <a:r>
                <a:rPr lang="en-GB" sz="300" baseline="0" dirty="0">
                  <a:solidFill>
                    <a:schemeClr val="bg1"/>
                  </a:solidFill>
                </a:rPr>
                <a:t>Brown</a:t>
              </a:r>
            </a:p>
            <a:p>
              <a:pPr algn="ctr"/>
              <a:r>
                <a:rPr lang="en-GB" sz="300" baseline="0" dirty="0">
                  <a:solidFill>
                    <a:schemeClr val="bg1"/>
                  </a:solidFill>
                </a:rPr>
                <a:t>155 / 100 / 46</a:t>
              </a:r>
              <a:endParaRPr lang="en-GB" sz="300" dirty="0">
                <a:solidFill>
                  <a:schemeClr val="bg1"/>
                </a:solidFill>
              </a:endParaRPr>
            </a:p>
          </p:txBody>
        </p:sp>
        <p:sp>
          <p:nvSpPr>
            <p:cNvPr id="33" name="Rectangle 31">
              <a:extLst>
                <a:ext uri="{FF2B5EF4-FFF2-40B4-BE49-F238E27FC236}">
                  <a16:creationId xmlns:a16="http://schemas.microsoft.com/office/drawing/2014/main" id="{4114CDDB-6841-4807-9D8A-AE8D0AED1A88}"/>
                </a:ext>
              </a:extLst>
            </p:cNvPr>
            <p:cNvSpPr/>
            <p:nvPr/>
          </p:nvSpPr>
          <p:spPr>
            <a:xfrm>
              <a:off x="8845488" y="-367546"/>
              <a:ext cx="504000" cy="288000"/>
            </a:xfrm>
            <a:prstGeom prst="rect">
              <a:avLst/>
            </a:prstGeom>
            <a:solidFill>
              <a:srgbClr val="E3BC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00" dirty="0">
                  <a:solidFill>
                    <a:schemeClr val="bg1"/>
                  </a:solidFill>
                </a:rPr>
                <a:t>Beige</a:t>
              </a:r>
            </a:p>
            <a:p>
              <a:pPr algn="ctr"/>
              <a:r>
                <a:rPr lang="en-GB" sz="300" dirty="0">
                  <a:solidFill>
                    <a:schemeClr val="bg1"/>
                  </a:solidFill>
                </a:rPr>
                <a:t>227 / 188 / 159</a:t>
              </a:r>
            </a:p>
          </p:txBody>
        </p:sp>
        <p:sp>
          <p:nvSpPr>
            <p:cNvPr id="34" name="Rectangle 32">
              <a:extLst>
                <a:ext uri="{FF2B5EF4-FFF2-40B4-BE49-F238E27FC236}">
                  <a16:creationId xmlns:a16="http://schemas.microsoft.com/office/drawing/2014/main" id="{7F60676E-6A18-49F6-8874-A3872088228B}"/>
                </a:ext>
              </a:extLst>
            </p:cNvPr>
            <p:cNvSpPr/>
            <p:nvPr/>
          </p:nvSpPr>
          <p:spPr>
            <a:xfrm>
              <a:off x="8292645" y="-367546"/>
              <a:ext cx="504000" cy="288000"/>
            </a:xfrm>
            <a:prstGeom prst="rect">
              <a:avLst/>
            </a:prstGeom>
            <a:solidFill>
              <a:srgbClr val="9D93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00" dirty="0">
                  <a:solidFill>
                    <a:schemeClr val="bg1"/>
                  </a:solidFill>
                </a:rPr>
                <a:t>Olive</a:t>
              </a:r>
            </a:p>
            <a:p>
              <a:pPr algn="ctr"/>
              <a:r>
                <a:rPr lang="en-GB" sz="300" dirty="0">
                  <a:solidFill>
                    <a:schemeClr val="bg1"/>
                  </a:solidFill>
                </a:rPr>
                <a:t>157 / 147 / 117</a:t>
              </a:r>
            </a:p>
          </p:txBody>
        </p:sp>
        <p:sp>
          <p:nvSpPr>
            <p:cNvPr id="35" name="Rectangle 33">
              <a:extLst>
                <a:ext uri="{FF2B5EF4-FFF2-40B4-BE49-F238E27FC236}">
                  <a16:creationId xmlns:a16="http://schemas.microsoft.com/office/drawing/2014/main" id="{7E0E3055-CB56-46BA-B530-7A979B3EE998}"/>
                </a:ext>
              </a:extLst>
            </p:cNvPr>
            <p:cNvSpPr/>
            <p:nvPr/>
          </p:nvSpPr>
          <p:spPr>
            <a:xfrm>
              <a:off x="9398325" y="-367546"/>
              <a:ext cx="504000" cy="288000"/>
            </a:xfrm>
            <a:prstGeom prst="rect">
              <a:avLst/>
            </a:prstGeom>
            <a:solidFill>
              <a:srgbClr val="E368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00" dirty="0">
                  <a:solidFill>
                    <a:schemeClr val="bg1"/>
                  </a:solidFill>
                </a:rPr>
                <a:t>Light Pink</a:t>
              </a:r>
            </a:p>
            <a:p>
              <a:pPr algn="ctr"/>
              <a:r>
                <a:rPr lang="en-GB" sz="300" dirty="0">
                  <a:solidFill>
                    <a:schemeClr val="bg1"/>
                  </a:solidFill>
                </a:rPr>
                <a:t>227 / 104 /</a:t>
              </a:r>
              <a:r>
                <a:rPr lang="en-GB" sz="300" baseline="0" dirty="0">
                  <a:solidFill>
                    <a:schemeClr val="bg1"/>
                  </a:solidFill>
                </a:rPr>
                <a:t> 119</a:t>
              </a:r>
              <a:endParaRPr lang="en-GB" sz="300" dirty="0">
                <a:solidFill>
                  <a:schemeClr val="bg1"/>
                </a:solidFill>
              </a:endParaRPr>
            </a:p>
          </p:txBody>
        </p:sp>
        <p:sp>
          <p:nvSpPr>
            <p:cNvPr id="37" name="Rectangle 33">
              <a:extLst>
                <a:ext uri="{FF2B5EF4-FFF2-40B4-BE49-F238E27FC236}">
                  <a16:creationId xmlns:a16="http://schemas.microsoft.com/office/drawing/2014/main" id="{F6330A75-8957-409A-9440-3215C0E0A8AC}"/>
                </a:ext>
              </a:extLst>
            </p:cNvPr>
            <p:cNvSpPr/>
            <p:nvPr/>
          </p:nvSpPr>
          <p:spPr>
            <a:xfrm>
              <a:off x="9967391" y="-367546"/>
              <a:ext cx="504000" cy="288000"/>
            </a:xfrm>
            <a:prstGeom prst="rect">
              <a:avLst/>
            </a:prstGeom>
            <a:solidFill>
              <a:srgbClr val="FBE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00" dirty="0">
                  <a:solidFill>
                    <a:schemeClr val="bg1"/>
                  </a:solidFill>
                </a:rPr>
                <a:t>KAKAO</a:t>
              </a:r>
              <a:r>
                <a:rPr lang="ko-KR" altLang="en-US" sz="300" dirty="0">
                  <a:solidFill>
                    <a:schemeClr val="bg1"/>
                  </a:solidFill>
                </a:rPr>
                <a:t> </a:t>
              </a:r>
              <a:r>
                <a:rPr lang="en-US" altLang="ko-KR" sz="300" dirty="0">
                  <a:solidFill>
                    <a:schemeClr val="bg1"/>
                  </a:solidFill>
                </a:rPr>
                <a:t>Yellow</a:t>
              </a:r>
              <a:endParaRPr lang="en-GB" sz="300" dirty="0">
                <a:solidFill>
                  <a:schemeClr val="bg1"/>
                </a:solidFill>
              </a:endParaRPr>
            </a:p>
            <a:p>
              <a:pPr algn="ctr"/>
              <a:r>
                <a:rPr lang="en-GB" sz="300" dirty="0">
                  <a:solidFill>
                    <a:schemeClr val="bg1"/>
                  </a:solidFill>
                </a:rPr>
                <a:t>251 / 225 /</a:t>
              </a:r>
              <a:r>
                <a:rPr lang="en-GB" sz="300" baseline="0" dirty="0">
                  <a:solidFill>
                    <a:schemeClr val="bg1"/>
                  </a:solidFill>
                </a:rPr>
                <a:t> 0</a:t>
              </a:r>
              <a:endParaRPr lang="en-GB" sz="300" dirty="0">
                <a:solidFill>
                  <a:schemeClr val="bg1"/>
                </a:solidFill>
              </a:endParaRPr>
            </a:p>
          </p:txBody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190B27E9-D0E2-4535-BE47-80B7885EBFDF}"/>
                </a:ext>
              </a:extLst>
            </p:cNvPr>
            <p:cNvSpPr/>
            <p:nvPr/>
          </p:nvSpPr>
          <p:spPr>
            <a:xfrm>
              <a:off x="10542092" y="-367546"/>
              <a:ext cx="504000" cy="288000"/>
            </a:xfrm>
            <a:prstGeom prst="rect">
              <a:avLst/>
            </a:prstGeom>
            <a:solidFill>
              <a:srgbClr val="28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00" dirty="0">
                  <a:solidFill>
                    <a:schemeClr val="bg1"/>
                  </a:solidFill>
                </a:rPr>
                <a:t>KAKAO</a:t>
              </a:r>
              <a:r>
                <a:rPr lang="ko-KR" altLang="en-US" sz="300" dirty="0">
                  <a:solidFill>
                    <a:schemeClr val="bg1"/>
                  </a:solidFill>
                </a:rPr>
                <a:t> </a:t>
              </a:r>
              <a:r>
                <a:rPr lang="en-US" altLang="ko-KR" sz="300" dirty="0">
                  <a:solidFill>
                    <a:schemeClr val="bg1"/>
                  </a:solidFill>
                </a:rPr>
                <a:t>Blue</a:t>
              </a:r>
              <a:endParaRPr lang="en-GB" sz="300" dirty="0">
                <a:solidFill>
                  <a:schemeClr val="bg1"/>
                </a:solidFill>
              </a:endParaRPr>
            </a:p>
            <a:p>
              <a:pPr algn="ctr"/>
              <a:r>
                <a:rPr lang="en-GB" sz="300" dirty="0">
                  <a:solidFill>
                    <a:schemeClr val="bg1"/>
                  </a:solidFill>
                </a:rPr>
                <a:t>40 / 45 /</a:t>
              </a:r>
              <a:r>
                <a:rPr lang="en-GB" sz="300" baseline="0" dirty="0">
                  <a:solidFill>
                    <a:schemeClr val="bg1"/>
                  </a:solidFill>
                </a:rPr>
                <a:t> 47</a:t>
              </a:r>
              <a:endParaRPr lang="en-GB" sz="3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5B0DAC8A-CB73-4CFF-8CD9-8152BD2D5135}"/>
              </a:ext>
            </a:extLst>
          </p:cNvPr>
          <p:cNvSpPr txBox="1"/>
          <p:nvPr/>
        </p:nvSpPr>
        <p:spPr>
          <a:xfrm>
            <a:off x="-782055" y="-554687"/>
            <a:ext cx="667310" cy="51967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/>
          <a:p>
            <a:pPr algn="r"/>
            <a:r>
              <a:rPr lang="en-GB" sz="700" b="0" i="1" spc="200" dirty="0">
                <a:solidFill>
                  <a:schemeClr val="bg1">
                    <a:lumMod val="65000"/>
                  </a:schemeClr>
                </a:solidFill>
              </a:rPr>
              <a:t>use </a:t>
            </a:r>
            <a:r>
              <a:rPr lang="en-GB" sz="700" b="0" i="1" spc="200" dirty="0">
                <a:solidFill>
                  <a:srgbClr val="0091DA"/>
                </a:solidFill>
              </a:rPr>
              <a:t>eye dropper</a:t>
            </a:r>
            <a:r>
              <a:rPr lang="en-GB" sz="700" b="0" i="1" spc="200" baseline="0" dirty="0">
                <a:solidFill>
                  <a:schemeClr val="bg1">
                    <a:lumMod val="65000"/>
                  </a:schemeClr>
                </a:solidFill>
              </a:rPr>
              <a:t> to pick up colour</a:t>
            </a:r>
            <a:endParaRPr lang="en-GB" sz="700" b="0" i="1" spc="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781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36A880E-06FF-49AA-A579-CC9742658684}"/>
              </a:ext>
            </a:extLst>
          </p:cNvPr>
          <p:cNvSpPr/>
          <p:nvPr/>
        </p:nvSpPr>
        <p:spPr>
          <a:xfrm>
            <a:off x="0" y="0"/>
            <a:ext cx="9906000" cy="4872941"/>
          </a:xfrm>
          <a:prstGeom prst="rect">
            <a:avLst/>
          </a:prstGeom>
          <a:solidFill>
            <a:srgbClr val="282D4B"/>
          </a:solidFill>
          <a:ln>
            <a:solidFill>
              <a:srgbClr val="282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500" b="1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9B1A9E-2CBB-4193-834C-3CA10B95B8E8}"/>
              </a:ext>
            </a:extLst>
          </p:cNvPr>
          <p:cNvSpPr txBox="1"/>
          <p:nvPr/>
        </p:nvSpPr>
        <p:spPr>
          <a:xfrm>
            <a:off x="521762" y="1202173"/>
            <a:ext cx="8601918" cy="184665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6000" dirty="0">
                <a:solidFill>
                  <a:srgbClr val="FBE100"/>
                </a:solidFill>
                <a:latin typeface="카카오 Bold" panose="020B0600000101010101" pitchFamily="50" charset="-127"/>
                <a:ea typeface="카카오 Bold" panose="020B0600000101010101" pitchFamily="50" charset="-127"/>
              </a:rPr>
              <a:t>콜마너 시스템</a:t>
            </a:r>
            <a:r>
              <a:rPr lang="en-US" altLang="ko-KR" sz="6000" dirty="0">
                <a:solidFill>
                  <a:srgbClr val="FBE100"/>
                </a:solidFill>
                <a:latin typeface="카카오 Bold" panose="020B0600000101010101" pitchFamily="50" charset="-127"/>
                <a:ea typeface="카카오 Bold" panose="020B0600000101010101" pitchFamily="50" charset="-127"/>
              </a:rPr>
              <a:t> (</a:t>
            </a:r>
            <a:r>
              <a:rPr lang="ko-KR" altLang="en-US" sz="6000" dirty="0">
                <a:solidFill>
                  <a:srgbClr val="FBE100"/>
                </a:solidFill>
                <a:latin typeface="카카오 Bold" panose="020B0600000101010101" pitchFamily="50" charset="-127"/>
                <a:ea typeface="카카오 Bold" panose="020B0600000101010101" pitchFamily="50" charset="-127"/>
              </a:rPr>
              <a:t>웹</a:t>
            </a:r>
            <a:r>
              <a:rPr lang="en-US" altLang="ko-KR" sz="6000" dirty="0">
                <a:solidFill>
                  <a:srgbClr val="FBE100"/>
                </a:solidFill>
                <a:latin typeface="카카오 Bold" panose="020B0600000101010101" pitchFamily="50" charset="-127"/>
                <a:ea typeface="카카오 Bold" panose="020B0600000101010101" pitchFamily="50" charset="-127"/>
              </a:rPr>
              <a:t>)</a:t>
            </a:r>
            <a:r>
              <a:rPr lang="ko-KR" altLang="en-US" sz="6000" dirty="0">
                <a:solidFill>
                  <a:srgbClr val="FBE100"/>
                </a:solidFill>
                <a:latin typeface="카카오 Bold" panose="020B0600000101010101" pitchFamily="50" charset="-127"/>
                <a:ea typeface="카카오 Bold" panose="020B0600000101010101" pitchFamily="50" charset="-127"/>
              </a:rPr>
              <a:t>캐시 관리 업무 점검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94E9DE-834A-4B00-9642-09124DA7CB19}"/>
              </a:ext>
            </a:extLst>
          </p:cNvPr>
          <p:cNvSpPr txBox="1"/>
          <p:nvPr/>
        </p:nvSpPr>
        <p:spPr>
          <a:xfrm>
            <a:off x="7305040" y="5792624"/>
            <a:ext cx="2286000" cy="2308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ko-KR" altLang="en-US" sz="1500" b="1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시너지경영팀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2919" y="6191846"/>
            <a:ext cx="4388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※ </a:t>
            </a:r>
            <a:r>
              <a:rPr lang="ko-KR" altLang="en-US" sz="1200" b="1" dirty="0">
                <a:solidFill>
                  <a:srgbClr val="FF0000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본 자료의 외부 유출을 일체 금지합니다</a:t>
            </a:r>
            <a:r>
              <a:rPr lang="en-US" altLang="ko-KR" sz="1200" b="1" dirty="0">
                <a:solidFill>
                  <a:srgbClr val="FF0000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.</a:t>
            </a:r>
            <a:endParaRPr lang="ko-KR" altLang="en-US" sz="1200" b="1" dirty="0">
              <a:solidFill>
                <a:srgbClr val="FF0000"/>
              </a:solidFill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FD52D1-D5C6-4568-B8AF-2926222160C9}"/>
              </a:ext>
            </a:extLst>
          </p:cNvPr>
          <p:cNvSpPr txBox="1"/>
          <p:nvPr/>
        </p:nvSpPr>
        <p:spPr>
          <a:xfrm>
            <a:off x="7305040" y="6144316"/>
            <a:ext cx="2286000" cy="2308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ko-KR" sz="1500" b="1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2020.01</a:t>
            </a:r>
            <a:endParaRPr lang="ko-KR" altLang="en-US" sz="1500" b="1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8859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직사각형 279">
            <a:extLst>
              <a:ext uri="{FF2B5EF4-FFF2-40B4-BE49-F238E27FC236}">
                <a16:creationId xmlns:a16="http://schemas.microsoft.com/office/drawing/2014/main" id="{EC5A660F-535A-4CE0-9DC8-001643A91C9A}"/>
              </a:ext>
            </a:extLst>
          </p:cNvPr>
          <p:cNvSpPr/>
          <p:nvPr/>
        </p:nvSpPr>
        <p:spPr>
          <a:xfrm>
            <a:off x="8496300" y="1420088"/>
            <a:ext cx="1245870" cy="16914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500" b="1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6B8F03E-4DF9-4DFC-97EF-5CF2F1D0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[STUDY] </a:t>
            </a:r>
            <a:r>
              <a:rPr lang="ko-KR" altLang="en-US" dirty="0"/>
              <a:t>콜마너 </a:t>
            </a:r>
            <a:r>
              <a:rPr lang="en-US" altLang="ko-KR" dirty="0"/>
              <a:t>(</a:t>
            </a:r>
            <a:r>
              <a:rPr lang="ko-KR" altLang="en-US" dirty="0"/>
              <a:t>웹</a:t>
            </a:r>
            <a:r>
              <a:rPr lang="en-US" altLang="ko-KR" dirty="0"/>
              <a:t>)</a:t>
            </a:r>
            <a:r>
              <a:rPr lang="ko-KR" altLang="en-US" dirty="0"/>
              <a:t>캐시의 이해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4C304C-84F9-47C8-B861-20FDF215DDF0}"/>
              </a:ext>
            </a:extLst>
          </p:cNvPr>
          <p:cNvSpPr txBox="1"/>
          <p:nvPr/>
        </p:nvSpPr>
        <p:spPr>
          <a:xfrm>
            <a:off x="343663" y="949569"/>
            <a:ext cx="384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1. (</a:t>
            </a:r>
            <a:r>
              <a:rPr lang="ko-KR" altLang="en-US" b="1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웹</a:t>
            </a:r>
            <a:r>
              <a:rPr lang="en-US" altLang="ko-KR" b="1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)</a:t>
            </a:r>
            <a:r>
              <a:rPr lang="ko-KR" altLang="en-US" b="1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캐시란</a:t>
            </a:r>
            <a:r>
              <a:rPr lang="en-US" altLang="ko-KR" b="1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?</a:t>
            </a:r>
            <a:endParaRPr lang="ko-KR" altLang="en-US" b="1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DF8B21-544C-4F03-B871-4EEE26530372}"/>
              </a:ext>
            </a:extLst>
          </p:cNvPr>
          <p:cNvSpPr txBox="1"/>
          <p:nvPr/>
        </p:nvSpPr>
        <p:spPr>
          <a:xfrm>
            <a:off x="5077232" y="949569"/>
            <a:ext cx="384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3. </a:t>
            </a:r>
            <a:r>
              <a:rPr lang="ko-KR" altLang="en-US" b="1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캐시의 일반적인 생성과 소멸 </a:t>
            </a:r>
            <a:r>
              <a:rPr lang="en-US" altLang="ko-KR" b="1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flow</a:t>
            </a:r>
            <a:endParaRPr lang="ko-KR" altLang="en-US" b="1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AEE5E6-D0B9-4BDC-8FD9-71AE8D57F1B5}"/>
              </a:ext>
            </a:extLst>
          </p:cNvPr>
          <p:cNvSpPr txBox="1"/>
          <p:nvPr/>
        </p:nvSpPr>
        <p:spPr>
          <a:xfrm>
            <a:off x="343663" y="2897065"/>
            <a:ext cx="384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2. (</a:t>
            </a:r>
            <a:r>
              <a:rPr lang="ko-KR" altLang="en-US" b="1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사업운영에 직접 사용하는</a:t>
            </a:r>
            <a:r>
              <a:rPr lang="en-US" altLang="ko-KR" b="1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)</a:t>
            </a:r>
            <a:r>
              <a:rPr lang="ko-KR" altLang="en-US" b="1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캐시의 종류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CD670F-50AA-474E-B611-9BC068D9070D}"/>
              </a:ext>
            </a:extLst>
          </p:cNvPr>
          <p:cNvSpPr txBox="1"/>
          <p:nvPr/>
        </p:nvSpPr>
        <p:spPr>
          <a:xfrm>
            <a:off x="5077232" y="4906134"/>
            <a:ext cx="384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4. </a:t>
            </a:r>
            <a:r>
              <a:rPr lang="ko-KR" altLang="en-US" b="1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테스트용 캐시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BCD7E9-162E-42F5-9344-9E187DF45505}"/>
              </a:ext>
            </a:extLst>
          </p:cNvPr>
          <p:cNvSpPr/>
          <p:nvPr/>
        </p:nvSpPr>
        <p:spPr>
          <a:xfrm>
            <a:off x="597877" y="1415562"/>
            <a:ext cx="4237892" cy="1371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500" b="1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6026E9C-3696-417D-B14C-70A93A7840FA}"/>
              </a:ext>
            </a:extLst>
          </p:cNvPr>
          <p:cNvSpPr/>
          <p:nvPr/>
        </p:nvSpPr>
        <p:spPr>
          <a:xfrm>
            <a:off x="501015" y="3428999"/>
            <a:ext cx="4334754" cy="28838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500" b="1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234D7C19-C584-473D-8471-AA64DF0EBF6B}"/>
              </a:ext>
            </a:extLst>
          </p:cNvPr>
          <p:cNvSpPr/>
          <p:nvPr/>
        </p:nvSpPr>
        <p:spPr>
          <a:xfrm>
            <a:off x="7133686" y="1420088"/>
            <a:ext cx="1298266" cy="21136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500" b="1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E7CDEB-4E1E-44FB-9592-BC566683AC99}"/>
              </a:ext>
            </a:extLst>
          </p:cNvPr>
          <p:cNvSpPr/>
          <p:nvPr/>
        </p:nvSpPr>
        <p:spPr>
          <a:xfrm>
            <a:off x="5278691" y="5345832"/>
            <a:ext cx="4463473" cy="1011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500" b="1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432A002-EEE2-4B45-9FC2-CBE1CEA40B5C}"/>
              </a:ext>
            </a:extLst>
          </p:cNvPr>
          <p:cNvCxnSpPr>
            <a:cxnSpLocks/>
          </p:cNvCxnSpPr>
          <p:nvPr/>
        </p:nvCxnSpPr>
        <p:spPr>
          <a:xfrm>
            <a:off x="5019884" y="1041149"/>
            <a:ext cx="0" cy="542999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28C0225-2F17-4A36-BC9B-66BB630B400F}"/>
              </a:ext>
            </a:extLst>
          </p:cNvPr>
          <p:cNvGrpSpPr/>
          <p:nvPr/>
        </p:nvGrpSpPr>
        <p:grpSpPr>
          <a:xfrm>
            <a:off x="5389516" y="3061412"/>
            <a:ext cx="317366" cy="291021"/>
            <a:chOff x="2116515" y="1772400"/>
            <a:chExt cx="711200" cy="571500"/>
          </a:xfrm>
        </p:grpSpPr>
        <p:sp>
          <p:nvSpPr>
            <p:cNvPr id="25" name="object 31">
              <a:extLst>
                <a:ext uri="{FF2B5EF4-FFF2-40B4-BE49-F238E27FC236}">
                  <a16:creationId xmlns:a16="http://schemas.microsoft.com/office/drawing/2014/main" id="{86560D8C-E987-49BD-A77D-E4AB80B966F3}"/>
                </a:ext>
              </a:extLst>
            </p:cNvPr>
            <p:cNvSpPr/>
            <p:nvPr/>
          </p:nvSpPr>
          <p:spPr>
            <a:xfrm>
              <a:off x="2116515" y="1772400"/>
              <a:ext cx="711200" cy="571500"/>
            </a:xfrm>
            <a:custGeom>
              <a:avLst/>
              <a:gdLst/>
              <a:ahLst/>
              <a:cxnLst/>
              <a:rect l="l" t="t" r="r" b="b"/>
              <a:pathLst>
                <a:path w="711200" h="571500">
                  <a:moveTo>
                    <a:pt x="152400" y="457200"/>
                  </a:moveTo>
                  <a:lnTo>
                    <a:pt x="50800" y="457200"/>
                  </a:lnTo>
                  <a:lnTo>
                    <a:pt x="50800" y="546100"/>
                  </a:lnTo>
                  <a:lnTo>
                    <a:pt x="52795" y="555983"/>
                  </a:lnTo>
                  <a:lnTo>
                    <a:pt x="58237" y="564057"/>
                  </a:lnTo>
                  <a:lnTo>
                    <a:pt x="66310" y="569502"/>
                  </a:lnTo>
                  <a:lnTo>
                    <a:pt x="76200" y="571500"/>
                  </a:lnTo>
                  <a:lnTo>
                    <a:pt x="127000" y="571500"/>
                  </a:lnTo>
                  <a:lnTo>
                    <a:pt x="136889" y="569502"/>
                  </a:lnTo>
                  <a:lnTo>
                    <a:pt x="144962" y="564057"/>
                  </a:lnTo>
                  <a:lnTo>
                    <a:pt x="150404" y="555983"/>
                  </a:lnTo>
                  <a:lnTo>
                    <a:pt x="152400" y="546100"/>
                  </a:lnTo>
                  <a:lnTo>
                    <a:pt x="152400" y="457200"/>
                  </a:lnTo>
                  <a:close/>
                </a:path>
                <a:path w="711200" h="571500">
                  <a:moveTo>
                    <a:pt x="660400" y="457200"/>
                  </a:moveTo>
                  <a:lnTo>
                    <a:pt x="558800" y="457200"/>
                  </a:lnTo>
                  <a:lnTo>
                    <a:pt x="558800" y="546100"/>
                  </a:lnTo>
                  <a:lnTo>
                    <a:pt x="560795" y="555983"/>
                  </a:lnTo>
                  <a:lnTo>
                    <a:pt x="566237" y="564057"/>
                  </a:lnTo>
                  <a:lnTo>
                    <a:pt x="574310" y="569502"/>
                  </a:lnTo>
                  <a:lnTo>
                    <a:pt x="584200" y="571500"/>
                  </a:lnTo>
                  <a:lnTo>
                    <a:pt x="635000" y="571500"/>
                  </a:lnTo>
                  <a:lnTo>
                    <a:pt x="644883" y="569502"/>
                  </a:lnTo>
                  <a:lnTo>
                    <a:pt x="652957" y="564057"/>
                  </a:lnTo>
                  <a:lnTo>
                    <a:pt x="658402" y="555983"/>
                  </a:lnTo>
                  <a:lnTo>
                    <a:pt x="660400" y="546100"/>
                  </a:lnTo>
                  <a:lnTo>
                    <a:pt x="660400" y="457200"/>
                  </a:lnTo>
                  <a:close/>
                </a:path>
                <a:path w="711200" h="571500">
                  <a:moveTo>
                    <a:pt x="558800" y="0"/>
                  </a:moveTo>
                  <a:lnTo>
                    <a:pt x="152400" y="0"/>
                  </a:lnTo>
                  <a:lnTo>
                    <a:pt x="130122" y="4035"/>
                  </a:lnTo>
                  <a:lnTo>
                    <a:pt x="111336" y="15160"/>
                  </a:lnTo>
                  <a:lnTo>
                    <a:pt x="97477" y="31900"/>
                  </a:lnTo>
                  <a:lnTo>
                    <a:pt x="89979" y="52781"/>
                  </a:lnTo>
                  <a:lnTo>
                    <a:pt x="46837" y="213779"/>
                  </a:lnTo>
                  <a:lnTo>
                    <a:pt x="27758" y="227581"/>
                  </a:lnTo>
                  <a:lnTo>
                    <a:pt x="12965" y="245862"/>
                  </a:lnTo>
                  <a:lnTo>
                    <a:pt x="3398" y="267682"/>
                  </a:lnTo>
                  <a:lnTo>
                    <a:pt x="0" y="292100"/>
                  </a:lnTo>
                  <a:lnTo>
                    <a:pt x="0" y="457200"/>
                  </a:lnTo>
                  <a:lnTo>
                    <a:pt x="711200" y="457200"/>
                  </a:lnTo>
                  <a:lnTo>
                    <a:pt x="711200" y="381000"/>
                  </a:lnTo>
                  <a:lnTo>
                    <a:pt x="101600" y="381000"/>
                  </a:lnTo>
                  <a:lnTo>
                    <a:pt x="76885" y="376009"/>
                  </a:lnTo>
                  <a:lnTo>
                    <a:pt x="56700" y="362399"/>
                  </a:lnTo>
                  <a:lnTo>
                    <a:pt x="43090" y="342214"/>
                  </a:lnTo>
                  <a:lnTo>
                    <a:pt x="38100" y="317500"/>
                  </a:lnTo>
                  <a:lnTo>
                    <a:pt x="43090" y="292785"/>
                  </a:lnTo>
                  <a:lnTo>
                    <a:pt x="56700" y="272600"/>
                  </a:lnTo>
                  <a:lnTo>
                    <a:pt x="76885" y="258990"/>
                  </a:lnTo>
                  <a:lnTo>
                    <a:pt x="101600" y="254000"/>
                  </a:lnTo>
                  <a:lnTo>
                    <a:pt x="701801" y="254000"/>
                  </a:lnTo>
                  <a:lnTo>
                    <a:pt x="698233" y="245862"/>
                  </a:lnTo>
                  <a:lnTo>
                    <a:pt x="683435" y="227581"/>
                  </a:lnTo>
                  <a:lnTo>
                    <a:pt x="664349" y="213779"/>
                  </a:lnTo>
                  <a:lnTo>
                    <a:pt x="661515" y="203200"/>
                  </a:lnTo>
                  <a:lnTo>
                    <a:pt x="102273" y="203200"/>
                  </a:lnTo>
                  <a:lnTo>
                    <a:pt x="139700" y="63500"/>
                  </a:lnTo>
                  <a:lnTo>
                    <a:pt x="139700" y="56489"/>
                  </a:lnTo>
                  <a:lnTo>
                    <a:pt x="145389" y="50800"/>
                  </a:lnTo>
                  <a:lnTo>
                    <a:pt x="620509" y="50800"/>
                  </a:lnTo>
                  <a:lnTo>
                    <a:pt x="613722" y="31900"/>
                  </a:lnTo>
                  <a:lnTo>
                    <a:pt x="599863" y="15160"/>
                  </a:lnTo>
                  <a:lnTo>
                    <a:pt x="581077" y="4035"/>
                  </a:lnTo>
                  <a:lnTo>
                    <a:pt x="558800" y="0"/>
                  </a:lnTo>
                  <a:close/>
                </a:path>
                <a:path w="711200" h="571500">
                  <a:moveTo>
                    <a:pt x="609600" y="254000"/>
                  </a:moveTo>
                  <a:lnTo>
                    <a:pt x="101600" y="254000"/>
                  </a:lnTo>
                  <a:lnTo>
                    <a:pt x="126314" y="258990"/>
                  </a:lnTo>
                  <a:lnTo>
                    <a:pt x="146499" y="272600"/>
                  </a:lnTo>
                  <a:lnTo>
                    <a:pt x="160109" y="292785"/>
                  </a:lnTo>
                  <a:lnTo>
                    <a:pt x="165100" y="317500"/>
                  </a:lnTo>
                  <a:lnTo>
                    <a:pt x="160109" y="342214"/>
                  </a:lnTo>
                  <a:lnTo>
                    <a:pt x="146499" y="362399"/>
                  </a:lnTo>
                  <a:lnTo>
                    <a:pt x="126314" y="376009"/>
                  </a:lnTo>
                  <a:lnTo>
                    <a:pt x="101600" y="381000"/>
                  </a:lnTo>
                  <a:lnTo>
                    <a:pt x="609600" y="381000"/>
                  </a:lnTo>
                  <a:lnTo>
                    <a:pt x="584885" y="376009"/>
                  </a:lnTo>
                  <a:lnTo>
                    <a:pt x="564700" y="362399"/>
                  </a:lnTo>
                  <a:lnTo>
                    <a:pt x="551090" y="342214"/>
                  </a:lnTo>
                  <a:lnTo>
                    <a:pt x="546100" y="317500"/>
                  </a:lnTo>
                  <a:lnTo>
                    <a:pt x="551090" y="292785"/>
                  </a:lnTo>
                  <a:lnTo>
                    <a:pt x="564700" y="272600"/>
                  </a:lnTo>
                  <a:lnTo>
                    <a:pt x="584885" y="258990"/>
                  </a:lnTo>
                  <a:lnTo>
                    <a:pt x="609600" y="254000"/>
                  </a:lnTo>
                  <a:close/>
                </a:path>
                <a:path w="711200" h="571500">
                  <a:moveTo>
                    <a:pt x="701801" y="254000"/>
                  </a:moveTo>
                  <a:lnTo>
                    <a:pt x="609600" y="254000"/>
                  </a:lnTo>
                  <a:lnTo>
                    <a:pt x="634314" y="258990"/>
                  </a:lnTo>
                  <a:lnTo>
                    <a:pt x="654499" y="272600"/>
                  </a:lnTo>
                  <a:lnTo>
                    <a:pt x="668109" y="292785"/>
                  </a:lnTo>
                  <a:lnTo>
                    <a:pt x="673100" y="317500"/>
                  </a:lnTo>
                  <a:lnTo>
                    <a:pt x="668109" y="342214"/>
                  </a:lnTo>
                  <a:lnTo>
                    <a:pt x="654499" y="362399"/>
                  </a:lnTo>
                  <a:lnTo>
                    <a:pt x="634314" y="376009"/>
                  </a:lnTo>
                  <a:lnTo>
                    <a:pt x="609600" y="381000"/>
                  </a:lnTo>
                  <a:lnTo>
                    <a:pt x="711200" y="381000"/>
                  </a:lnTo>
                  <a:lnTo>
                    <a:pt x="711200" y="292100"/>
                  </a:lnTo>
                  <a:lnTo>
                    <a:pt x="707801" y="267682"/>
                  </a:lnTo>
                  <a:lnTo>
                    <a:pt x="701801" y="254000"/>
                  </a:lnTo>
                  <a:close/>
                </a:path>
                <a:path w="711200" h="571500">
                  <a:moveTo>
                    <a:pt x="520700" y="152400"/>
                  </a:moveTo>
                  <a:lnTo>
                    <a:pt x="444500" y="152400"/>
                  </a:lnTo>
                  <a:lnTo>
                    <a:pt x="429668" y="155393"/>
                  </a:lnTo>
                  <a:lnTo>
                    <a:pt x="417558" y="163558"/>
                  </a:lnTo>
                  <a:lnTo>
                    <a:pt x="409393" y="175668"/>
                  </a:lnTo>
                  <a:lnTo>
                    <a:pt x="406400" y="190500"/>
                  </a:lnTo>
                  <a:lnTo>
                    <a:pt x="406400" y="203200"/>
                  </a:lnTo>
                  <a:lnTo>
                    <a:pt x="558800" y="203200"/>
                  </a:lnTo>
                  <a:lnTo>
                    <a:pt x="558800" y="190500"/>
                  </a:lnTo>
                  <a:lnTo>
                    <a:pt x="555806" y="175668"/>
                  </a:lnTo>
                  <a:lnTo>
                    <a:pt x="547641" y="163558"/>
                  </a:lnTo>
                  <a:lnTo>
                    <a:pt x="535531" y="155393"/>
                  </a:lnTo>
                  <a:lnTo>
                    <a:pt x="520700" y="152400"/>
                  </a:lnTo>
                  <a:close/>
                </a:path>
                <a:path w="711200" h="571500">
                  <a:moveTo>
                    <a:pt x="620509" y="50800"/>
                  </a:moveTo>
                  <a:lnTo>
                    <a:pt x="565810" y="50800"/>
                  </a:lnTo>
                  <a:lnTo>
                    <a:pt x="571500" y="56489"/>
                  </a:lnTo>
                  <a:lnTo>
                    <a:pt x="571500" y="63500"/>
                  </a:lnTo>
                  <a:lnTo>
                    <a:pt x="608926" y="203200"/>
                  </a:lnTo>
                  <a:lnTo>
                    <a:pt x="661515" y="203200"/>
                  </a:lnTo>
                  <a:lnTo>
                    <a:pt x="621220" y="52781"/>
                  </a:lnTo>
                  <a:lnTo>
                    <a:pt x="620509" y="50800"/>
                  </a:lnTo>
                  <a:close/>
                </a:path>
              </a:pathLst>
            </a:custGeom>
            <a:solidFill>
              <a:srgbClr val="00469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6" name="object 32">
              <a:extLst>
                <a:ext uri="{FF2B5EF4-FFF2-40B4-BE49-F238E27FC236}">
                  <a16:creationId xmlns:a16="http://schemas.microsoft.com/office/drawing/2014/main" id="{81433AF7-58FE-4BC8-A8A9-418EFB16A2A1}"/>
                </a:ext>
              </a:extLst>
            </p:cNvPr>
            <p:cNvSpPr/>
            <p:nvPr/>
          </p:nvSpPr>
          <p:spPr>
            <a:xfrm>
              <a:off x="2561015" y="18359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268" y="2993"/>
                  </a:lnTo>
                  <a:lnTo>
                    <a:pt x="11158" y="11158"/>
                  </a:lnTo>
                  <a:lnTo>
                    <a:pt x="2993" y="23268"/>
                  </a:lnTo>
                  <a:lnTo>
                    <a:pt x="0" y="38100"/>
                  </a:lnTo>
                  <a:lnTo>
                    <a:pt x="2993" y="52931"/>
                  </a:lnTo>
                  <a:lnTo>
                    <a:pt x="11158" y="65041"/>
                  </a:lnTo>
                  <a:lnTo>
                    <a:pt x="23268" y="73206"/>
                  </a:lnTo>
                  <a:lnTo>
                    <a:pt x="38100" y="76200"/>
                  </a:lnTo>
                  <a:lnTo>
                    <a:pt x="52931" y="73206"/>
                  </a:lnTo>
                  <a:lnTo>
                    <a:pt x="65041" y="65041"/>
                  </a:lnTo>
                  <a:lnTo>
                    <a:pt x="73206" y="52931"/>
                  </a:lnTo>
                  <a:lnTo>
                    <a:pt x="76200" y="38100"/>
                  </a:lnTo>
                  <a:lnTo>
                    <a:pt x="73206" y="23268"/>
                  </a:lnTo>
                  <a:lnTo>
                    <a:pt x="65041" y="11158"/>
                  </a:lnTo>
                  <a:lnTo>
                    <a:pt x="52931" y="2993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469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3" name="순서도: 자기 디스크 32">
            <a:extLst>
              <a:ext uri="{FF2B5EF4-FFF2-40B4-BE49-F238E27FC236}">
                <a16:creationId xmlns:a16="http://schemas.microsoft.com/office/drawing/2014/main" id="{CBCBDFC1-EB20-4451-8FB4-9E90196750AF}"/>
              </a:ext>
            </a:extLst>
          </p:cNvPr>
          <p:cNvSpPr/>
          <p:nvPr/>
        </p:nvSpPr>
        <p:spPr>
          <a:xfrm>
            <a:off x="7320955" y="1665544"/>
            <a:ext cx="896294" cy="648747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500" b="1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  <p:sp>
        <p:nvSpPr>
          <p:cNvPr id="34" name="순서도: 자기 디스크 33">
            <a:extLst>
              <a:ext uri="{FF2B5EF4-FFF2-40B4-BE49-F238E27FC236}">
                <a16:creationId xmlns:a16="http://schemas.microsoft.com/office/drawing/2014/main" id="{A11EB48B-B551-4315-8673-AAC0F217D4D4}"/>
              </a:ext>
            </a:extLst>
          </p:cNvPr>
          <p:cNvSpPr/>
          <p:nvPr/>
        </p:nvSpPr>
        <p:spPr>
          <a:xfrm>
            <a:off x="7319538" y="2861444"/>
            <a:ext cx="896294" cy="648747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500" b="1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  <p:sp>
        <p:nvSpPr>
          <p:cNvPr id="35" name="순서도: 자기 디스크 34">
            <a:extLst>
              <a:ext uri="{FF2B5EF4-FFF2-40B4-BE49-F238E27FC236}">
                <a16:creationId xmlns:a16="http://schemas.microsoft.com/office/drawing/2014/main" id="{C29A56A6-82E4-42A9-B177-46E236D4777F}"/>
              </a:ext>
            </a:extLst>
          </p:cNvPr>
          <p:cNvSpPr/>
          <p:nvPr/>
        </p:nvSpPr>
        <p:spPr>
          <a:xfrm>
            <a:off x="8645841" y="1665544"/>
            <a:ext cx="896294" cy="648747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500" b="1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E991CF9-8E05-4B3E-BE9D-E3DD4E659613}"/>
              </a:ext>
            </a:extLst>
          </p:cNvPr>
          <p:cNvCxnSpPr>
            <a:cxnSpLocks/>
            <a:endCxn id="33" idx="2"/>
          </p:cNvCxnSpPr>
          <p:nvPr/>
        </p:nvCxnSpPr>
        <p:spPr>
          <a:xfrm>
            <a:off x="5727700" y="1989918"/>
            <a:ext cx="159325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97F95EF-400A-46BA-8FFA-A42778EDD80A}"/>
              </a:ext>
            </a:extLst>
          </p:cNvPr>
          <p:cNvGrpSpPr/>
          <p:nvPr/>
        </p:nvGrpSpPr>
        <p:grpSpPr>
          <a:xfrm>
            <a:off x="6331489" y="1876590"/>
            <a:ext cx="297686" cy="228837"/>
            <a:chOff x="3530584" y="1759700"/>
            <a:chExt cx="711202" cy="622300"/>
          </a:xfrm>
        </p:grpSpPr>
        <p:sp>
          <p:nvSpPr>
            <p:cNvPr id="28" name="object 73">
              <a:extLst>
                <a:ext uri="{FF2B5EF4-FFF2-40B4-BE49-F238E27FC236}">
                  <a16:creationId xmlns:a16="http://schemas.microsoft.com/office/drawing/2014/main" id="{21D65852-280D-4CC6-90DA-FFA418C09B2D}"/>
                </a:ext>
              </a:extLst>
            </p:cNvPr>
            <p:cNvSpPr/>
            <p:nvPr/>
          </p:nvSpPr>
          <p:spPr>
            <a:xfrm>
              <a:off x="3530584" y="2089900"/>
              <a:ext cx="711200" cy="292100"/>
            </a:xfrm>
            <a:custGeom>
              <a:avLst/>
              <a:gdLst/>
              <a:ahLst/>
              <a:cxnLst/>
              <a:rect l="l" t="t" r="r" b="b"/>
              <a:pathLst>
                <a:path w="711200" h="292100">
                  <a:moveTo>
                    <a:pt x="0" y="114300"/>
                  </a:moveTo>
                  <a:lnTo>
                    <a:pt x="0" y="152400"/>
                  </a:lnTo>
                  <a:lnTo>
                    <a:pt x="279400" y="292100"/>
                  </a:lnTo>
                  <a:lnTo>
                    <a:pt x="344170" y="254000"/>
                  </a:lnTo>
                  <a:lnTo>
                    <a:pt x="279400" y="254000"/>
                  </a:lnTo>
                  <a:lnTo>
                    <a:pt x="0" y="114300"/>
                  </a:lnTo>
                  <a:close/>
                </a:path>
                <a:path w="711200" h="292100">
                  <a:moveTo>
                    <a:pt x="711200" y="0"/>
                  </a:moveTo>
                  <a:lnTo>
                    <a:pt x="279400" y="254000"/>
                  </a:lnTo>
                  <a:lnTo>
                    <a:pt x="344170" y="254000"/>
                  </a:lnTo>
                  <a:lnTo>
                    <a:pt x="711200" y="38100"/>
                  </a:lnTo>
                  <a:lnTo>
                    <a:pt x="711200" y="0"/>
                  </a:lnTo>
                  <a:close/>
                </a:path>
              </a:pathLst>
            </a:custGeom>
            <a:solidFill>
              <a:srgbClr val="00469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9" name="object 74">
              <a:extLst>
                <a:ext uri="{FF2B5EF4-FFF2-40B4-BE49-F238E27FC236}">
                  <a16:creationId xmlns:a16="http://schemas.microsoft.com/office/drawing/2014/main" id="{9928A8A6-9479-4C59-90F1-87E749369770}"/>
                </a:ext>
              </a:extLst>
            </p:cNvPr>
            <p:cNvSpPr/>
            <p:nvPr/>
          </p:nvSpPr>
          <p:spPr>
            <a:xfrm>
              <a:off x="3530586" y="1759700"/>
              <a:ext cx="711200" cy="393700"/>
            </a:xfrm>
            <a:custGeom>
              <a:avLst/>
              <a:gdLst/>
              <a:ahLst/>
              <a:cxnLst/>
              <a:rect l="l" t="t" r="r" b="b"/>
              <a:pathLst>
                <a:path w="711200" h="393700">
                  <a:moveTo>
                    <a:pt x="431800" y="0"/>
                  </a:moveTo>
                  <a:lnTo>
                    <a:pt x="0" y="254000"/>
                  </a:lnTo>
                  <a:lnTo>
                    <a:pt x="279400" y="393700"/>
                  </a:lnTo>
                  <a:lnTo>
                    <a:pt x="344170" y="355600"/>
                  </a:lnTo>
                  <a:lnTo>
                    <a:pt x="279400" y="355600"/>
                  </a:lnTo>
                  <a:lnTo>
                    <a:pt x="70027" y="250913"/>
                  </a:lnTo>
                  <a:lnTo>
                    <a:pt x="431800" y="38100"/>
                  </a:lnTo>
                  <a:lnTo>
                    <a:pt x="508000" y="38100"/>
                  </a:lnTo>
                  <a:lnTo>
                    <a:pt x="431800" y="0"/>
                  </a:lnTo>
                  <a:close/>
                </a:path>
                <a:path w="711200" h="393700">
                  <a:moveTo>
                    <a:pt x="508000" y="38100"/>
                  </a:moveTo>
                  <a:lnTo>
                    <a:pt x="431800" y="38100"/>
                  </a:lnTo>
                  <a:lnTo>
                    <a:pt x="641172" y="142786"/>
                  </a:lnTo>
                  <a:lnTo>
                    <a:pt x="279400" y="355600"/>
                  </a:lnTo>
                  <a:lnTo>
                    <a:pt x="344170" y="355600"/>
                  </a:lnTo>
                  <a:lnTo>
                    <a:pt x="711200" y="139700"/>
                  </a:lnTo>
                  <a:lnTo>
                    <a:pt x="508000" y="38100"/>
                  </a:lnTo>
                  <a:close/>
                </a:path>
              </a:pathLst>
            </a:custGeom>
            <a:solidFill>
              <a:srgbClr val="00469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0" name="object 75">
              <a:extLst>
                <a:ext uri="{FF2B5EF4-FFF2-40B4-BE49-F238E27FC236}">
                  <a16:creationId xmlns:a16="http://schemas.microsoft.com/office/drawing/2014/main" id="{84F76A46-369F-4CEF-A471-CC670221AA7F}"/>
                </a:ext>
              </a:extLst>
            </p:cNvPr>
            <p:cNvSpPr/>
            <p:nvPr/>
          </p:nvSpPr>
          <p:spPr>
            <a:xfrm>
              <a:off x="3530584" y="2013700"/>
              <a:ext cx="711200" cy="292100"/>
            </a:xfrm>
            <a:custGeom>
              <a:avLst/>
              <a:gdLst/>
              <a:ahLst/>
              <a:cxnLst/>
              <a:rect l="l" t="t" r="r" b="b"/>
              <a:pathLst>
                <a:path w="711200" h="292100">
                  <a:moveTo>
                    <a:pt x="0" y="114300"/>
                  </a:moveTo>
                  <a:lnTo>
                    <a:pt x="0" y="152400"/>
                  </a:lnTo>
                  <a:lnTo>
                    <a:pt x="279400" y="292100"/>
                  </a:lnTo>
                  <a:lnTo>
                    <a:pt x="344170" y="254000"/>
                  </a:lnTo>
                  <a:lnTo>
                    <a:pt x="279400" y="254000"/>
                  </a:lnTo>
                  <a:lnTo>
                    <a:pt x="0" y="114300"/>
                  </a:lnTo>
                  <a:close/>
                </a:path>
                <a:path w="711200" h="292100">
                  <a:moveTo>
                    <a:pt x="711200" y="0"/>
                  </a:moveTo>
                  <a:lnTo>
                    <a:pt x="279400" y="254000"/>
                  </a:lnTo>
                  <a:lnTo>
                    <a:pt x="344170" y="254000"/>
                  </a:lnTo>
                  <a:lnTo>
                    <a:pt x="711200" y="38100"/>
                  </a:lnTo>
                  <a:lnTo>
                    <a:pt x="711200" y="0"/>
                  </a:lnTo>
                  <a:close/>
                </a:path>
              </a:pathLst>
            </a:custGeom>
            <a:solidFill>
              <a:srgbClr val="00469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1" name="object 76">
              <a:extLst>
                <a:ext uri="{FF2B5EF4-FFF2-40B4-BE49-F238E27FC236}">
                  <a16:creationId xmlns:a16="http://schemas.microsoft.com/office/drawing/2014/main" id="{38B0704E-67C7-419A-AD1F-4BBF4E7B6E4E}"/>
                </a:ext>
              </a:extLst>
            </p:cNvPr>
            <p:cNvSpPr/>
            <p:nvPr/>
          </p:nvSpPr>
          <p:spPr>
            <a:xfrm>
              <a:off x="3530584" y="1937500"/>
              <a:ext cx="711200" cy="292100"/>
            </a:xfrm>
            <a:custGeom>
              <a:avLst/>
              <a:gdLst/>
              <a:ahLst/>
              <a:cxnLst/>
              <a:rect l="l" t="t" r="r" b="b"/>
              <a:pathLst>
                <a:path w="711200" h="292100">
                  <a:moveTo>
                    <a:pt x="0" y="114300"/>
                  </a:moveTo>
                  <a:lnTo>
                    <a:pt x="0" y="152400"/>
                  </a:lnTo>
                  <a:lnTo>
                    <a:pt x="279400" y="292100"/>
                  </a:lnTo>
                  <a:lnTo>
                    <a:pt x="344170" y="254000"/>
                  </a:lnTo>
                  <a:lnTo>
                    <a:pt x="279400" y="254000"/>
                  </a:lnTo>
                  <a:lnTo>
                    <a:pt x="0" y="114300"/>
                  </a:lnTo>
                  <a:close/>
                </a:path>
                <a:path w="711200" h="292100">
                  <a:moveTo>
                    <a:pt x="711200" y="0"/>
                  </a:moveTo>
                  <a:lnTo>
                    <a:pt x="279400" y="254000"/>
                  </a:lnTo>
                  <a:lnTo>
                    <a:pt x="344170" y="254000"/>
                  </a:lnTo>
                  <a:lnTo>
                    <a:pt x="711200" y="38100"/>
                  </a:lnTo>
                  <a:lnTo>
                    <a:pt x="711200" y="0"/>
                  </a:lnTo>
                  <a:close/>
                </a:path>
              </a:pathLst>
            </a:custGeom>
            <a:solidFill>
              <a:srgbClr val="00469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2" name="object 77">
              <a:extLst>
                <a:ext uri="{FF2B5EF4-FFF2-40B4-BE49-F238E27FC236}">
                  <a16:creationId xmlns:a16="http://schemas.microsoft.com/office/drawing/2014/main" id="{8F43EEF2-462D-4711-B541-0E2C813ADBF4}"/>
                </a:ext>
              </a:extLst>
            </p:cNvPr>
            <p:cNvSpPr/>
            <p:nvPr/>
          </p:nvSpPr>
          <p:spPr>
            <a:xfrm>
              <a:off x="3773509" y="1885276"/>
              <a:ext cx="226060" cy="140335"/>
            </a:xfrm>
            <a:custGeom>
              <a:avLst/>
              <a:gdLst/>
              <a:ahLst/>
              <a:cxnLst/>
              <a:rect l="l" t="t" r="r" b="b"/>
              <a:pathLst>
                <a:path w="226060" h="140335">
                  <a:moveTo>
                    <a:pt x="85653" y="0"/>
                  </a:moveTo>
                  <a:lnTo>
                    <a:pt x="44592" y="10723"/>
                  </a:lnTo>
                  <a:lnTo>
                    <a:pt x="15143" y="29979"/>
                  </a:lnTo>
                  <a:lnTo>
                    <a:pt x="0" y="55087"/>
                  </a:lnTo>
                  <a:lnTo>
                    <a:pt x="1858" y="83362"/>
                  </a:lnTo>
                  <a:lnTo>
                    <a:pt x="21168" y="109517"/>
                  </a:lnTo>
                  <a:lnTo>
                    <a:pt x="53598" y="128858"/>
                  </a:lnTo>
                  <a:lnTo>
                    <a:pt x="94706" y="139568"/>
                  </a:lnTo>
                  <a:lnTo>
                    <a:pt x="140047" y="139826"/>
                  </a:lnTo>
                  <a:lnTo>
                    <a:pt x="181115" y="129103"/>
                  </a:lnTo>
                  <a:lnTo>
                    <a:pt x="210567" y="109847"/>
                  </a:lnTo>
                  <a:lnTo>
                    <a:pt x="225708" y="84739"/>
                  </a:lnTo>
                  <a:lnTo>
                    <a:pt x="223842" y="56464"/>
                  </a:lnTo>
                  <a:lnTo>
                    <a:pt x="204532" y="30309"/>
                  </a:lnTo>
                  <a:lnTo>
                    <a:pt x="172102" y="10968"/>
                  </a:lnTo>
                  <a:lnTo>
                    <a:pt x="130994" y="258"/>
                  </a:lnTo>
                  <a:lnTo>
                    <a:pt x="85653" y="0"/>
                  </a:lnTo>
                  <a:close/>
                </a:path>
              </a:pathLst>
            </a:custGeom>
            <a:solidFill>
              <a:srgbClr val="00469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5466819A-3DAD-4D56-A576-7257F9297A91}"/>
              </a:ext>
            </a:extLst>
          </p:cNvPr>
          <p:cNvGrpSpPr/>
          <p:nvPr/>
        </p:nvGrpSpPr>
        <p:grpSpPr>
          <a:xfrm>
            <a:off x="7326855" y="2048040"/>
            <a:ext cx="297686" cy="228837"/>
            <a:chOff x="3530584" y="1759700"/>
            <a:chExt cx="711202" cy="622300"/>
          </a:xfrm>
        </p:grpSpPr>
        <p:sp>
          <p:nvSpPr>
            <p:cNvPr id="39" name="object 73">
              <a:extLst>
                <a:ext uri="{FF2B5EF4-FFF2-40B4-BE49-F238E27FC236}">
                  <a16:creationId xmlns:a16="http://schemas.microsoft.com/office/drawing/2014/main" id="{3FD25D07-70B6-4728-A600-68214670D37E}"/>
                </a:ext>
              </a:extLst>
            </p:cNvPr>
            <p:cNvSpPr/>
            <p:nvPr/>
          </p:nvSpPr>
          <p:spPr>
            <a:xfrm>
              <a:off x="3530584" y="2089900"/>
              <a:ext cx="711200" cy="292100"/>
            </a:xfrm>
            <a:custGeom>
              <a:avLst/>
              <a:gdLst/>
              <a:ahLst/>
              <a:cxnLst/>
              <a:rect l="l" t="t" r="r" b="b"/>
              <a:pathLst>
                <a:path w="711200" h="292100">
                  <a:moveTo>
                    <a:pt x="0" y="114300"/>
                  </a:moveTo>
                  <a:lnTo>
                    <a:pt x="0" y="152400"/>
                  </a:lnTo>
                  <a:lnTo>
                    <a:pt x="279400" y="292100"/>
                  </a:lnTo>
                  <a:lnTo>
                    <a:pt x="344170" y="254000"/>
                  </a:lnTo>
                  <a:lnTo>
                    <a:pt x="279400" y="254000"/>
                  </a:lnTo>
                  <a:lnTo>
                    <a:pt x="0" y="114300"/>
                  </a:lnTo>
                  <a:close/>
                </a:path>
                <a:path w="711200" h="292100">
                  <a:moveTo>
                    <a:pt x="711200" y="0"/>
                  </a:moveTo>
                  <a:lnTo>
                    <a:pt x="279400" y="254000"/>
                  </a:lnTo>
                  <a:lnTo>
                    <a:pt x="344170" y="254000"/>
                  </a:lnTo>
                  <a:lnTo>
                    <a:pt x="711200" y="38100"/>
                  </a:lnTo>
                  <a:lnTo>
                    <a:pt x="711200" y="0"/>
                  </a:lnTo>
                  <a:close/>
                </a:path>
              </a:pathLst>
            </a:custGeom>
            <a:solidFill>
              <a:srgbClr val="00469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0" name="object 74">
              <a:extLst>
                <a:ext uri="{FF2B5EF4-FFF2-40B4-BE49-F238E27FC236}">
                  <a16:creationId xmlns:a16="http://schemas.microsoft.com/office/drawing/2014/main" id="{35642DA7-BA3C-4BC1-ABC1-E02931B12B3A}"/>
                </a:ext>
              </a:extLst>
            </p:cNvPr>
            <p:cNvSpPr/>
            <p:nvPr/>
          </p:nvSpPr>
          <p:spPr>
            <a:xfrm>
              <a:off x="3530586" y="1759700"/>
              <a:ext cx="711200" cy="393700"/>
            </a:xfrm>
            <a:custGeom>
              <a:avLst/>
              <a:gdLst/>
              <a:ahLst/>
              <a:cxnLst/>
              <a:rect l="l" t="t" r="r" b="b"/>
              <a:pathLst>
                <a:path w="711200" h="393700">
                  <a:moveTo>
                    <a:pt x="431800" y="0"/>
                  </a:moveTo>
                  <a:lnTo>
                    <a:pt x="0" y="254000"/>
                  </a:lnTo>
                  <a:lnTo>
                    <a:pt x="279400" y="393700"/>
                  </a:lnTo>
                  <a:lnTo>
                    <a:pt x="344170" y="355600"/>
                  </a:lnTo>
                  <a:lnTo>
                    <a:pt x="279400" y="355600"/>
                  </a:lnTo>
                  <a:lnTo>
                    <a:pt x="70027" y="250913"/>
                  </a:lnTo>
                  <a:lnTo>
                    <a:pt x="431800" y="38100"/>
                  </a:lnTo>
                  <a:lnTo>
                    <a:pt x="508000" y="38100"/>
                  </a:lnTo>
                  <a:lnTo>
                    <a:pt x="431800" y="0"/>
                  </a:lnTo>
                  <a:close/>
                </a:path>
                <a:path w="711200" h="393700">
                  <a:moveTo>
                    <a:pt x="508000" y="38100"/>
                  </a:moveTo>
                  <a:lnTo>
                    <a:pt x="431800" y="38100"/>
                  </a:lnTo>
                  <a:lnTo>
                    <a:pt x="641172" y="142786"/>
                  </a:lnTo>
                  <a:lnTo>
                    <a:pt x="279400" y="355600"/>
                  </a:lnTo>
                  <a:lnTo>
                    <a:pt x="344170" y="355600"/>
                  </a:lnTo>
                  <a:lnTo>
                    <a:pt x="711200" y="139700"/>
                  </a:lnTo>
                  <a:lnTo>
                    <a:pt x="508000" y="38100"/>
                  </a:lnTo>
                  <a:close/>
                </a:path>
              </a:pathLst>
            </a:custGeom>
            <a:solidFill>
              <a:srgbClr val="00469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1" name="object 75">
              <a:extLst>
                <a:ext uri="{FF2B5EF4-FFF2-40B4-BE49-F238E27FC236}">
                  <a16:creationId xmlns:a16="http://schemas.microsoft.com/office/drawing/2014/main" id="{600D525F-FAAD-48F1-BAF2-02A5450D3613}"/>
                </a:ext>
              </a:extLst>
            </p:cNvPr>
            <p:cNvSpPr/>
            <p:nvPr/>
          </p:nvSpPr>
          <p:spPr>
            <a:xfrm>
              <a:off x="3530584" y="2013700"/>
              <a:ext cx="711200" cy="292100"/>
            </a:xfrm>
            <a:custGeom>
              <a:avLst/>
              <a:gdLst/>
              <a:ahLst/>
              <a:cxnLst/>
              <a:rect l="l" t="t" r="r" b="b"/>
              <a:pathLst>
                <a:path w="711200" h="292100">
                  <a:moveTo>
                    <a:pt x="0" y="114300"/>
                  </a:moveTo>
                  <a:lnTo>
                    <a:pt x="0" y="152400"/>
                  </a:lnTo>
                  <a:lnTo>
                    <a:pt x="279400" y="292100"/>
                  </a:lnTo>
                  <a:lnTo>
                    <a:pt x="344170" y="254000"/>
                  </a:lnTo>
                  <a:lnTo>
                    <a:pt x="279400" y="254000"/>
                  </a:lnTo>
                  <a:lnTo>
                    <a:pt x="0" y="114300"/>
                  </a:lnTo>
                  <a:close/>
                </a:path>
                <a:path w="711200" h="292100">
                  <a:moveTo>
                    <a:pt x="711200" y="0"/>
                  </a:moveTo>
                  <a:lnTo>
                    <a:pt x="279400" y="254000"/>
                  </a:lnTo>
                  <a:lnTo>
                    <a:pt x="344170" y="254000"/>
                  </a:lnTo>
                  <a:lnTo>
                    <a:pt x="711200" y="38100"/>
                  </a:lnTo>
                  <a:lnTo>
                    <a:pt x="711200" y="0"/>
                  </a:lnTo>
                  <a:close/>
                </a:path>
              </a:pathLst>
            </a:custGeom>
            <a:solidFill>
              <a:srgbClr val="00469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2" name="object 76">
              <a:extLst>
                <a:ext uri="{FF2B5EF4-FFF2-40B4-BE49-F238E27FC236}">
                  <a16:creationId xmlns:a16="http://schemas.microsoft.com/office/drawing/2014/main" id="{43E27D7B-B7E4-48C8-9C78-C6822884FE7A}"/>
                </a:ext>
              </a:extLst>
            </p:cNvPr>
            <p:cNvSpPr/>
            <p:nvPr/>
          </p:nvSpPr>
          <p:spPr>
            <a:xfrm>
              <a:off x="3530584" y="1937500"/>
              <a:ext cx="711200" cy="292100"/>
            </a:xfrm>
            <a:custGeom>
              <a:avLst/>
              <a:gdLst/>
              <a:ahLst/>
              <a:cxnLst/>
              <a:rect l="l" t="t" r="r" b="b"/>
              <a:pathLst>
                <a:path w="711200" h="292100">
                  <a:moveTo>
                    <a:pt x="0" y="114300"/>
                  </a:moveTo>
                  <a:lnTo>
                    <a:pt x="0" y="152400"/>
                  </a:lnTo>
                  <a:lnTo>
                    <a:pt x="279400" y="292100"/>
                  </a:lnTo>
                  <a:lnTo>
                    <a:pt x="344170" y="254000"/>
                  </a:lnTo>
                  <a:lnTo>
                    <a:pt x="279400" y="254000"/>
                  </a:lnTo>
                  <a:lnTo>
                    <a:pt x="0" y="114300"/>
                  </a:lnTo>
                  <a:close/>
                </a:path>
                <a:path w="711200" h="292100">
                  <a:moveTo>
                    <a:pt x="711200" y="0"/>
                  </a:moveTo>
                  <a:lnTo>
                    <a:pt x="279400" y="254000"/>
                  </a:lnTo>
                  <a:lnTo>
                    <a:pt x="344170" y="254000"/>
                  </a:lnTo>
                  <a:lnTo>
                    <a:pt x="711200" y="38100"/>
                  </a:lnTo>
                  <a:lnTo>
                    <a:pt x="711200" y="0"/>
                  </a:lnTo>
                  <a:close/>
                </a:path>
              </a:pathLst>
            </a:custGeom>
            <a:solidFill>
              <a:srgbClr val="00469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" name="object 77">
              <a:extLst>
                <a:ext uri="{FF2B5EF4-FFF2-40B4-BE49-F238E27FC236}">
                  <a16:creationId xmlns:a16="http://schemas.microsoft.com/office/drawing/2014/main" id="{7CA3A32B-A0B4-40B0-9AAF-F6400B86A92D}"/>
                </a:ext>
              </a:extLst>
            </p:cNvPr>
            <p:cNvSpPr/>
            <p:nvPr/>
          </p:nvSpPr>
          <p:spPr>
            <a:xfrm>
              <a:off x="3773509" y="1885276"/>
              <a:ext cx="226060" cy="140335"/>
            </a:xfrm>
            <a:custGeom>
              <a:avLst/>
              <a:gdLst/>
              <a:ahLst/>
              <a:cxnLst/>
              <a:rect l="l" t="t" r="r" b="b"/>
              <a:pathLst>
                <a:path w="226060" h="140335">
                  <a:moveTo>
                    <a:pt x="85653" y="0"/>
                  </a:moveTo>
                  <a:lnTo>
                    <a:pt x="44592" y="10723"/>
                  </a:lnTo>
                  <a:lnTo>
                    <a:pt x="15143" y="29979"/>
                  </a:lnTo>
                  <a:lnTo>
                    <a:pt x="0" y="55087"/>
                  </a:lnTo>
                  <a:lnTo>
                    <a:pt x="1858" y="83362"/>
                  </a:lnTo>
                  <a:lnTo>
                    <a:pt x="21168" y="109517"/>
                  </a:lnTo>
                  <a:lnTo>
                    <a:pt x="53598" y="128858"/>
                  </a:lnTo>
                  <a:lnTo>
                    <a:pt x="94706" y="139568"/>
                  </a:lnTo>
                  <a:lnTo>
                    <a:pt x="140047" y="139826"/>
                  </a:lnTo>
                  <a:lnTo>
                    <a:pt x="181115" y="129103"/>
                  </a:lnTo>
                  <a:lnTo>
                    <a:pt x="210567" y="109847"/>
                  </a:lnTo>
                  <a:lnTo>
                    <a:pt x="225708" y="84739"/>
                  </a:lnTo>
                  <a:lnTo>
                    <a:pt x="223842" y="56464"/>
                  </a:lnTo>
                  <a:lnTo>
                    <a:pt x="204532" y="30309"/>
                  </a:lnTo>
                  <a:lnTo>
                    <a:pt x="172102" y="10968"/>
                  </a:lnTo>
                  <a:lnTo>
                    <a:pt x="130994" y="258"/>
                  </a:lnTo>
                  <a:lnTo>
                    <a:pt x="85653" y="0"/>
                  </a:lnTo>
                  <a:close/>
                </a:path>
              </a:pathLst>
            </a:custGeom>
            <a:solidFill>
              <a:srgbClr val="00469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D5AE4024-F091-49ED-A43D-3D1D485ECA43}"/>
              </a:ext>
            </a:extLst>
          </p:cNvPr>
          <p:cNvGrpSpPr/>
          <p:nvPr/>
        </p:nvGrpSpPr>
        <p:grpSpPr>
          <a:xfrm>
            <a:off x="7574505" y="2048040"/>
            <a:ext cx="297686" cy="228837"/>
            <a:chOff x="3530584" y="1759700"/>
            <a:chExt cx="711202" cy="622300"/>
          </a:xfrm>
        </p:grpSpPr>
        <p:sp>
          <p:nvSpPr>
            <p:cNvPr id="45" name="object 73">
              <a:extLst>
                <a:ext uri="{FF2B5EF4-FFF2-40B4-BE49-F238E27FC236}">
                  <a16:creationId xmlns:a16="http://schemas.microsoft.com/office/drawing/2014/main" id="{92827C2E-EAE6-4E29-B6BC-A5D066741D36}"/>
                </a:ext>
              </a:extLst>
            </p:cNvPr>
            <p:cNvSpPr/>
            <p:nvPr/>
          </p:nvSpPr>
          <p:spPr>
            <a:xfrm>
              <a:off x="3530584" y="2089900"/>
              <a:ext cx="711200" cy="292100"/>
            </a:xfrm>
            <a:custGeom>
              <a:avLst/>
              <a:gdLst/>
              <a:ahLst/>
              <a:cxnLst/>
              <a:rect l="l" t="t" r="r" b="b"/>
              <a:pathLst>
                <a:path w="711200" h="292100">
                  <a:moveTo>
                    <a:pt x="0" y="114300"/>
                  </a:moveTo>
                  <a:lnTo>
                    <a:pt x="0" y="152400"/>
                  </a:lnTo>
                  <a:lnTo>
                    <a:pt x="279400" y="292100"/>
                  </a:lnTo>
                  <a:lnTo>
                    <a:pt x="344170" y="254000"/>
                  </a:lnTo>
                  <a:lnTo>
                    <a:pt x="279400" y="254000"/>
                  </a:lnTo>
                  <a:lnTo>
                    <a:pt x="0" y="114300"/>
                  </a:lnTo>
                  <a:close/>
                </a:path>
                <a:path w="711200" h="292100">
                  <a:moveTo>
                    <a:pt x="711200" y="0"/>
                  </a:moveTo>
                  <a:lnTo>
                    <a:pt x="279400" y="254000"/>
                  </a:lnTo>
                  <a:lnTo>
                    <a:pt x="344170" y="254000"/>
                  </a:lnTo>
                  <a:lnTo>
                    <a:pt x="711200" y="38100"/>
                  </a:lnTo>
                  <a:lnTo>
                    <a:pt x="711200" y="0"/>
                  </a:lnTo>
                  <a:close/>
                </a:path>
              </a:pathLst>
            </a:custGeom>
            <a:solidFill>
              <a:srgbClr val="00469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" name="object 74">
              <a:extLst>
                <a:ext uri="{FF2B5EF4-FFF2-40B4-BE49-F238E27FC236}">
                  <a16:creationId xmlns:a16="http://schemas.microsoft.com/office/drawing/2014/main" id="{BBAF98C8-BA1A-4225-9811-882BC28C774D}"/>
                </a:ext>
              </a:extLst>
            </p:cNvPr>
            <p:cNvSpPr/>
            <p:nvPr/>
          </p:nvSpPr>
          <p:spPr>
            <a:xfrm>
              <a:off x="3530586" y="1759700"/>
              <a:ext cx="711200" cy="393700"/>
            </a:xfrm>
            <a:custGeom>
              <a:avLst/>
              <a:gdLst/>
              <a:ahLst/>
              <a:cxnLst/>
              <a:rect l="l" t="t" r="r" b="b"/>
              <a:pathLst>
                <a:path w="711200" h="393700">
                  <a:moveTo>
                    <a:pt x="431800" y="0"/>
                  </a:moveTo>
                  <a:lnTo>
                    <a:pt x="0" y="254000"/>
                  </a:lnTo>
                  <a:lnTo>
                    <a:pt x="279400" y="393700"/>
                  </a:lnTo>
                  <a:lnTo>
                    <a:pt x="344170" y="355600"/>
                  </a:lnTo>
                  <a:lnTo>
                    <a:pt x="279400" y="355600"/>
                  </a:lnTo>
                  <a:lnTo>
                    <a:pt x="70027" y="250913"/>
                  </a:lnTo>
                  <a:lnTo>
                    <a:pt x="431800" y="38100"/>
                  </a:lnTo>
                  <a:lnTo>
                    <a:pt x="508000" y="38100"/>
                  </a:lnTo>
                  <a:lnTo>
                    <a:pt x="431800" y="0"/>
                  </a:lnTo>
                  <a:close/>
                </a:path>
                <a:path w="711200" h="393700">
                  <a:moveTo>
                    <a:pt x="508000" y="38100"/>
                  </a:moveTo>
                  <a:lnTo>
                    <a:pt x="431800" y="38100"/>
                  </a:lnTo>
                  <a:lnTo>
                    <a:pt x="641172" y="142786"/>
                  </a:lnTo>
                  <a:lnTo>
                    <a:pt x="279400" y="355600"/>
                  </a:lnTo>
                  <a:lnTo>
                    <a:pt x="344170" y="355600"/>
                  </a:lnTo>
                  <a:lnTo>
                    <a:pt x="711200" y="139700"/>
                  </a:lnTo>
                  <a:lnTo>
                    <a:pt x="508000" y="38100"/>
                  </a:lnTo>
                  <a:close/>
                </a:path>
              </a:pathLst>
            </a:custGeom>
            <a:solidFill>
              <a:srgbClr val="00469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7" name="object 75">
              <a:extLst>
                <a:ext uri="{FF2B5EF4-FFF2-40B4-BE49-F238E27FC236}">
                  <a16:creationId xmlns:a16="http://schemas.microsoft.com/office/drawing/2014/main" id="{8B2C8A64-C3F6-494C-9134-AE3DBD1958AC}"/>
                </a:ext>
              </a:extLst>
            </p:cNvPr>
            <p:cNvSpPr/>
            <p:nvPr/>
          </p:nvSpPr>
          <p:spPr>
            <a:xfrm>
              <a:off x="3530584" y="2013700"/>
              <a:ext cx="711200" cy="292100"/>
            </a:xfrm>
            <a:custGeom>
              <a:avLst/>
              <a:gdLst/>
              <a:ahLst/>
              <a:cxnLst/>
              <a:rect l="l" t="t" r="r" b="b"/>
              <a:pathLst>
                <a:path w="711200" h="292100">
                  <a:moveTo>
                    <a:pt x="0" y="114300"/>
                  </a:moveTo>
                  <a:lnTo>
                    <a:pt x="0" y="152400"/>
                  </a:lnTo>
                  <a:lnTo>
                    <a:pt x="279400" y="292100"/>
                  </a:lnTo>
                  <a:lnTo>
                    <a:pt x="344170" y="254000"/>
                  </a:lnTo>
                  <a:lnTo>
                    <a:pt x="279400" y="254000"/>
                  </a:lnTo>
                  <a:lnTo>
                    <a:pt x="0" y="114300"/>
                  </a:lnTo>
                  <a:close/>
                </a:path>
                <a:path w="711200" h="292100">
                  <a:moveTo>
                    <a:pt x="711200" y="0"/>
                  </a:moveTo>
                  <a:lnTo>
                    <a:pt x="279400" y="254000"/>
                  </a:lnTo>
                  <a:lnTo>
                    <a:pt x="344170" y="254000"/>
                  </a:lnTo>
                  <a:lnTo>
                    <a:pt x="711200" y="38100"/>
                  </a:lnTo>
                  <a:lnTo>
                    <a:pt x="711200" y="0"/>
                  </a:lnTo>
                  <a:close/>
                </a:path>
              </a:pathLst>
            </a:custGeom>
            <a:solidFill>
              <a:srgbClr val="00469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8" name="object 76">
              <a:extLst>
                <a:ext uri="{FF2B5EF4-FFF2-40B4-BE49-F238E27FC236}">
                  <a16:creationId xmlns:a16="http://schemas.microsoft.com/office/drawing/2014/main" id="{CE6579E9-9F00-4EAD-9305-660C09644E5A}"/>
                </a:ext>
              </a:extLst>
            </p:cNvPr>
            <p:cNvSpPr/>
            <p:nvPr/>
          </p:nvSpPr>
          <p:spPr>
            <a:xfrm>
              <a:off x="3530584" y="1937500"/>
              <a:ext cx="711200" cy="292100"/>
            </a:xfrm>
            <a:custGeom>
              <a:avLst/>
              <a:gdLst/>
              <a:ahLst/>
              <a:cxnLst/>
              <a:rect l="l" t="t" r="r" b="b"/>
              <a:pathLst>
                <a:path w="711200" h="292100">
                  <a:moveTo>
                    <a:pt x="0" y="114300"/>
                  </a:moveTo>
                  <a:lnTo>
                    <a:pt x="0" y="152400"/>
                  </a:lnTo>
                  <a:lnTo>
                    <a:pt x="279400" y="292100"/>
                  </a:lnTo>
                  <a:lnTo>
                    <a:pt x="344170" y="254000"/>
                  </a:lnTo>
                  <a:lnTo>
                    <a:pt x="279400" y="254000"/>
                  </a:lnTo>
                  <a:lnTo>
                    <a:pt x="0" y="114300"/>
                  </a:lnTo>
                  <a:close/>
                </a:path>
                <a:path w="711200" h="292100">
                  <a:moveTo>
                    <a:pt x="711200" y="0"/>
                  </a:moveTo>
                  <a:lnTo>
                    <a:pt x="279400" y="254000"/>
                  </a:lnTo>
                  <a:lnTo>
                    <a:pt x="344170" y="254000"/>
                  </a:lnTo>
                  <a:lnTo>
                    <a:pt x="711200" y="38100"/>
                  </a:lnTo>
                  <a:lnTo>
                    <a:pt x="711200" y="0"/>
                  </a:lnTo>
                  <a:close/>
                </a:path>
              </a:pathLst>
            </a:custGeom>
            <a:solidFill>
              <a:srgbClr val="00469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9" name="object 77">
              <a:extLst>
                <a:ext uri="{FF2B5EF4-FFF2-40B4-BE49-F238E27FC236}">
                  <a16:creationId xmlns:a16="http://schemas.microsoft.com/office/drawing/2014/main" id="{D78F008D-A1CB-421F-ABCC-71AC5892886C}"/>
                </a:ext>
              </a:extLst>
            </p:cNvPr>
            <p:cNvSpPr/>
            <p:nvPr/>
          </p:nvSpPr>
          <p:spPr>
            <a:xfrm>
              <a:off x="3773509" y="1885276"/>
              <a:ext cx="226060" cy="140335"/>
            </a:xfrm>
            <a:custGeom>
              <a:avLst/>
              <a:gdLst/>
              <a:ahLst/>
              <a:cxnLst/>
              <a:rect l="l" t="t" r="r" b="b"/>
              <a:pathLst>
                <a:path w="226060" h="140335">
                  <a:moveTo>
                    <a:pt x="85653" y="0"/>
                  </a:moveTo>
                  <a:lnTo>
                    <a:pt x="44592" y="10723"/>
                  </a:lnTo>
                  <a:lnTo>
                    <a:pt x="15143" y="29979"/>
                  </a:lnTo>
                  <a:lnTo>
                    <a:pt x="0" y="55087"/>
                  </a:lnTo>
                  <a:lnTo>
                    <a:pt x="1858" y="83362"/>
                  </a:lnTo>
                  <a:lnTo>
                    <a:pt x="21168" y="109517"/>
                  </a:lnTo>
                  <a:lnTo>
                    <a:pt x="53598" y="128858"/>
                  </a:lnTo>
                  <a:lnTo>
                    <a:pt x="94706" y="139568"/>
                  </a:lnTo>
                  <a:lnTo>
                    <a:pt x="140047" y="139826"/>
                  </a:lnTo>
                  <a:lnTo>
                    <a:pt x="181115" y="129103"/>
                  </a:lnTo>
                  <a:lnTo>
                    <a:pt x="210567" y="109847"/>
                  </a:lnTo>
                  <a:lnTo>
                    <a:pt x="225708" y="84739"/>
                  </a:lnTo>
                  <a:lnTo>
                    <a:pt x="223842" y="56464"/>
                  </a:lnTo>
                  <a:lnTo>
                    <a:pt x="204532" y="30309"/>
                  </a:lnTo>
                  <a:lnTo>
                    <a:pt x="172102" y="10968"/>
                  </a:lnTo>
                  <a:lnTo>
                    <a:pt x="130994" y="258"/>
                  </a:lnTo>
                  <a:lnTo>
                    <a:pt x="85653" y="0"/>
                  </a:lnTo>
                  <a:close/>
                </a:path>
              </a:pathLst>
            </a:custGeom>
            <a:solidFill>
              <a:srgbClr val="00469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DBBB5E24-8762-43FD-A61B-151EA550B2C6}"/>
              </a:ext>
            </a:extLst>
          </p:cNvPr>
          <p:cNvGrpSpPr/>
          <p:nvPr/>
        </p:nvGrpSpPr>
        <p:grpSpPr>
          <a:xfrm>
            <a:off x="7841205" y="2048040"/>
            <a:ext cx="297686" cy="228837"/>
            <a:chOff x="3530584" y="1759700"/>
            <a:chExt cx="711202" cy="622300"/>
          </a:xfrm>
        </p:grpSpPr>
        <p:sp>
          <p:nvSpPr>
            <p:cNvPr id="51" name="object 73">
              <a:extLst>
                <a:ext uri="{FF2B5EF4-FFF2-40B4-BE49-F238E27FC236}">
                  <a16:creationId xmlns:a16="http://schemas.microsoft.com/office/drawing/2014/main" id="{020783BA-FAB1-46C9-94BB-F0EBE2541C26}"/>
                </a:ext>
              </a:extLst>
            </p:cNvPr>
            <p:cNvSpPr/>
            <p:nvPr/>
          </p:nvSpPr>
          <p:spPr>
            <a:xfrm>
              <a:off x="3530584" y="2089900"/>
              <a:ext cx="711200" cy="292100"/>
            </a:xfrm>
            <a:custGeom>
              <a:avLst/>
              <a:gdLst/>
              <a:ahLst/>
              <a:cxnLst/>
              <a:rect l="l" t="t" r="r" b="b"/>
              <a:pathLst>
                <a:path w="711200" h="292100">
                  <a:moveTo>
                    <a:pt x="0" y="114300"/>
                  </a:moveTo>
                  <a:lnTo>
                    <a:pt x="0" y="152400"/>
                  </a:lnTo>
                  <a:lnTo>
                    <a:pt x="279400" y="292100"/>
                  </a:lnTo>
                  <a:lnTo>
                    <a:pt x="344170" y="254000"/>
                  </a:lnTo>
                  <a:lnTo>
                    <a:pt x="279400" y="254000"/>
                  </a:lnTo>
                  <a:lnTo>
                    <a:pt x="0" y="114300"/>
                  </a:lnTo>
                  <a:close/>
                </a:path>
                <a:path w="711200" h="292100">
                  <a:moveTo>
                    <a:pt x="711200" y="0"/>
                  </a:moveTo>
                  <a:lnTo>
                    <a:pt x="279400" y="254000"/>
                  </a:lnTo>
                  <a:lnTo>
                    <a:pt x="344170" y="254000"/>
                  </a:lnTo>
                  <a:lnTo>
                    <a:pt x="711200" y="38100"/>
                  </a:lnTo>
                  <a:lnTo>
                    <a:pt x="711200" y="0"/>
                  </a:lnTo>
                  <a:close/>
                </a:path>
              </a:pathLst>
            </a:custGeom>
            <a:solidFill>
              <a:srgbClr val="00469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2" name="object 74">
              <a:extLst>
                <a:ext uri="{FF2B5EF4-FFF2-40B4-BE49-F238E27FC236}">
                  <a16:creationId xmlns:a16="http://schemas.microsoft.com/office/drawing/2014/main" id="{84300713-CF2B-435E-BB14-A3E24C74FF87}"/>
                </a:ext>
              </a:extLst>
            </p:cNvPr>
            <p:cNvSpPr/>
            <p:nvPr/>
          </p:nvSpPr>
          <p:spPr>
            <a:xfrm>
              <a:off x="3530586" y="1759700"/>
              <a:ext cx="711200" cy="393700"/>
            </a:xfrm>
            <a:custGeom>
              <a:avLst/>
              <a:gdLst/>
              <a:ahLst/>
              <a:cxnLst/>
              <a:rect l="l" t="t" r="r" b="b"/>
              <a:pathLst>
                <a:path w="711200" h="393700">
                  <a:moveTo>
                    <a:pt x="431800" y="0"/>
                  </a:moveTo>
                  <a:lnTo>
                    <a:pt x="0" y="254000"/>
                  </a:lnTo>
                  <a:lnTo>
                    <a:pt x="279400" y="393700"/>
                  </a:lnTo>
                  <a:lnTo>
                    <a:pt x="344170" y="355600"/>
                  </a:lnTo>
                  <a:lnTo>
                    <a:pt x="279400" y="355600"/>
                  </a:lnTo>
                  <a:lnTo>
                    <a:pt x="70027" y="250913"/>
                  </a:lnTo>
                  <a:lnTo>
                    <a:pt x="431800" y="38100"/>
                  </a:lnTo>
                  <a:lnTo>
                    <a:pt x="508000" y="38100"/>
                  </a:lnTo>
                  <a:lnTo>
                    <a:pt x="431800" y="0"/>
                  </a:lnTo>
                  <a:close/>
                </a:path>
                <a:path w="711200" h="393700">
                  <a:moveTo>
                    <a:pt x="508000" y="38100"/>
                  </a:moveTo>
                  <a:lnTo>
                    <a:pt x="431800" y="38100"/>
                  </a:lnTo>
                  <a:lnTo>
                    <a:pt x="641172" y="142786"/>
                  </a:lnTo>
                  <a:lnTo>
                    <a:pt x="279400" y="355600"/>
                  </a:lnTo>
                  <a:lnTo>
                    <a:pt x="344170" y="355600"/>
                  </a:lnTo>
                  <a:lnTo>
                    <a:pt x="711200" y="139700"/>
                  </a:lnTo>
                  <a:lnTo>
                    <a:pt x="508000" y="38100"/>
                  </a:lnTo>
                  <a:close/>
                </a:path>
              </a:pathLst>
            </a:custGeom>
            <a:solidFill>
              <a:srgbClr val="00469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3" name="object 75">
              <a:extLst>
                <a:ext uri="{FF2B5EF4-FFF2-40B4-BE49-F238E27FC236}">
                  <a16:creationId xmlns:a16="http://schemas.microsoft.com/office/drawing/2014/main" id="{D2EFDE2B-14AC-4F04-938E-5562C9AA4B13}"/>
                </a:ext>
              </a:extLst>
            </p:cNvPr>
            <p:cNvSpPr/>
            <p:nvPr/>
          </p:nvSpPr>
          <p:spPr>
            <a:xfrm>
              <a:off x="3530584" y="2013700"/>
              <a:ext cx="711200" cy="292100"/>
            </a:xfrm>
            <a:custGeom>
              <a:avLst/>
              <a:gdLst/>
              <a:ahLst/>
              <a:cxnLst/>
              <a:rect l="l" t="t" r="r" b="b"/>
              <a:pathLst>
                <a:path w="711200" h="292100">
                  <a:moveTo>
                    <a:pt x="0" y="114300"/>
                  </a:moveTo>
                  <a:lnTo>
                    <a:pt x="0" y="152400"/>
                  </a:lnTo>
                  <a:lnTo>
                    <a:pt x="279400" y="292100"/>
                  </a:lnTo>
                  <a:lnTo>
                    <a:pt x="344170" y="254000"/>
                  </a:lnTo>
                  <a:lnTo>
                    <a:pt x="279400" y="254000"/>
                  </a:lnTo>
                  <a:lnTo>
                    <a:pt x="0" y="114300"/>
                  </a:lnTo>
                  <a:close/>
                </a:path>
                <a:path w="711200" h="292100">
                  <a:moveTo>
                    <a:pt x="711200" y="0"/>
                  </a:moveTo>
                  <a:lnTo>
                    <a:pt x="279400" y="254000"/>
                  </a:lnTo>
                  <a:lnTo>
                    <a:pt x="344170" y="254000"/>
                  </a:lnTo>
                  <a:lnTo>
                    <a:pt x="711200" y="38100"/>
                  </a:lnTo>
                  <a:lnTo>
                    <a:pt x="711200" y="0"/>
                  </a:lnTo>
                  <a:close/>
                </a:path>
              </a:pathLst>
            </a:custGeom>
            <a:solidFill>
              <a:srgbClr val="00469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4" name="object 76">
              <a:extLst>
                <a:ext uri="{FF2B5EF4-FFF2-40B4-BE49-F238E27FC236}">
                  <a16:creationId xmlns:a16="http://schemas.microsoft.com/office/drawing/2014/main" id="{9AC70156-66F0-400F-B6BB-3A8E8026816A}"/>
                </a:ext>
              </a:extLst>
            </p:cNvPr>
            <p:cNvSpPr/>
            <p:nvPr/>
          </p:nvSpPr>
          <p:spPr>
            <a:xfrm>
              <a:off x="3530584" y="1937500"/>
              <a:ext cx="711200" cy="292100"/>
            </a:xfrm>
            <a:custGeom>
              <a:avLst/>
              <a:gdLst/>
              <a:ahLst/>
              <a:cxnLst/>
              <a:rect l="l" t="t" r="r" b="b"/>
              <a:pathLst>
                <a:path w="711200" h="292100">
                  <a:moveTo>
                    <a:pt x="0" y="114300"/>
                  </a:moveTo>
                  <a:lnTo>
                    <a:pt x="0" y="152400"/>
                  </a:lnTo>
                  <a:lnTo>
                    <a:pt x="279400" y="292100"/>
                  </a:lnTo>
                  <a:lnTo>
                    <a:pt x="344170" y="254000"/>
                  </a:lnTo>
                  <a:lnTo>
                    <a:pt x="279400" y="254000"/>
                  </a:lnTo>
                  <a:lnTo>
                    <a:pt x="0" y="114300"/>
                  </a:lnTo>
                  <a:close/>
                </a:path>
                <a:path w="711200" h="292100">
                  <a:moveTo>
                    <a:pt x="711200" y="0"/>
                  </a:moveTo>
                  <a:lnTo>
                    <a:pt x="279400" y="254000"/>
                  </a:lnTo>
                  <a:lnTo>
                    <a:pt x="344170" y="254000"/>
                  </a:lnTo>
                  <a:lnTo>
                    <a:pt x="711200" y="38100"/>
                  </a:lnTo>
                  <a:lnTo>
                    <a:pt x="711200" y="0"/>
                  </a:lnTo>
                  <a:close/>
                </a:path>
              </a:pathLst>
            </a:custGeom>
            <a:solidFill>
              <a:srgbClr val="00469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5" name="object 77">
              <a:extLst>
                <a:ext uri="{FF2B5EF4-FFF2-40B4-BE49-F238E27FC236}">
                  <a16:creationId xmlns:a16="http://schemas.microsoft.com/office/drawing/2014/main" id="{89B0389C-C255-414C-AFBD-377094EFD101}"/>
                </a:ext>
              </a:extLst>
            </p:cNvPr>
            <p:cNvSpPr/>
            <p:nvPr/>
          </p:nvSpPr>
          <p:spPr>
            <a:xfrm>
              <a:off x="3773509" y="1885276"/>
              <a:ext cx="226060" cy="140335"/>
            </a:xfrm>
            <a:custGeom>
              <a:avLst/>
              <a:gdLst/>
              <a:ahLst/>
              <a:cxnLst/>
              <a:rect l="l" t="t" r="r" b="b"/>
              <a:pathLst>
                <a:path w="226060" h="140335">
                  <a:moveTo>
                    <a:pt x="85653" y="0"/>
                  </a:moveTo>
                  <a:lnTo>
                    <a:pt x="44592" y="10723"/>
                  </a:lnTo>
                  <a:lnTo>
                    <a:pt x="15143" y="29979"/>
                  </a:lnTo>
                  <a:lnTo>
                    <a:pt x="0" y="55087"/>
                  </a:lnTo>
                  <a:lnTo>
                    <a:pt x="1858" y="83362"/>
                  </a:lnTo>
                  <a:lnTo>
                    <a:pt x="21168" y="109517"/>
                  </a:lnTo>
                  <a:lnTo>
                    <a:pt x="53598" y="128858"/>
                  </a:lnTo>
                  <a:lnTo>
                    <a:pt x="94706" y="139568"/>
                  </a:lnTo>
                  <a:lnTo>
                    <a:pt x="140047" y="139826"/>
                  </a:lnTo>
                  <a:lnTo>
                    <a:pt x="181115" y="129103"/>
                  </a:lnTo>
                  <a:lnTo>
                    <a:pt x="210567" y="109847"/>
                  </a:lnTo>
                  <a:lnTo>
                    <a:pt x="225708" y="84739"/>
                  </a:lnTo>
                  <a:lnTo>
                    <a:pt x="223842" y="56464"/>
                  </a:lnTo>
                  <a:lnTo>
                    <a:pt x="204532" y="30309"/>
                  </a:lnTo>
                  <a:lnTo>
                    <a:pt x="172102" y="10968"/>
                  </a:lnTo>
                  <a:lnTo>
                    <a:pt x="130994" y="258"/>
                  </a:lnTo>
                  <a:lnTo>
                    <a:pt x="85653" y="0"/>
                  </a:lnTo>
                  <a:close/>
                </a:path>
              </a:pathLst>
            </a:custGeom>
            <a:solidFill>
              <a:srgbClr val="00469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161AF3DC-F3F6-4F3B-B093-CCA73DF68484}"/>
              </a:ext>
            </a:extLst>
          </p:cNvPr>
          <p:cNvGrpSpPr/>
          <p:nvPr/>
        </p:nvGrpSpPr>
        <p:grpSpPr>
          <a:xfrm>
            <a:off x="7331614" y="3249976"/>
            <a:ext cx="297686" cy="228837"/>
            <a:chOff x="3530584" y="1759700"/>
            <a:chExt cx="711202" cy="622300"/>
          </a:xfrm>
          <a:solidFill>
            <a:schemeClr val="accent6">
              <a:lumMod val="50000"/>
            </a:schemeClr>
          </a:solidFill>
        </p:grpSpPr>
        <p:sp>
          <p:nvSpPr>
            <p:cNvPr id="67" name="object 73">
              <a:extLst>
                <a:ext uri="{FF2B5EF4-FFF2-40B4-BE49-F238E27FC236}">
                  <a16:creationId xmlns:a16="http://schemas.microsoft.com/office/drawing/2014/main" id="{CADB53D8-7FC1-405D-B01E-E4195B8DC911}"/>
                </a:ext>
              </a:extLst>
            </p:cNvPr>
            <p:cNvSpPr/>
            <p:nvPr/>
          </p:nvSpPr>
          <p:spPr>
            <a:xfrm>
              <a:off x="3530584" y="2089900"/>
              <a:ext cx="711200" cy="292100"/>
            </a:xfrm>
            <a:custGeom>
              <a:avLst/>
              <a:gdLst/>
              <a:ahLst/>
              <a:cxnLst/>
              <a:rect l="l" t="t" r="r" b="b"/>
              <a:pathLst>
                <a:path w="711200" h="292100">
                  <a:moveTo>
                    <a:pt x="0" y="114300"/>
                  </a:moveTo>
                  <a:lnTo>
                    <a:pt x="0" y="152400"/>
                  </a:lnTo>
                  <a:lnTo>
                    <a:pt x="279400" y="292100"/>
                  </a:lnTo>
                  <a:lnTo>
                    <a:pt x="344170" y="254000"/>
                  </a:lnTo>
                  <a:lnTo>
                    <a:pt x="279400" y="254000"/>
                  </a:lnTo>
                  <a:lnTo>
                    <a:pt x="0" y="114300"/>
                  </a:lnTo>
                  <a:close/>
                </a:path>
                <a:path w="711200" h="292100">
                  <a:moveTo>
                    <a:pt x="711200" y="0"/>
                  </a:moveTo>
                  <a:lnTo>
                    <a:pt x="279400" y="254000"/>
                  </a:lnTo>
                  <a:lnTo>
                    <a:pt x="344170" y="254000"/>
                  </a:lnTo>
                  <a:lnTo>
                    <a:pt x="711200" y="38100"/>
                  </a:lnTo>
                  <a:lnTo>
                    <a:pt x="7112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8" name="object 74">
              <a:extLst>
                <a:ext uri="{FF2B5EF4-FFF2-40B4-BE49-F238E27FC236}">
                  <a16:creationId xmlns:a16="http://schemas.microsoft.com/office/drawing/2014/main" id="{3F7DEF2D-1042-4CD8-A950-89B3F91714CB}"/>
                </a:ext>
              </a:extLst>
            </p:cNvPr>
            <p:cNvSpPr/>
            <p:nvPr/>
          </p:nvSpPr>
          <p:spPr>
            <a:xfrm>
              <a:off x="3530586" y="1759700"/>
              <a:ext cx="711200" cy="393700"/>
            </a:xfrm>
            <a:custGeom>
              <a:avLst/>
              <a:gdLst/>
              <a:ahLst/>
              <a:cxnLst/>
              <a:rect l="l" t="t" r="r" b="b"/>
              <a:pathLst>
                <a:path w="711200" h="393700">
                  <a:moveTo>
                    <a:pt x="431800" y="0"/>
                  </a:moveTo>
                  <a:lnTo>
                    <a:pt x="0" y="254000"/>
                  </a:lnTo>
                  <a:lnTo>
                    <a:pt x="279400" y="393700"/>
                  </a:lnTo>
                  <a:lnTo>
                    <a:pt x="344170" y="355600"/>
                  </a:lnTo>
                  <a:lnTo>
                    <a:pt x="279400" y="355600"/>
                  </a:lnTo>
                  <a:lnTo>
                    <a:pt x="70027" y="250913"/>
                  </a:lnTo>
                  <a:lnTo>
                    <a:pt x="431800" y="38100"/>
                  </a:lnTo>
                  <a:lnTo>
                    <a:pt x="508000" y="38100"/>
                  </a:lnTo>
                  <a:lnTo>
                    <a:pt x="431800" y="0"/>
                  </a:lnTo>
                  <a:close/>
                </a:path>
                <a:path w="711200" h="393700">
                  <a:moveTo>
                    <a:pt x="508000" y="38100"/>
                  </a:moveTo>
                  <a:lnTo>
                    <a:pt x="431800" y="38100"/>
                  </a:lnTo>
                  <a:lnTo>
                    <a:pt x="641172" y="142786"/>
                  </a:lnTo>
                  <a:lnTo>
                    <a:pt x="279400" y="355600"/>
                  </a:lnTo>
                  <a:lnTo>
                    <a:pt x="344170" y="355600"/>
                  </a:lnTo>
                  <a:lnTo>
                    <a:pt x="711200" y="139700"/>
                  </a:lnTo>
                  <a:lnTo>
                    <a:pt x="508000" y="3810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9" name="object 75">
              <a:extLst>
                <a:ext uri="{FF2B5EF4-FFF2-40B4-BE49-F238E27FC236}">
                  <a16:creationId xmlns:a16="http://schemas.microsoft.com/office/drawing/2014/main" id="{E093BBF9-F640-4BBB-AE23-468C8070BFAE}"/>
                </a:ext>
              </a:extLst>
            </p:cNvPr>
            <p:cNvSpPr/>
            <p:nvPr/>
          </p:nvSpPr>
          <p:spPr>
            <a:xfrm>
              <a:off x="3530584" y="2013700"/>
              <a:ext cx="711200" cy="292100"/>
            </a:xfrm>
            <a:custGeom>
              <a:avLst/>
              <a:gdLst/>
              <a:ahLst/>
              <a:cxnLst/>
              <a:rect l="l" t="t" r="r" b="b"/>
              <a:pathLst>
                <a:path w="711200" h="292100">
                  <a:moveTo>
                    <a:pt x="0" y="114300"/>
                  </a:moveTo>
                  <a:lnTo>
                    <a:pt x="0" y="152400"/>
                  </a:lnTo>
                  <a:lnTo>
                    <a:pt x="279400" y="292100"/>
                  </a:lnTo>
                  <a:lnTo>
                    <a:pt x="344170" y="254000"/>
                  </a:lnTo>
                  <a:lnTo>
                    <a:pt x="279400" y="254000"/>
                  </a:lnTo>
                  <a:lnTo>
                    <a:pt x="0" y="114300"/>
                  </a:lnTo>
                  <a:close/>
                </a:path>
                <a:path w="711200" h="292100">
                  <a:moveTo>
                    <a:pt x="711200" y="0"/>
                  </a:moveTo>
                  <a:lnTo>
                    <a:pt x="279400" y="254000"/>
                  </a:lnTo>
                  <a:lnTo>
                    <a:pt x="344170" y="254000"/>
                  </a:lnTo>
                  <a:lnTo>
                    <a:pt x="711200" y="38100"/>
                  </a:lnTo>
                  <a:lnTo>
                    <a:pt x="7112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0" name="object 76">
              <a:extLst>
                <a:ext uri="{FF2B5EF4-FFF2-40B4-BE49-F238E27FC236}">
                  <a16:creationId xmlns:a16="http://schemas.microsoft.com/office/drawing/2014/main" id="{44CA15C7-C231-49E3-9D14-C63A3DDE85F1}"/>
                </a:ext>
              </a:extLst>
            </p:cNvPr>
            <p:cNvSpPr/>
            <p:nvPr/>
          </p:nvSpPr>
          <p:spPr>
            <a:xfrm>
              <a:off x="3530584" y="1937500"/>
              <a:ext cx="711200" cy="292100"/>
            </a:xfrm>
            <a:custGeom>
              <a:avLst/>
              <a:gdLst/>
              <a:ahLst/>
              <a:cxnLst/>
              <a:rect l="l" t="t" r="r" b="b"/>
              <a:pathLst>
                <a:path w="711200" h="292100">
                  <a:moveTo>
                    <a:pt x="0" y="114300"/>
                  </a:moveTo>
                  <a:lnTo>
                    <a:pt x="0" y="152400"/>
                  </a:lnTo>
                  <a:lnTo>
                    <a:pt x="279400" y="292100"/>
                  </a:lnTo>
                  <a:lnTo>
                    <a:pt x="344170" y="254000"/>
                  </a:lnTo>
                  <a:lnTo>
                    <a:pt x="279400" y="254000"/>
                  </a:lnTo>
                  <a:lnTo>
                    <a:pt x="0" y="114300"/>
                  </a:lnTo>
                  <a:close/>
                </a:path>
                <a:path w="711200" h="292100">
                  <a:moveTo>
                    <a:pt x="711200" y="0"/>
                  </a:moveTo>
                  <a:lnTo>
                    <a:pt x="279400" y="254000"/>
                  </a:lnTo>
                  <a:lnTo>
                    <a:pt x="344170" y="254000"/>
                  </a:lnTo>
                  <a:lnTo>
                    <a:pt x="711200" y="38100"/>
                  </a:lnTo>
                  <a:lnTo>
                    <a:pt x="7112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1" name="object 77">
              <a:extLst>
                <a:ext uri="{FF2B5EF4-FFF2-40B4-BE49-F238E27FC236}">
                  <a16:creationId xmlns:a16="http://schemas.microsoft.com/office/drawing/2014/main" id="{FFD01E87-8DFE-4C1B-8C19-89FE785C934E}"/>
                </a:ext>
              </a:extLst>
            </p:cNvPr>
            <p:cNvSpPr/>
            <p:nvPr/>
          </p:nvSpPr>
          <p:spPr>
            <a:xfrm>
              <a:off x="3773509" y="1885276"/>
              <a:ext cx="226060" cy="140335"/>
            </a:xfrm>
            <a:custGeom>
              <a:avLst/>
              <a:gdLst/>
              <a:ahLst/>
              <a:cxnLst/>
              <a:rect l="l" t="t" r="r" b="b"/>
              <a:pathLst>
                <a:path w="226060" h="140335">
                  <a:moveTo>
                    <a:pt x="85653" y="0"/>
                  </a:moveTo>
                  <a:lnTo>
                    <a:pt x="44592" y="10723"/>
                  </a:lnTo>
                  <a:lnTo>
                    <a:pt x="15143" y="29979"/>
                  </a:lnTo>
                  <a:lnTo>
                    <a:pt x="0" y="55087"/>
                  </a:lnTo>
                  <a:lnTo>
                    <a:pt x="1858" y="83362"/>
                  </a:lnTo>
                  <a:lnTo>
                    <a:pt x="21168" y="109517"/>
                  </a:lnTo>
                  <a:lnTo>
                    <a:pt x="53598" y="128858"/>
                  </a:lnTo>
                  <a:lnTo>
                    <a:pt x="94706" y="139568"/>
                  </a:lnTo>
                  <a:lnTo>
                    <a:pt x="140047" y="139826"/>
                  </a:lnTo>
                  <a:lnTo>
                    <a:pt x="181115" y="129103"/>
                  </a:lnTo>
                  <a:lnTo>
                    <a:pt x="210567" y="109847"/>
                  </a:lnTo>
                  <a:lnTo>
                    <a:pt x="225708" y="84739"/>
                  </a:lnTo>
                  <a:lnTo>
                    <a:pt x="223842" y="56464"/>
                  </a:lnTo>
                  <a:lnTo>
                    <a:pt x="204532" y="30309"/>
                  </a:lnTo>
                  <a:lnTo>
                    <a:pt x="172102" y="10968"/>
                  </a:lnTo>
                  <a:lnTo>
                    <a:pt x="130994" y="258"/>
                  </a:lnTo>
                  <a:lnTo>
                    <a:pt x="85653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7F256B70-5EE0-438D-A19E-636FACDB1B24}"/>
              </a:ext>
            </a:extLst>
          </p:cNvPr>
          <p:cNvGrpSpPr/>
          <p:nvPr/>
        </p:nvGrpSpPr>
        <p:grpSpPr>
          <a:xfrm>
            <a:off x="7579264" y="3249976"/>
            <a:ext cx="297686" cy="228837"/>
            <a:chOff x="3530584" y="1759700"/>
            <a:chExt cx="711202" cy="622300"/>
          </a:xfrm>
          <a:solidFill>
            <a:schemeClr val="accent6">
              <a:lumMod val="50000"/>
            </a:schemeClr>
          </a:solidFill>
        </p:grpSpPr>
        <p:sp>
          <p:nvSpPr>
            <p:cNvPr id="73" name="object 73">
              <a:extLst>
                <a:ext uri="{FF2B5EF4-FFF2-40B4-BE49-F238E27FC236}">
                  <a16:creationId xmlns:a16="http://schemas.microsoft.com/office/drawing/2014/main" id="{EFF34C54-84C6-420E-B86C-D3F54710BD8A}"/>
                </a:ext>
              </a:extLst>
            </p:cNvPr>
            <p:cNvSpPr/>
            <p:nvPr/>
          </p:nvSpPr>
          <p:spPr>
            <a:xfrm>
              <a:off x="3530584" y="2089900"/>
              <a:ext cx="711200" cy="292100"/>
            </a:xfrm>
            <a:custGeom>
              <a:avLst/>
              <a:gdLst/>
              <a:ahLst/>
              <a:cxnLst/>
              <a:rect l="l" t="t" r="r" b="b"/>
              <a:pathLst>
                <a:path w="711200" h="292100">
                  <a:moveTo>
                    <a:pt x="0" y="114300"/>
                  </a:moveTo>
                  <a:lnTo>
                    <a:pt x="0" y="152400"/>
                  </a:lnTo>
                  <a:lnTo>
                    <a:pt x="279400" y="292100"/>
                  </a:lnTo>
                  <a:lnTo>
                    <a:pt x="344170" y="254000"/>
                  </a:lnTo>
                  <a:lnTo>
                    <a:pt x="279400" y="254000"/>
                  </a:lnTo>
                  <a:lnTo>
                    <a:pt x="0" y="114300"/>
                  </a:lnTo>
                  <a:close/>
                </a:path>
                <a:path w="711200" h="292100">
                  <a:moveTo>
                    <a:pt x="711200" y="0"/>
                  </a:moveTo>
                  <a:lnTo>
                    <a:pt x="279400" y="254000"/>
                  </a:lnTo>
                  <a:lnTo>
                    <a:pt x="344170" y="254000"/>
                  </a:lnTo>
                  <a:lnTo>
                    <a:pt x="711200" y="38100"/>
                  </a:lnTo>
                  <a:lnTo>
                    <a:pt x="7112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4" name="object 74">
              <a:extLst>
                <a:ext uri="{FF2B5EF4-FFF2-40B4-BE49-F238E27FC236}">
                  <a16:creationId xmlns:a16="http://schemas.microsoft.com/office/drawing/2014/main" id="{5AFFD83A-8011-4D91-B4EE-605CA3FEE30E}"/>
                </a:ext>
              </a:extLst>
            </p:cNvPr>
            <p:cNvSpPr/>
            <p:nvPr/>
          </p:nvSpPr>
          <p:spPr>
            <a:xfrm>
              <a:off x="3530586" y="1759700"/>
              <a:ext cx="711200" cy="393700"/>
            </a:xfrm>
            <a:custGeom>
              <a:avLst/>
              <a:gdLst/>
              <a:ahLst/>
              <a:cxnLst/>
              <a:rect l="l" t="t" r="r" b="b"/>
              <a:pathLst>
                <a:path w="711200" h="393700">
                  <a:moveTo>
                    <a:pt x="431800" y="0"/>
                  </a:moveTo>
                  <a:lnTo>
                    <a:pt x="0" y="254000"/>
                  </a:lnTo>
                  <a:lnTo>
                    <a:pt x="279400" y="393700"/>
                  </a:lnTo>
                  <a:lnTo>
                    <a:pt x="344170" y="355600"/>
                  </a:lnTo>
                  <a:lnTo>
                    <a:pt x="279400" y="355600"/>
                  </a:lnTo>
                  <a:lnTo>
                    <a:pt x="70027" y="250913"/>
                  </a:lnTo>
                  <a:lnTo>
                    <a:pt x="431800" y="38100"/>
                  </a:lnTo>
                  <a:lnTo>
                    <a:pt x="508000" y="38100"/>
                  </a:lnTo>
                  <a:lnTo>
                    <a:pt x="431800" y="0"/>
                  </a:lnTo>
                  <a:close/>
                </a:path>
                <a:path w="711200" h="393700">
                  <a:moveTo>
                    <a:pt x="508000" y="38100"/>
                  </a:moveTo>
                  <a:lnTo>
                    <a:pt x="431800" y="38100"/>
                  </a:lnTo>
                  <a:lnTo>
                    <a:pt x="641172" y="142786"/>
                  </a:lnTo>
                  <a:lnTo>
                    <a:pt x="279400" y="355600"/>
                  </a:lnTo>
                  <a:lnTo>
                    <a:pt x="344170" y="355600"/>
                  </a:lnTo>
                  <a:lnTo>
                    <a:pt x="711200" y="139700"/>
                  </a:lnTo>
                  <a:lnTo>
                    <a:pt x="508000" y="3810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5" name="object 75">
              <a:extLst>
                <a:ext uri="{FF2B5EF4-FFF2-40B4-BE49-F238E27FC236}">
                  <a16:creationId xmlns:a16="http://schemas.microsoft.com/office/drawing/2014/main" id="{F1A4CF54-D754-413B-B66C-D634BEC80EC8}"/>
                </a:ext>
              </a:extLst>
            </p:cNvPr>
            <p:cNvSpPr/>
            <p:nvPr/>
          </p:nvSpPr>
          <p:spPr>
            <a:xfrm>
              <a:off x="3530584" y="2013700"/>
              <a:ext cx="711200" cy="292100"/>
            </a:xfrm>
            <a:custGeom>
              <a:avLst/>
              <a:gdLst/>
              <a:ahLst/>
              <a:cxnLst/>
              <a:rect l="l" t="t" r="r" b="b"/>
              <a:pathLst>
                <a:path w="711200" h="292100">
                  <a:moveTo>
                    <a:pt x="0" y="114300"/>
                  </a:moveTo>
                  <a:lnTo>
                    <a:pt x="0" y="152400"/>
                  </a:lnTo>
                  <a:lnTo>
                    <a:pt x="279400" y="292100"/>
                  </a:lnTo>
                  <a:lnTo>
                    <a:pt x="344170" y="254000"/>
                  </a:lnTo>
                  <a:lnTo>
                    <a:pt x="279400" y="254000"/>
                  </a:lnTo>
                  <a:lnTo>
                    <a:pt x="0" y="114300"/>
                  </a:lnTo>
                  <a:close/>
                </a:path>
                <a:path w="711200" h="292100">
                  <a:moveTo>
                    <a:pt x="711200" y="0"/>
                  </a:moveTo>
                  <a:lnTo>
                    <a:pt x="279400" y="254000"/>
                  </a:lnTo>
                  <a:lnTo>
                    <a:pt x="344170" y="254000"/>
                  </a:lnTo>
                  <a:lnTo>
                    <a:pt x="711200" y="38100"/>
                  </a:lnTo>
                  <a:lnTo>
                    <a:pt x="7112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6" name="object 76">
              <a:extLst>
                <a:ext uri="{FF2B5EF4-FFF2-40B4-BE49-F238E27FC236}">
                  <a16:creationId xmlns:a16="http://schemas.microsoft.com/office/drawing/2014/main" id="{008B8688-DFB6-48D0-BCE5-DAB8B4F0CB7B}"/>
                </a:ext>
              </a:extLst>
            </p:cNvPr>
            <p:cNvSpPr/>
            <p:nvPr/>
          </p:nvSpPr>
          <p:spPr>
            <a:xfrm>
              <a:off x="3530584" y="1937500"/>
              <a:ext cx="711200" cy="292100"/>
            </a:xfrm>
            <a:custGeom>
              <a:avLst/>
              <a:gdLst/>
              <a:ahLst/>
              <a:cxnLst/>
              <a:rect l="l" t="t" r="r" b="b"/>
              <a:pathLst>
                <a:path w="711200" h="292100">
                  <a:moveTo>
                    <a:pt x="0" y="114300"/>
                  </a:moveTo>
                  <a:lnTo>
                    <a:pt x="0" y="152400"/>
                  </a:lnTo>
                  <a:lnTo>
                    <a:pt x="279400" y="292100"/>
                  </a:lnTo>
                  <a:lnTo>
                    <a:pt x="344170" y="254000"/>
                  </a:lnTo>
                  <a:lnTo>
                    <a:pt x="279400" y="254000"/>
                  </a:lnTo>
                  <a:lnTo>
                    <a:pt x="0" y="114300"/>
                  </a:lnTo>
                  <a:close/>
                </a:path>
                <a:path w="711200" h="292100">
                  <a:moveTo>
                    <a:pt x="711200" y="0"/>
                  </a:moveTo>
                  <a:lnTo>
                    <a:pt x="279400" y="254000"/>
                  </a:lnTo>
                  <a:lnTo>
                    <a:pt x="344170" y="254000"/>
                  </a:lnTo>
                  <a:lnTo>
                    <a:pt x="711200" y="38100"/>
                  </a:lnTo>
                  <a:lnTo>
                    <a:pt x="7112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7" name="object 77">
              <a:extLst>
                <a:ext uri="{FF2B5EF4-FFF2-40B4-BE49-F238E27FC236}">
                  <a16:creationId xmlns:a16="http://schemas.microsoft.com/office/drawing/2014/main" id="{A11AC415-76DA-41E2-BB25-FA8A1F850522}"/>
                </a:ext>
              </a:extLst>
            </p:cNvPr>
            <p:cNvSpPr/>
            <p:nvPr/>
          </p:nvSpPr>
          <p:spPr>
            <a:xfrm>
              <a:off x="3773509" y="1885276"/>
              <a:ext cx="226060" cy="140335"/>
            </a:xfrm>
            <a:custGeom>
              <a:avLst/>
              <a:gdLst/>
              <a:ahLst/>
              <a:cxnLst/>
              <a:rect l="l" t="t" r="r" b="b"/>
              <a:pathLst>
                <a:path w="226060" h="140335">
                  <a:moveTo>
                    <a:pt x="85653" y="0"/>
                  </a:moveTo>
                  <a:lnTo>
                    <a:pt x="44592" y="10723"/>
                  </a:lnTo>
                  <a:lnTo>
                    <a:pt x="15143" y="29979"/>
                  </a:lnTo>
                  <a:lnTo>
                    <a:pt x="0" y="55087"/>
                  </a:lnTo>
                  <a:lnTo>
                    <a:pt x="1858" y="83362"/>
                  </a:lnTo>
                  <a:lnTo>
                    <a:pt x="21168" y="109517"/>
                  </a:lnTo>
                  <a:lnTo>
                    <a:pt x="53598" y="128858"/>
                  </a:lnTo>
                  <a:lnTo>
                    <a:pt x="94706" y="139568"/>
                  </a:lnTo>
                  <a:lnTo>
                    <a:pt x="140047" y="139826"/>
                  </a:lnTo>
                  <a:lnTo>
                    <a:pt x="181115" y="129103"/>
                  </a:lnTo>
                  <a:lnTo>
                    <a:pt x="210567" y="109847"/>
                  </a:lnTo>
                  <a:lnTo>
                    <a:pt x="225708" y="84739"/>
                  </a:lnTo>
                  <a:lnTo>
                    <a:pt x="223842" y="56464"/>
                  </a:lnTo>
                  <a:lnTo>
                    <a:pt x="204532" y="30309"/>
                  </a:lnTo>
                  <a:lnTo>
                    <a:pt x="172102" y="10968"/>
                  </a:lnTo>
                  <a:lnTo>
                    <a:pt x="130994" y="258"/>
                  </a:lnTo>
                  <a:lnTo>
                    <a:pt x="85653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44EFF014-553A-4B13-A2B7-B01C88ACEF2B}"/>
              </a:ext>
            </a:extLst>
          </p:cNvPr>
          <p:cNvGrpSpPr/>
          <p:nvPr/>
        </p:nvGrpSpPr>
        <p:grpSpPr>
          <a:xfrm>
            <a:off x="7845964" y="3249976"/>
            <a:ext cx="297686" cy="228837"/>
            <a:chOff x="3530584" y="1759700"/>
            <a:chExt cx="711202" cy="622300"/>
          </a:xfrm>
          <a:solidFill>
            <a:schemeClr val="accent6">
              <a:lumMod val="50000"/>
            </a:schemeClr>
          </a:solidFill>
        </p:grpSpPr>
        <p:sp>
          <p:nvSpPr>
            <p:cNvPr id="79" name="object 73">
              <a:extLst>
                <a:ext uri="{FF2B5EF4-FFF2-40B4-BE49-F238E27FC236}">
                  <a16:creationId xmlns:a16="http://schemas.microsoft.com/office/drawing/2014/main" id="{3FEFE696-0B06-4146-9E9D-440FD8230682}"/>
                </a:ext>
              </a:extLst>
            </p:cNvPr>
            <p:cNvSpPr/>
            <p:nvPr/>
          </p:nvSpPr>
          <p:spPr>
            <a:xfrm>
              <a:off x="3530584" y="2089900"/>
              <a:ext cx="711200" cy="292100"/>
            </a:xfrm>
            <a:custGeom>
              <a:avLst/>
              <a:gdLst/>
              <a:ahLst/>
              <a:cxnLst/>
              <a:rect l="l" t="t" r="r" b="b"/>
              <a:pathLst>
                <a:path w="711200" h="292100">
                  <a:moveTo>
                    <a:pt x="0" y="114300"/>
                  </a:moveTo>
                  <a:lnTo>
                    <a:pt x="0" y="152400"/>
                  </a:lnTo>
                  <a:lnTo>
                    <a:pt x="279400" y="292100"/>
                  </a:lnTo>
                  <a:lnTo>
                    <a:pt x="344170" y="254000"/>
                  </a:lnTo>
                  <a:lnTo>
                    <a:pt x="279400" y="254000"/>
                  </a:lnTo>
                  <a:lnTo>
                    <a:pt x="0" y="114300"/>
                  </a:lnTo>
                  <a:close/>
                </a:path>
                <a:path w="711200" h="292100">
                  <a:moveTo>
                    <a:pt x="711200" y="0"/>
                  </a:moveTo>
                  <a:lnTo>
                    <a:pt x="279400" y="254000"/>
                  </a:lnTo>
                  <a:lnTo>
                    <a:pt x="344170" y="254000"/>
                  </a:lnTo>
                  <a:lnTo>
                    <a:pt x="711200" y="38100"/>
                  </a:lnTo>
                  <a:lnTo>
                    <a:pt x="7112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0" name="object 74">
              <a:extLst>
                <a:ext uri="{FF2B5EF4-FFF2-40B4-BE49-F238E27FC236}">
                  <a16:creationId xmlns:a16="http://schemas.microsoft.com/office/drawing/2014/main" id="{CAFE401C-8A54-4C78-9E52-16BA4BF3CC7D}"/>
                </a:ext>
              </a:extLst>
            </p:cNvPr>
            <p:cNvSpPr/>
            <p:nvPr/>
          </p:nvSpPr>
          <p:spPr>
            <a:xfrm>
              <a:off x="3530586" y="1759700"/>
              <a:ext cx="711200" cy="393700"/>
            </a:xfrm>
            <a:custGeom>
              <a:avLst/>
              <a:gdLst/>
              <a:ahLst/>
              <a:cxnLst/>
              <a:rect l="l" t="t" r="r" b="b"/>
              <a:pathLst>
                <a:path w="711200" h="393700">
                  <a:moveTo>
                    <a:pt x="431800" y="0"/>
                  </a:moveTo>
                  <a:lnTo>
                    <a:pt x="0" y="254000"/>
                  </a:lnTo>
                  <a:lnTo>
                    <a:pt x="279400" y="393700"/>
                  </a:lnTo>
                  <a:lnTo>
                    <a:pt x="344170" y="355600"/>
                  </a:lnTo>
                  <a:lnTo>
                    <a:pt x="279400" y="355600"/>
                  </a:lnTo>
                  <a:lnTo>
                    <a:pt x="70027" y="250913"/>
                  </a:lnTo>
                  <a:lnTo>
                    <a:pt x="431800" y="38100"/>
                  </a:lnTo>
                  <a:lnTo>
                    <a:pt x="508000" y="38100"/>
                  </a:lnTo>
                  <a:lnTo>
                    <a:pt x="431800" y="0"/>
                  </a:lnTo>
                  <a:close/>
                </a:path>
                <a:path w="711200" h="393700">
                  <a:moveTo>
                    <a:pt x="508000" y="38100"/>
                  </a:moveTo>
                  <a:lnTo>
                    <a:pt x="431800" y="38100"/>
                  </a:lnTo>
                  <a:lnTo>
                    <a:pt x="641172" y="142786"/>
                  </a:lnTo>
                  <a:lnTo>
                    <a:pt x="279400" y="355600"/>
                  </a:lnTo>
                  <a:lnTo>
                    <a:pt x="344170" y="355600"/>
                  </a:lnTo>
                  <a:lnTo>
                    <a:pt x="711200" y="139700"/>
                  </a:lnTo>
                  <a:lnTo>
                    <a:pt x="508000" y="3810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1" name="object 75">
              <a:extLst>
                <a:ext uri="{FF2B5EF4-FFF2-40B4-BE49-F238E27FC236}">
                  <a16:creationId xmlns:a16="http://schemas.microsoft.com/office/drawing/2014/main" id="{AAF031A2-128E-465E-A3EB-D57FA19F48FD}"/>
                </a:ext>
              </a:extLst>
            </p:cNvPr>
            <p:cNvSpPr/>
            <p:nvPr/>
          </p:nvSpPr>
          <p:spPr>
            <a:xfrm>
              <a:off x="3530584" y="2013700"/>
              <a:ext cx="711200" cy="292100"/>
            </a:xfrm>
            <a:custGeom>
              <a:avLst/>
              <a:gdLst/>
              <a:ahLst/>
              <a:cxnLst/>
              <a:rect l="l" t="t" r="r" b="b"/>
              <a:pathLst>
                <a:path w="711200" h="292100">
                  <a:moveTo>
                    <a:pt x="0" y="114300"/>
                  </a:moveTo>
                  <a:lnTo>
                    <a:pt x="0" y="152400"/>
                  </a:lnTo>
                  <a:lnTo>
                    <a:pt x="279400" y="292100"/>
                  </a:lnTo>
                  <a:lnTo>
                    <a:pt x="344170" y="254000"/>
                  </a:lnTo>
                  <a:lnTo>
                    <a:pt x="279400" y="254000"/>
                  </a:lnTo>
                  <a:lnTo>
                    <a:pt x="0" y="114300"/>
                  </a:lnTo>
                  <a:close/>
                </a:path>
                <a:path w="711200" h="292100">
                  <a:moveTo>
                    <a:pt x="711200" y="0"/>
                  </a:moveTo>
                  <a:lnTo>
                    <a:pt x="279400" y="254000"/>
                  </a:lnTo>
                  <a:lnTo>
                    <a:pt x="344170" y="254000"/>
                  </a:lnTo>
                  <a:lnTo>
                    <a:pt x="711200" y="38100"/>
                  </a:lnTo>
                  <a:lnTo>
                    <a:pt x="7112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2" name="object 76">
              <a:extLst>
                <a:ext uri="{FF2B5EF4-FFF2-40B4-BE49-F238E27FC236}">
                  <a16:creationId xmlns:a16="http://schemas.microsoft.com/office/drawing/2014/main" id="{749D580D-FE6A-4903-98A5-87CA0FBDA795}"/>
                </a:ext>
              </a:extLst>
            </p:cNvPr>
            <p:cNvSpPr/>
            <p:nvPr/>
          </p:nvSpPr>
          <p:spPr>
            <a:xfrm>
              <a:off x="3530584" y="1937500"/>
              <a:ext cx="711200" cy="292100"/>
            </a:xfrm>
            <a:custGeom>
              <a:avLst/>
              <a:gdLst/>
              <a:ahLst/>
              <a:cxnLst/>
              <a:rect l="l" t="t" r="r" b="b"/>
              <a:pathLst>
                <a:path w="711200" h="292100">
                  <a:moveTo>
                    <a:pt x="0" y="114300"/>
                  </a:moveTo>
                  <a:lnTo>
                    <a:pt x="0" y="152400"/>
                  </a:lnTo>
                  <a:lnTo>
                    <a:pt x="279400" y="292100"/>
                  </a:lnTo>
                  <a:lnTo>
                    <a:pt x="344170" y="254000"/>
                  </a:lnTo>
                  <a:lnTo>
                    <a:pt x="279400" y="254000"/>
                  </a:lnTo>
                  <a:lnTo>
                    <a:pt x="0" y="114300"/>
                  </a:lnTo>
                  <a:close/>
                </a:path>
                <a:path w="711200" h="292100">
                  <a:moveTo>
                    <a:pt x="711200" y="0"/>
                  </a:moveTo>
                  <a:lnTo>
                    <a:pt x="279400" y="254000"/>
                  </a:lnTo>
                  <a:lnTo>
                    <a:pt x="344170" y="254000"/>
                  </a:lnTo>
                  <a:lnTo>
                    <a:pt x="711200" y="38100"/>
                  </a:lnTo>
                  <a:lnTo>
                    <a:pt x="7112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3" name="object 77">
              <a:extLst>
                <a:ext uri="{FF2B5EF4-FFF2-40B4-BE49-F238E27FC236}">
                  <a16:creationId xmlns:a16="http://schemas.microsoft.com/office/drawing/2014/main" id="{ED5887E0-F8CD-46BB-ABE3-1D943A71C3CC}"/>
                </a:ext>
              </a:extLst>
            </p:cNvPr>
            <p:cNvSpPr/>
            <p:nvPr/>
          </p:nvSpPr>
          <p:spPr>
            <a:xfrm>
              <a:off x="3773509" y="1885276"/>
              <a:ext cx="226060" cy="140335"/>
            </a:xfrm>
            <a:custGeom>
              <a:avLst/>
              <a:gdLst/>
              <a:ahLst/>
              <a:cxnLst/>
              <a:rect l="l" t="t" r="r" b="b"/>
              <a:pathLst>
                <a:path w="226060" h="140335">
                  <a:moveTo>
                    <a:pt x="85653" y="0"/>
                  </a:moveTo>
                  <a:lnTo>
                    <a:pt x="44592" y="10723"/>
                  </a:lnTo>
                  <a:lnTo>
                    <a:pt x="15143" y="29979"/>
                  </a:lnTo>
                  <a:lnTo>
                    <a:pt x="0" y="55087"/>
                  </a:lnTo>
                  <a:lnTo>
                    <a:pt x="1858" y="83362"/>
                  </a:lnTo>
                  <a:lnTo>
                    <a:pt x="21168" y="109517"/>
                  </a:lnTo>
                  <a:lnTo>
                    <a:pt x="53598" y="128858"/>
                  </a:lnTo>
                  <a:lnTo>
                    <a:pt x="94706" y="139568"/>
                  </a:lnTo>
                  <a:lnTo>
                    <a:pt x="140047" y="139826"/>
                  </a:lnTo>
                  <a:lnTo>
                    <a:pt x="181115" y="129103"/>
                  </a:lnTo>
                  <a:lnTo>
                    <a:pt x="210567" y="109847"/>
                  </a:lnTo>
                  <a:lnTo>
                    <a:pt x="225708" y="84739"/>
                  </a:lnTo>
                  <a:lnTo>
                    <a:pt x="223842" y="56464"/>
                  </a:lnTo>
                  <a:lnTo>
                    <a:pt x="204532" y="30309"/>
                  </a:lnTo>
                  <a:lnTo>
                    <a:pt x="172102" y="10968"/>
                  </a:lnTo>
                  <a:lnTo>
                    <a:pt x="130994" y="258"/>
                  </a:lnTo>
                  <a:lnTo>
                    <a:pt x="85653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40C103EA-54F8-477E-9B33-DCDFAA0B77EE}"/>
              </a:ext>
            </a:extLst>
          </p:cNvPr>
          <p:cNvGrpSpPr/>
          <p:nvPr/>
        </p:nvGrpSpPr>
        <p:grpSpPr>
          <a:xfrm>
            <a:off x="8037716" y="2647323"/>
            <a:ext cx="434252" cy="362578"/>
            <a:chOff x="7641177" y="3680695"/>
            <a:chExt cx="506216" cy="422663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BD2A0D46-A0A6-4859-A9BA-CEBABEA2A84D}"/>
                </a:ext>
              </a:extLst>
            </p:cNvPr>
            <p:cNvGrpSpPr/>
            <p:nvPr/>
          </p:nvGrpSpPr>
          <p:grpSpPr>
            <a:xfrm>
              <a:off x="7663831" y="3708333"/>
              <a:ext cx="483562" cy="395025"/>
              <a:chOff x="702442" y="1759700"/>
              <a:chExt cx="711205" cy="635000"/>
            </a:xfrm>
          </p:grpSpPr>
          <p:sp>
            <p:nvSpPr>
              <p:cNvPr id="96" name="object 3">
                <a:extLst>
                  <a:ext uri="{FF2B5EF4-FFF2-40B4-BE49-F238E27FC236}">
                    <a16:creationId xmlns:a16="http://schemas.microsoft.com/office/drawing/2014/main" id="{4D5925BF-1DF7-46C5-8FAD-51002E8BDBC2}"/>
                  </a:ext>
                </a:extLst>
              </p:cNvPr>
              <p:cNvSpPr/>
              <p:nvPr/>
            </p:nvSpPr>
            <p:spPr>
              <a:xfrm>
                <a:off x="702442" y="1759700"/>
                <a:ext cx="482600" cy="444500"/>
              </a:xfrm>
              <a:custGeom>
                <a:avLst/>
                <a:gdLst/>
                <a:ahLst/>
                <a:cxnLst/>
                <a:rect l="l" t="t" r="r" b="b"/>
                <a:pathLst>
                  <a:path w="482600" h="444500">
                    <a:moveTo>
                      <a:pt x="419100" y="0"/>
                    </a:moveTo>
                    <a:lnTo>
                      <a:pt x="63500" y="0"/>
                    </a:lnTo>
                    <a:lnTo>
                      <a:pt x="38785" y="4989"/>
                    </a:lnTo>
                    <a:lnTo>
                      <a:pt x="18600" y="18595"/>
                    </a:lnTo>
                    <a:lnTo>
                      <a:pt x="4990" y="38779"/>
                    </a:lnTo>
                    <a:lnTo>
                      <a:pt x="0" y="63500"/>
                    </a:lnTo>
                    <a:lnTo>
                      <a:pt x="0" y="279400"/>
                    </a:lnTo>
                    <a:lnTo>
                      <a:pt x="4990" y="304120"/>
                    </a:lnTo>
                    <a:lnTo>
                      <a:pt x="18605" y="324307"/>
                    </a:lnTo>
                    <a:lnTo>
                      <a:pt x="38785" y="337910"/>
                    </a:lnTo>
                    <a:lnTo>
                      <a:pt x="63500" y="342900"/>
                    </a:lnTo>
                    <a:lnTo>
                      <a:pt x="101600" y="342900"/>
                    </a:lnTo>
                    <a:lnTo>
                      <a:pt x="101600" y="444500"/>
                    </a:lnTo>
                    <a:lnTo>
                      <a:pt x="190500" y="355600"/>
                    </a:lnTo>
                    <a:lnTo>
                      <a:pt x="139700" y="355600"/>
                    </a:lnTo>
                    <a:lnTo>
                      <a:pt x="139700" y="304800"/>
                    </a:lnTo>
                    <a:lnTo>
                      <a:pt x="63500" y="304800"/>
                    </a:lnTo>
                    <a:lnTo>
                      <a:pt x="53616" y="302802"/>
                    </a:lnTo>
                    <a:lnTo>
                      <a:pt x="45542" y="297357"/>
                    </a:lnTo>
                    <a:lnTo>
                      <a:pt x="40097" y="289283"/>
                    </a:lnTo>
                    <a:lnTo>
                      <a:pt x="38100" y="279400"/>
                    </a:lnTo>
                    <a:lnTo>
                      <a:pt x="38100" y="63500"/>
                    </a:lnTo>
                    <a:lnTo>
                      <a:pt x="40097" y="53616"/>
                    </a:lnTo>
                    <a:lnTo>
                      <a:pt x="45542" y="45542"/>
                    </a:lnTo>
                    <a:lnTo>
                      <a:pt x="53616" y="40097"/>
                    </a:lnTo>
                    <a:lnTo>
                      <a:pt x="63500" y="38100"/>
                    </a:lnTo>
                    <a:lnTo>
                      <a:pt x="477152" y="38100"/>
                    </a:lnTo>
                    <a:lnTo>
                      <a:pt x="464004" y="18595"/>
                    </a:lnTo>
                    <a:lnTo>
                      <a:pt x="443820" y="4989"/>
                    </a:lnTo>
                    <a:lnTo>
                      <a:pt x="419100" y="0"/>
                    </a:lnTo>
                    <a:close/>
                  </a:path>
                  <a:path w="482600" h="444500">
                    <a:moveTo>
                      <a:pt x="306057" y="304800"/>
                    </a:moveTo>
                    <a:lnTo>
                      <a:pt x="190500" y="304800"/>
                    </a:lnTo>
                    <a:lnTo>
                      <a:pt x="139700" y="355600"/>
                    </a:lnTo>
                    <a:lnTo>
                      <a:pt x="190500" y="355600"/>
                    </a:lnTo>
                    <a:lnTo>
                      <a:pt x="203200" y="342900"/>
                    </a:lnTo>
                    <a:lnTo>
                      <a:pt x="315582" y="342900"/>
                    </a:lnTo>
                    <a:lnTo>
                      <a:pt x="312345" y="333725"/>
                    </a:lnTo>
                    <a:lnTo>
                      <a:pt x="309661" y="324304"/>
                    </a:lnTo>
                    <a:lnTo>
                      <a:pt x="307558" y="314660"/>
                    </a:lnTo>
                    <a:lnTo>
                      <a:pt x="306057" y="304800"/>
                    </a:lnTo>
                    <a:close/>
                  </a:path>
                  <a:path w="482600" h="444500">
                    <a:moveTo>
                      <a:pt x="477152" y="38100"/>
                    </a:moveTo>
                    <a:lnTo>
                      <a:pt x="419100" y="38100"/>
                    </a:lnTo>
                    <a:lnTo>
                      <a:pt x="428989" y="40097"/>
                    </a:lnTo>
                    <a:lnTo>
                      <a:pt x="437062" y="45542"/>
                    </a:lnTo>
                    <a:lnTo>
                      <a:pt x="442504" y="53616"/>
                    </a:lnTo>
                    <a:lnTo>
                      <a:pt x="444500" y="63500"/>
                    </a:lnTo>
                    <a:lnTo>
                      <a:pt x="444500" y="128257"/>
                    </a:lnTo>
                    <a:lnTo>
                      <a:pt x="450761" y="127495"/>
                    </a:lnTo>
                    <a:lnTo>
                      <a:pt x="457098" y="127000"/>
                    </a:lnTo>
                    <a:lnTo>
                      <a:pt x="482600" y="127000"/>
                    </a:lnTo>
                    <a:lnTo>
                      <a:pt x="482600" y="63500"/>
                    </a:lnTo>
                    <a:lnTo>
                      <a:pt x="477610" y="38779"/>
                    </a:lnTo>
                    <a:lnTo>
                      <a:pt x="477152" y="38100"/>
                    </a:lnTo>
                    <a:close/>
                  </a:path>
                  <a:path w="482600" h="444500">
                    <a:moveTo>
                      <a:pt x="482600" y="127000"/>
                    </a:moveTo>
                    <a:lnTo>
                      <a:pt x="470014" y="127000"/>
                    </a:lnTo>
                    <a:lnTo>
                      <a:pt x="476351" y="127495"/>
                    </a:lnTo>
                    <a:lnTo>
                      <a:pt x="482600" y="128257"/>
                    </a:lnTo>
                    <a:lnTo>
                      <a:pt x="482600" y="127000"/>
                    </a:lnTo>
                    <a:close/>
                  </a:path>
                </a:pathLst>
              </a:custGeom>
              <a:solidFill>
                <a:srgbClr val="004690"/>
              </a:solidFill>
            </p:spPr>
            <p:txBody>
              <a:bodyPr wrap="square" lIns="0" tIns="0" rIns="0" bIns="0" rtlCol="0"/>
              <a:lstStyle/>
              <a:p>
                <a:endParaRPr sz="1400" b="1" dirty="0"/>
              </a:p>
            </p:txBody>
          </p:sp>
          <p:sp>
            <p:nvSpPr>
              <p:cNvPr id="97" name="object 4">
                <a:extLst>
                  <a:ext uri="{FF2B5EF4-FFF2-40B4-BE49-F238E27FC236}">
                    <a16:creationId xmlns:a16="http://schemas.microsoft.com/office/drawing/2014/main" id="{110EDED8-A736-4452-B258-7E44830095A3}"/>
                  </a:ext>
                </a:extLst>
              </p:cNvPr>
              <p:cNvSpPr/>
              <p:nvPr/>
            </p:nvSpPr>
            <p:spPr>
              <a:xfrm>
                <a:off x="1032647" y="1912100"/>
                <a:ext cx="26670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266700" h="266700">
                    <a:moveTo>
                      <a:pt x="133350" y="0"/>
                    </a:moveTo>
                    <a:lnTo>
                      <a:pt x="91201" y="6798"/>
                    </a:lnTo>
                    <a:lnTo>
                      <a:pt x="54595" y="25728"/>
                    </a:lnTo>
                    <a:lnTo>
                      <a:pt x="25728" y="54595"/>
                    </a:lnTo>
                    <a:lnTo>
                      <a:pt x="6798" y="91201"/>
                    </a:lnTo>
                    <a:lnTo>
                      <a:pt x="0" y="133350"/>
                    </a:lnTo>
                    <a:lnTo>
                      <a:pt x="6798" y="175498"/>
                    </a:lnTo>
                    <a:lnTo>
                      <a:pt x="25728" y="212104"/>
                    </a:lnTo>
                    <a:lnTo>
                      <a:pt x="54595" y="240971"/>
                    </a:lnTo>
                    <a:lnTo>
                      <a:pt x="91201" y="259901"/>
                    </a:lnTo>
                    <a:lnTo>
                      <a:pt x="133350" y="266700"/>
                    </a:lnTo>
                    <a:lnTo>
                      <a:pt x="175498" y="259901"/>
                    </a:lnTo>
                    <a:lnTo>
                      <a:pt x="212104" y="240971"/>
                    </a:lnTo>
                    <a:lnTo>
                      <a:pt x="240971" y="212104"/>
                    </a:lnTo>
                    <a:lnTo>
                      <a:pt x="259901" y="175498"/>
                    </a:lnTo>
                    <a:lnTo>
                      <a:pt x="266700" y="133350"/>
                    </a:lnTo>
                    <a:lnTo>
                      <a:pt x="259901" y="91201"/>
                    </a:lnTo>
                    <a:lnTo>
                      <a:pt x="240971" y="54595"/>
                    </a:lnTo>
                    <a:lnTo>
                      <a:pt x="212104" y="25728"/>
                    </a:lnTo>
                    <a:lnTo>
                      <a:pt x="175498" y="6798"/>
                    </a:lnTo>
                    <a:lnTo>
                      <a:pt x="133350" y="0"/>
                    </a:lnTo>
                    <a:close/>
                  </a:path>
                </a:pathLst>
              </a:custGeom>
              <a:solidFill>
                <a:srgbClr val="004690"/>
              </a:solidFill>
            </p:spPr>
            <p:txBody>
              <a:bodyPr wrap="square" lIns="0" tIns="0" rIns="0" bIns="0" rtlCol="0"/>
              <a:lstStyle/>
              <a:p>
                <a:endParaRPr sz="1400" b="1" dirty="0"/>
              </a:p>
            </p:txBody>
          </p:sp>
          <p:sp>
            <p:nvSpPr>
              <p:cNvPr id="98" name="object 5">
                <a:extLst>
                  <a:ext uri="{FF2B5EF4-FFF2-40B4-BE49-F238E27FC236}">
                    <a16:creationId xmlns:a16="http://schemas.microsoft.com/office/drawing/2014/main" id="{1A65AFAA-45D9-4BB2-8FA8-75C5C4C8BC79}"/>
                  </a:ext>
                </a:extLst>
              </p:cNvPr>
              <p:cNvSpPr/>
              <p:nvPr/>
            </p:nvSpPr>
            <p:spPr>
              <a:xfrm>
                <a:off x="931047" y="2204200"/>
                <a:ext cx="4826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82600" h="190500">
                    <a:moveTo>
                      <a:pt x="342900" y="0"/>
                    </a:moveTo>
                    <a:lnTo>
                      <a:pt x="139700" y="0"/>
                    </a:lnTo>
                    <a:lnTo>
                      <a:pt x="95544" y="7122"/>
                    </a:lnTo>
                    <a:lnTo>
                      <a:pt x="57195" y="26954"/>
                    </a:lnTo>
                    <a:lnTo>
                      <a:pt x="26954" y="57195"/>
                    </a:lnTo>
                    <a:lnTo>
                      <a:pt x="7122" y="95544"/>
                    </a:lnTo>
                    <a:lnTo>
                      <a:pt x="0" y="139700"/>
                    </a:lnTo>
                    <a:lnTo>
                      <a:pt x="0" y="190500"/>
                    </a:lnTo>
                    <a:lnTo>
                      <a:pt x="482600" y="190500"/>
                    </a:lnTo>
                    <a:lnTo>
                      <a:pt x="482600" y="139700"/>
                    </a:lnTo>
                    <a:lnTo>
                      <a:pt x="475477" y="95544"/>
                    </a:lnTo>
                    <a:lnTo>
                      <a:pt x="455645" y="57195"/>
                    </a:lnTo>
                    <a:lnTo>
                      <a:pt x="425404" y="26954"/>
                    </a:lnTo>
                    <a:lnTo>
                      <a:pt x="387055" y="7122"/>
                    </a:lnTo>
                    <a:lnTo>
                      <a:pt x="342900" y="0"/>
                    </a:lnTo>
                    <a:close/>
                  </a:path>
                </a:pathLst>
              </a:custGeom>
              <a:solidFill>
                <a:srgbClr val="004690"/>
              </a:solidFill>
            </p:spPr>
            <p:txBody>
              <a:bodyPr wrap="square" lIns="0" tIns="0" rIns="0" bIns="0" rtlCol="0"/>
              <a:lstStyle/>
              <a:p>
                <a:endParaRPr sz="1400" b="1" dirty="0"/>
              </a:p>
            </p:txBody>
          </p:sp>
        </p:grp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9A732CB-F1D9-4720-AF67-527B40629337}"/>
                </a:ext>
              </a:extLst>
            </p:cNvPr>
            <p:cNvSpPr txBox="1"/>
            <p:nvPr/>
          </p:nvSpPr>
          <p:spPr>
            <a:xfrm>
              <a:off x="7641177" y="3680695"/>
              <a:ext cx="375412" cy="197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b="1" dirty="0">
                  <a:solidFill>
                    <a:srgbClr val="004690"/>
                  </a:solidFill>
                </a:rPr>
                <a:t>1577</a:t>
              </a:r>
              <a:endParaRPr lang="ko-KR" altLang="en-US" sz="500" b="1" dirty="0">
                <a:solidFill>
                  <a:srgbClr val="004690"/>
                </a:solidFill>
              </a:endParaRP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225D8141-7B86-45F7-9E2D-E4676CF3206A}"/>
              </a:ext>
            </a:extLst>
          </p:cNvPr>
          <p:cNvGrpSpPr/>
          <p:nvPr/>
        </p:nvGrpSpPr>
        <p:grpSpPr>
          <a:xfrm>
            <a:off x="8692105" y="2048040"/>
            <a:ext cx="297686" cy="228837"/>
            <a:chOff x="3530584" y="1759700"/>
            <a:chExt cx="711202" cy="622300"/>
          </a:xfrm>
          <a:solidFill>
            <a:srgbClr val="FF0000"/>
          </a:solidFill>
        </p:grpSpPr>
        <p:sp>
          <p:nvSpPr>
            <p:cNvPr id="102" name="object 73">
              <a:extLst>
                <a:ext uri="{FF2B5EF4-FFF2-40B4-BE49-F238E27FC236}">
                  <a16:creationId xmlns:a16="http://schemas.microsoft.com/office/drawing/2014/main" id="{B3A78664-FFFD-49B6-8D6A-7FD60EA7A178}"/>
                </a:ext>
              </a:extLst>
            </p:cNvPr>
            <p:cNvSpPr/>
            <p:nvPr/>
          </p:nvSpPr>
          <p:spPr>
            <a:xfrm>
              <a:off x="3530584" y="2089900"/>
              <a:ext cx="711200" cy="292100"/>
            </a:xfrm>
            <a:custGeom>
              <a:avLst/>
              <a:gdLst/>
              <a:ahLst/>
              <a:cxnLst/>
              <a:rect l="l" t="t" r="r" b="b"/>
              <a:pathLst>
                <a:path w="711200" h="292100">
                  <a:moveTo>
                    <a:pt x="0" y="114300"/>
                  </a:moveTo>
                  <a:lnTo>
                    <a:pt x="0" y="152400"/>
                  </a:lnTo>
                  <a:lnTo>
                    <a:pt x="279400" y="292100"/>
                  </a:lnTo>
                  <a:lnTo>
                    <a:pt x="344170" y="254000"/>
                  </a:lnTo>
                  <a:lnTo>
                    <a:pt x="279400" y="254000"/>
                  </a:lnTo>
                  <a:lnTo>
                    <a:pt x="0" y="114300"/>
                  </a:lnTo>
                  <a:close/>
                </a:path>
                <a:path w="711200" h="292100">
                  <a:moveTo>
                    <a:pt x="711200" y="0"/>
                  </a:moveTo>
                  <a:lnTo>
                    <a:pt x="279400" y="254000"/>
                  </a:lnTo>
                  <a:lnTo>
                    <a:pt x="344170" y="254000"/>
                  </a:lnTo>
                  <a:lnTo>
                    <a:pt x="711200" y="38100"/>
                  </a:lnTo>
                  <a:lnTo>
                    <a:pt x="7112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3" name="object 74">
              <a:extLst>
                <a:ext uri="{FF2B5EF4-FFF2-40B4-BE49-F238E27FC236}">
                  <a16:creationId xmlns:a16="http://schemas.microsoft.com/office/drawing/2014/main" id="{3B519B29-D219-4AF6-95D3-13E0B126079E}"/>
                </a:ext>
              </a:extLst>
            </p:cNvPr>
            <p:cNvSpPr/>
            <p:nvPr/>
          </p:nvSpPr>
          <p:spPr>
            <a:xfrm>
              <a:off x="3530586" y="1759700"/>
              <a:ext cx="711200" cy="393700"/>
            </a:xfrm>
            <a:custGeom>
              <a:avLst/>
              <a:gdLst/>
              <a:ahLst/>
              <a:cxnLst/>
              <a:rect l="l" t="t" r="r" b="b"/>
              <a:pathLst>
                <a:path w="711200" h="393700">
                  <a:moveTo>
                    <a:pt x="431800" y="0"/>
                  </a:moveTo>
                  <a:lnTo>
                    <a:pt x="0" y="254000"/>
                  </a:lnTo>
                  <a:lnTo>
                    <a:pt x="279400" y="393700"/>
                  </a:lnTo>
                  <a:lnTo>
                    <a:pt x="344170" y="355600"/>
                  </a:lnTo>
                  <a:lnTo>
                    <a:pt x="279400" y="355600"/>
                  </a:lnTo>
                  <a:lnTo>
                    <a:pt x="70027" y="250913"/>
                  </a:lnTo>
                  <a:lnTo>
                    <a:pt x="431800" y="38100"/>
                  </a:lnTo>
                  <a:lnTo>
                    <a:pt x="508000" y="38100"/>
                  </a:lnTo>
                  <a:lnTo>
                    <a:pt x="431800" y="0"/>
                  </a:lnTo>
                  <a:close/>
                </a:path>
                <a:path w="711200" h="393700">
                  <a:moveTo>
                    <a:pt x="508000" y="38100"/>
                  </a:moveTo>
                  <a:lnTo>
                    <a:pt x="431800" y="38100"/>
                  </a:lnTo>
                  <a:lnTo>
                    <a:pt x="641172" y="142786"/>
                  </a:lnTo>
                  <a:lnTo>
                    <a:pt x="279400" y="355600"/>
                  </a:lnTo>
                  <a:lnTo>
                    <a:pt x="344170" y="355600"/>
                  </a:lnTo>
                  <a:lnTo>
                    <a:pt x="711200" y="139700"/>
                  </a:lnTo>
                  <a:lnTo>
                    <a:pt x="508000" y="3810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4" name="object 75">
              <a:extLst>
                <a:ext uri="{FF2B5EF4-FFF2-40B4-BE49-F238E27FC236}">
                  <a16:creationId xmlns:a16="http://schemas.microsoft.com/office/drawing/2014/main" id="{027041B1-F406-4630-ACA0-845BD11B4376}"/>
                </a:ext>
              </a:extLst>
            </p:cNvPr>
            <p:cNvSpPr/>
            <p:nvPr/>
          </p:nvSpPr>
          <p:spPr>
            <a:xfrm>
              <a:off x="3530584" y="2013700"/>
              <a:ext cx="711200" cy="292100"/>
            </a:xfrm>
            <a:custGeom>
              <a:avLst/>
              <a:gdLst/>
              <a:ahLst/>
              <a:cxnLst/>
              <a:rect l="l" t="t" r="r" b="b"/>
              <a:pathLst>
                <a:path w="711200" h="292100">
                  <a:moveTo>
                    <a:pt x="0" y="114300"/>
                  </a:moveTo>
                  <a:lnTo>
                    <a:pt x="0" y="152400"/>
                  </a:lnTo>
                  <a:lnTo>
                    <a:pt x="279400" y="292100"/>
                  </a:lnTo>
                  <a:lnTo>
                    <a:pt x="344170" y="254000"/>
                  </a:lnTo>
                  <a:lnTo>
                    <a:pt x="279400" y="254000"/>
                  </a:lnTo>
                  <a:lnTo>
                    <a:pt x="0" y="114300"/>
                  </a:lnTo>
                  <a:close/>
                </a:path>
                <a:path w="711200" h="292100">
                  <a:moveTo>
                    <a:pt x="711200" y="0"/>
                  </a:moveTo>
                  <a:lnTo>
                    <a:pt x="279400" y="254000"/>
                  </a:lnTo>
                  <a:lnTo>
                    <a:pt x="344170" y="254000"/>
                  </a:lnTo>
                  <a:lnTo>
                    <a:pt x="711200" y="38100"/>
                  </a:lnTo>
                  <a:lnTo>
                    <a:pt x="7112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5" name="object 76">
              <a:extLst>
                <a:ext uri="{FF2B5EF4-FFF2-40B4-BE49-F238E27FC236}">
                  <a16:creationId xmlns:a16="http://schemas.microsoft.com/office/drawing/2014/main" id="{97BF9EA6-2C8F-4646-8DF2-0AA4F5BF8572}"/>
                </a:ext>
              </a:extLst>
            </p:cNvPr>
            <p:cNvSpPr/>
            <p:nvPr/>
          </p:nvSpPr>
          <p:spPr>
            <a:xfrm>
              <a:off x="3530584" y="1937500"/>
              <a:ext cx="711200" cy="292100"/>
            </a:xfrm>
            <a:custGeom>
              <a:avLst/>
              <a:gdLst/>
              <a:ahLst/>
              <a:cxnLst/>
              <a:rect l="l" t="t" r="r" b="b"/>
              <a:pathLst>
                <a:path w="711200" h="292100">
                  <a:moveTo>
                    <a:pt x="0" y="114300"/>
                  </a:moveTo>
                  <a:lnTo>
                    <a:pt x="0" y="152400"/>
                  </a:lnTo>
                  <a:lnTo>
                    <a:pt x="279400" y="292100"/>
                  </a:lnTo>
                  <a:lnTo>
                    <a:pt x="344170" y="254000"/>
                  </a:lnTo>
                  <a:lnTo>
                    <a:pt x="279400" y="254000"/>
                  </a:lnTo>
                  <a:lnTo>
                    <a:pt x="0" y="114300"/>
                  </a:lnTo>
                  <a:close/>
                </a:path>
                <a:path w="711200" h="292100">
                  <a:moveTo>
                    <a:pt x="711200" y="0"/>
                  </a:moveTo>
                  <a:lnTo>
                    <a:pt x="279400" y="254000"/>
                  </a:lnTo>
                  <a:lnTo>
                    <a:pt x="344170" y="254000"/>
                  </a:lnTo>
                  <a:lnTo>
                    <a:pt x="711200" y="38100"/>
                  </a:lnTo>
                  <a:lnTo>
                    <a:pt x="7112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6" name="object 77">
              <a:extLst>
                <a:ext uri="{FF2B5EF4-FFF2-40B4-BE49-F238E27FC236}">
                  <a16:creationId xmlns:a16="http://schemas.microsoft.com/office/drawing/2014/main" id="{632E30BB-641B-4346-B501-E3669DABF2F6}"/>
                </a:ext>
              </a:extLst>
            </p:cNvPr>
            <p:cNvSpPr/>
            <p:nvPr/>
          </p:nvSpPr>
          <p:spPr>
            <a:xfrm>
              <a:off x="3773509" y="1885276"/>
              <a:ext cx="226060" cy="140335"/>
            </a:xfrm>
            <a:custGeom>
              <a:avLst/>
              <a:gdLst/>
              <a:ahLst/>
              <a:cxnLst/>
              <a:rect l="l" t="t" r="r" b="b"/>
              <a:pathLst>
                <a:path w="226060" h="140335">
                  <a:moveTo>
                    <a:pt x="85653" y="0"/>
                  </a:moveTo>
                  <a:lnTo>
                    <a:pt x="44592" y="10723"/>
                  </a:lnTo>
                  <a:lnTo>
                    <a:pt x="15143" y="29979"/>
                  </a:lnTo>
                  <a:lnTo>
                    <a:pt x="0" y="55087"/>
                  </a:lnTo>
                  <a:lnTo>
                    <a:pt x="1858" y="83362"/>
                  </a:lnTo>
                  <a:lnTo>
                    <a:pt x="21168" y="109517"/>
                  </a:lnTo>
                  <a:lnTo>
                    <a:pt x="53598" y="128858"/>
                  </a:lnTo>
                  <a:lnTo>
                    <a:pt x="94706" y="139568"/>
                  </a:lnTo>
                  <a:lnTo>
                    <a:pt x="140047" y="139826"/>
                  </a:lnTo>
                  <a:lnTo>
                    <a:pt x="181115" y="129103"/>
                  </a:lnTo>
                  <a:lnTo>
                    <a:pt x="210567" y="109847"/>
                  </a:lnTo>
                  <a:lnTo>
                    <a:pt x="225708" y="84739"/>
                  </a:lnTo>
                  <a:lnTo>
                    <a:pt x="223842" y="56464"/>
                  </a:lnTo>
                  <a:lnTo>
                    <a:pt x="204532" y="30309"/>
                  </a:lnTo>
                  <a:lnTo>
                    <a:pt x="172102" y="10968"/>
                  </a:lnTo>
                  <a:lnTo>
                    <a:pt x="130994" y="258"/>
                  </a:lnTo>
                  <a:lnTo>
                    <a:pt x="85653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53DECBE8-7257-4456-AF78-6E50247AD50A}"/>
              </a:ext>
            </a:extLst>
          </p:cNvPr>
          <p:cNvGrpSpPr/>
          <p:nvPr/>
        </p:nvGrpSpPr>
        <p:grpSpPr>
          <a:xfrm>
            <a:off x="8939755" y="2048040"/>
            <a:ext cx="297686" cy="228837"/>
            <a:chOff x="3530584" y="1759700"/>
            <a:chExt cx="711202" cy="622300"/>
          </a:xfrm>
          <a:solidFill>
            <a:srgbClr val="FF0000"/>
          </a:solidFill>
        </p:grpSpPr>
        <p:sp>
          <p:nvSpPr>
            <p:cNvPr id="108" name="object 73">
              <a:extLst>
                <a:ext uri="{FF2B5EF4-FFF2-40B4-BE49-F238E27FC236}">
                  <a16:creationId xmlns:a16="http://schemas.microsoft.com/office/drawing/2014/main" id="{AF60DF68-843D-43EF-93E0-0EE62C31DFA3}"/>
                </a:ext>
              </a:extLst>
            </p:cNvPr>
            <p:cNvSpPr/>
            <p:nvPr/>
          </p:nvSpPr>
          <p:spPr>
            <a:xfrm>
              <a:off x="3530584" y="2089900"/>
              <a:ext cx="711200" cy="292100"/>
            </a:xfrm>
            <a:custGeom>
              <a:avLst/>
              <a:gdLst/>
              <a:ahLst/>
              <a:cxnLst/>
              <a:rect l="l" t="t" r="r" b="b"/>
              <a:pathLst>
                <a:path w="711200" h="292100">
                  <a:moveTo>
                    <a:pt x="0" y="114300"/>
                  </a:moveTo>
                  <a:lnTo>
                    <a:pt x="0" y="152400"/>
                  </a:lnTo>
                  <a:lnTo>
                    <a:pt x="279400" y="292100"/>
                  </a:lnTo>
                  <a:lnTo>
                    <a:pt x="344170" y="254000"/>
                  </a:lnTo>
                  <a:lnTo>
                    <a:pt x="279400" y="254000"/>
                  </a:lnTo>
                  <a:lnTo>
                    <a:pt x="0" y="114300"/>
                  </a:lnTo>
                  <a:close/>
                </a:path>
                <a:path w="711200" h="292100">
                  <a:moveTo>
                    <a:pt x="711200" y="0"/>
                  </a:moveTo>
                  <a:lnTo>
                    <a:pt x="279400" y="254000"/>
                  </a:lnTo>
                  <a:lnTo>
                    <a:pt x="344170" y="254000"/>
                  </a:lnTo>
                  <a:lnTo>
                    <a:pt x="711200" y="38100"/>
                  </a:lnTo>
                  <a:lnTo>
                    <a:pt x="7112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9" name="object 74">
              <a:extLst>
                <a:ext uri="{FF2B5EF4-FFF2-40B4-BE49-F238E27FC236}">
                  <a16:creationId xmlns:a16="http://schemas.microsoft.com/office/drawing/2014/main" id="{6042FB7C-E30A-444C-845F-37C6288708AE}"/>
                </a:ext>
              </a:extLst>
            </p:cNvPr>
            <p:cNvSpPr/>
            <p:nvPr/>
          </p:nvSpPr>
          <p:spPr>
            <a:xfrm>
              <a:off x="3530586" y="1759700"/>
              <a:ext cx="711200" cy="393700"/>
            </a:xfrm>
            <a:custGeom>
              <a:avLst/>
              <a:gdLst/>
              <a:ahLst/>
              <a:cxnLst/>
              <a:rect l="l" t="t" r="r" b="b"/>
              <a:pathLst>
                <a:path w="711200" h="393700">
                  <a:moveTo>
                    <a:pt x="431800" y="0"/>
                  </a:moveTo>
                  <a:lnTo>
                    <a:pt x="0" y="254000"/>
                  </a:lnTo>
                  <a:lnTo>
                    <a:pt x="279400" y="393700"/>
                  </a:lnTo>
                  <a:lnTo>
                    <a:pt x="344170" y="355600"/>
                  </a:lnTo>
                  <a:lnTo>
                    <a:pt x="279400" y="355600"/>
                  </a:lnTo>
                  <a:lnTo>
                    <a:pt x="70027" y="250913"/>
                  </a:lnTo>
                  <a:lnTo>
                    <a:pt x="431800" y="38100"/>
                  </a:lnTo>
                  <a:lnTo>
                    <a:pt x="508000" y="38100"/>
                  </a:lnTo>
                  <a:lnTo>
                    <a:pt x="431800" y="0"/>
                  </a:lnTo>
                  <a:close/>
                </a:path>
                <a:path w="711200" h="393700">
                  <a:moveTo>
                    <a:pt x="508000" y="38100"/>
                  </a:moveTo>
                  <a:lnTo>
                    <a:pt x="431800" y="38100"/>
                  </a:lnTo>
                  <a:lnTo>
                    <a:pt x="641172" y="142786"/>
                  </a:lnTo>
                  <a:lnTo>
                    <a:pt x="279400" y="355600"/>
                  </a:lnTo>
                  <a:lnTo>
                    <a:pt x="344170" y="355600"/>
                  </a:lnTo>
                  <a:lnTo>
                    <a:pt x="711200" y="139700"/>
                  </a:lnTo>
                  <a:lnTo>
                    <a:pt x="508000" y="3810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0" name="object 75">
              <a:extLst>
                <a:ext uri="{FF2B5EF4-FFF2-40B4-BE49-F238E27FC236}">
                  <a16:creationId xmlns:a16="http://schemas.microsoft.com/office/drawing/2014/main" id="{03F981C7-368C-479E-B86E-BE5F63C0BC0C}"/>
                </a:ext>
              </a:extLst>
            </p:cNvPr>
            <p:cNvSpPr/>
            <p:nvPr/>
          </p:nvSpPr>
          <p:spPr>
            <a:xfrm>
              <a:off x="3530584" y="2013700"/>
              <a:ext cx="711200" cy="292100"/>
            </a:xfrm>
            <a:custGeom>
              <a:avLst/>
              <a:gdLst/>
              <a:ahLst/>
              <a:cxnLst/>
              <a:rect l="l" t="t" r="r" b="b"/>
              <a:pathLst>
                <a:path w="711200" h="292100">
                  <a:moveTo>
                    <a:pt x="0" y="114300"/>
                  </a:moveTo>
                  <a:lnTo>
                    <a:pt x="0" y="152400"/>
                  </a:lnTo>
                  <a:lnTo>
                    <a:pt x="279400" y="292100"/>
                  </a:lnTo>
                  <a:lnTo>
                    <a:pt x="344170" y="254000"/>
                  </a:lnTo>
                  <a:lnTo>
                    <a:pt x="279400" y="254000"/>
                  </a:lnTo>
                  <a:lnTo>
                    <a:pt x="0" y="114300"/>
                  </a:lnTo>
                  <a:close/>
                </a:path>
                <a:path w="711200" h="292100">
                  <a:moveTo>
                    <a:pt x="711200" y="0"/>
                  </a:moveTo>
                  <a:lnTo>
                    <a:pt x="279400" y="254000"/>
                  </a:lnTo>
                  <a:lnTo>
                    <a:pt x="344170" y="254000"/>
                  </a:lnTo>
                  <a:lnTo>
                    <a:pt x="711200" y="38100"/>
                  </a:lnTo>
                  <a:lnTo>
                    <a:pt x="7112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1" name="object 76">
              <a:extLst>
                <a:ext uri="{FF2B5EF4-FFF2-40B4-BE49-F238E27FC236}">
                  <a16:creationId xmlns:a16="http://schemas.microsoft.com/office/drawing/2014/main" id="{625D6550-89C8-4CD8-BEE4-B87A408049AD}"/>
                </a:ext>
              </a:extLst>
            </p:cNvPr>
            <p:cNvSpPr/>
            <p:nvPr/>
          </p:nvSpPr>
          <p:spPr>
            <a:xfrm>
              <a:off x="3530584" y="1937500"/>
              <a:ext cx="711200" cy="292100"/>
            </a:xfrm>
            <a:custGeom>
              <a:avLst/>
              <a:gdLst/>
              <a:ahLst/>
              <a:cxnLst/>
              <a:rect l="l" t="t" r="r" b="b"/>
              <a:pathLst>
                <a:path w="711200" h="292100">
                  <a:moveTo>
                    <a:pt x="0" y="114300"/>
                  </a:moveTo>
                  <a:lnTo>
                    <a:pt x="0" y="152400"/>
                  </a:lnTo>
                  <a:lnTo>
                    <a:pt x="279400" y="292100"/>
                  </a:lnTo>
                  <a:lnTo>
                    <a:pt x="344170" y="254000"/>
                  </a:lnTo>
                  <a:lnTo>
                    <a:pt x="279400" y="254000"/>
                  </a:lnTo>
                  <a:lnTo>
                    <a:pt x="0" y="114300"/>
                  </a:lnTo>
                  <a:close/>
                </a:path>
                <a:path w="711200" h="292100">
                  <a:moveTo>
                    <a:pt x="711200" y="0"/>
                  </a:moveTo>
                  <a:lnTo>
                    <a:pt x="279400" y="254000"/>
                  </a:lnTo>
                  <a:lnTo>
                    <a:pt x="344170" y="254000"/>
                  </a:lnTo>
                  <a:lnTo>
                    <a:pt x="711200" y="38100"/>
                  </a:lnTo>
                  <a:lnTo>
                    <a:pt x="7112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2" name="object 77">
              <a:extLst>
                <a:ext uri="{FF2B5EF4-FFF2-40B4-BE49-F238E27FC236}">
                  <a16:creationId xmlns:a16="http://schemas.microsoft.com/office/drawing/2014/main" id="{76B22ED7-8961-4D85-AA06-0062589B1750}"/>
                </a:ext>
              </a:extLst>
            </p:cNvPr>
            <p:cNvSpPr/>
            <p:nvPr/>
          </p:nvSpPr>
          <p:spPr>
            <a:xfrm>
              <a:off x="3773509" y="1885276"/>
              <a:ext cx="226060" cy="140335"/>
            </a:xfrm>
            <a:custGeom>
              <a:avLst/>
              <a:gdLst/>
              <a:ahLst/>
              <a:cxnLst/>
              <a:rect l="l" t="t" r="r" b="b"/>
              <a:pathLst>
                <a:path w="226060" h="140335">
                  <a:moveTo>
                    <a:pt x="85653" y="0"/>
                  </a:moveTo>
                  <a:lnTo>
                    <a:pt x="44592" y="10723"/>
                  </a:lnTo>
                  <a:lnTo>
                    <a:pt x="15143" y="29979"/>
                  </a:lnTo>
                  <a:lnTo>
                    <a:pt x="0" y="55087"/>
                  </a:lnTo>
                  <a:lnTo>
                    <a:pt x="1858" y="83362"/>
                  </a:lnTo>
                  <a:lnTo>
                    <a:pt x="21168" y="109517"/>
                  </a:lnTo>
                  <a:lnTo>
                    <a:pt x="53598" y="128858"/>
                  </a:lnTo>
                  <a:lnTo>
                    <a:pt x="94706" y="139568"/>
                  </a:lnTo>
                  <a:lnTo>
                    <a:pt x="140047" y="139826"/>
                  </a:lnTo>
                  <a:lnTo>
                    <a:pt x="181115" y="129103"/>
                  </a:lnTo>
                  <a:lnTo>
                    <a:pt x="210567" y="109847"/>
                  </a:lnTo>
                  <a:lnTo>
                    <a:pt x="225708" y="84739"/>
                  </a:lnTo>
                  <a:lnTo>
                    <a:pt x="223842" y="56464"/>
                  </a:lnTo>
                  <a:lnTo>
                    <a:pt x="204532" y="30309"/>
                  </a:lnTo>
                  <a:lnTo>
                    <a:pt x="172102" y="10968"/>
                  </a:lnTo>
                  <a:lnTo>
                    <a:pt x="130994" y="258"/>
                  </a:lnTo>
                  <a:lnTo>
                    <a:pt x="85653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572455A0-1C1C-491E-BE8F-B2EB22A0A4F6}"/>
              </a:ext>
            </a:extLst>
          </p:cNvPr>
          <p:cNvGrpSpPr/>
          <p:nvPr/>
        </p:nvGrpSpPr>
        <p:grpSpPr>
          <a:xfrm>
            <a:off x="9206455" y="2048040"/>
            <a:ext cx="297686" cy="228837"/>
            <a:chOff x="3530584" y="1759700"/>
            <a:chExt cx="711202" cy="622300"/>
          </a:xfrm>
          <a:solidFill>
            <a:srgbClr val="FF0000"/>
          </a:solidFill>
        </p:grpSpPr>
        <p:sp>
          <p:nvSpPr>
            <p:cNvPr id="114" name="object 73">
              <a:extLst>
                <a:ext uri="{FF2B5EF4-FFF2-40B4-BE49-F238E27FC236}">
                  <a16:creationId xmlns:a16="http://schemas.microsoft.com/office/drawing/2014/main" id="{B7226EBE-B2F2-4A4E-B807-9CCCB20F4B50}"/>
                </a:ext>
              </a:extLst>
            </p:cNvPr>
            <p:cNvSpPr/>
            <p:nvPr/>
          </p:nvSpPr>
          <p:spPr>
            <a:xfrm>
              <a:off x="3530584" y="2089900"/>
              <a:ext cx="711200" cy="292100"/>
            </a:xfrm>
            <a:custGeom>
              <a:avLst/>
              <a:gdLst/>
              <a:ahLst/>
              <a:cxnLst/>
              <a:rect l="l" t="t" r="r" b="b"/>
              <a:pathLst>
                <a:path w="711200" h="292100">
                  <a:moveTo>
                    <a:pt x="0" y="114300"/>
                  </a:moveTo>
                  <a:lnTo>
                    <a:pt x="0" y="152400"/>
                  </a:lnTo>
                  <a:lnTo>
                    <a:pt x="279400" y="292100"/>
                  </a:lnTo>
                  <a:lnTo>
                    <a:pt x="344170" y="254000"/>
                  </a:lnTo>
                  <a:lnTo>
                    <a:pt x="279400" y="254000"/>
                  </a:lnTo>
                  <a:lnTo>
                    <a:pt x="0" y="114300"/>
                  </a:lnTo>
                  <a:close/>
                </a:path>
                <a:path w="711200" h="292100">
                  <a:moveTo>
                    <a:pt x="711200" y="0"/>
                  </a:moveTo>
                  <a:lnTo>
                    <a:pt x="279400" y="254000"/>
                  </a:lnTo>
                  <a:lnTo>
                    <a:pt x="344170" y="254000"/>
                  </a:lnTo>
                  <a:lnTo>
                    <a:pt x="711200" y="38100"/>
                  </a:lnTo>
                  <a:lnTo>
                    <a:pt x="7112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5" name="object 74">
              <a:extLst>
                <a:ext uri="{FF2B5EF4-FFF2-40B4-BE49-F238E27FC236}">
                  <a16:creationId xmlns:a16="http://schemas.microsoft.com/office/drawing/2014/main" id="{0318E4DE-5F80-4AC5-95BF-EBE04898F83E}"/>
                </a:ext>
              </a:extLst>
            </p:cNvPr>
            <p:cNvSpPr/>
            <p:nvPr/>
          </p:nvSpPr>
          <p:spPr>
            <a:xfrm>
              <a:off x="3530586" y="1759700"/>
              <a:ext cx="711200" cy="393700"/>
            </a:xfrm>
            <a:custGeom>
              <a:avLst/>
              <a:gdLst/>
              <a:ahLst/>
              <a:cxnLst/>
              <a:rect l="l" t="t" r="r" b="b"/>
              <a:pathLst>
                <a:path w="711200" h="393700">
                  <a:moveTo>
                    <a:pt x="431800" y="0"/>
                  </a:moveTo>
                  <a:lnTo>
                    <a:pt x="0" y="254000"/>
                  </a:lnTo>
                  <a:lnTo>
                    <a:pt x="279400" y="393700"/>
                  </a:lnTo>
                  <a:lnTo>
                    <a:pt x="344170" y="355600"/>
                  </a:lnTo>
                  <a:lnTo>
                    <a:pt x="279400" y="355600"/>
                  </a:lnTo>
                  <a:lnTo>
                    <a:pt x="70027" y="250913"/>
                  </a:lnTo>
                  <a:lnTo>
                    <a:pt x="431800" y="38100"/>
                  </a:lnTo>
                  <a:lnTo>
                    <a:pt x="508000" y="38100"/>
                  </a:lnTo>
                  <a:lnTo>
                    <a:pt x="431800" y="0"/>
                  </a:lnTo>
                  <a:close/>
                </a:path>
                <a:path w="711200" h="393700">
                  <a:moveTo>
                    <a:pt x="508000" y="38100"/>
                  </a:moveTo>
                  <a:lnTo>
                    <a:pt x="431800" y="38100"/>
                  </a:lnTo>
                  <a:lnTo>
                    <a:pt x="641172" y="142786"/>
                  </a:lnTo>
                  <a:lnTo>
                    <a:pt x="279400" y="355600"/>
                  </a:lnTo>
                  <a:lnTo>
                    <a:pt x="344170" y="355600"/>
                  </a:lnTo>
                  <a:lnTo>
                    <a:pt x="711200" y="139700"/>
                  </a:lnTo>
                  <a:lnTo>
                    <a:pt x="508000" y="3810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6" name="object 75">
              <a:extLst>
                <a:ext uri="{FF2B5EF4-FFF2-40B4-BE49-F238E27FC236}">
                  <a16:creationId xmlns:a16="http://schemas.microsoft.com/office/drawing/2014/main" id="{2A15B5A4-8897-4AFB-B56F-1CAA01D52462}"/>
                </a:ext>
              </a:extLst>
            </p:cNvPr>
            <p:cNvSpPr/>
            <p:nvPr/>
          </p:nvSpPr>
          <p:spPr>
            <a:xfrm>
              <a:off x="3530584" y="2013700"/>
              <a:ext cx="711200" cy="292100"/>
            </a:xfrm>
            <a:custGeom>
              <a:avLst/>
              <a:gdLst/>
              <a:ahLst/>
              <a:cxnLst/>
              <a:rect l="l" t="t" r="r" b="b"/>
              <a:pathLst>
                <a:path w="711200" h="292100">
                  <a:moveTo>
                    <a:pt x="0" y="114300"/>
                  </a:moveTo>
                  <a:lnTo>
                    <a:pt x="0" y="152400"/>
                  </a:lnTo>
                  <a:lnTo>
                    <a:pt x="279400" y="292100"/>
                  </a:lnTo>
                  <a:lnTo>
                    <a:pt x="344170" y="254000"/>
                  </a:lnTo>
                  <a:lnTo>
                    <a:pt x="279400" y="254000"/>
                  </a:lnTo>
                  <a:lnTo>
                    <a:pt x="0" y="114300"/>
                  </a:lnTo>
                  <a:close/>
                </a:path>
                <a:path w="711200" h="292100">
                  <a:moveTo>
                    <a:pt x="711200" y="0"/>
                  </a:moveTo>
                  <a:lnTo>
                    <a:pt x="279400" y="254000"/>
                  </a:lnTo>
                  <a:lnTo>
                    <a:pt x="344170" y="254000"/>
                  </a:lnTo>
                  <a:lnTo>
                    <a:pt x="711200" y="38100"/>
                  </a:lnTo>
                  <a:lnTo>
                    <a:pt x="7112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7" name="object 76">
              <a:extLst>
                <a:ext uri="{FF2B5EF4-FFF2-40B4-BE49-F238E27FC236}">
                  <a16:creationId xmlns:a16="http://schemas.microsoft.com/office/drawing/2014/main" id="{31EAA81A-F047-4452-A87E-B7D377B413D4}"/>
                </a:ext>
              </a:extLst>
            </p:cNvPr>
            <p:cNvSpPr/>
            <p:nvPr/>
          </p:nvSpPr>
          <p:spPr>
            <a:xfrm>
              <a:off x="3530584" y="1937500"/>
              <a:ext cx="711200" cy="292100"/>
            </a:xfrm>
            <a:custGeom>
              <a:avLst/>
              <a:gdLst/>
              <a:ahLst/>
              <a:cxnLst/>
              <a:rect l="l" t="t" r="r" b="b"/>
              <a:pathLst>
                <a:path w="711200" h="292100">
                  <a:moveTo>
                    <a:pt x="0" y="114300"/>
                  </a:moveTo>
                  <a:lnTo>
                    <a:pt x="0" y="152400"/>
                  </a:lnTo>
                  <a:lnTo>
                    <a:pt x="279400" y="292100"/>
                  </a:lnTo>
                  <a:lnTo>
                    <a:pt x="344170" y="254000"/>
                  </a:lnTo>
                  <a:lnTo>
                    <a:pt x="279400" y="254000"/>
                  </a:lnTo>
                  <a:lnTo>
                    <a:pt x="0" y="114300"/>
                  </a:lnTo>
                  <a:close/>
                </a:path>
                <a:path w="711200" h="292100">
                  <a:moveTo>
                    <a:pt x="711200" y="0"/>
                  </a:moveTo>
                  <a:lnTo>
                    <a:pt x="279400" y="254000"/>
                  </a:lnTo>
                  <a:lnTo>
                    <a:pt x="344170" y="254000"/>
                  </a:lnTo>
                  <a:lnTo>
                    <a:pt x="711200" y="38100"/>
                  </a:lnTo>
                  <a:lnTo>
                    <a:pt x="7112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8" name="object 77">
              <a:extLst>
                <a:ext uri="{FF2B5EF4-FFF2-40B4-BE49-F238E27FC236}">
                  <a16:creationId xmlns:a16="http://schemas.microsoft.com/office/drawing/2014/main" id="{EF275BC0-BABB-4B9A-9909-03B8293CA4EF}"/>
                </a:ext>
              </a:extLst>
            </p:cNvPr>
            <p:cNvSpPr/>
            <p:nvPr/>
          </p:nvSpPr>
          <p:spPr>
            <a:xfrm>
              <a:off x="3773509" y="1885276"/>
              <a:ext cx="226060" cy="140335"/>
            </a:xfrm>
            <a:custGeom>
              <a:avLst/>
              <a:gdLst/>
              <a:ahLst/>
              <a:cxnLst/>
              <a:rect l="l" t="t" r="r" b="b"/>
              <a:pathLst>
                <a:path w="226060" h="140335">
                  <a:moveTo>
                    <a:pt x="85653" y="0"/>
                  </a:moveTo>
                  <a:lnTo>
                    <a:pt x="44592" y="10723"/>
                  </a:lnTo>
                  <a:lnTo>
                    <a:pt x="15143" y="29979"/>
                  </a:lnTo>
                  <a:lnTo>
                    <a:pt x="0" y="55087"/>
                  </a:lnTo>
                  <a:lnTo>
                    <a:pt x="1858" y="83362"/>
                  </a:lnTo>
                  <a:lnTo>
                    <a:pt x="21168" y="109517"/>
                  </a:lnTo>
                  <a:lnTo>
                    <a:pt x="53598" y="128858"/>
                  </a:lnTo>
                  <a:lnTo>
                    <a:pt x="94706" y="139568"/>
                  </a:lnTo>
                  <a:lnTo>
                    <a:pt x="140047" y="139826"/>
                  </a:lnTo>
                  <a:lnTo>
                    <a:pt x="181115" y="129103"/>
                  </a:lnTo>
                  <a:lnTo>
                    <a:pt x="210567" y="109847"/>
                  </a:lnTo>
                  <a:lnTo>
                    <a:pt x="225708" y="84739"/>
                  </a:lnTo>
                  <a:lnTo>
                    <a:pt x="223842" y="56464"/>
                  </a:lnTo>
                  <a:lnTo>
                    <a:pt x="204532" y="30309"/>
                  </a:lnTo>
                  <a:lnTo>
                    <a:pt x="172102" y="10968"/>
                  </a:lnTo>
                  <a:lnTo>
                    <a:pt x="130994" y="258"/>
                  </a:lnTo>
                  <a:lnTo>
                    <a:pt x="85653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20" name="화살표: 아래쪽 119">
            <a:extLst>
              <a:ext uri="{FF2B5EF4-FFF2-40B4-BE49-F238E27FC236}">
                <a16:creationId xmlns:a16="http://schemas.microsoft.com/office/drawing/2014/main" id="{0CE88298-7132-4943-8C1D-32D271B57FB1}"/>
              </a:ext>
            </a:extLst>
          </p:cNvPr>
          <p:cNvSpPr/>
          <p:nvPr/>
        </p:nvSpPr>
        <p:spPr>
          <a:xfrm rot="16200000">
            <a:off x="8372878" y="1905042"/>
            <a:ext cx="155575" cy="167484"/>
          </a:xfrm>
          <a:prstGeom prst="downArrow">
            <a:avLst/>
          </a:prstGeom>
          <a:noFill/>
          <a:ln>
            <a:solidFill>
              <a:srgbClr val="282D4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500" b="1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89BFEC9A-1E79-43E1-85CA-69A85943C716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5726425" y="1989918"/>
            <a:ext cx="1594530" cy="1237030"/>
          </a:xfrm>
          <a:prstGeom prst="bentConnector3">
            <a:avLst>
              <a:gd name="adj1" fmla="val 24015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11083F47-B623-41B1-8D78-A9D2F0D99718}"/>
              </a:ext>
            </a:extLst>
          </p:cNvPr>
          <p:cNvGrpSpPr/>
          <p:nvPr/>
        </p:nvGrpSpPr>
        <p:grpSpPr>
          <a:xfrm>
            <a:off x="5944295" y="2381453"/>
            <a:ext cx="297686" cy="228837"/>
            <a:chOff x="3530584" y="1759700"/>
            <a:chExt cx="711202" cy="622300"/>
          </a:xfrm>
        </p:grpSpPr>
        <p:sp>
          <p:nvSpPr>
            <p:cNvPr id="135" name="object 73">
              <a:extLst>
                <a:ext uri="{FF2B5EF4-FFF2-40B4-BE49-F238E27FC236}">
                  <a16:creationId xmlns:a16="http://schemas.microsoft.com/office/drawing/2014/main" id="{E04FD9C7-D084-4A2C-BAC2-0C333E82C86C}"/>
                </a:ext>
              </a:extLst>
            </p:cNvPr>
            <p:cNvSpPr/>
            <p:nvPr/>
          </p:nvSpPr>
          <p:spPr>
            <a:xfrm>
              <a:off x="3530584" y="2089900"/>
              <a:ext cx="711200" cy="292100"/>
            </a:xfrm>
            <a:custGeom>
              <a:avLst/>
              <a:gdLst/>
              <a:ahLst/>
              <a:cxnLst/>
              <a:rect l="l" t="t" r="r" b="b"/>
              <a:pathLst>
                <a:path w="711200" h="292100">
                  <a:moveTo>
                    <a:pt x="0" y="114300"/>
                  </a:moveTo>
                  <a:lnTo>
                    <a:pt x="0" y="152400"/>
                  </a:lnTo>
                  <a:lnTo>
                    <a:pt x="279400" y="292100"/>
                  </a:lnTo>
                  <a:lnTo>
                    <a:pt x="344170" y="254000"/>
                  </a:lnTo>
                  <a:lnTo>
                    <a:pt x="279400" y="254000"/>
                  </a:lnTo>
                  <a:lnTo>
                    <a:pt x="0" y="114300"/>
                  </a:lnTo>
                  <a:close/>
                </a:path>
                <a:path w="711200" h="292100">
                  <a:moveTo>
                    <a:pt x="711200" y="0"/>
                  </a:moveTo>
                  <a:lnTo>
                    <a:pt x="279400" y="254000"/>
                  </a:lnTo>
                  <a:lnTo>
                    <a:pt x="344170" y="254000"/>
                  </a:lnTo>
                  <a:lnTo>
                    <a:pt x="711200" y="38100"/>
                  </a:lnTo>
                  <a:lnTo>
                    <a:pt x="711200" y="0"/>
                  </a:lnTo>
                  <a:close/>
                </a:path>
              </a:pathLst>
            </a:custGeom>
            <a:solidFill>
              <a:srgbClr val="00469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6" name="object 74">
              <a:extLst>
                <a:ext uri="{FF2B5EF4-FFF2-40B4-BE49-F238E27FC236}">
                  <a16:creationId xmlns:a16="http://schemas.microsoft.com/office/drawing/2014/main" id="{A00E07A1-3AFD-4C1E-BAE3-627D4A5CC682}"/>
                </a:ext>
              </a:extLst>
            </p:cNvPr>
            <p:cNvSpPr/>
            <p:nvPr/>
          </p:nvSpPr>
          <p:spPr>
            <a:xfrm>
              <a:off x="3530586" y="1759700"/>
              <a:ext cx="711200" cy="393700"/>
            </a:xfrm>
            <a:custGeom>
              <a:avLst/>
              <a:gdLst/>
              <a:ahLst/>
              <a:cxnLst/>
              <a:rect l="l" t="t" r="r" b="b"/>
              <a:pathLst>
                <a:path w="711200" h="393700">
                  <a:moveTo>
                    <a:pt x="431800" y="0"/>
                  </a:moveTo>
                  <a:lnTo>
                    <a:pt x="0" y="254000"/>
                  </a:lnTo>
                  <a:lnTo>
                    <a:pt x="279400" y="393700"/>
                  </a:lnTo>
                  <a:lnTo>
                    <a:pt x="344170" y="355600"/>
                  </a:lnTo>
                  <a:lnTo>
                    <a:pt x="279400" y="355600"/>
                  </a:lnTo>
                  <a:lnTo>
                    <a:pt x="70027" y="250913"/>
                  </a:lnTo>
                  <a:lnTo>
                    <a:pt x="431800" y="38100"/>
                  </a:lnTo>
                  <a:lnTo>
                    <a:pt x="508000" y="38100"/>
                  </a:lnTo>
                  <a:lnTo>
                    <a:pt x="431800" y="0"/>
                  </a:lnTo>
                  <a:close/>
                </a:path>
                <a:path w="711200" h="393700">
                  <a:moveTo>
                    <a:pt x="508000" y="38100"/>
                  </a:moveTo>
                  <a:lnTo>
                    <a:pt x="431800" y="38100"/>
                  </a:lnTo>
                  <a:lnTo>
                    <a:pt x="641172" y="142786"/>
                  </a:lnTo>
                  <a:lnTo>
                    <a:pt x="279400" y="355600"/>
                  </a:lnTo>
                  <a:lnTo>
                    <a:pt x="344170" y="355600"/>
                  </a:lnTo>
                  <a:lnTo>
                    <a:pt x="711200" y="139700"/>
                  </a:lnTo>
                  <a:lnTo>
                    <a:pt x="508000" y="38100"/>
                  </a:lnTo>
                  <a:close/>
                </a:path>
              </a:pathLst>
            </a:custGeom>
            <a:solidFill>
              <a:srgbClr val="00469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7" name="object 75">
              <a:extLst>
                <a:ext uri="{FF2B5EF4-FFF2-40B4-BE49-F238E27FC236}">
                  <a16:creationId xmlns:a16="http://schemas.microsoft.com/office/drawing/2014/main" id="{A807150E-B29D-4F8B-9A29-EC13575526DE}"/>
                </a:ext>
              </a:extLst>
            </p:cNvPr>
            <p:cNvSpPr/>
            <p:nvPr/>
          </p:nvSpPr>
          <p:spPr>
            <a:xfrm>
              <a:off x="3530584" y="2013700"/>
              <a:ext cx="711200" cy="292100"/>
            </a:xfrm>
            <a:custGeom>
              <a:avLst/>
              <a:gdLst/>
              <a:ahLst/>
              <a:cxnLst/>
              <a:rect l="l" t="t" r="r" b="b"/>
              <a:pathLst>
                <a:path w="711200" h="292100">
                  <a:moveTo>
                    <a:pt x="0" y="114300"/>
                  </a:moveTo>
                  <a:lnTo>
                    <a:pt x="0" y="152400"/>
                  </a:lnTo>
                  <a:lnTo>
                    <a:pt x="279400" y="292100"/>
                  </a:lnTo>
                  <a:lnTo>
                    <a:pt x="344170" y="254000"/>
                  </a:lnTo>
                  <a:lnTo>
                    <a:pt x="279400" y="254000"/>
                  </a:lnTo>
                  <a:lnTo>
                    <a:pt x="0" y="114300"/>
                  </a:lnTo>
                  <a:close/>
                </a:path>
                <a:path w="711200" h="292100">
                  <a:moveTo>
                    <a:pt x="711200" y="0"/>
                  </a:moveTo>
                  <a:lnTo>
                    <a:pt x="279400" y="254000"/>
                  </a:lnTo>
                  <a:lnTo>
                    <a:pt x="344170" y="254000"/>
                  </a:lnTo>
                  <a:lnTo>
                    <a:pt x="711200" y="38100"/>
                  </a:lnTo>
                  <a:lnTo>
                    <a:pt x="711200" y="0"/>
                  </a:lnTo>
                  <a:close/>
                </a:path>
              </a:pathLst>
            </a:custGeom>
            <a:solidFill>
              <a:srgbClr val="00469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8" name="object 76">
              <a:extLst>
                <a:ext uri="{FF2B5EF4-FFF2-40B4-BE49-F238E27FC236}">
                  <a16:creationId xmlns:a16="http://schemas.microsoft.com/office/drawing/2014/main" id="{FAA1926F-7129-4136-B4AD-E8DDF9A0BE7E}"/>
                </a:ext>
              </a:extLst>
            </p:cNvPr>
            <p:cNvSpPr/>
            <p:nvPr/>
          </p:nvSpPr>
          <p:spPr>
            <a:xfrm>
              <a:off x="3530584" y="1937500"/>
              <a:ext cx="711200" cy="292100"/>
            </a:xfrm>
            <a:custGeom>
              <a:avLst/>
              <a:gdLst/>
              <a:ahLst/>
              <a:cxnLst/>
              <a:rect l="l" t="t" r="r" b="b"/>
              <a:pathLst>
                <a:path w="711200" h="292100">
                  <a:moveTo>
                    <a:pt x="0" y="114300"/>
                  </a:moveTo>
                  <a:lnTo>
                    <a:pt x="0" y="152400"/>
                  </a:lnTo>
                  <a:lnTo>
                    <a:pt x="279400" y="292100"/>
                  </a:lnTo>
                  <a:lnTo>
                    <a:pt x="344170" y="254000"/>
                  </a:lnTo>
                  <a:lnTo>
                    <a:pt x="279400" y="254000"/>
                  </a:lnTo>
                  <a:lnTo>
                    <a:pt x="0" y="114300"/>
                  </a:lnTo>
                  <a:close/>
                </a:path>
                <a:path w="711200" h="292100">
                  <a:moveTo>
                    <a:pt x="711200" y="0"/>
                  </a:moveTo>
                  <a:lnTo>
                    <a:pt x="279400" y="254000"/>
                  </a:lnTo>
                  <a:lnTo>
                    <a:pt x="344170" y="254000"/>
                  </a:lnTo>
                  <a:lnTo>
                    <a:pt x="711200" y="38100"/>
                  </a:lnTo>
                  <a:lnTo>
                    <a:pt x="711200" y="0"/>
                  </a:lnTo>
                  <a:close/>
                </a:path>
              </a:pathLst>
            </a:custGeom>
            <a:solidFill>
              <a:srgbClr val="00469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9" name="object 77">
              <a:extLst>
                <a:ext uri="{FF2B5EF4-FFF2-40B4-BE49-F238E27FC236}">
                  <a16:creationId xmlns:a16="http://schemas.microsoft.com/office/drawing/2014/main" id="{F95AE002-596C-4DC2-9E46-494289042EF2}"/>
                </a:ext>
              </a:extLst>
            </p:cNvPr>
            <p:cNvSpPr/>
            <p:nvPr/>
          </p:nvSpPr>
          <p:spPr>
            <a:xfrm>
              <a:off x="3773509" y="1885276"/>
              <a:ext cx="226060" cy="140335"/>
            </a:xfrm>
            <a:custGeom>
              <a:avLst/>
              <a:gdLst/>
              <a:ahLst/>
              <a:cxnLst/>
              <a:rect l="l" t="t" r="r" b="b"/>
              <a:pathLst>
                <a:path w="226060" h="140335">
                  <a:moveTo>
                    <a:pt x="85653" y="0"/>
                  </a:moveTo>
                  <a:lnTo>
                    <a:pt x="44592" y="10723"/>
                  </a:lnTo>
                  <a:lnTo>
                    <a:pt x="15143" y="29979"/>
                  </a:lnTo>
                  <a:lnTo>
                    <a:pt x="0" y="55087"/>
                  </a:lnTo>
                  <a:lnTo>
                    <a:pt x="1858" y="83362"/>
                  </a:lnTo>
                  <a:lnTo>
                    <a:pt x="21168" y="109517"/>
                  </a:lnTo>
                  <a:lnTo>
                    <a:pt x="53598" y="128858"/>
                  </a:lnTo>
                  <a:lnTo>
                    <a:pt x="94706" y="139568"/>
                  </a:lnTo>
                  <a:lnTo>
                    <a:pt x="140047" y="139826"/>
                  </a:lnTo>
                  <a:lnTo>
                    <a:pt x="181115" y="129103"/>
                  </a:lnTo>
                  <a:lnTo>
                    <a:pt x="210567" y="109847"/>
                  </a:lnTo>
                  <a:lnTo>
                    <a:pt x="225708" y="84739"/>
                  </a:lnTo>
                  <a:lnTo>
                    <a:pt x="223842" y="56464"/>
                  </a:lnTo>
                  <a:lnTo>
                    <a:pt x="204532" y="30309"/>
                  </a:lnTo>
                  <a:lnTo>
                    <a:pt x="172102" y="10968"/>
                  </a:lnTo>
                  <a:lnTo>
                    <a:pt x="130994" y="258"/>
                  </a:lnTo>
                  <a:lnTo>
                    <a:pt x="85653" y="0"/>
                  </a:lnTo>
                  <a:close/>
                </a:path>
              </a:pathLst>
            </a:custGeom>
            <a:solidFill>
              <a:srgbClr val="00469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00E9B7E5-A160-4306-B4FB-6A7D1D93CBD3}"/>
              </a:ext>
            </a:extLst>
          </p:cNvPr>
          <p:cNvGrpSpPr/>
          <p:nvPr/>
        </p:nvGrpSpPr>
        <p:grpSpPr>
          <a:xfrm>
            <a:off x="7326855" y="3086265"/>
            <a:ext cx="297686" cy="228837"/>
            <a:chOff x="3530584" y="1759700"/>
            <a:chExt cx="711202" cy="622300"/>
          </a:xfrm>
        </p:grpSpPr>
        <p:sp>
          <p:nvSpPr>
            <p:cNvPr id="142" name="object 73">
              <a:extLst>
                <a:ext uri="{FF2B5EF4-FFF2-40B4-BE49-F238E27FC236}">
                  <a16:creationId xmlns:a16="http://schemas.microsoft.com/office/drawing/2014/main" id="{67C5C8FA-A732-40CE-BC09-05C62F4D34CD}"/>
                </a:ext>
              </a:extLst>
            </p:cNvPr>
            <p:cNvSpPr/>
            <p:nvPr/>
          </p:nvSpPr>
          <p:spPr>
            <a:xfrm>
              <a:off x="3530584" y="2089900"/>
              <a:ext cx="711200" cy="292100"/>
            </a:xfrm>
            <a:custGeom>
              <a:avLst/>
              <a:gdLst/>
              <a:ahLst/>
              <a:cxnLst/>
              <a:rect l="l" t="t" r="r" b="b"/>
              <a:pathLst>
                <a:path w="711200" h="292100">
                  <a:moveTo>
                    <a:pt x="0" y="114300"/>
                  </a:moveTo>
                  <a:lnTo>
                    <a:pt x="0" y="152400"/>
                  </a:lnTo>
                  <a:lnTo>
                    <a:pt x="279400" y="292100"/>
                  </a:lnTo>
                  <a:lnTo>
                    <a:pt x="344170" y="254000"/>
                  </a:lnTo>
                  <a:lnTo>
                    <a:pt x="279400" y="254000"/>
                  </a:lnTo>
                  <a:lnTo>
                    <a:pt x="0" y="114300"/>
                  </a:lnTo>
                  <a:close/>
                </a:path>
                <a:path w="711200" h="292100">
                  <a:moveTo>
                    <a:pt x="711200" y="0"/>
                  </a:moveTo>
                  <a:lnTo>
                    <a:pt x="279400" y="254000"/>
                  </a:lnTo>
                  <a:lnTo>
                    <a:pt x="344170" y="254000"/>
                  </a:lnTo>
                  <a:lnTo>
                    <a:pt x="711200" y="38100"/>
                  </a:lnTo>
                  <a:lnTo>
                    <a:pt x="711200" y="0"/>
                  </a:lnTo>
                  <a:close/>
                </a:path>
              </a:pathLst>
            </a:custGeom>
            <a:solidFill>
              <a:srgbClr val="00469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3" name="object 74">
              <a:extLst>
                <a:ext uri="{FF2B5EF4-FFF2-40B4-BE49-F238E27FC236}">
                  <a16:creationId xmlns:a16="http://schemas.microsoft.com/office/drawing/2014/main" id="{A4B940C3-7497-40D2-87CE-6E7DC4F6F617}"/>
                </a:ext>
              </a:extLst>
            </p:cNvPr>
            <p:cNvSpPr/>
            <p:nvPr/>
          </p:nvSpPr>
          <p:spPr>
            <a:xfrm>
              <a:off x="3530586" y="1759700"/>
              <a:ext cx="711200" cy="393700"/>
            </a:xfrm>
            <a:custGeom>
              <a:avLst/>
              <a:gdLst/>
              <a:ahLst/>
              <a:cxnLst/>
              <a:rect l="l" t="t" r="r" b="b"/>
              <a:pathLst>
                <a:path w="711200" h="393700">
                  <a:moveTo>
                    <a:pt x="431800" y="0"/>
                  </a:moveTo>
                  <a:lnTo>
                    <a:pt x="0" y="254000"/>
                  </a:lnTo>
                  <a:lnTo>
                    <a:pt x="279400" y="393700"/>
                  </a:lnTo>
                  <a:lnTo>
                    <a:pt x="344170" y="355600"/>
                  </a:lnTo>
                  <a:lnTo>
                    <a:pt x="279400" y="355600"/>
                  </a:lnTo>
                  <a:lnTo>
                    <a:pt x="70027" y="250913"/>
                  </a:lnTo>
                  <a:lnTo>
                    <a:pt x="431800" y="38100"/>
                  </a:lnTo>
                  <a:lnTo>
                    <a:pt x="508000" y="38100"/>
                  </a:lnTo>
                  <a:lnTo>
                    <a:pt x="431800" y="0"/>
                  </a:lnTo>
                  <a:close/>
                </a:path>
                <a:path w="711200" h="393700">
                  <a:moveTo>
                    <a:pt x="508000" y="38100"/>
                  </a:moveTo>
                  <a:lnTo>
                    <a:pt x="431800" y="38100"/>
                  </a:lnTo>
                  <a:lnTo>
                    <a:pt x="641172" y="142786"/>
                  </a:lnTo>
                  <a:lnTo>
                    <a:pt x="279400" y="355600"/>
                  </a:lnTo>
                  <a:lnTo>
                    <a:pt x="344170" y="355600"/>
                  </a:lnTo>
                  <a:lnTo>
                    <a:pt x="711200" y="139700"/>
                  </a:lnTo>
                  <a:lnTo>
                    <a:pt x="508000" y="38100"/>
                  </a:lnTo>
                  <a:close/>
                </a:path>
              </a:pathLst>
            </a:custGeom>
            <a:solidFill>
              <a:srgbClr val="00469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4" name="object 75">
              <a:extLst>
                <a:ext uri="{FF2B5EF4-FFF2-40B4-BE49-F238E27FC236}">
                  <a16:creationId xmlns:a16="http://schemas.microsoft.com/office/drawing/2014/main" id="{B62CD121-ECDB-4674-BB85-E7A5401A77C2}"/>
                </a:ext>
              </a:extLst>
            </p:cNvPr>
            <p:cNvSpPr/>
            <p:nvPr/>
          </p:nvSpPr>
          <p:spPr>
            <a:xfrm>
              <a:off x="3530584" y="2013700"/>
              <a:ext cx="711200" cy="292100"/>
            </a:xfrm>
            <a:custGeom>
              <a:avLst/>
              <a:gdLst/>
              <a:ahLst/>
              <a:cxnLst/>
              <a:rect l="l" t="t" r="r" b="b"/>
              <a:pathLst>
                <a:path w="711200" h="292100">
                  <a:moveTo>
                    <a:pt x="0" y="114300"/>
                  </a:moveTo>
                  <a:lnTo>
                    <a:pt x="0" y="152400"/>
                  </a:lnTo>
                  <a:lnTo>
                    <a:pt x="279400" y="292100"/>
                  </a:lnTo>
                  <a:lnTo>
                    <a:pt x="344170" y="254000"/>
                  </a:lnTo>
                  <a:lnTo>
                    <a:pt x="279400" y="254000"/>
                  </a:lnTo>
                  <a:lnTo>
                    <a:pt x="0" y="114300"/>
                  </a:lnTo>
                  <a:close/>
                </a:path>
                <a:path w="711200" h="292100">
                  <a:moveTo>
                    <a:pt x="711200" y="0"/>
                  </a:moveTo>
                  <a:lnTo>
                    <a:pt x="279400" y="254000"/>
                  </a:lnTo>
                  <a:lnTo>
                    <a:pt x="344170" y="254000"/>
                  </a:lnTo>
                  <a:lnTo>
                    <a:pt x="711200" y="38100"/>
                  </a:lnTo>
                  <a:lnTo>
                    <a:pt x="711200" y="0"/>
                  </a:lnTo>
                  <a:close/>
                </a:path>
              </a:pathLst>
            </a:custGeom>
            <a:solidFill>
              <a:srgbClr val="00469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5" name="object 76">
              <a:extLst>
                <a:ext uri="{FF2B5EF4-FFF2-40B4-BE49-F238E27FC236}">
                  <a16:creationId xmlns:a16="http://schemas.microsoft.com/office/drawing/2014/main" id="{E2763875-0F0F-48DD-8C27-488C9B78E912}"/>
                </a:ext>
              </a:extLst>
            </p:cNvPr>
            <p:cNvSpPr/>
            <p:nvPr/>
          </p:nvSpPr>
          <p:spPr>
            <a:xfrm>
              <a:off x="3530584" y="1937500"/>
              <a:ext cx="711200" cy="292100"/>
            </a:xfrm>
            <a:custGeom>
              <a:avLst/>
              <a:gdLst/>
              <a:ahLst/>
              <a:cxnLst/>
              <a:rect l="l" t="t" r="r" b="b"/>
              <a:pathLst>
                <a:path w="711200" h="292100">
                  <a:moveTo>
                    <a:pt x="0" y="114300"/>
                  </a:moveTo>
                  <a:lnTo>
                    <a:pt x="0" y="152400"/>
                  </a:lnTo>
                  <a:lnTo>
                    <a:pt x="279400" y="292100"/>
                  </a:lnTo>
                  <a:lnTo>
                    <a:pt x="344170" y="254000"/>
                  </a:lnTo>
                  <a:lnTo>
                    <a:pt x="279400" y="254000"/>
                  </a:lnTo>
                  <a:lnTo>
                    <a:pt x="0" y="114300"/>
                  </a:lnTo>
                  <a:close/>
                </a:path>
                <a:path w="711200" h="292100">
                  <a:moveTo>
                    <a:pt x="711200" y="0"/>
                  </a:moveTo>
                  <a:lnTo>
                    <a:pt x="279400" y="254000"/>
                  </a:lnTo>
                  <a:lnTo>
                    <a:pt x="344170" y="254000"/>
                  </a:lnTo>
                  <a:lnTo>
                    <a:pt x="711200" y="38100"/>
                  </a:lnTo>
                  <a:lnTo>
                    <a:pt x="711200" y="0"/>
                  </a:lnTo>
                  <a:close/>
                </a:path>
              </a:pathLst>
            </a:custGeom>
            <a:solidFill>
              <a:srgbClr val="00469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6" name="object 77">
              <a:extLst>
                <a:ext uri="{FF2B5EF4-FFF2-40B4-BE49-F238E27FC236}">
                  <a16:creationId xmlns:a16="http://schemas.microsoft.com/office/drawing/2014/main" id="{CB4ABC02-8EF3-4874-A1AD-A72AB0AD0CE8}"/>
                </a:ext>
              </a:extLst>
            </p:cNvPr>
            <p:cNvSpPr/>
            <p:nvPr/>
          </p:nvSpPr>
          <p:spPr>
            <a:xfrm>
              <a:off x="3773509" y="1885276"/>
              <a:ext cx="226060" cy="140335"/>
            </a:xfrm>
            <a:custGeom>
              <a:avLst/>
              <a:gdLst/>
              <a:ahLst/>
              <a:cxnLst/>
              <a:rect l="l" t="t" r="r" b="b"/>
              <a:pathLst>
                <a:path w="226060" h="140335">
                  <a:moveTo>
                    <a:pt x="85653" y="0"/>
                  </a:moveTo>
                  <a:lnTo>
                    <a:pt x="44592" y="10723"/>
                  </a:lnTo>
                  <a:lnTo>
                    <a:pt x="15143" y="29979"/>
                  </a:lnTo>
                  <a:lnTo>
                    <a:pt x="0" y="55087"/>
                  </a:lnTo>
                  <a:lnTo>
                    <a:pt x="1858" y="83362"/>
                  </a:lnTo>
                  <a:lnTo>
                    <a:pt x="21168" y="109517"/>
                  </a:lnTo>
                  <a:lnTo>
                    <a:pt x="53598" y="128858"/>
                  </a:lnTo>
                  <a:lnTo>
                    <a:pt x="94706" y="139568"/>
                  </a:lnTo>
                  <a:lnTo>
                    <a:pt x="140047" y="139826"/>
                  </a:lnTo>
                  <a:lnTo>
                    <a:pt x="181115" y="129103"/>
                  </a:lnTo>
                  <a:lnTo>
                    <a:pt x="210567" y="109847"/>
                  </a:lnTo>
                  <a:lnTo>
                    <a:pt x="225708" y="84739"/>
                  </a:lnTo>
                  <a:lnTo>
                    <a:pt x="223842" y="56464"/>
                  </a:lnTo>
                  <a:lnTo>
                    <a:pt x="204532" y="30309"/>
                  </a:lnTo>
                  <a:lnTo>
                    <a:pt x="172102" y="10968"/>
                  </a:lnTo>
                  <a:lnTo>
                    <a:pt x="130994" y="258"/>
                  </a:lnTo>
                  <a:lnTo>
                    <a:pt x="85653" y="0"/>
                  </a:lnTo>
                  <a:close/>
                </a:path>
              </a:pathLst>
            </a:custGeom>
            <a:solidFill>
              <a:srgbClr val="00469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4198C8E5-FAF2-46CA-B56E-168B35E99988}"/>
              </a:ext>
            </a:extLst>
          </p:cNvPr>
          <p:cNvGrpSpPr/>
          <p:nvPr/>
        </p:nvGrpSpPr>
        <p:grpSpPr>
          <a:xfrm>
            <a:off x="7574505" y="3086265"/>
            <a:ext cx="297686" cy="228837"/>
            <a:chOff x="3530584" y="1759700"/>
            <a:chExt cx="711202" cy="622300"/>
          </a:xfrm>
        </p:grpSpPr>
        <p:sp>
          <p:nvSpPr>
            <p:cNvPr id="148" name="object 73">
              <a:extLst>
                <a:ext uri="{FF2B5EF4-FFF2-40B4-BE49-F238E27FC236}">
                  <a16:creationId xmlns:a16="http://schemas.microsoft.com/office/drawing/2014/main" id="{9BDAC6BD-4DA1-4BFD-8B5E-759AAFF1EB2F}"/>
                </a:ext>
              </a:extLst>
            </p:cNvPr>
            <p:cNvSpPr/>
            <p:nvPr/>
          </p:nvSpPr>
          <p:spPr>
            <a:xfrm>
              <a:off x="3530584" y="2089900"/>
              <a:ext cx="711200" cy="292100"/>
            </a:xfrm>
            <a:custGeom>
              <a:avLst/>
              <a:gdLst/>
              <a:ahLst/>
              <a:cxnLst/>
              <a:rect l="l" t="t" r="r" b="b"/>
              <a:pathLst>
                <a:path w="711200" h="292100">
                  <a:moveTo>
                    <a:pt x="0" y="114300"/>
                  </a:moveTo>
                  <a:lnTo>
                    <a:pt x="0" y="152400"/>
                  </a:lnTo>
                  <a:lnTo>
                    <a:pt x="279400" y="292100"/>
                  </a:lnTo>
                  <a:lnTo>
                    <a:pt x="344170" y="254000"/>
                  </a:lnTo>
                  <a:lnTo>
                    <a:pt x="279400" y="254000"/>
                  </a:lnTo>
                  <a:lnTo>
                    <a:pt x="0" y="114300"/>
                  </a:lnTo>
                  <a:close/>
                </a:path>
                <a:path w="711200" h="292100">
                  <a:moveTo>
                    <a:pt x="711200" y="0"/>
                  </a:moveTo>
                  <a:lnTo>
                    <a:pt x="279400" y="254000"/>
                  </a:lnTo>
                  <a:lnTo>
                    <a:pt x="344170" y="254000"/>
                  </a:lnTo>
                  <a:lnTo>
                    <a:pt x="711200" y="38100"/>
                  </a:lnTo>
                  <a:lnTo>
                    <a:pt x="711200" y="0"/>
                  </a:lnTo>
                  <a:close/>
                </a:path>
              </a:pathLst>
            </a:custGeom>
            <a:solidFill>
              <a:srgbClr val="00469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9" name="object 74">
              <a:extLst>
                <a:ext uri="{FF2B5EF4-FFF2-40B4-BE49-F238E27FC236}">
                  <a16:creationId xmlns:a16="http://schemas.microsoft.com/office/drawing/2014/main" id="{00AE989A-BE9B-4E53-BEDC-ABFBBB006758}"/>
                </a:ext>
              </a:extLst>
            </p:cNvPr>
            <p:cNvSpPr/>
            <p:nvPr/>
          </p:nvSpPr>
          <p:spPr>
            <a:xfrm>
              <a:off x="3530586" y="1759700"/>
              <a:ext cx="711200" cy="393700"/>
            </a:xfrm>
            <a:custGeom>
              <a:avLst/>
              <a:gdLst/>
              <a:ahLst/>
              <a:cxnLst/>
              <a:rect l="l" t="t" r="r" b="b"/>
              <a:pathLst>
                <a:path w="711200" h="393700">
                  <a:moveTo>
                    <a:pt x="431800" y="0"/>
                  </a:moveTo>
                  <a:lnTo>
                    <a:pt x="0" y="254000"/>
                  </a:lnTo>
                  <a:lnTo>
                    <a:pt x="279400" y="393700"/>
                  </a:lnTo>
                  <a:lnTo>
                    <a:pt x="344170" y="355600"/>
                  </a:lnTo>
                  <a:lnTo>
                    <a:pt x="279400" y="355600"/>
                  </a:lnTo>
                  <a:lnTo>
                    <a:pt x="70027" y="250913"/>
                  </a:lnTo>
                  <a:lnTo>
                    <a:pt x="431800" y="38100"/>
                  </a:lnTo>
                  <a:lnTo>
                    <a:pt x="508000" y="38100"/>
                  </a:lnTo>
                  <a:lnTo>
                    <a:pt x="431800" y="0"/>
                  </a:lnTo>
                  <a:close/>
                </a:path>
                <a:path w="711200" h="393700">
                  <a:moveTo>
                    <a:pt x="508000" y="38100"/>
                  </a:moveTo>
                  <a:lnTo>
                    <a:pt x="431800" y="38100"/>
                  </a:lnTo>
                  <a:lnTo>
                    <a:pt x="641172" y="142786"/>
                  </a:lnTo>
                  <a:lnTo>
                    <a:pt x="279400" y="355600"/>
                  </a:lnTo>
                  <a:lnTo>
                    <a:pt x="344170" y="355600"/>
                  </a:lnTo>
                  <a:lnTo>
                    <a:pt x="711200" y="139700"/>
                  </a:lnTo>
                  <a:lnTo>
                    <a:pt x="508000" y="38100"/>
                  </a:lnTo>
                  <a:close/>
                </a:path>
              </a:pathLst>
            </a:custGeom>
            <a:solidFill>
              <a:srgbClr val="00469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0" name="object 75">
              <a:extLst>
                <a:ext uri="{FF2B5EF4-FFF2-40B4-BE49-F238E27FC236}">
                  <a16:creationId xmlns:a16="http://schemas.microsoft.com/office/drawing/2014/main" id="{6BA5D763-BE28-47A4-BFFB-3C632DF31AD8}"/>
                </a:ext>
              </a:extLst>
            </p:cNvPr>
            <p:cNvSpPr/>
            <p:nvPr/>
          </p:nvSpPr>
          <p:spPr>
            <a:xfrm>
              <a:off x="3530584" y="2013700"/>
              <a:ext cx="711200" cy="292100"/>
            </a:xfrm>
            <a:custGeom>
              <a:avLst/>
              <a:gdLst/>
              <a:ahLst/>
              <a:cxnLst/>
              <a:rect l="l" t="t" r="r" b="b"/>
              <a:pathLst>
                <a:path w="711200" h="292100">
                  <a:moveTo>
                    <a:pt x="0" y="114300"/>
                  </a:moveTo>
                  <a:lnTo>
                    <a:pt x="0" y="152400"/>
                  </a:lnTo>
                  <a:lnTo>
                    <a:pt x="279400" y="292100"/>
                  </a:lnTo>
                  <a:lnTo>
                    <a:pt x="344170" y="254000"/>
                  </a:lnTo>
                  <a:lnTo>
                    <a:pt x="279400" y="254000"/>
                  </a:lnTo>
                  <a:lnTo>
                    <a:pt x="0" y="114300"/>
                  </a:lnTo>
                  <a:close/>
                </a:path>
                <a:path w="711200" h="292100">
                  <a:moveTo>
                    <a:pt x="711200" y="0"/>
                  </a:moveTo>
                  <a:lnTo>
                    <a:pt x="279400" y="254000"/>
                  </a:lnTo>
                  <a:lnTo>
                    <a:pt x="344170" y="254000"/>
                  </a:lnTo>
                  <a:lnTo>
                    <a:pt x="711200" y="38100"/>
                  </a:lnTo>
                  <a:lnTo>
                    <a:pt x="711200" y="0"/>
                  </a:lnTo>
                  <a:close/>
                </a:path>
              </a:pathLst>
            </a:custGeom>
            <a:solidFill>
              <a:srgbClr val="00469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1" name="object 76">
              <a:extLst>
                <a:ext uri="{FF2B5EF4-FFF2-40B4-BE49-F238E27FC236}">
                  <a16:creationId xmlns:a16="http://schemas.microsoft.com/office/drawing/2014/main" id="{5C259F7E-78D6-4777-9D3F-513B56334B18}"/>
                </a:ext>
              </a:extLst>
            </p:cNvPr>
            <p:cNvSpPr/>
            <p:nvPr/>
          </p:nvSpPr>
          <p:spPr>
            <a:xfrm>
              <a:off x="3530584" y="1937500"/>
              <a:ext cx="711200" cy="292100"/>
            </a:xfrm>
            <a:custGeom>
              <a:avLst/>
              <a:gdLst/>
              <a:ahLst/>
              <a:cxnLst/>
              <a:rect l="l" t="t" r="r" b="b"/>
              <a:pathLst>
                <a:path w="711200" h="292100">
                  <a:moveTo>
                    <a:pt x="0" y="114300"/>
                  </a:moveTo>
                  <a:lnTo>
                    <a:pt x="0" y="152400"/>
                  </a:lnTo>
                  <a:lnTo>
                    <a:pt x="279400" y="292100"/>
                  </a:lnTo>
                  <a:lnTo>
                    <a:pt x="344170" y="254000"/>
                  </a:lnTo>
                  <a:lnTo>
                    <a:pt x="279400" y="254000"/>
                  </a:lnTo>
                  <a:lnTo>
                    <a:pt x="0" y="114300"/>
                  </a:lnTo>
                  <a:close/>
                </a:path>
                <a:path w="711200" h="292100">
                  <a:moveTo>
                    <a:pt x="711200" y="0"/>
                  </a:moveTo>
                  <a:lnTo>
                    <a:pt x="279400" y="254000"/>
                  </a:lnTo>
                  <a:lnTo>
                    <a:pt x="344170" y="254000"/>
                  </a:lnTo>
                  <a:lnTo>
                    <a:pt x="711200" y="38100"/>
                  </a:lnTo>
                  <a:lnTo>
                    <a:pt x="711200" y="0"/>
                  </a:lnTo>
                  <a:close/>
                </a:path>
              </a:pathLst>
            </a:custGeom>
            <a:solidFill>
              <a:srgbClr val="00469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2" name="object 77">
              <a:extLst>
                <a:ext uri="{FF2B5EF4-FFF2-40B4-BE49-F238E27FC236}">
                  <a16:creationId xmlns:a16="http://schemas.microsoft.com/office/drawing/2014/main" id="{46EA114B-61CD-4A65-A621-59CFC1544AA8}"/>
                </a:ext>
              </a:extLst>
            </p:cNvPr>
            <p:cNvSpPr/>
            <p:nvPr/>
          </p:nvSpPr>
          <p:spPr>
            <a:xfrm>
              <a:off x="3773509" y="1885276"/>
              <a:ext cx="226060" cy="140335"/>
            </a:xfrm>
            <a:custGeom>
              <a:avLst/>
              <a:gdLst/>
              <a:ahLst/>
              <a:cxnLst/>
              <a:rect l="l" t="t" r="r" b="b"/>
              <a:pathLst>
                <a:path w="226060" h="140335">
                  <a:moveTo>
                    <a:pt x="85653" y="0"/>
                  </a:moveTo>
                  <a:lnTo>
                    <a:pt x="44592" y="10723"/>
                  </a:lnTo>
                  <a:lnTo>
                    <a:pt x="15143" y="29979"/>
                  </a:lnTo>
                  <a:lnTo>
                    <a:pt x="0" y="55087"/>
                  </a:lnTo>
                  <a:lnTo>
                    <a:pt x="1858" y="83362"/>
                  </a:lnTo>
                  <a:lnTo>
                    <a:pt x="21168" y="109517"/>
                  </a:lnTo>
                  <a:lnTo>
                    <a:pt x="53598" y="128858"/>
                  </a:lnTo>
                  <a:lnTo>
                    <a:pt x="94706" y="139568"/>
                  </a:lnTo>
                  <a:lnTo>
                    <a:pt x="140047" y="139826"/>
                  </a:lnTo>
                  <a:lnTo>
                    <a:pt x="181115" y="129103"/>
                  </a:lnTo>
                  <a:lnTo>
                    <a:pt x="210567" y="109847"/>
                  </a:lnTo>
                  <a:lnTo>
                    <a:pt x="225708" y="84739"/>
                  </a:lnTo>
                  <a:lnTo>
                    <a:pt x="223842" y="56464"/>
                  </a:lnTo>
                  <a:lnTo>
                    <a:pt x="204532" y="30309"/>
                  </a:lnTo>
                  <a:lnTo>
                    <a:pt x="172102" y="10968"/>
                  </a:lnTo>
                  <a:lnTo>
                    <a:pt x="130994" y="258"/>
                  </a:lnTo>
                  <a:lnTo>
                    <a:pt x="85653" y="0"/>
                  </a:lnTo>
                  <a:close/>
                </a:path>
              </a:pathLst>
            </a:custGeom>
            <a:solidFill>
              <a:srgbClr val="00469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A950049B-2B39-48AE-B320-738E7AE0A9FE}"/>
              </a:ext>
            </a:extLst>
          </p:cNvPr>
          <p:cNvGrpSpPr/>
          <p:nvPr/>
        </p:nvGrpSpPr>
        <p:grpSpPr>
          <a:xfrm>
            <a:off x="5391273" y="1786006"/>
            <a:ext cx="281818" cy="464170"/>
            <a:chOff x="3670284" y="3068001"/>
            <a:chExt cx="431800" cy="711200"/>
          </a:xfrm>
        </p:grpSpPr>
        <p:sp>
          <p:nvSpPr>
            <p:cNvPr id="172" name="object 47">
              <a:extLst>
                <a:ext uri="{FF2B5EF4-FFF2-40B4-BE49-F238E27FC236}">
                  <a16:creationId xmlns:a16="http://schemas.microsoft.com/office/drawing/2014/main" id="{5AD285C6-B660-4A49-BB64-6FB98287B67F}"/>
                </a:ext>
              </a:extLst>
            </p:cNvPr>
            <p:cNvSpPr/>
            <p:nvPr/>
          </p:nvSpPr>
          <p:spPr>
            <a:xfrm>
              <a:off x="3670284" y="3182301"/>
              <a:ext cx="431800" cy="596900"/>
            </a:xfrm>
            <a:custGeom>
              <a:avLst/>
              <a:gdLst/>
              <a:ahLst/>
              <a:cxnLst/>
              <a:rect l="l" t="t" r="r" b="b"/>
              <a:pathLst>
                <a:path w="431800" h="596900">
                  <a:moveTo>
                    <a:pt x="304800" y="88900"/>
                  </a:moveTo>
                  <a:lnTo>
                    <a:pt x="127000" y="88900"/>
                  </a:lnTo>
                  <a:lnTo>
                    <a:pt x="127000" y="596900"/>
                  </a:lnTo>
                  <a:lnTo>
                    <a:pt x="165100" y="596900"/>
                  </a:lnTo>
                  <a:lnTo>
                    <a:pt x="215900" y="279400"/>
                  </a:lnTo>
                  <a:lnTo>
                    <a:pt x="304800" y="279400"/>
                  </a:lnTo>
                  <a:lnTo>
                    <a:pt x="304800" y="88900"/>
                  </a:lnTo>
                  <a:close/>
                </a:path>
                <a:path w="431800" h="596900">
                  <a:moveTo>
                    <a:pt x="304800" y="279400"/>
                  </a:moveTo>
                  <a:lnTo>
                    <a:pt x="215900" y="279400"/>
                  </a:lnTo>
                  <a:lnTo>
                    <a:pt x="266700" y="596900"/>
                  </a:lnTo>
                  <a:lnTo>
                    <a:pt x="304800" y="596900"/>
                  </a:lnTo>
                  <a:lnTo>
                    <a:pt x="304800" y="279400"/>
                  </a:lnTo>
                  <a:close/>
                </a:path>
                <a:path w="431800" h="596900">
                  <a:moveTo>
                    <a:pt x="266700" y="0"/>
                  </a:moveTo>
                  <a:lnTo>
                    <a:pt x="165100" y="0"/>
                  </a:lnTo>
                  <a:lnTo>
                    <a:pt x="142415" y="5546"/>
                  </a:lnTo>
                  <a:lnTo>
                    <a:pt x="122945" y="17748"/>
                  </a:lnTo>
                  <a:lnTo>
                    <a:pt x="109328" y="29950"/>
                  </a:lnTo>
                  <a:lnTo>
                    <a:pt x="104203" y="35496"/>
                  </a:lnTo>
                  <a:lnTo>
                    <a:pt x="0" y="139700"/>
                  </a:lnTo>
                  <a:lnTo>
                    <a:pt x="114300" y="241300"/>
                  </a:lnTo>
                  <a:lnTo>
                    <a:pt x="114300" y="203200"/>
                  </a:lnTo>
                  <a:lnTo>
                    <a:pt x="63500" y="139700"/>
                  </a:lnTo>
                  <a:lnTo>
                    <a:pt x="127000" y="88900"/>
                  </a:lnTo>
                  <a:lnTo>
                    <a:pt x="381000" y="88900"/>
                  </a:lnTo>
                  <a:lnTo>
                    <a:pt x="327596" y="35496"/>
                  </a:lnTo>
                  <a:lnTo>
                    <a:pt x="309957" y="14975"/>
                  </a:lnTo>
                  <a:lnTo>
                    <a:pt x="297734" y="4437"/>
                  </a:lnTo>
                  <a:lnTo>
                    <a:pt x="285217" y="554"/>
                  </a:lnTo>
                  <a:lnTo>
                    <a:pt x="266700" y="0"/>
                  </a:lnTo>
                  <a:close/>
                </a:path>
                <a:path w="431800" h="596900">
                  <a:moveTo>
                    <a:pt x="381000" y="88900"/>
                  </a:moveTo>
                  <a:lnTo>
                    <a:pt x="304800" y="88900"/>
                  </a:lnTo>
                  <a:lnTo>
                    <a:pt x="368300" y="139700"/>
                  </a:lnTo>
                  <a:lnTo>
                    <a:pt x="317500" y="203200"/>
                  </a:lnTo>
                  <a:lnTo>
                    <a:pt x="317500" y="241300"/>
                  </a:lnTo>
                  <a:lnTo>
                    <a:pt x="431800" y="139700"/>
                  </a:lnTo>
                  <a:lnTo>
                    <a:pt x="381000" y="88900"/>
                  </a:lnTo>
                  <a:close/>
                </a:path>
              </a:pathLst>
            </a:custGeom>
            <a:solidFill>
              <a:srgbClr val="00469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3" name="object 48">
              <a:extLst>
                <a:ext uri="{FF2B5EF4-FFF2-40B4-BE49-F238E27FC236}">
                  <a16:creationId xmlns:a16="http://schemas.microsoft.com/office/drawing/2014/main" id="{BEC23CD3-6750-418F-A116-E294D75E5E42}"/>
                </a:ext>
              </a:extLst>
            </p:cNvPr>
            <p:cNvSpPr/>
            <p:nvPr/>
          </p:nvSpPr>
          <p:spPr>
            <a:xfrm>
              <a:off x="3835386" y="3068001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800" y="0"/>
                  </a:moveTo>
                  <a:lnTo>
                    <a:pt x="31027" y="3992"/>
                  </a:lnTo>
                  <a:lnTo>
                    <a:pt x="14879" y="14879"/>
                  </a:lnTo>
                  <a:lnTo>
                    <a:pt x="3992" y="31027"/>
                  </a:lnTo>
                  <a:lnTo>
                    <a:pt x="0" y="50800"/>
                  </a:lnTo>
                  <a:lnTo>
                    <a:pt x="3992" y="70572"/>
                  </a:lnTo>
                  <a:lnTo>
                    <a:pt x="14879" y="86720"/>
                  </a:lnTo>
                  <a:lnTo>
                    <a:pt x="31027" y="97607"/>
                  </a:lnTo>
                  <a:lnTo>
                    <a:pt x="50800" y="101600"/>
                  </a:lnTo>
                  <a:lnTo>
                    <a:pt x="70572" y="97607"/>
                  </a:lnTo>
                  <a:lnTo>
                    <a:pt x="86720" y="86720"/>
                  </a:lnTo>
                  <a:lnTo>
                    <a:pt x="97607" y="70572"/>
                  </a:lnTo>
                  <a:lnTo>
                    <a:pt x="101600" y="50800"/>
                  </a:lnTo>
                  <a:lnTo>
                    <a:pt x="97607" y="31027"/>
                  </a:lnTo>
                  <a:lnTo>
                    <a:pt x="86720" y="14879"/>
                  </a:lnTo>
                  <a:lnTo>
                    <a:pt x="70572" y="3992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00469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3C23BC12-8DC5-4570-BC80-1B7C1CE5D626}"/>
              </a:ext>
            </a:extLst>
          </p:cNvPr>
          <p:cNvGrpSpPr/>
          <p:nvPr/>
        </p:nvGrpSpPr>
        <p:grpSpPr>
          <a:xfrm>
            <a:off x="8350492" y="1594523"/>
            <a:ext cx="163706" cy="269634"/>
            <a:chOff x="3670284" y="3068001"/>
            <a:chExt cx="431800" cy="711200"/>
          </a:xfrm>
        </p:grpSpPr>
        <p:sp>
          <p:nvSpPr>
            <p:cNvPr id="176" name="object 47">
              <a:extLst>
                <a:ext uri="{FF2B5EF4-FFF2-40B4-BE49-F238E27FC236}">
                  <a16:creationId xmlns:a16="http://schemas.microsoft.com/office/drawing/2014/main" id="{EF5728FE-C537-45A1-B6A9-76A93C52037D}"/>
                </a:ext>
              </a:extLst>
            </p:cNvPr>
            <p:cNvSpPr/>
            <p:nvPr/>
          </p:nvSpPr>
          <p:spPr>
            <a:xfrm>
              <a:off x="3670284" y="3182301"/>
              <a:ext cx="431800" cy="596900"/>
            </a:xfrm>
            <a:custGeom>
              <a:avLst/>
              <a:gdLst/>
              <a:ahLst/>
              <a:cxnLst/>
              <a:rect l="l" t="t" r="r" b="b"/>
              <a:pathLst>
                <a:path w="431800" h="596900">
                  <a:moveTo>
                    <a:pt x="304800" y="88900"/>
                  </a:moveTo>
                  <a:lnTo>
                    <a:pt x="127000" y="88900"/>
                  </a:lnTo>
                  <a:lnTo>
                    <a:pt x="127000" y="596900"/>
                  </a:lnTo>
                  <a:lnTo>
                    <a:pt x="165100" y="596900"/>
                  </a:lnTo>
                  <a:lnTo>
                    <a:pt x="215900" y="279400"/>
                  </a:lnTo>
                  <a:lnTo>
                    <a:pt x="304800" y="279400"/>
                  </a:lnTo>
                  <a:lnTo>
                    <a:pt x="304800" y="88900"/>
                  </a:lnTo>
                  <a:close/>
                </a:path>
                <a:path w="431800" h="596900">
                  <a:moveTo>
                    <a:pt x="304800" y="279400"/>
                  </a:moveTo>
                  <a:lnTo>
                    <a:pt x="215900" y="279400"/>
                  </a:lnTo>
                  <a:lnTo>
                    <a:pt x="266700" y="596900"/>
                  </a:lnTo>
                  <a:lnTo>
                    <a:pt x="304800" y="596900"/>
                  </a:lnTo>
                  <a:lnTo>
                    <a:pt x="304800" y="279400"/>
                  </a:lnTo>
                  <a:close/>
                </a:path>
                <a:path w="431800" h="596900">
                  <a:moveTo>
                    <a:pt x="266700" y="0"/>
                  </a:moveTo>
                  <a:lnTo>
                    <a:pt x="165100" y="0"/>
                  </a:lnTo>
                  <a:lnTo>
                    <a:pt x="142415" y="5546"/>
                  </a:lnTo>
                  <a:lnTo>
                    <a:pt x="122945" y="17748"/>
                  </a:lnTo>
                  <a:lnTo>
                    <a:pt x="109328" y="29950"/>
                  </a:lnTo>
                  <a:lnTo>
                    <a:pt x="104203" y="35496"/>
                  </a:lnTo>
                  <a:lnTo>
                    <a:pt x="0" y="139700"/>
                  </a:lnTo>
                  <a:lnTo>
                    <a:pt x="114300" y="241300"/>
                  </a:lnTo>
                  <a:lnTo>
                    <a:pt x="114300" y="203200"/>
                  </a:lnTo>
                  <a:lnTo>
                    <a:pt x="63500" y="139700"/>
                  </a:lnTo>
                  <a:lnTo>
                    <a:pt x="127000" y="88900"/>
                  </a:lnTo>
                  <a:lnTo>
                    <a:pt x="381000" y="88900"/>
                  </a:lnTo>
                  <a:lnTo>
                    <a:pt x="327596" y="35496"/>
                  </a:lnTo>
                  <a:lnTo>
                    <a:pt x="309957" y="14975"/>
                  </a:lnTo>
                  <a:lnTo>
                    <a:pt x="297734" y="4437"/>
                  </a:lnTo>
                  <a:lnTo>
                    <a:pt x="285217" y="554"/>
                  </a:lnTo>
                  <a:lnTo>
                    <a:pt x="266700" y="0"/>
                  </a:lnTo>
                  <a:close/>
                </a:path>
                <a:path w="431800" h="596900">
                  <a:moveTo>
                    <a:pt x="381000" y="88900"/>
                  </a:moveTo>
                  <a:lnTo>
                    <a:pt x="304800" y="88900"/>
                  </a:lnTo>
                  <a:lnTo>
                    <a:pt x="368300" y="139700"/>
                  </a:lnTo>
                  <a:lnTo>
                    <a:pt x="317500" y="203200"/>
                  </a:lnTo>
                  <a:lnTo>
                    <a:pt x="317500" y="241300"/>
                  </a:lnTo>
                  <a:lnTo>
                    <a:pt x="431800" y="139700"/>
                  </a:lnTo>
                  <a:lnTo>
                    <a:pt x="381000" y="88900"/>
                  </a:lnTo>
                  <a:close/>
                </a:path>
              </a:pathLst>
            </a:custGeom>
            <a:solidFill>
              <a:srgbClr val="00469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7" name="object 48">
              <a:extLst>
                <a:ext uri="{FF2B5EF4-FFF2-40B4-BE49-F238E27FC236}">
                  <a16:creationId xmlns:a16="http://schemas.microsoft.com/office/drawing/2014/main" id="{98BA863D-C745-4044-8656-C5A355517831}"/>
                </a:ext>
              </a:extLst>
            </p:cNvPr>
            <p:cNvSpPr/>
            <p:nvPr/>
          </p:nvSpPr>
          <p:spPr>
            <a:xfrm>
              <a:off x="3835386" y="3068001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800" y="0"/>
                  </a:moveTo>
                  <a:lnTo>
                    <a:pt x="31027" y="3992"/>
                  </a:lnTo>
                  <a:lnTo>
                    <a:pt x="14879" y="14879"/>
                  </a:lnTo>
                  <a:lnTo>
                    <a:pt x="3992" y="31027"/>
                  </a:lnTo>
                  <a:lnTo>
                    <a:pt x="0" y="50800"/>
                  </a:lnTo>
                  <a:lnTo>
                    <a:pt x="3992" y="70572"/>
                  </a:lnTo>
                  <a:lnTo>
                    <a:pt x="14879" y="86720"/>
                  </a:lnTo>
                  <a:lnTo>
                    <a:pt x="31027" y="97607"/>
                  </a:lnTo>
                  <a:lnTo>
                    <a:pt x="50800" y="101600"/>
                  </a:lnTo>
                  <a:lnTo>
                    <a:pt x="70572" y="97607"/>
                  </a:lnTo>
                  <a:lnTo>
                    <a:pt x="86720" y="86720"/>
                  </a:lnTo>
                  <a:lnTo>
                    <a:pt x="97607" y="70572"/>
                  </a:lnTo>
                  <a:lnTo>
                    <a:pt x="101600" y="50800"/>
                  </a:lnTo>
                  <a:lnTo>
                    <a:pt x="97607" y="31027"/>
                  </a:lnTo>
                  <a:lnTo>
                    <a:pt x="86720" y="14879"/>
                  </a:lnTo>
                  <a:lnTo>
                    <a:pt x="70572" y="3992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00469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79" name="순서도: 자기 디스크 178">
            <a:extLst>
              <a:ext uri="{FF2B5EF4-FFF2-40B4-BE49-F238E27FC236}">
                <a16:creationId xmlns:a16="http://schemas.microsoft.com/office/drawing/2014/main" id="{8B3C2523-BA30-4D5B-9F3C-93F4C01E6073}"/>
              </a:ext>
            </a:extLst>
          </p:cNvPr>
          <p:cNvSpPr/>
          <p:nvPr/>
        </p:nvSpPr>
        <p:spPr>
          <a:xfrm>
            <a:off x="7319538" y="3958724"/>
            <a:ext cx="896294" cy="64874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500" b="1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4D1E9172-0F55-466D-8B1F-9D1CE7C76A22}"/>
              </a:ext>
            </a:extLst>
          </p:cNvPr>
          <p:cNvGrpSpPr/>
          <p:nvPr/>
        </p:nvGrpSpPr>
        <p:grpSpPr>
          <a:xfrm>
            <a:off x="7331614" y="4361226"/>
            <a:ext cx="297686" cy="228837"/>
            <a:chOff x="3530584" y="1759700"/>
            <a:chExt cx="711202" cy="622300"/>
          </a:xfrm>
          <a:solidFill>
            <a:schemeClr val="accent6">
              <a:lumMod val="50000"/>
            </a:schemeClr>
          </a:solidFill>
        </p:grpSpPr>
        <p:sp>
          <p:nvSpPr>
            <p:cNvPr id="182" name="object 73">
              <a:extLst>
                <a:ext uri="{FF2B5EF4-FFF2-40B4-BE49-F238E27FC236}">
                  <a16:creationId xmlns:a16="http://schemas.microsoft.com/office/drawing/2014/main" id="{E41461BD-84ED-42EB-86C4-08AA7FC78A81}"/>
                </a:ext>
              </a:extLst>
            </p:cNvPr>
            <p:cNvSpPr/>
            <p:nvPr/>
          </p:nvSpPr>
          <p:spPr>
            <a:xfrm>
              <a:off x="3530584" y="2089900"/>
              <a:ext cx="711200" cy="292100"/>
            </a:xfrm>
            <a:custGeom>
              <a:avLst/>
              <a:gdLst/>
              <a:ahLst/>
              <a:cxnLst/>
              <a:rect l="l" t="t" r="r" b="b"/>
              <a:pathLst>
                <a:path w="711200" h="292100">
                  <a:moveTo>
                    <a:pt x="0" y="114300"/>
                  </a:moveTo>
                  <a:lnTo>
                    <a:pt x="0" y="152400"/>
                  </a:lnTo>
                  <a:lnTo>
                    <a:pt x="279400" y="292100"/>
                  </a:lnTo>
                  <a:lnTo>
                    <a:pt x="344170" y="254000"/>
                  </a:lnTo>
                  <a:lnTo>
                    <a:pt x="279400" y="254000"/>
                  </a:lnTo>
                  <a:lnTo>
                    <a:pt x="0" y="114300"/>
                  </a:lnTo>
                  <a:close/>
                </a:path>
                <a:path w="711200" h="292100">
                  <a:moveTo>
                    <a:pt x="711200" y="0"/>
                  </a:moveTo>
                  <a:lnTo>
                    <a:pt x="279400" y="254000"/>
                  </a:lnTo>
                  <a:lnTo>
                    <a:pt x="344170" y="254000"/>
                  </a:lnTo>
                  <a:lnTo>
                    <a:pt x="711200" y="38100"/>
                  </a:lnTo>
                  <a:lnTo>
                    <a:pt x="7112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3" name="object 74">
              <a:extLst>
                <a:ext uri="{FF2B5EF4-FFF2-40B4-BE49-F238E27FC236}">
                  <a16:creationId xmlns:a16="http://schemas.microsoft.com/office/drawing/2014/main" id="{7FE62165-B146-45B7-8F83-B16248DDF6BA}"/>
                </a:ext>
              </a:extLst>
            </p:cNvPr>
            <p:cNvSpPr/>
            <p:nvPr/>
          </p:nvSpPr>
          <p:spPr>
            <a:xfrm>
              <a:off x="3530586" y="1759700"/>
              <a:ext cx="711200" cy="393700"/>
            </a:xfrm>
            <a:custGeom>
              <a:avLst/>
              <a:gdLst/>
              <a:ahLst/>
              <a:cxnLst/>
              <a:rect l="l" t="t" r="r" b="b"/>
              <a:pathLst>
                <a:path w="711200" h="393700">
                  <a:moveTo>
                    <a:pt x="431800" y="0"/>
                  </a:moveTo>
                  <a:lnTo>
                    <a:pt x="0" y="254000"/>
                  </a:lnTo>
                  <a:lnTo>
                    <a:pt x="279400" y="393700"/>
                  </a:lnTo>
                  <a:lnTo>
                    <a:pt x="344170" y="355600"/>
                  </a:lnTo>
                  <a:lnTo>
                    <a:pt x="279400" y="355600"/>
                  </a:lnTo>
                  <a:lnTo>
                    <a:pt x="70027" y="250913"/>
                  </a:lnTo>
                  <a:lnTo>
                    <a:pt x="431800" y="38100"/>
                  </a:lnTo>
                  <a:lnTo>
                    <a:pt x="508000" y="38100"/>
                  </a:lnTo>
                  <a:lnTo>
                    <a:pt x="431800" y="0"/>
                  </a:lnTo>
                  <a:close/>
                </a:path>
                <a:path w="711200" h="393700">
                  <a:moveTo>
                    <a:pt x="508000" y="38100"/>
                  </a:moveTo>
                  <a:lnTo>
                    <a:pt x="431800" y="38100"/>
                  </a:lnTo>
                  <a:lnTo>
                    <a:pt x="641172" y="142786"/>
                  </a:lnTo>
                  <a:lnTo>
                    <a:pt x="279400" y="355600"/>
                  </a:lnTo>
                  <a:lnTo>
                    <a:pt x="344170" y="355600"/>
                  </a:lnTo>
                  <a:lnTo>
                    <a:pt x="711200" y="139700"/>
                  </a:lnTo>
                  <a:lnTo>
                    <a:pt x="508000" y="3810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4" name="object 75">
              <a:extLst>
                <a:ext uri="{FF2B5EF4-FFF2-40B4-BE49-F238E27FC236}">
                  <a16:creationId xmlns:a16="http://schemas.microsoft.com/office/drawing/2014/main" id="{B8DC0752-B39D-4B6E-95C5-52FA54053718}"/>
                </a:ext>
              </a:extLst>
            </p:cNvPr>
            <p:cNvSpPr/>
            <p:nvPr/>
          </p:nvSpPr>
          <p:spPr>
            <a:xfrm>
              <a:off x="3530584" y="2013700"/>
              <a:ext cx="711200" cy="292100"/>
            </a:xfrm>
            <a:custGeom>
              <a:avLst/>
              <a:gdLst/>
              <a:ahLst/>
              <a:cxnLst/>
              <a:rect l="l" t="t" r="r" b="b"/>
              <a:pathLst>
                <a:path w="711200" h="292100">
                  <a:moveTo>
                    <a:pt x="0" y="114300"/>
                  </a:moveTo>
                  <a:lnTo>
                    <a:pt x="0" y="152400"/>
                  </a:lnTo>
                  <a:lnTo>
                    <a:pt x="279400" y="292100"/>
                  </a:lnTo>
                  <a:lnTo>
                    <a:pt x="344170" y="254000"/>
                  </a:lnTo>
                  <a:lnTo>
                    <a:pt x="279400" y="254000"/>
                  </a:lnTo>
                  <a:lnTo>
                    <a:pt x="0" y="114300"/>
                  </a:lnTo>
                  <a:close/>
                </a:path>
                <a:path w="711200" h="292100">
                  <a:moveTo>
                    <a:pt x="711200" y="0"/>
                  </a:moveTo>
                  <a:lnTo>
                    <a:pt x="279400" y="254000"/>
                  </a:lnTo>
                  <a:lnTo>
                    <a:pt x="344170" y="254000"/>
                  </a:lnTo>
                  <a:lnTo>
                    <a:pt x="711200" y="38100"/>
                  </a:lnTo>
                  <a:lnTo>
                    <a:pt x="7112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5" name="object 76">
              <a:extLst>
                <a:ext uri="{FF2B5EF4-FFF2-40B4-BE49-F238E27FC236}">
                  <a16:creationId xmlns:a16="http://schemas.microsoft.com/office/drawing/2014/main" id="{AED5E969-7DE5-41CA-B684-485E98B49B8A}"/>
                </a:ext>
              </a:extLst>
            </p:cNvPr>
            <p:cNvSpPr/>
            <p:nvPr/>
          </p:nvSpPr>
          <p:spPr>
            <a:xfrm>
              <a:off x="3530584" y="1937500"/>
              <a:ext cx="711200" cy="292100"/>
            </a:xfrm>
            <a:custGeom>
              <a:avLst/>
              <a:gdLst/>
              <a:ahLst/>
              <a:cxnLst/>
              <a:rect l="l" t="t" r="r" b="b"/>
              <a:pathLst>
                <a:path w="711200" h="292100">
                  <a:moveTo>
                    <a:pt x="0" y="114300"/>
                  </a:moveTo>
                  <a:lnTo>
                    <a:pt x="0" y="152400"/>
                  </a:lnTo>
                  <a:lnTo>
                    <a:pt x="279400" y="292100"/>
                  </a:lnTo>
                  <a:lnTo>
                    <a:pt x="344170" y="254000"/>
                  </a:lnTo>
                  <a:lnTo>
                    <a:pt x="279400" y="254000"/>
                  </a:lnTo>
                  <a:lnTo>
                    <a:pt x="0" y="114300"/>
                  </a:lnTo>
                  <a:close/>
                </a:path>
                <a:path w="711200" h="292100">
                  <a:moveTo>
                    <a:pt x="711200" y="0"/>
                  </a:moveTo>
                  <a:lnTo>
                    <a:pt x="279400" y="254000"/>
                  </a:lnTo>
                  <a:lnTo>
                    <a:pt x="344170" y="254000"/>
                  </a:lnTo>
                  <a:lnTo>
                    <a:pt x="711200" y="38100"/>
                  </a:lnTo>
                  <a:lnTo>
                    <a:pt x="7112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6" name="object 77">
              <a:extLst>
                <a:ext uri="{FF2B5EF4-FFF2-40B4-BE49-F238E27FC236}">
                  <a16:creationId xmlns:a16="http://schemas.microsoft.com/office/drawing/2014/main" id="{99C8323E-6FDE-4E37-9587-1BCE362600F8}"/>
                </a:ext>
              </a:extLst>
            </p:cNvPr>
            <p:cNvSpPr/>
            <p:nvPr/>
          </p:nvSpPr>
          <p:spPr>
            <a:xfrm>
              <a:off x="3773509" y="1885276"/>
              <a:ext cx="226060" cy="140335"/>
            </a:xfrm>
            <a:custGeom>
              <a:avLst/>
              <a:gdLst/>
              <a:ahLst/>
              <a:cxnLst/>
              <a:rect l="l" t="t" r="r" b="b"/>
              <a:pathLst>
                <a:path w="226060" h="140335">
                  <a:moveTo>
                    <a:pt x="85653" y="0"/>
                  </a:moveTo>
                  <a:lnTo>
                    <a:pt x="44592" y="10723"/>
                  </a:lnTo>
                  <a:lnTo>
                    <a:pt x="15143" y="29979"/>
                  </a:lnTo>
                  <a:lnTo>
                    <a:pt x="0" y="55087"/>
                  </a:lnTo>
                  <a:lnTo>
                    <a:pt x="1858" y="83362"/>
                  </a:lnTo>
                  <a:lnTo>
                    <a:pt x="21168" y="109517"/>
                  </a:lnTo>
                  <a:lnTo>
                    <a:pt x="53598" y="128858"/>
                  </a:lnTo>
                  <a:lnTo>
                    <a:pt x="94706" y="139568"/>
                  </a:lnTo>
                  <a:lnTo>
                    <a:pt x="140047" y="139826"/>
                  </a:lnTo>
                  <a:lnTo>
                    <a:pt x="181115" y="129103"/>
                  </a:lnTo>
                  <a:lnTo>
                    <a:pt x="210567" y="109847"/>
                  </a:lnTo>
                  <a:lnTo>
                    <a:pt x="225708" y="84739"/>
                  </a:lnTo>
                  <a:lnTo>
                    <a:pt x="223842" y="56464"/>
                  </a:lnTo>
                  <a:lnTo>
                    <a:pt x="204532" y="30309"/>
                  </a:lnTo>
                  <a:lnTo>
                    <a:pt x="172102" y="10968"/>
                  </a:lnTo>
                  <a:lnTo>
                    <a:pt x="130994" y="258"/>
                  </a:lnTo>
                  <a:lnTo>
                    <a:pt x="85653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EB3F2117-50EC-4851-BA27-56EE6916EBEB}"/>
              </a:ext>
            </a:extLst>
          </p:cNvPr>
          <p:cNvGrpSpPr/>
          <p:nvPr/>
        </p:nvGrpSpPr>
        <p:grpSpPr>
          <a:xfrm>
            <a:off x="7579264" y="4361226"/>
            <a:ext cx="297686" cy="228837"/>
            <a:chOff x="3530584" y="1759700"/>
            <a:chExt cx="711202" cy="622300"/>
          </a:xfrm>
          <a:solidFill>
            <a:schemeClr val="accent6">
              <a:lumMod val="50000"/>
            </a:schemeClr>
          </a:solidFill>
        </p:grpSpPr>
        <p:sp>
          <p:nvSpPr>
            <p:cNvPr id="188" name="object 73">
              <a:extLst>
                <a:ext uri="{FF2B5EF4-FFF2-40B4-BE49-F238E27FC236}">
                  <a16:creationId xmlns:a16="http://schemas.microsoft.com/office/drawing/2014/main" id="{12EA72A8-216B-4C38-8A45-DD5ED7F0D4C7}"/>
                </a:ext>
              </a:extLst>
            </p:cNvPr>
            <p:cNvSpPr/>
            <p:nvPr/>
          </p:nvSpPr>
          <p:spPr>
            <a:xfrm>
              <a:off x="3530584" y="2089900"/>
              <a:ext cx="711200" cy="292100"/>
            </a:xfrm>
            <a:custGeom>
              <a:avLst/>
              <a:gdLst/>
              <a:ahLst/>
              <a:cxnLst/>
              <a:rect l="l" t="t" r="r" b="b"/>
              <a:pathLst>
                <a:path w="711200" h="292100">
                  <a:moveTo>
                    <a:pt x="0" y="114300"/>
                  </a:moveTo>
                  <a:lnTo>
                    <a:pt x="0" y="152400"/>
                  </a:lnTo>
                  <a:lnTo>
                    <a:pt x="279400" y="292100"/>
                  </a:lnTo>
                  <a:lnTo>
                    <a:pt x="344170" y="254000"/>
                  </a:lnTo>
                  <a:lnTo>
                    <a:pt x="279400" y="254000"/>
                  </a:lnTo>
                  <a:lnTo>
                    <a:pt x="0" y="114300"/>
                  </a:lnTo>
                  <a:close/>
                </a:path>
                <a:path w="711200" h="292100">
                  <a:moveTo>
                    <a:pt x="711200" y="0"/>
                  </a:moveTo>
                  <a:lnTo>
                    <a:pt x="279400" y="254000"/>
                  </a:lnTo>
                  <a:lnTo>
                    <a:pt x="344170" y="254000"/>
                  </a:lnTo>
                  <a:lnTo>
                    <a:pt x="711200" y="38100"/>
                  </a:lnTo>
                  <a:lnTo>
                    <a:pt x="7112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9" name="object 74">
              <a:extLst>
                <a:ext uri="{FF2B5EF4-FFF2-40B4-BE49-F238E27FC236}">
                  <a16:creationId xmlns:a16="http://schemas.microsoft.com/office/drawing/2014/main" id="{BFBB2475-619E-47AA-BF7A-360075AF5D37}"/>
                </a:ext>
              </a:extLst>
            </p:cNvPr>
            <p:cNvSpPr/>
            <p:nvPr/>
          </p:nvSpPr>
          <p:spPr>
            <a:xfrm>
              <a:off x="3530586" y="1759700"/>
              <a:ext cx="711200" cy="393700"/>
            </a:xfrm>
            <a:custGeom>
              <a:avLst/>
              <a:gdLst/>
              <a:ahLst/>
              <a:cxnLst/>
              <a:rect l="l" t="t" r="r" b="b"/>
              <a:pathLst>
                <a:path w="711200" h="393700">
                  <a:moveTo>
                    <a:pt x="431800" y="0"/>
                  </a:moveTo>
                  <a:lnTo>
                    <a:pt x="0" y="254000"/>
                  </a:lnTo>
                  <a:lnTo>
                    <a:pt x="279400" y="393700"/>
                  </a:lnTo>
                  <a:lnTo>
                    <a:pt x="344170" y="355600"/>
                  </a:lnTo>
                  <a:lnTo>
                    <a:pt x="279400" y="355600"/>
                  </a:lnTo>
                  <a:lnTo>
                    <a:pt x="70027" y="250913"/>
                  </a:lnTo>
                  <a:lnTo>
                    <a:pt x="431800" y="38100"/>
                  </a:lnTo>
                  <a:lnTo>
                    <a:pt x="508000" y="38100"/>
                  </a:lnTo>
                  <a:lnTo>
                    <a:pt x="431800" y="0"/>
                  </a:lnTo>
                  <a:close/>
                </a:path>
                <a:path w="711200" h="393700">
                  <a:moveTo>
                    <a:pt x="508000" y="38100"/>
                  </a:moveTo>
                  <a:lnTo>
                    <a:pt x="431800" y="38100"/>
                  </a:lnTo>
                  <a:lnTo>
                    <a:pt x="641172" y="142786"/>
                  </a:lnTo>
                  <a:lnTo>
                    <a:pt x="279400" y="355600"/>
                  </a:lnTo>
                  <a:lnTo>
                    <a:pt x="344170" y="355600"/>
                  </a:lnTo>
                  <a:lnTo>
                    <a:pt x="711200" y="139700"/>
                  </a:lnTo>
                  <a:lnTo>
                    <a:pt x="508000" y="3810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0" name="object 75">
              <a:extLst>
                <a:ext uri="{FF2B5EF4-FFF2-40B4-BE49-F238E27FC236}">
                  <a16:creationId xmlns:a16="http://schemas.microsoft.com/office/drawing/2014/main" id="{FE8B6567-296E-429D-8F67-93D79221152E}"/>
                </a:ext>
              </a:extLst>
            </p:cNvPr>
            <p:cNvSpPr/>
            <p:nvPr/>
          </p:nvSpPr>
          <p:spPr>
            <a:xfrm>
              <a:off x="3530584" y="2013700"/>
              <a:ext cx="711200" cy="292100"/>
            </a:xfrm>
            <a:custGeom>
              <a:avLst/>
              <a:gdLst/>
              <a:ahLst/>
              <a:cxnLst/>
              <a:rect l="l" t="t" r="r" b="b"/>
              <a:pathLst>
                <a:path w="711200" h="292100">
                  <a:moveTo>
                    <a:pt x="0" y="114300"/>
                  </a:moveTo>
                  <a:lnTo>
                    <a:pt x="0" y="152400"/>
                  </a:lnTo>
                  <a:lnTo>
                    <a:pt x="279400" y="292100"/>
                  </a:lnTo>
                  <a:lnTo>
                    <a:pt x="344170" y="254000"/>
                  </a:lnTo>
                  <a:lnTo>
                    <a:pt x="279400" y="254000"/>
                  </a:lnTo>
                  <a:lnTo>
                    <a:pt x="0" y="114300"/>
                  </a:lnTo>
                  <a:close/>
                </a:path>
                <a:path w="711200" h="292100">
                  <a:moveTo>
                    <a:pt x="711200" y="0"/>
                  </a:moveTo>
                  <a:lnTo>
                    <a:pt x="279400" y="254000"/>
                  </a:lnTo>
                  <a:lnTo>
                    <a:pt x="344170" y="254000"/>
                  </a:lnTo>
                  <a:lnTo>
                    <a:pt x="711200" y="38100"/>
                  </a:lnTo>
                  <a:lnTo>
                    <a:pt x="7112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1" name="object 76">
              <a:extLst>
                <a:ext uri="{FF2B5EF4-FFF2-40B4-BE49-F238E27FC236}">
                  <a16:creationId xmlns:a16="http://schemas.microsoft.com/office/drawing/2014/main" id="{03A9A6DF-5511-47F4-B77E-D424BB171E00}"/>
                </a:ext>
              </a:extLst>
            </p:cNvPr>
            <p:cNvSpPr/>
            <p:nvPr/>
          </p:nvSpPr>
          <p:spPr>
            <a:xfrm>
              <a:off x="3530584" y="1937500"/>
              <a:ext cx="711200" cy="292100"/>
            </a:xfrm>
            <a:custGeom>
              <a:avLst/>
              <a:gdLst/>
              <a:ahLst/>
              <a:cxnLst/>
              <a:rect l="l" t="t" r="r" b="b"/>
              <a:pathLst>
                <a:path w="711200" h="292100">
                  <a:moveTo>
                    <a:pt x="0" y="114300"/>
                  </a:moveTo>
                  <a:lnTo>
                    <a:pt x="0" y="152400"/>
                  </a:lnTo>
                  <a:lnTo>
                    <a:pt x="279400" y="292100"/>
                  </a:lnTo>
                  <a:lnTo>
                    <a:pt x="344170" y="254000"/>
                  </a:lnTo>
                  <a:lnTo>
                    <a:pt x="279400" y="254000"/>
                  </a:lnTo>
                  <a:lnTo>
                    <a:pt x="0" y="114300"/>
                  </a:lnTo>
                  <a:close/>
                </a:path>
                <a:path w="711200" h="292100">
                  <a:moveTo>
                    <a:pt x="711200" y="0"/>
                  </a:moveTo>
                  <a:lnTo>
                    <a:pt x="279400" y="254000"/>
                  </a:lnTo>
                  <a:lnTo>
                    <a:pt x="344170" y="254000"/>
                  </a:lnTo>
                  <a:lnTo>
                    <a:pt x="711200" y="38100"/>
                  </a:lnTo>
                  <a:lnTo>
                    <a:pt x="7112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2" name="object 77">
              <a:extLst>
                <a:ext uri="{FF2B5EF4-FFF2-40B4-BE49-F238E27FC236}">
                  <a16:creationId xmlns:a16="http://schemas.microsoft.com/office/drawing/2014/main" id="{4E33C37C-3C2B-40AA-A5DA-F3FE56A63519}"/>
                </a:ext>
              </a:extLst>
            </p:cNvPr>
            <p:cNvSpPr/>
            <p:nvPr/>
          </p:nvSpPr>
          <p:spPr>
            <a:xfrm>
              <a:off x="3773509" y="1885276"/>
              <a:ext cx="226060" cy="140335"/>
            </a:xfrm>
            <a:custGeom>
              <a:avLst/>
              <a:gdLst/>
              <a:ahLst/>
              <a:cxnLst/>
              <a:rect l="l" t="t" r="r" b="b"/>
              <a:pathLst>
                <a:path w="226060" h="140335">
                  <a:moveTo>
                    <a:pt x="85653" y="0"/>
                  </a:moveTo>
                  <a:lnTo>
                    <a:pt x="44592" y="10723"/>
                  </a:lnTo>
                  <a:lnTo>
                    <a:pt x="15143" y="29979"/>
                  </a:lnTo>
                  <a:lnTo>
                    <a:pt x="0" y="55087"/>
                  </a:lnTo>
                  <a:lnTo>
                    <a:pt x="1858" y="83362"/>
                  </a:lnTo>
                  <a:lnTo>
                    <a:pt x="21168" y="109517"/>
                  </a:lnTo>
                  <a:lnTo>
                    <a:pt x="53598" y="128858"/>
                  </a:lnTo>
                  <a:lnTo>
                    <a:pt x="94706" y="139568"/>
                  </a:lnTo>
                  <a:lnTo>
                    <a:pt x="140047" y="139826"/>
                  </a:lnTo>
                  <a:lnTo>
                    <a:pt x="181115" y="129103"/>
                  </a:lnTo>
                  <a:lnTo>
                    <a:pt x="210567" y="109847"/>
                  </a:lnTo>
                  <a:lnTo>
                    <a:pt x="225708" y="84739"/>
                  </a:lnTo>
                  <a:lnTo>
                    <a:pt x="223842" y="56464"/>
                  </a:lnTo>
                  <a:lnTo>
                    <a:pt x="204532" y="30309"/>
                  </a:lnTo>
                  <a:lnTo>
                    <a:pt x="172102" y="10968"/>
                  </a:lnTo>
                  <a:lnTo>
                    <a:pt x="130994" y="258"/>
                  </a:lnTo>
                  <a:lnTo>
                    <a:pt x="85653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D8DC99DB-09BE-4BA3-84CE-50E7CDF602B3}"/>
              </a:ext>
            </a:extLst>
          </p:cNvPr>
          <p:cNvGrpSpPr/>
          <p:nvPr/>
        </p:nvGrpSpPr>
        <p:grpSpPr>
          <a:xfrm>
            <a:off x="7845964" y="4361226"/>
            <a:ext cx="297686" cy="228837"/>
            <a:chOff x="3530584" y="1759700"/>
            <a:chExt cx="711202" cy="622300"/>
          </a:xfrm>
          <a:solidFill>
            <a:schemeClr val="accent6">
              <a:lumMod val="50000"/>
            </a:schemeClr>
          </a:solidFill>
        </p:grpSpPr>
        <p:sp>
          <p:nvSpPr>
            <p:cNvPr id="194" name="object 73">
              <a:extLst>
                <a:ext uri="{FF2B5EF4-FFF2-40B4-BE49-F238E27FC236}">
                  <a16:creationId xmlns:a16="http://schemas.microsoft.com/office/drawing/2014/main" id="{5C3DA09D-7084-4BE4-B84C-738D97C25078}"/>
                </a:ext>
              </a:extLst>
            </p:cNvPr>
            <p:cNvSpPr/>
            <p:nvPr/>
          </p:nvSpPr>
          <p:spPr>
            <a:xfrm>
              <a:off x="3530584" y="2089900"/>
              <a:ext cx="711200" cy="292100"/>
            </a:xfrm>
            <a:custGeom>
              <a:avLst/>
              <a:gdLst/>
              <a:ahLst/>
              <a:cxnLst/>
              <a:rect l="l" t="t" r="r" b="b"/>
              <a:pathLst>
                <a:path w="711200" h="292100">
                  <a:moveTo>
                    <a:pt x="0" y="114300"/>
                  </a:moveTo>
                  <a:lnTo>
                    <a:pt x="0" y="152400"/>
                  </a:lnTo>
                  <a:lnTo>
                    <a:pt x="279400" y="292100"/>
                  </a:lnTo>
                  <a:lnTo>
                    <a:pt x="344170" y="254000"/>
                  </a:lnTo>
                  <a:lnTo>
                    <a:pt x="279400" y="254000"/>
                  </a:lnTo>
                  <a:lnTo>
                    <a:pt x="0" y="114300"/>
                  </a:lnTo>
                  <a:close/>
                </a:path>
                <a:path w="711200" h="292100">
                  <a:moveTo>
                    <a:pt x="711200" y="0"/>
                  </a:moveTo>
                  <a:lnTo>
                    <a:pt x="279400" y="254000"/>
                  </a:lnTo>
                  <a:lnTo>
                    <a:pt x="344170" y="254000"/>
                  </a:lnTo>
                  <a:lnTo>
                    <a:pt x="711200" y="38100"/>
                  </a:lnTo>
                  <a:lnTo>
                    <a:pt x="7112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5" name="object 74">
              <a:extLst>
                <a:ext uri="{FF2B5EF4-FFF2-40B4-BE49-F238E27FC236}">
                  <a16:creationId xmlns:a16="http://schemas.microsoft.com/office/drawing/2014/main" id="{F49053DB-9E04-4527-A227-E3EB57CABDC0}"/>
                </a:ext>
              </a:extLst>
            </p:cNvPr>
            <p:cNvSpPr/>
            <p:nvPr/>
          </p:nvSpPr>
          <p:spPr>
            <a:xfrm>
              <a:off x="3530586" y="1759700"/>
              <a:ext cx="711200" cy="393700"/>
            </a:xfrm>
            <a:custGeom>
              <a:avLst/>
              <a:gdLst/>
              <a:ahLst/>
              <a:cxnLst/>
              <a:rect l="l" t="t" r="r" b="b"/>
              <a:pathLst>
                <a:path w="711200" h="393700">
                  <a:moveTo>
                    <a:pt x="431800" y="0"/>
                  </a:moveTo>
                  <a:lnTo>
                    <a:pt x="0" y="254000"/>
                  </a:lnTo>
                  <a:lnTo>
                    <a:pt x="279400" y="393700"/>
                  </a:lnTo>
                  <a:lnTo>
                    <a:pt x="344170" y="355600"/>
                  </a:lnTo>
                  <a:lnTo>
                    <a:pt x="279400" y="355600"/>
                  </a:lnTo>
                  <a:lnTo>
                    <a:pt x="70027" y="250913"/>
                  </a:lnTo>
                  <a:lnTo>
                    <a:pt x="431800" y="38100"/>
                  </a:lnTo>
                  <a:lnTo>
                    <a:pt x="508000" y="38100"/>
                  </a:lnTo>
                  <a:lnTo>
                    <a:pt x="431800" y="0"/>
                  </a:lnTo>
                  <a:close/>
                </a:path>
                <a:path w="711200" h="393700">
                  <a:moveTo>
                    <a:pt x="508000" y="38100"/>
                  </a:moveTo>
                  <a:lnTo>
                    <a:pt x="431800" y="38100"/>
                  </a:lnTo>
                  <a:lnTo>
                    <a:pt x="641172" y="142786"/>
                  </a:lnTo>
                  <a:lnTo>
                    <a:pt x="279400" y="355600"/>
                  </a:lnTo>
                  <a:lnTo>
                    <a:pt x="344170" y="355600"/>
                  </a:lnTo>
                  <a:lnTo>
                    <a:pt x="711200" y="139700"/>
                  </a:lnTo>
                  <a:lnTo>
                    <a:pt x="508000" y="3810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6" name="object 75">
              <a:extLst>
                <a:ext uri="{FF2B5EF4-FFF2-40B4-BE49-F238E27FC236}">
                  <a16:creationId xmlns:a16="http://schemas.microsoft.com/office/drawing/2014/main" id="{212E5690-5DC8-4ADF-B117-2F7A707844B8}"/>
                </a:ext>
              </a:extLst>
            </p:cNvPr>
            <p:cNvSpPr/>
            <p:nvPr/>
          </p:nvSpPr>
          <p:spPr>
            <a:xfrm>
              <a:off x="3530584" y="2013700"/>
              <a:ext cx="711200" cy="292100"/>
            </a:xfrm>
            <a:custGeom>
              <a:avLst/>
              <a:gdLst/>
              <a:ahLst/>
              <a:cxnLst/>
              <a:rect l="l" t="t" r="r" b="b"/>
              <a:pathLst>
                <a:path w="711200" h="292100">
                  <a:moveTo>
                    <a:pt x="0" y="114300"/>
                  </a:moveTo>
                  <a:lnTo>
                    <a:pt x="0" y="152400"/>
                  </a:lnTo>
                  <a:lnTo>
                    <a:pt x="279400" y="292100"/>
                  </a:lnTo>
                  <a:lnTo>
                    <a:pt x="344170" y="254000"/>
                  </a:lnTo>
                  <a:lnTo>
                    <a:pt x="279400" y="254000"/>
                  </a:lnTo>
                  <a:lnTo>
                    <a:pt x="0" y="114300"/>
                  </a:lnTo>
                  <a:close/>
                </a:path>
                <a:path w="711200" h="292100">
                  <a:moveTo>
                    <a:pt x="711200" y="0"/>
                  </a:moveTo>
                  <a:lnTo>
                    <a:pt x="279400" y="254000"/>
                  </a:lnTo>
                  <a:lnTo>
                    <a:pt x="344170" y="254000"/>
                  </a:lnTo>
                  <a:lnTo>
                    <a:pt x="711200" y="38100"/>
                  </a:lnTo>
                  <a:lnTo>
                    <a:pt x="7112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7" name="object 76">
              <a:extLst>
                <a:ext uri="{FF2B5EF4-FFF2-40B4-BE49-F238E27FC236}">
                  <a16:creationId xmlns:a16="http://schemas.microsoft.com/office/drawing/2014/main" id="{419F011D-6BE7-4EE5-901A-9C4CAE57D7A9}"/>
                </a:ext>
              </a:extLst>
            </p:cNvPr>
            <p:cNvSpPr/>
            <p:nvPr/>
          </p:nvSpPr>
          <p:spPr>
            <a:xfrm>
              <a:off x="3530584" y="1937500"/>
              <a:ext cx="711200" cy="292100"/>
            </a:xfrm>
            <a:custGeom>
              <a:avLst/>
              <a:gdLst/>
              <a:ahLst/>
              <a:cxnLst/>
              <a:rect l="l" t="t" r="r" b="b"/>
              <a:pathLst>
                <a:path w="711200" h="292100">
                  <a:moveTo>
                    <a:pt x="0" y="114300"/>
                  </a:moveTo>
                  <a:lnTo>
                    <a:pt x="0" y="152400"/>
                  </a:lnTo>
                  <a:lnTo>
                    <a:pt x="279400" y="292100"/>
                  </a:lnTo>
                  <a:lnTo>
                    <a:pt x="344170" y="254000"/>
                  </a:lnTo>
                  <a:lnTo>
                    <a:pt x="279400" y="254000"/>
                  </a:lnTo>
                  <a:lnTo>
                    <a:pt x="0" y="114300"/>
                  </a:lnTo>
                  <a:close/>
                </a:path>
                <a:path w="711200" h="292100">
                  <a:moveTo>
                    <a:pt x="711200" y="0"/>
                  </a:moveTo>
                  <a:lnTo>
                    <a:pt x="279400" y="254000"/>
                  </a:lnTo>
                  <a:lnTo>
                    <a:pt x="344170" y="254000"/>
                  </a:lnTo>
                  <a:lnTo>
                    <a:pt x="711200" y="38100"/>
                  </a:lnTo>
                  <a:lnTo>
                    <a:pt x="7112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8" name="object 77">
              <a:extLst>
                <a:ext uri="{FF2B5EF4-FFF2-40B4-BE49-F238E27FC236}">
                  <a16:creationId xmlns:a16="http://schemas.microsoft.com/office/drawing/2014/main" id="{BA5C3AF1-288F-4FC0-B0B0-8B356B444DE5}"/>
                </a:ext>
              </a:extLst>
            </p:cNvPr>
            <p:cNvSpPr/>
            <p:nvPr/>
          </p:nvSpPr>
          <p:spPr>
            <a:xfrm>
              <a:off x="3773509" y="1885276"/>
              <a:ext cx="226060" cy="140335"/>
            </a:xfrm>
            <a:custGeom>
              <a:avLst/>
              <a:gdLst/>
              <a:ahLst/>
              <a:cxnLst/>
              <a:rect l="l" t="t" r="r" b="b"/>
              <a:pathLst>
                <a:path w="226060" h="140335">
                  <a:moveTo>
                    <a:pt x="85653" y="0"/>
                  </a:moveTo>
                  <a:lnTo>
                    <a:pt x="44592" y="10723"/>
                  </a:lnTo>
                  <a:lnTo>
                    <a:pt x="15143" y="29979"/>
                  </a:lnTo>
                  <a:lnTo>
                    <a:pt x="0" y="55087"/>
                  </a:lnTo>
                  <a:lnTo>
                    <a:pt x="1858" y="83362"/>
                  </a:lnTo>
                  <a:lnTo>
                    <a:pt x="21168" y="109517"/>
                  </a:lnTo>
                  <a:lnTo>
                    <a:pt x="53598" y="128858"/>
                  </a:lnTo>
                  <a:lnTo>
                    <a:pt x="94706" y="139568"/>
                  </a:lnTo>
                  <a:lnTo>
                    <a:pt x="140047" y="139826"/>
                  </a:lnTo>
                  <a:lnTo>
                    <a:pt x="181115" y="129103"/>
                  </a:lnTo>
                  <a:lnTo>
                    <a:pt x="210567" y="109847"/>
                  </a:lnTo>
                  <a:lnTo>
                    <a:pt x="225708" y="84739"/>
                  </a:lnTo>
                  <a:lnTo>
                    <a:pt x="223842" y="56464"/>
                  </a:lnTo>
                  <a:lnTo>
                    <a:pt x="204532" y="30309"/>
                  </a:lnTo>
                  <a:lnTo>
                    <a:pt x="172102" y="10968"/>
                  </a:lnTo>
                  <a:lnTo>
                    <a:pt x="130994" y="258"/>
                  </a:lnTo>
                  <a:lnTo>
                    <a:pt x="85653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A5B093C9-5593-4690-9F08-3E3066932079}"/>
              </a:ext>
            </a:extLst>
          </p:cNvPr>
          <p:cNvGrpSpPr/>
          <p:nvPr/>
        </p:nvGrpSpPr>
        <p:grpSpPr>
          <a:xfrm>
            <a:off x="7326855" y="4197515"/>
            <a:ext cx="297686" cy="228837"/>
            <a:chOff x="3530584" y="1759700"/>
            <a:chExt cx="711202" cy="622300"/>
          </a:xfrm>
        </p:grpSpPr>
        <p:sp>
          <p:nvSpPr>
            <p:cNvPr id="200" name="object 73">
              <a:extLst>
                <a:ext uri="{FF2B5EF4-FFF2-40B4-BE49-F238E27FC236}">
                  <a16:creationId xmlns:a16="http://schemas.microsoft.com/office/drawing/2014/main" id="{8E76BBCB-E12C-4F68-9937-240A27977928}"/>
                </a:ext>
              </a:extLst>
            </p:cNvPr>
            <p:cNvSpPr/>
            <p:nvPr/>
          </p:nvSpPr>
          <p:spPr>
            <a:xfrm>
              <a:off x="3530584" y="2089900"/>
              <a:ext cx="711200" cy="292100"/>
            </a:xfrm>
            <a:custGeom>
              <a:avLst/>
              <a:gdLst/>
              <a:ahLst/>
              <a:cxnLst/>
              <a:rect l="l" t="t" r="r" b="b"/>
              <a:pathLst>
                <a:path w="711200" h="292100">
                  <a:moveTo>
                    <a:pt x="0" y="114300"/>
                  </a:moveTo>
                  <a:lnTo>
                    <a:pt x="0" y="152400"/>
                  </a:lnTo>
                  <a:lnTo>
                    <a:pt x="279400" y="292100"/>
                  </a:lnTo>
                  <a:lnTo>
                    <a:pt x="344170" y="254000"/>
                  </a:lnTo>
                  <a:lnTo>
                    <a:pt x="279400" y="254000"/>
                  </a:lnTo>
                  <a:lnTo>
                    <a:pt x="0" y="114300"/>
                  </a:lnTo>
                  <a:close/>
                </a:path>
                <a:path w="711200" h="292100">
                  <a:moveTo>
                    <a:pt x="711200" y="0"/>
                  </a:moveTo>
                  <a:lnTo>
                    <a:pt x="279400" y="254000"/>
                  </a:lnTo>
                  <a:lnTo>
                    <a:pt x="344170" y="254000"/>
                  </a:lnTo>
                  <a:lnTo>
                    <a:pt x="711200" y="38100"/>
                  </a:lnTo>
                  <a:lnTo>
                    <a:pt x="711200" y="0"/>
                  </a:lnTo>
                  <a:close/>
                </a:path>
              </a:pathLst>
            </a:custGeom>
            <a:solidFill>
              <a:srgbClr val="00469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01" name="object 74">
              <a:extLst>
                <a:ext uri="{FF2B5EF4-FFF2-40B4-BE49-F238E27FC236}">
                  <a16:creationId xmlns:a16="http://schemas.microsoft.com/office/drawing/2014/main" id="{73A6DF02-05C4-4063-A6F9-0341C5D2B819}"/>
                </a:ext>
              </a:extLst>
            </p:cNvPr>
            <p:cNvSpPr/>
            <p:nvPr/>
          </p:nvSpPr>
          <p:spPr>
            <a:xfrm>
              <a:off x="3530586" y="1759700"/>
              <a:ext cx="711200" cy="393700"/>
            </a:xfrm>
            <a:custGeom>
              <a:avLst/>
              <a:gdLst/>
              <a:ahLst/>
              <a:cxnLst/>
              <a:rect l="l" t="t" r="r" b="b"/>
              <a:pathLst>
                <a:path w="711200" h="393700">
                  <a:moveTo>
                    <a:pt x="431800" y="0"/>
                  </a:moveTo>
                  <a:lnTo>
                    <a:pt x="0" y="254000"/>
                  </a:lnTo>
                  <a:lnTo>
                    <a:pt x="279400" y="393700"/>
                  </a:lnTo>
                  <a:lnTo>
                    <a:pt x="344170" y="355600"/>
                  </a:lnTo>
                  <a:lnTo>
                    <a:pt x="279400" y="355600"/>
                  </a:lnTo>
                  <a:lnTo>
                    <a:pt x="70027" y="250913"/>
                  </a:lnTo>
                  <a:lnTo>
                    <a:pt x="431800" y="38100"/>
                  </a:lnTo>
                  <a:lnTo>
                    <a:pt x="508000" y="38100"/>
                  </a:lnTo>
                  <a:lnTo>
                    <a:pt x="431800" y="0"/>
                  </a:lnTo>
                  <a:close/>
                </a:path>
                <a:path w="711200" h="393700">
                  <a:moveTo>
                    <a:pt x="508000" y="38100"/>
                  </a:moveTo>
                  <a:lnTo>
                    <a:pt x="431800" y="38100"/>
                  </a:lnTo>
                  <a:lnTo>
                    <a:pt x="641172" y="142786"/>
                  </a:lnTo>
                  <a:lnTo>
                    <a:pt x="279400" y="355600"/>
                  </a:lnTo>
                  <a:lnTo>
                    <a:pt x="344170" y="355600"/>
                  </a:lnTo>
                  <a:lnTo>
                    <a:pt x="711200" y="139700"/>
                  </a:lnTo>
                  <a:lnTo>
                    <a:pt x="508000" y="38100"/>
                  </a:lnTo>
                  <a:close/>
                </a:path>
              </a:pathLst>
            </a:custGeom>
            <a:solidFill>
              <a:srgbClr val="00469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02" name="object 75">
              <a:extLst>
                <a:ext uri="{FF2B5EF4-FFF2-40B4-BE49-F238E27FC236}">
                  <a16:creationId xmlns:a16="http://schemas.microsoft.com/office/drawing/2014/main" id="{7A0096AA-6C84-454F-A3CF-AC3D6C0EA095}"/>
                </a:ext>
              </a:extLst>
            </p:cNvPr>
            <p:cNvSpPr/>
            <p:nvPr/>
          </p:nvSpPr>
          <p:spPr>
            <a:xfrm>
              <a:off x="3530584" y="2013700"/>
              <a:ext cx="711200" cy="292100"/>
            </a:xfrm>
            <a:custGeom>
              <a:avLst/>
              <a:gdLst/>
              <a:ahLst/>
              <a:cxnLst/>
              <a:rect l="l" t="t" r="r" b="b"/>
              <a:pathLst>
                <a:path w="711200" h="292100">
                  <a:moveTo>
                    <a:pt x="0" y="114300"/>
                  </a:moveTo>
                  <a:lnTo>
                    <a:pt x="0" y="152400"/>
                  </a:lnTo>
                  <a:lnTo>
                    <a:pt x="279400" y="292100"/>
                  </a:lnTo>
                  <a:lnTo>
                    <a:pt x="344170" y="254000"/>
                  </a:lnTo>
                  <a:lnTo>
                    <a:pt x="279400" y="254000"/>
                  </a:lnTo>
                  <a:lnTo>
                    <a:pt x="0" y="114300"/>
                  </a:lnTo>
                  <a:close/>
                </a:path>
                <a:path w="711200" h="292100">
                  <a:moveTo>
                    <a:pt x="711200" y="0"/>
                  </a:moveTo>
                  <a:lnTo>
                    <a:pt x="279400" y="254000"/>
                  </a:lnTo>
                  <a:lnTo>
                    <a:pt x="344170" y="254000"/>
                  </a:lnTo>
                  <a:lnTo>
                    <a:pt x="711200" y="38100"/>
                  </a:lnTo>
                  <a:lnTo>
                    <a:pt x="711200" y="0"/>
                  </a:lnTo>
                  <a:close/>
                </a:path>
              </a:pathLst>
            </a:custGeom>
            <a:solidFill>
              <a:srgbClr val="00469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03" name="object 76">
              <a:extLst>
                <a:ext uri="{FF2B5EF4-FFF2-40B4-BE49-F238E27FC236}">
                  <a16:creationId xmlns:a16="http://schemas.microsoft.com/office/drawing/2014/main" id="{38C59E26-3B91-411C-BC29-ADF0B5740274}"/>
                </a:ext>
              </a:extLst>
            </p:cNvPr>
            <p:cNvSpPr/>
            <p:nvPr/>
          </p:nvSpPr>
          <p:spPr>
            <a:xfrm>
              <a:off x="3530584" y="1937500"/>
              <a:ext cx="711200" cy="292100"/>
            </a:xfrm>
            <a:custGeom>
              <a:avLst/>
              <a:gdLst/>
              <a:ahLst/>
              <a:cxnLst/>
              <a:rect l="l" t="t" r="r" b="b"/>
              <a:pathLst>
                <a:path w="711200" h="292100">
                  <a:moveTo>
                    <a:pt x="0" y="114300"/>
                  </a:moveTo>
                  <a:lnTo>
                    <a:pt x="0" y="152400"/>
                  </a:lnTo>
                  <a:lnTo>
                    <a:pt x="279400" y="292100"/>
                  </a:lnTo>
                  <a:lnTo>
                    <a:pt x="344170" y="254000"/>
                  </a:lnTo>
                  <a:lnTo>
                    <a:pt x="279400" y="254000"/>
                  </a:lnTo>
                  <a:lnTo>
                    <a:pt x="0" y="114300"/>
                  </a:lnTo>
                  <a:close/>
                </a:path>
                <a:path w="711200" h="292100">
                  <a:moveTo>
                    <a:pt x="711200" y="0"/>
                  </a:moveTo>
                  <a:lnTo>
                    <a:pt x="279400" y="254000"/>
                  </a:lnTo>
                  <a:lnTo>
                    <a:pt x="344170" y="254000"/>
                  </a:lnTo>
                  <a:lnTo>
                    <a:pt x="711200" y="38100"/>
                  </a:lnTo>
                  <a:lnTo>
                    <a:pt x="711200" y="0"/>
                  </a:lnTo>
                  <a:close/>
                </a:path>
              </a:pathLst>
            </a:custGeom>
            <a:solidFill>
              <a:srgbClr val="00469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04" name="object 77">
              <a:extLst>
                <a:ext uri="{FF2B5EF4-FFF2-40B4-BE49-F238E27FC236}">
                  <a16:creationId xmlns:a16="http://schemas.microsoft.com/office/drawing/2014/main" id="{013379FE-6D2F-4238-ACF8-6259B1987082}"/>
                </a:ext>
              </a:extLst>
            </p:cNvPr>
            <p:cNvSpPr/>
            <p:nvPr/>
          </p:nvSpPr>
          <p:spPr>
            <a:xfrm>
              <a:off x="3773509" y="1885276"/>
              <a:ext cx="226060" cy="140335"/>
            </a:xfrm>
            <a:custGeom>
              <a:avLst/>
              <a:gdLst/>
              <a:ahLst/>
              <a:cxnLst/>
              <a:rect l="l" t="t" r="r" b="b"/>
              <a:pathLst>
                <a:path w="226060" h="140335">
                  <a:moveTo>
                    <a:pt x="85653" y="0"/>
                  </a:moveTo>
                  <a:lnTo>
                    <a:pt x="44592" y="10723"/>
                  </a:lnTo>
                  <a:lnTo>
                    <a:pt x="15143" y="29979"/>
                  </a:lnTo>
                  <a:lnTo>
                    <a:pt x="0" y="55087"/>
                  </a:lnTo>
                  <a:lnTo>
                    <a:pt x="1858" y="83362"/>
                  </a:lnTo>
                  <a:lnTo>
                    <a:pt x="21168" y="109517"/>
                  </a:lnTo>
                  <a:lnTo>
                    <a:pt x="53598" y="128858"/>
                  </a:lnTo>
                  <a:lnTo>
                    <a:pt x="94706" y="139568"/>
                  </a:lnTo>
                  <a:lnTo>
                    <a:pt x="140047" y="139826"/>
                  </a:lnTo>
                  <a:lnTo>
                    <a:pt x="181115" y="129103"/>
                  </a:lnTo>
                  <a:lnTo>
                    <a:pt x="210567" y="109847"/>
                  </a:lnTo>
                  <a:lnTo>
                    <a:pt x="225708" y="84739"/>
                  </a:lnTo>
                  <a:lnTo>
                    <a:pt x="223842" y="56464"/>
                  </a:lnTo>
                  <a:lnTo>
                    <a:pt x="204532" y="30309"/>
                  </a:lnTo>
                  <a:lnTo>
                    <a:pt x="172102" y="10968"/>
                  </a:lnTo>
                  <a:lnTo>
                    <a:pt x="130994" y="258"/>
                  </a:lnTo>
                  <a:lnTo>
                    <a:pt x="85653" y="0"/>
                  </a:lnTo>
                  <a:close/>
                </a:path>
              </a:pathLst>
            </a:custGeom>
            <a:solidFill>
              <a:srgbClr val="00469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38972F5A-CC64-4EC7-A277-1ABB7A460D74}"/>
              </a:ext>
            </a:extLst>
          </p:cNvPr>
          <p:cNvGrpSpPr/>
          <p:nvPr/>
        </p:nvGrpSpPr>
        <p:grpSpPr>
          <a:xfrm>
            <a:off x="7574505" y="4197515"/>
            <a:ext cx="297686" cy="228837"/>
            <a:chOff x="3530584" y="1759700"/>
            <a:chExt cx="711202" cy="622300"/>
          </a:xfrm>
        </p:grpSpPr>
        <p:sp>
          <p:nvSpPr>
            <p:cNvPr id="206" name="object 73">
              <a:extLst>
                <a:ext uri="{FF2B5EF4-FFF2-40B4-BE49-F238E27FC236}">
                  <a16:creationId xmlns:a16="http://schemas.microsoft.com/office/drawing/2014/main" id="{161B6255-0966-4908-9872-DF7974A4F32F}"/>
                </a:ext>
              </a:extLst>
            </p:cNvPr>
            <p:cNvSpPr/>
            <p:nvPr/>
          </p:nvSpPr>
          <p:spPr>
            <a:xfrm>
              <a:off x="3530584" y="2089900"/>
              <a:ext cx="711200" cy="292100"/>
            </a:xfrm>
            <a:custGeom>
              <a:avLst/>
              <a:gdLst/>
              <a:ahLst/>
              <a:cxnLst/>
              <a:rect l="l" t="t" r="r" b="b"/>
              <a:pathLst>
                <a:path w="711200" h="292100">
                  <a:moveTo>
                    <a:pt x="0" y="114300"/>
                  </a:moveTo>
                  <a:lnTo>
                    <a:pt x="0" y="152400"/>
                  </a:lnTo>
                  <a:lnTo>
                    <a:pt x="279400" y="292100"/>
                  </a:lnTo>
                  <a:lnTo>
                    <a:pt x="344170" y="254000"/>
                  </a:lnTo>
                  <a:lnTo>
                    <a:pt x="279400" y="254000"/>
                  </a:lnTo>
                  <a:lnTo>
                    <a:pt x="0" y="114300"/>
                  </a:lnTo>
                  <a:close/>
                </a:path>
                <a:path w="711200" h="292100">
                  <a:moveTo>
                    <a:pt x="711200" y="0"/>
                  </a:moveTo>
                  <a:lnTo>
                    <a:pt x="279400" y="254000"/>
                  </a:lnTo>
                  <a:lnTo>
                    <a:pt x="344170" y="254000"/>
                  </a:lnTo>
                  <a:lnTo>
                    <a:pt x="711200" y="38100"/>
                  </a:lnTo>
                  <a:lnTo>
                    <a:pt x="711200" y="0"/>
                  </a:lnTo>
                  <a:close/>
                </a:path>
              </a:pathLst>
            </a:custGeom>
            <a:solidFill>
              <a:srgbClr val="00469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07" name="object 74">
              <a:extLst>
                <a:ext uri="{FF2B5EF4-FFF2-40B4-BE49-F238E27FC236}">
                  <a16:creationId xmlns:a16="http://schemas.microsoft.com/office/drawing/2014/main" id="{69D508A9-6212-418E-95E4-958C3A3D9C0A}"/>
                </a:ext>
              </a:extLst>
            </p:cNvPr>
            <p:cNvSpPr/>
            <p:nvPr/>
          </p:nvSpPr>
          <p:spPr>
            <a:xfrm>
              <a:off x="3530586" y="1759700"/>
              <a:ext cx="711200" cy="393700"/>
            </a:xfrm>
            <a:custGeom>
              <a:avLst/>
              <a:gdLst/>
              <a:ahLst/>
              <a:cxnLst/>
              <a:rect l="l" t="t" r="r" b="b"/>
              <a:pathLst>
                <a:path w="711200" h="393700">
                  <a:moveTo>
                    <a:pt x="431800" y="0"/>
                  </a:moveTo>
                  <a:lnTo>
                    <a:pt x="0" y="254000"/>
                  </a:lnTo>
                  <a:lnTo>
                    <a:pt x="279400" y="393700"/>
                  </a:lnTo>
                  <a:lnTo>
                    <a:pt x="344170" y="355600"/>
                  </a:lnTo>
                  <a:lnTo>
                    <a:pt x="279400" y="355600"/>
                  </a:lnTo>
                  <a:lnTo>
                    <a:pt x="70027" y="250913"/>
                  </a:lnTo>
                  <a:lnTo>
                    <a:pt x="431800" y="38100"/>
                  </a:lnTo>
                  <a:lnTo>
                    <a:pt x="508000" y="38100"/>
                  </a:lnTo>
                  <a:lnTo>
                    <a:pt x="431800" y="0"/>
                  </a:lnTo>
                  <a:close/>
                </a:path>
                <a:path w="711200" h="393700">
                  <a:moveTo>
                    <a:pt x="508000" y="38100"/>
                  </a:moveTo>
                  <a:lnTo>
                    <a:pt x="431800" y="38100"/>
                  </a:lnTo>
                  <a:lnTo>
                    <a:pt x="641172" y="142786"/>
                  </a:lnTo>
                  <a:lnTo>
                    <a:pt x="279400" y="355600"/>
                  </a:lnTo>
                  <a:lnTo>
                    <a:pt x="344170" y="355600"/>
                  </a:lnTo>
                  <a:lnTo>
                    <a:pt x="711200" y="139700"/>
                  </a:lnTo>
                  <a:lnTo>
                    <a:pt x="508000" y="38100"/>
                  </a:lnTo>
                  <a:close/>
                </a:path>
              </a:pathLst>
            </a:custGeom>
            <a:solidFill>
              <a:srgbClr val="00469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08" name="object 75">
              <a:extLst>
                <a:ext uri="{FF2B5EF4-FFF2-40B4-BE49-F238E27FC236}">
                  <a16:creationId xmlns:a16="http://schemas.microsoft.com/office/drawing/2014/main" id="{F346C92E-1C38-4855-A9EC-001F0891202F}"/>
                </a:ext>
              </a:extLst>
            </p:cNvPr>
            <p:cNvSpPr/>
            <p:nvPr/>
          </p:nvSpPr>
          <p:spPr>
            <a:xfrm>
              <a:off x="3530584" y="2013700"/>
              <a:ext cx="711200" cy="292100"/>
            </a:xfrm>
            <a:custGeom>
              <a:avLst/>
              <a:gdLst/>
              <a:ahLst/>
              <a:cxnLst/>
              <a:rect l="l" t="t" r="r" b="b"/>
              <a:pathLst>
                <a:path w="711200" h="292100">
                  <a:moveTo>
                    <a:pt x="0" y="114300"/>
                  </a:moveTo>
                  <a:lnTo>
                    <a:pt x="0" y="152400"/>
                  </a:lnTo>
                  <a:lnTo>
                    <a:pt x="279400" y="292100"/>
                  </a:lnTo>
                  <a:lnTo>
                    <a:pt x="344170" y="254000"/>
                  </a:lnTo>
                  <a:lnTo>
                    <a:pt x="279400" y="254000"/>
                  </a:lnTo>
                  <a:lnTo>
                    <a:pt x="0" y="114300"/>
                  </a:lnTo>
                  <a:close/>
                </a:path>
                <a:path w="711200" h="292100">
                  <a:moveTo>
                    <a:pt x="711200" y="0"/>
                  </a:moveTo>
                  <a:lnTo>
                    <a:pt x="279400" y="254000"/>
                  </a:lnTo>
                  <a:lnTo>
                    <a:pt x="344170" y="254000"/>
                  </a:lnTo>
                  <a:lnTo>
                    <a:pt x="711200" y="38100"/>
                  </a:lnTo>
                  <a:lnTo>
                    <a:pt x="711200" y="0"/>
                  </a:lnTo>
                  <a:close/>
                </a:path>
              </a:pathLst>
            </a:custGeom>
            <a:solidFill>
              <a:srgbClr val="00469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09" name="object 76">
              <a:extLst>
                <a:ext uri="{FF2B5EF4-FFF2-40B4-BE49-F238E27FC236}">
                  <a16:creationId xmlns:a16="http://schemas.microsoft.com/office/drawing/2014/main" id="{1584A5C2-C26C-4DD0-B98A-5A5C38B59A82}"/>
                </a:ext>
              </a:extLst>
            </p:cNvPr>
            <p:cNvSpPr/>
            <p:nvPr/>
          </p:nvSpPr>
          <p:spPr>
            <a:xfrm>
              <a:off x="3530584" y="1937500"/>
              <a:ext cx="711200" cy="292100"/>
            </a:xfrm>
            <a:custGeom>
              <a:avLst/>
              <a:gdLst/>
              <a:ahLst/>
              <a:cxnLst/>
              <a:rect l="l" t="t" r="r" b="b"/>
              <a:pathLst>
                <a:path w="711200" h="292100">
                  <a:moveTo>
                    <a:pt x="0" y="114300"/>
                  </a:moveTo>
                  <a:lnTo>
                    <a:pt x="0" y="152400"/>
                  </a:lnTo>
                  <a:lnTo>
                    <a:pt x="279400" y="292100"/>
                  </a:lnTo>
                  <a:lnTo>
                    <a:pt x="344170" y="254000"/>
                  </a:lnTo>
                  <a:lnTo>
                    <a:pt x="279400" y="254000"/>
                  </a:lnTo>
                  <a:lnTo>
                    <a:pt x="0" y="114300"/>
                  </a:lnTo>
                  <a:close/>
                </a:path>
                <a:path w="711200" h="292100">
                  <a:moveTo>
                    <a:pt x="711200" y="0"/>
                  </a:moveTo>
                  <a:lnTo>
                    <a:pt x="279400" y="254000"/>
                  </a:lnTo>
                  <a:lnTo>
                    <a:pt x="344170" y="254000"/>
                  </a:lnTo>
                  <a:lnTo>
                    <a:pt x="711200" y="38100"/>
                  </a:lnTo>
                  <a:lnTo>
                    <a:pt x="711200" y="0"/>
                  </a:lnTo>
                  <a:close/>
                </a:path>
              </a:pathLst>
            </a:custGeom>
            <a:solidFill>
              <a:srgbClr val="00469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10" name="object 77">
              <a:extLst>
                <a:ext uri="{FF2B5EF4-FFF2-40B4-BE49-F238E27FC236}">
                  <a16:creationId xmlns:a16="http://schemas.microsoft.com/office/drawing/2014/main" id="{16FB2767-E11E-416E-9850-D74ED84EE610}"/>
                </a:ext>
              </a:extLst>
            </p:cNvPr>
            <p:cNvSpPr/>
            <p:nvPr/>
          </p:nvSpPr>
          <p:spPr>
            <a:xfrm>
              <a:off x="3773509" y="1885276"/>
              <a:ext cx="226060" cy="140335"/>
            </a:xfrm>
            <a:custGeom>
              <a:avLst/>
              <a:gdLst/>
              <a:ahLst/>
              <a:cxnLst/>
              <a:rect l="l" t="t" r="r" b="b"/>
              <a:pathLst>
                <a:path w="226060" h="140335">
                  <a:moveTo>
                    <a:pt x="85653" y="0"/>
                  </a:moveTo>
                  <a:lnTo>
                    <a:pt x="44592" y="10723"/>
                  </a:lnTo>
                  <a:lnTo>
                    <a:pt x="15143" y="29979"/>
                  </a:lnTo>
                  <a:lnTo>
                    <a:pt x="0" y="55087"/>
                  </a:lnTo>
                  <a:lnTo>
                    <a:pt x="1858" y="83362"/>
                  </a:lnTo>
                  <a:lnTo>
                    <a:pt x="21168" y="109517"/>
                  </a:lnTo>
                  <a:lnTo>
                    <a:pt x="53598" y="128858"/>
                  </a:lnTo>
                  <a:lnTo>
                    <a:pt x="94706" y="139568"/>
                  </a:lnTo>
                  <a:lnTo>
                    <a:pt x="140047" y="139826"/>
                  </a:lnTo>
                  <a:lnTo>
                    <a:pt x="181115" y="129103"/>
                  </a:lnTo>
                  <a:lnTo>
                    <a:pt x="210567" y="109847"/>
                  </a:lnTo>
                  <a:lnTo>
                    <a:pt x="225708" y="84739"/>
                  </a:lnTo>
                  <a:lnTo>
                    <a:pt x="223842" y="56464"/>
                  </a:lnTo>
                  <a:lnTo>
                    <a:pt x="204532" y="30309"/>
                  </a:lnTo>
                  <a:lnTo>
                    <a:pt x="172102" y="10968"/>
                  </a:lnTo>
                  <a:lnTo>
                    <a:pt x="130994" y="258"/>
                  </a:lnTo>
                  <a:lnTo>
                    <a:pt x="85653" y="0"/>
                  </a:lnTo>
                  <a:close/>
                </a:path>
              </a:pathLst>
            </a:custGeom>
            <a:solidFill>
              <a:srgbClr val="00469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211" name="그룹 210">
            <a:extLst>
              <a:ext uri="{FF2B5EF4-FFF2-40B4-BE49-F238E27FC236}">
                <a16:creationId xmlns:a16="http://schemas.microsoft.com/office/drawing/2014/main" id="{0057998E-899A-4DB7-AE2F-ADE12F943B7D}"/>
              </a:ext>
            </a:extLst>
          </p:cNvPr>
          <p:cNvGrpSpPr/>
          <p:nvPr/>
        </p:nvGrpSpPr>
        <p:grpSpPr>
          <a:xfrm>
            <a:off x="7841205" y="4197515"/>
            <a:ext cx="297686" cy="228837"/>
            <a:chOff x="3530584" y="1759700"/>
            <a:chExt cx="711202" cy="622300"/>
          </a:xfrm>
        </p:grpSpPr>
        <p:sp>
          <p:nvSpPr>
            <p:cNvPr id="212" name="object 73">
              <a:extLst>
                <a:ext uri="{FF2B5EF4-FFF2-40B4-BE49-F238E27FC236}">
                  <a16:creationId xmlns:a16="http://schemas.microsoft.com/office/drawing/2014/main" id="{4665D21A-316B-44BA-B285-4B6A9027E457}"/>
                </a:ext>
              </a:extLst>
            </p:cNvPr>
            <p:cNvSpPr/>
            <p:nvPr/>
          </p:nvSpPr>
          <p:spPr>
            <a:xfrm>
              <a:off x="3530584" y="2089900"/>
              <a:ext cx="711200" cy="292100"/>
            </a:xfrm>
            <a:custGeom>
              <a:avLst/>
              <a:gdLst/>
              <a:ahLst/>
              <a:cxnLst/>
              <a:rect l="l" t="t" r="r" b="b"/>
              <a:pathLst>
                <a:path w="711200" h="292100">
                  <a:moveTo>
                    <a:pt x="0" y="114300"/>
                  </a:moveTo>
                  <a:lnTo>
                    <a:pt x="0" y="152400"/>
                  </a:lnTo>
                  <a:lnTo>
                    <a:pt x="279400" y="292100"/>
                  </a:lnTo>
                  <a:lnTo>
                    <a:pt x="344170" y="254000"/>
                  </a:lnTo>
                  <a:lnTo>
                    <a:pt x="279400" y="254000"/>
                  </a:lnTo>
                  <a:lnTo>
                    <a:pt x="0" y="114300"/>
                  </a:lnTo>
                  <a:close/>
                </a:path>
                <a:path w="711200" h="292100">
                  <a:moveTo>
                    <a:pt x="711200" y="0"/>
                  </a:moveTo>
                  <a:lnTo>
                    <a:pt x="279400" y="254000"/>
                  </a:lnTo>
                  <a:lnTo>
                    <a:pt x="344170" y="254000"/>
                  </a:lnTo>
                  <a:lnTo>
                    <a:pt x="711200" y="38100"/>
                  </a:lnTo>
                  <a:lnTo>
                    <a:pt x="711200" y="0"/>
                  </a:lnTo>
                  <a:close/>
                </a:path>
              </a:pathLst>
            </a:custGeom>
            <a:solidFill>
              <a:srgbClr val="00469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13" name="object 74">
              <a:extLst>
                <a:ext uri="{FF2B5EF4-FFF2-40B4-BE49-F238E27FC236}">
                  <a16:creationId xmlns:a16="http://schemas.microsoft.com/office/drawing/2014/main" id="{D5F5F0BD-65F7-4299-B120-E68271C16A2B}"/>
                </a:ext>
              </a:extLst>
            </p:cNvPr>
            <p:cNvSpPr/>
            <p:nvPr/>
          </p:nvSpPr>
          <p:spPr>
            <a:xfrm>
              <a:off x="3530586" y="1759700"/>
              <a:ext cx="711200" cy="393700"/>
            </a:xfrm>
            <a:custGeom>
              <a:avLst/>
              <a:gdLst/>
              <a:ahLst/>
              <a:cxnLst/>
              <a:rect l="l" t="t" r="r" b="b"/>
              <a:pathLst>
                <a:path w="711200" h="393700">
                  <a:moveTo>
                    <a:pt x="431800" y="0"/>
                  </a:moveTo>
                  <a:lnTo>
                    <a:pt x="0" y="254000"/>
                  </a:lnTo>
                  <a:lnTo>
                    <a:pt x="279400" y="393700"/>
                  </a:lnTo>
                  <a:lnTo>
                    <a:pt x="344170" y="355600"/>
                  </a:lnTo>
                  <a:lnTo>
                    <a:pt x="279400" y="355600"/>
                  </a:lnTo>
                  <a:lnTo>
                    <a:pt x="70027" y="250913"/>
                  </a:lnTo>
                  <a:lnTo>
                    <a:pt x="431800" y="38100"/>
                  </a:lnTo>
                  <a:lnTo>
                    <a:pt x="508000" y="38100"/>
                  </a:lnTo>
                  <a:lnTo>
                    <a:pt x="431800" y="0"/>
                  </a:lnTo>
                  <a:close/>
                </a:path>
                <a:path w="711200" h="393700">
                  <a:moveTo>
                    <a:pt x="508000" y="38100"/>
                  </a:moveTo>
                  <a:lnTo>
                    <a:pt x="431800" y="38100"/>
                  </a:lnTo>
                  <a:lnTo>
                    <a:pt x="641172" y="142786"/>
                  </a:lnTo>
                  <a:lnTo>
                    <a:pt x="279400" y="355600"/>
                  </a:lnTo>
                  <a:lnTo>
                    <a:pt x="344170" y="355600"/>
                  </a:lnTo>
                  <a:lnTo>
                    <a:pt x="711200" y="139700"/>
                  </a:lnTo>
                  <a:lnTo>
                    <a:pt x="508000" y="38100"/>
                  </a:lnTo>
                  <a:close/>
                </a:path>
              </a:pathLst>
            </a:custGeom>
            <a:solidFill>
              <a:srgbClr val="00469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14" name="object 75">
              <a:extLst>
                <a:ext uri="{FF2B5EF4-FFF2-40B4-BE49-F238E27FC236}">
                  <a16:creationId xmlns:a16="http://schemas.microsoft.com/office/drawing/2014/main" id="{C88370C8-C3AF-42E2-A79B-5045D18B5A72}"/>
                </a:ext>
              </a:extLst>
            </p:cNvPr>
            <p:cNvSpPr/>
            <p:nvPr/>
          </p:nvSpPr>
          <p:spPr>
            <a:xfrm>
              <a:off x="3530584" y="2013700"/>
              <a:ext cx="711200" cy="292100"/>
            </a:xfrm>
            <a:custGeom>
              <a:avLst/>
              <a:gdLst/>
              <a:ahLst/>
              <a:cxnLst/>
              <a:rect l="l" t="t" r="r" b="b"/>
              <a:pathLst>
                <a:path w="711200" h="292100">
                  <a:moveTo>
                    <a:pt x="0" y="114300"/>
                  </a:moveTo>
                  <a:lnTo>
                    <a:pt x="0" y="152400"/>
                  </a:lnTo>
                  <a:lnTo>
                    <a:pt x="279400" y="292100"/>
                  </a:lnTo>
                  <a:lnTo>
                    <a:pt x="344170" y="254000"/>
                  </a:lnTo>
                  <a:lnTo>
                    <a:pt x="279400" y="254000"/>
                  </a:lnTo>
                  <a:lnTo>
                    <a:pt x="0" y="114300"/>
                  </a:lnTo>
                  <a:close/>
                </a:path>
                <a:path w="711200" h="292100">
                  <a:moveTo>
                    <a:pt x="711200" y="0"/>
                  </a:moveTo>
                  <a:lnTo>
                    <a:pt x="279400" y="254000"/>
                  </a:lnTo>
                  <a:lnTo>
                    <a:pt x="344170" y="254000"/>
                  </a:lnTo>
                  <a:lnTo>
                    <a:pt x="711200" y="38100"/>
                  </a:lnTo>
                  <a:lnTo>
                    <a:pt x="711200" y="0"/>
                  </a:lnTo>
                  <a:close/>
                </a:path>
              </a:pathLst>
            </a:custGeom>
            <a:solidFill>
              <a:srgbClr val="00469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15" name="object 76">
              <a:extLst>
                <a:ext uri="{FF2B5EF4-FFF2-40B4-BE49-F238E27FC236}">
                  <a16:creationId xmlns:a16="http://schemas.microsoft.com/office/drawing/2014/main" id="{7B9B72E0-5D42-4284-9D99-F25D35A909E0}"/>
                </a:ext>
              </a:extLst>
            </p:cNvPr>
            <p:cNvSpPr/>
            <p:nvPr/>
          </p:nvSpPr>
          <p:spPr>
            <a:xfrm>
              <a:off x="3530584" y="1937500"/>
              <a:ext cx="711200" cy="292100"/>
            </a:xfrm>
            <a:custGeom>
              <a:avLst/>
              <a:gdLst/>
              <a:ahLst/>
              <a:cxnLst/>
              <a:rect l="l" t="t" r="r" b="b"/>
              <a:pathLst>
                <a:path w="711200" h="292100">
                  <a:moveTo>
                    <a:pt x="0" y="114300"/>
                  </a:moveTo>
                  <a:lnTo>
                    <a:pt x="0" y="152400"/>
                  </a:lnTo>
                  <a:lnTo>
                    <a:pt x="279400" y="292100"/>
                  </a:lnTo>
                  <a:lnTo>
                    <a:pt x="344170" y="254000"/>
                  </a:lnTo>
                  <a:lnTo>
                    <a:pt x="279400" y="254000"/>
                  </a:lnTo>
                  <a:lnTo>
                    <a:pt x="0" y="114300"/>
                  </a:lnTo>
                  <a:close/>
                </a:path>
                <a:path w="711200" h="292100">
                  <a:moveTo>
                    <a:pt x="711200" y="0"/>
                  </a:moveTo>
                  <a:lnTo>
                    <a:pt x="279400" y="254000"/>
                  </a:lnTo>
                  <a:lnTo>
                    <a:pt x="344170" y="254000"/>
                  </a:lnTo>
                  <a:lnTo>
                    <a:pt x="711200" y="38100"/>
                  </a:lnTo>
                  <a:lnTo>
                    <a:pt x="711200" y="0"/>
                  </a:lnTo>
                  <a:close/>
                </a:path>
              </a:pathLst>
            </a:custGeom>
            <a:solidFill>
              <a:srgbClr val="00469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16" name="object 77">
              <a:extLst>
                <a:ext uri="{FF2B5EF4-FFF2-40B4-BE49-F238E27FC236}">
                  <a16:creationId xmlns:a16="http://schemas.microsoft.com/office/drawing/2014/main" id="{EC7616F6-3D71-4E2C-9589-3D10DAFF85F0}"/>
                </a:ext>
              </a:extLst>
            </p:cNvPr>
            <p:cNvSpPr/>
            <p:nvPr/>
          </p:nvSpPr>
          <p:spPr>
            <a:xfrm>
              <a:off x="3773509" y="1885276"/>
              <a:ext cx="226060" cy="140335"/>
            </a:xfrm>
            <a:custGeom>
              <a:avLst/>
              <a:gdLst/>
              <a:ahLst/>
              <a:cxnLst/>
              <a:rect l="l" t="t" r="r" b="b"/>
              <a:pathLst>
                <a:path w="226060" h="140335">
                  <a:moveTo>
                    <a:pt x="85653" y="0"/>
                  </a:moveTo>
                  <a:lnTo>
                    <a:pt x="44592" y="10723"/>
                  </a:lnTo>
                  <a:lnTo>
                    <a:pt x="15143" y="29979"/>
                  </a:lnTo>
                  <a:lnTo>
                    <a:pt x="0" y="55087"/>
                  </a:lnTo>
                  <a:lnTo>
                    <a:pt x="1858" y="83362"/>
                  </a:lnTo>
                  <a:lnTo>
                    <a:pt x="21168" y="109517"/>
                  </a:lnTo>
                  <a:lnTo>
                    <a:pt x="53598" y="128858"/>
                  </a:lnTo>
                  <a:lnTo>
                    <a:pt x="94706" y="139568"/>
                  </a:lnTo>
                  <a:lnTo>
                    <a:pt x="140047" y="139826"/>
                  </a:lnTo>
                  <a:lnTo>
                    <a:pt x="181115" y="129103"/>
                  </a:lnTo>
                  <a:lnTo>
                    <a:pt x="210567" y="109847"/>
                  </a:lnTo>
                  <a:lnTo>
                    <a:pt x="225708" y="84739"/>
                  </a:lnTo>
                  <a:lnTo>
                    <a:pt x="223842" y="56464"/>
                  </a:lnTo>
                  <a:lnTo>
                    <a:pt x="204532" y="30309"/>
                  </a:lnTo>
                  <a:lnTo>
                    <a:pt x="172102" y="10968"/>
                  </a:lnTo>
                  <a:lnTo>
                    <a:pt x="130994" y="258"/>
                  </a:lnTo>
                  <a:lnTo>
                    <a:pt x="85653" y="0"/>
                  </a:lnTo>
                  <a:close/>
                </a:path>
              </a:pathLst>
            </a:custGeom>
            <a:solidFill>
              <a:srgbClr val="00469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cxnSp>
        <p:nvCxnSpPr>
          <p:cNvPr id="217" name="직선 화살표 연결선 216">
            <a:extLst>
              <a:ext uri="{FF2B5EF4-FFF2-40B4-BE49-F238E27FC236}">
                <a16:creationId xmlns:a16="http://schemas.microsoft.com/office/drawing/2014/main" id="{A520751D-6759-40CF-BCC3-A054DD13AB5C}"/>
              </a:ext>
            </a:extLst>
          </p:cNvPr>
          <p:cNvCxnSpPr>
            <a:cxnSpLocks/>
            <a:stCxn id="34" idx="3"/>
            <a:endCxn id="179" idx="1"/>
          </p:cNvCxnSpPr>
          <p:nvPr/>
        </p:nvCxnSpPr>
        <p:spPr>
          <a:xfrm>
            <a:off x="7767685" y="3510191"/>
            <a:ext cx="0" cy="44853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그룹 219">
            <a:extLst>
              <a:ext uri="{FF2B5EF4-FFF2-40B4-BE49-F238E27FC236}">
                <a16:creationId xmlns:a16="http://schemas.microsoft.com/office/drawing/2014/main" id="{FAE7A7A1-CF48-4D6D-9E1B-74D4B86DD608}"/>
              </a:ext>
            </a:extLst>
          </p:cNvPr>
          <p:cNvGrpSpPr/>
          <p:nvPr/>
        </p:nvGrpSpPr>
        <p:grpSpPr>
          <a:xfrm>
            <a:off x="7579264" y="3694476"/>
            <a:ext cx="297686" cy="228837"/>
            <a:chOff x="3530584" y="1759700"/>
            <a:chExt cx="711202" cy="622300"/>
          </a:xfrm>
          <a:solidFill>
            <a:schemeClr val="accent6">
              <a:lumMod val="50000"/>
            </a:schemeClr>
          </a:solidFill>
        </p:grpSpPr>
        <p:sp>
          <p:nvSpPr>
            <p:cNvPr id="221" name="object 73">
              <a:extLst>
                <a:ext uri="{FF2B5EF4-FFF2-40B4-BE49-F238E27FC236}">
                  <a16:creationId xmlns:a16="http://schemas.microsoft.com/office/drawing/2014/main" id="{783DC8E7-2A2F-4B8D-A651-62A8313926BA}"/>
                </a:ext>
              </a:extLst>
            </p:cNvPr>
            <p:cNvSpPr/>
            <p:nvPr/>
          </p:nvSpPr>
          <p:spPr>
            <a:xfrm>
              <a:off x="3530584" y="2089900"/>
              <a:ext cx="711200" cy="292100"/>
            </a:xfrm>
            <a:custGeom>
              <a:avLst/>
              <a:gdLst/>
              <a:ahLst/>
              <a:cxnLst/>
              <a:rect l="l" t="t" r="r" b="b"/>
              <a:pathLst>
                <a:path w="711200" h="292100">
                  <a:moveTo>
                    <a:pt x="0" y="114300"/>
                  </a:moveTo>
                  <a:lnTo>
                    <a:pt x="0" y="152400"/>
                  </a:lnTo>
                  <a:lnTo>
                    <a:pt x="279400" y="292100"/>
                  </a:lnTo>
                  <a:lnTo>
                    <a:pt x="344170" y="254000"/>
                  </a:lnTo>
                  <a:lnTo>
                    <a:pt x="279400" y="254000"/>
                  </a:lnTo>
                  <a:lnTo>
                    <a:pt x="0" y="114300"/>
                  </a:lnTo>
                  <a:close/>
                </a:path>
                <a:path w="711200" h="292100">
                  <a:moveTo>
                    <a:pt x="711200" y="0"/>
                  </a:moveTo>
                  <a:lnTo>
                    <a:pt x="279400" y="254000"/>
                  </a:lnTo>
                  <a:lnTo>
                    <a:pt x="344170" y="254000"/>
                  </a:lnTo>
                  <a:lnTo>
                    <a:pt x="711200" y="38100"/>
                  </a:lnTo>
                  <a:lnTo>
                    <a:pt x="7112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22" name="object 74">
              <a:extLst>
                <a:ext uri="{FF2B5EF4-FFF2-40B4-BE49-F238E27FC236}">
                  <a16:creationId xmlns:a16="http://schemas.microsoft.com/office/drawing/2014/main" id="{C71BFAA2-7589-479B-96C3-E53EF20AA1F3}"/>
                </a:ext>
              </a:extLst>
            </p:cNvPr>
            <p:cNvSpPr/>
            <p:nvPr/>
          </p:nvSpPr>
          <p:spPr>
            <a:xfrm>
              <a:off x="3530586" y="1759700"/>
              <a:ext cx="711200" cy="393700"/>
            </a:xfrm>
            <a:custGeom>
              <a:avLst/>
              <a:gdLst/>
              <a:ahLst/>
              <a:cxnLst/>
              <a:rect l="l" t="t" r="r" b="b"/>
              <a:pathLst>
                <a:path w="711200" h="393700">
                  <a:moveTo>
                    <a:pt x="431800" y="0"/>
                  </a:moveTo>
                  <a:lnTo>
                    <a:pt x="0" y="254000"/>
                  </a:lnTo>
                  <a:lnTo>
                    <a:pt x="279400" y="393700"/>
                  </a:lnTo>
                  <a:lnTo>
                    <a:pt x="344170" y="355600"/>
                  </a:lnTo>
                  <a:lnTo>
                    <a:pt x="279400" y="355600"/>
                  </a:lnTo>
                  <a:lnTo>
                    <a:pt x="70027" y="250913"/>
                  </a:lnTo>
                  <a:lnTo>
                    <a:pt x="431800" y="38100"/>
                  </a:lnTo>
                  <a:lnTo>
                    <a:pt x="508000" y="38100"/>
                  </a:lnTo>
                  <a:lnTo>
                    <a:pt x="431800" y="0"/>
                  </a:lnTo>
                  <a:close/>
                </a:path>
                <a:path w="711200" h="393700">
                  <a:moveTo>
                    <a:pt x="508000" y="38100"/>
                  </a:moveTo>
                  <a:lnTo>
                    <a:pt x="431800" y="38100"/>
                  </a:lnTo>
                  <a:lnTo>
                    <a:pt x="641172" y="142786"/>
                  </a:lnTo>
                  <a:lnTo>
                    <a:pt x="279400" y="355600"/>
                  </a:lnTo>
                  <a:lnTo>
                    <a:pt x="344170" y="355600"/>
                  </a:lnTo>
                  <a:lnTo>
                    <a:pt x="711200" y="139700"/>
                  </a:lnTo>
                  <a:lnTo>
                    <a:pt x="508000" y="3810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23" name="object 75">
              <a:extLst>
                <a:ext uri="{FF2B5EF4-FFF2-40B4-BE49-F238E27FC236}">
                  <a16:creationId xmlns:a16="http://schemas.microsoft.com/office/drawing/2014/main" id="{ED7446FF-E008-40C3-A51B-33D7340CDF55}"/>
                </a:ext>
              </a:extLst>
            </p:cNvPr>
            <p:cNvSpPr/>
            <p:nvPr/>
          </p:nvSpPr>
          <p:spPr>
            <a:xfrm>
              <a:off x="3530584" y="2013700"/>
              <a:ext cx="711200" cy="292100"/>
            </a:xfrm>
            <a:custGeom>
              <a:avLst/>
              <a:gdLst/>
              <a:ahLst/>
              <a:cxnLst/>
              <a:rect l="l" t="t" r="r" b="b"/>
              <a:pathLst>
                <a:path w="711200" h="292100">
                  <a:moveTo>
                    <a:pt x="0" y="114300"/>
                  </a:moveTo>
                  <a:lnTo>
                    <a:pt x="0" y="152400"/>
                  </a:lnTo>
                  <a:lnTo>
                    <a:pt x="279400" y="292100"/>
                  </a:lnTo>
                  <a:lnTo>
                    <a:pt x="344170" y="254000"/>
                  </a:lnTo>
                  <a:lnTo>
                    <a:pt x="279400" y="254000"/>
                  </a:lnTo>
                  <a:lnTo>
                    <a:pt x="0" y="114300"/>
                  </a:lnTo>
                  <a:close/>
                </a:path>
                <a:path w="711200" h="292100">
                  <a:moveTo>
                    <a:pt x="711200" y="0"/>
                  </a:moveTo>
                  <a:lnTo>
                    <a:pt x="279400" y="254000"/>
                  </a:lnTo>
                  <a:lnTo>
                    <a:pt x="344170" y="254000"/>
                  </a:lnTo>
                  <a:lnTo>
                    <a:pt x="711200" y="38100"/>
                  </a:lnTo>
                  <a:lnTo>
                    <a:pt x="7112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24" name="object 76">
              <a:extLst>
                <a:ext uri="{FF2B5EF4-FFF2-40B4-BE49-F238E27FC236}">
                  <a16:creationId xmlns:a16="http://schemas.microsoft.com/office/drawing/2014/main" id="{5A6CCAB0-81B9-4D01-A701-EDB129A22AB2}"/>
                </a:ext>
              </a:extLst>
            </p:cNvPr>
            <p:cNvSpPr/>
            <p:nvPr/>
          </p:nvSpPr>
          <p:spPr>
            <a:xfrm>
              <a:off x="3530584" y="1937500"/>
              <a:ext cx="711200" cy="292100"/>
            </a:xfrm>
            <a:custGeom>
              <a:avLst/>
              <a:gdLst/>
              <a:ahLst/>
              <a:cxnLst/>
              <a:rect l="l" t="t" r="r" b="b"/>
              <a:pathLst>
                <a:path w="711200" h="292100">
                  <a:moveTo>
                    <a:pt x="0" y="114300"/>
                  </a:moveTo>
                  <a:lnTo>
                    <a:pt x="0" y="152400"/>
                  </a:lnTo>
                  <a:lnTo>
                    <a:pt x="279400" y="292100"/>
                  </a:lnTo>
                  <a:lnTo>
                    <a:pt x="344170" y="254000"/>
                  </a:lnTo>
                  <a:lnTo>
                    <a:pt x="279400" y="254000"/>
                  </a:lnTo>
                  <a:lnTo>
                    <a:pt x="0" y="114300"/>
                  </a:lnTo>
                  <a:close/>
                </a:path>
                <a:path w="711200" h="292100">
                  <a:moveTo>
                    <a:pt x="711200" y="0"/>
                  </a:moveTo>
                  <a:lnTo>
                    <a:pt x="279400" y="254000"/>
                  </a:lnTo>
                  <a:lnTo>
                    <a:pt x="344170" y="254000"/>
                  </a:lnTo>
                  <a:lnTo>
                    <a:pt x="711200" y="38100"/>
                  </a:lnTo>
                  <a:lnTo>
                    <a:pt x="7112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25" name="object 77">
              <a:extLst>
                <a:ext uri="{FF2B5EF4-FFF2-40B4-BE49-F238E27FC236}">
                  <a16:creationId xmlns:a16="http://schemas.microsoft.com/office/drawing/2014/main" id="{74DA4C8F-C6B8-4BF9-8F70-F215B4926294}"/>
                </a:ext>
              </a:extLst>
            </p:cNvPr>
            <p:cNvSpPr/>
            <p:nvPr/>
          </p:nvSpPr>
          <p:spPr>
            <a:xfrm>
              <a:off x="3773509" y="1885276"/>
              <a:ext cx="226060" cy="140335"/>
            </a:xfrm>
            <a:custGeom>
              <a:avLst/>
              <a:gdLst/>
              <a:ahLst/>
              <a:cxnLst/>
              <a:rect l="l" t="t" r="r" b="b"/>
              <a:pathLst>
                <a:path w="226060" h="140335">
                  <a:moveTo>
                    <a:pt x="85653" y="0"/>
                  </a:moveTo>
                  <a:lnTo>
                    <a:pt x="44592" y="10723"/>
                  </a:lnTo>
                  <a:lnTo>
                    <a:pt x="15143" y="29979"/>
                  </a:lnTo>
                  <a:lnTo>
                    <a:pt x="0" y="55087"/>
                  </a:lnTo>
                  <a:lnTo>
                    <a:pt x="1858" y="83362"/>
                  </a:lnTo>
                  <a:lnTo>
                    <a:pt x="21168" y="109517"/>
                  </a:lnTo>
                  <a:lnTo>
                    <a:pt x="53598" y="128858"/>
                  </a:lnTo>
                  <a:lnTo>
                    <a:pt x="94706" y="139568"/>
                  </a:lnTo>
                  <a:lnTo>
                    <a:pt x="140047" y="139826"/>
                  </a:lnTo>
                  <a:lnTo>
                    <a:pt x="181115" y="129103"/>
                  </a:lnTo>
                  <a:lnTo>
                    <a:pt x="210567" y="109847"/>
                  </a:lnTo>
                  <a:lnTo>
                    <a:pt x="225708" y="84739"/>
                  </a:lnTo>
                  <a:lnTo>
                    <a:pt x="223842" y="56464"/>
                  </a:lnTo>
                  <a:lnTo>
                    <a:pt x="204532" y="30309"/>
                  </a:lnTo>
                  <a:lnTo>
                    <a:pt x="172102" y="10968"/>
                  </a:lnTo>
                  <a:lnTo>
                    <a:pt x="130994" y="258"/>
                  </a:lnTo>
                  <a:lnTo>
                    <a:pt x="85653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226" name="그룹 225">
            <a:extLst>
              <a:ext uri="{FF2B5EF4-FFF2-40B4-BE49-F238E27FC236}">
                <a16:creationId xmlns:a16="http://schemas.microsoft.com/office/drawing/2014/main" id="{0AB68615-CB21-45F9-9C5B-DD3C14476295}"/>
              </a:ext>
            </a:extLst>
          </p:cNvPr>
          <p:cNvGrpSpPr/>
          <p:nvPr/>
        </p:nvGrpSpPr>
        <p:grpSpPr>
          <a:xfrm>
            <a:off x="7574505" y="3530765"/>
            <a:ext cx="297686" cy="228837"/>
            <a:chOff x="3530584" y="1759700"/>
            <a:chExt cx="711202" cy="622300"/>
          </a:xfrm>
        </p:grpSpPr>
        <p:sp>
          <p:nvSpPr>
            <p:cNvPr id="227" name="object 73">
              <a:extLst>
                <a:ext uri="{FF2B5EF4-FFF2-40B4-BE49-F238E27FC236}">
                  <a16:creationId xmlns:a16="http://schemas.microsoft.com/office/drawing/2014/main" id="{44FB40A1-C9B8-4833-A9B9-5C8B442C4188}"/>
                </a:ext>
              </a:extLst>
            </p:cNvPr>
            <p:cNvSpPr/>
            <p:nvPr/>
          </p:nvSpPr>
          <p:spPr>
            <a:xfrm>
              <a:off x="3530584" y="2089900"/>
              <a:ext cx="711200" cy="292100"/>
            </a:xfrm>
            <a:custGeom>
              <a:avLst/>
              <a:gdLst/>
              <a:ahLst/>
              <a:cxnLst/>
              <a:rect l="l" t="t" r="r" b="b"/>
              <a:pathLst>
                <a:path w="711200" h="292100">
                  <a:moveTo>
                    <a:pt x="0" y="114300"/>
                  </a:moveTo>
                  <a:lnTo>
                    <a:pt x="0" y="152400"/>
                  </a:lnTo>
                  <a:lnTo>
                    <a:pt x="279400" y="292100"/>
                  </a:lnTo>
                  <a:lnTo>
                    <a:pt x="344170" y="254000"/>
                  </a:lnTo>
                  <a:lnTo>
                    <a:pt x="279400" y="254000"/>
                  </a:lnTo>
                  <a:lnTo>
                    <a:pt x="0" y="114300"/>
                  </a:lnTo>
                  <a:close/>
                </a:path>
                <a:path w="711200" h="292100">
                  <a:moveTo>
                    <a:pt x="711200" y="0"/>
                  </a:moveTo>
                  <a:lnTo>
                    <a:pt x="279400" y="254000"/>
                  </a:lnTo>
                  <a:lnTo>
                    <a:pt x="344170" y="254000"/>
                  </a:lnTo>
                  <a:lnTo>
                    <a:pt x="711200" y="38100"/>
                  </a:lnTo>
                  <a:lnTo>
                    <a:pt x="711200" y="0"/>
                  </a:lnTo>
                  <a:close/>
                </a:path>
              </a:pathLst>
            </a:custGeom>
            <a:solidFill>
              <a:srgbClr val="00469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28" name="object 74">
              <a:extLst>
                <a:ext uri="{FF2B5EF4-FFF2-40B4-BE49-F238E27FC236}">
                  <a16:creationId xmlns:a16="http://schemas.microsoft.com/office/drawing/2014/main" id="{93896C7E-2304-44F8-AF50-8807B3987FB7}"/>
                </a:ext>
              </a:extLst>
            </p:cNvPr>
            <p:cNvSpPr/>
            <p:nvPr/>
          </p:nvSpPr>
          <p:spPr>
            <a:xfrm>
              <a:off x="3530586" y="1759700"/>
              <a:ext cx="711200" cy="393700"/>
            </a:xfrm>
            <a:custGeom>
              <a:avLst/>
              <a:gdLst/>
              <a:ahLst/>
              <a:cxnLst/>
              <a:rect l="l" t="t" r="r" b="b"/>
              <a:pathLst>
                <a:path w="711200" h="393700">
                  <a:moveTo>
                    <a:pt x="431800" y="0"/>
                  </a:moveTo>
                  <a:lnTo>
                    <a:pt x="0" y="254000"/>
                  </a:lnTo>
                  <a:lnTo>
                    <a:pt x="279400" y="393700"/>
                  </a:lnTo>
                  <a:lnTo>
                    <a:pt x="344170" y="355600"/>
                  </a:lnTo>
                  <a:lnTo>
                    <a:pt x="279400" y="355600"/>
                  </a:lnTo>
                  <a:lnTo>
                    <a:pt x="70027" y="250913"/>
                  </a:lnTo>
                  <a:lnTo>
                    <a:pt x="431800" y="38100"/>
                  </a:lnTo>
                  <a:lnTo>
                    <a:pt x="508000" y="38100"/>
                  </a:lnTo>
                  <a:lnTo>
                    <a:pt x="431800" y="0"/>
                  </a:lnTo>
                  <a:close/>
                </a:path>
                <a:path w="711200" h="393700">
                  <a:moveTo>
                    <a:pt x="508000" y="38100"/>
                  </a:moveTo>
                  <a:lnTo>
                    <a:pt x="431800" y="38100"/>
                  </a:lnTo>
                  <a:lnTo>
                    <a:pt x="641172" y="142786"/>
                  </a:lnTo>
                  <a:lnTo>
                    <a:pt x="279400" y="355600"/>
                  </a:lnTo>
                  <a:lnTo>
                    <a:pt x="344170" y="355600"/>
                  </a:lnTo>
                  <a:lnTo>
                    <a:pt x="711200" y="139700"/>
                  </a:lnTo>
                  <a:lnTo>
                    <a:pt x="508000" y="38100"/>
                  </a:lnTo>
                  <a:close/>
                </a:path>
              </a:pathLst>
            </a:custGeom>
            <a:solidFill>
              <a:srgbClr val="00469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29" name="object 75">
              <a:extLst>
                <a:ext uri="{FF2B5EF4-FFF2-40B4-BE49-F238E27FC236}">
                  <a16:creationId xmlns:a16="http://schemas.microsoft.com/office/drawing/2014/main" id="{5BEB08EE-87ED-4B3F-AE58-4048B2D44AE8}"/>
                </a:ext>
              </a:extLst>
            </p:cNvPr>
            <p:cNvSpPr/>
            <p:nvPr/>
          </p:nvSpPr>
          <p:spPr>
            <a:xfrm>
              <a:off x="3530584" y="2013700"/>
              <a:ext cx="711200" cy="292100"/>
            </a:xfrm>
            <a:custGeom>
              <a:avLst/>
              <a:gdLst/>
              <a:ahLst/>
              <a:cxnLst/>
              <a:rect l="l" t="t" r="r" b="b"/>
              <a:pathLst>
                <a:path w="711200" h="292100">
                  <a:moveTo>
                    <a:pt x="0" y="114300"/>
                  </a:moveTo>
                  <a:lnTo>
                    <a:pt x="0" y="152400"/>
                  </a:lnTo>
                  <a:lnTo>
                    <a:pt x="279400" y="292100"/>
                  </a:lnTo>
                  <a:lnTo>
                    <a:pt x="344170" y="254000"/>
                  </a:lnTo>
                  <a:lnTo>
                    <a:pt x="279400" y="254000"/>
                  </a:lnTo>
                  <a:lnTo>
                    <a:pt x="0" y="114300"/>
                  </a:lnTo>
                  <a:close/>
                </a:path>
                <a:path w="711200" h="292100">
                  <a:moveTo>
                    <a:pt x="711200" y="0"/>
                  </a:moveTo>
                  <a:lnTo>
                    <a:pt x="279400" y="254000"/>
                  </a:lnTo>
                  <a:lnTo>
                    <a:pt x="344170" y="254000"/>
                  </a:lnTo>
                  <a:lnTo>
                    <a:pt x="711200" y="38100"/>
                  </a:lnTo>
                  <a:lnTo>
                    <a:pt x="711200" y="0"/>
                  </a:lnTo>
                  <a:close/>
                </a:path>
              </a:pathLst>
            </a:custGeom>
            <a:solidFill>
              <a:srgbClr val="00469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30" name="object 76">
              <a:extLst>
                <a:ext uri="{FF2B5EF4-FFF2-40B4-BE49-F238E27FC236}">
                  <a16:creationId xmlns:a16="http://schemas.microsoft.com/office/drawing/2014/main" id="{53CEC02A-F4D8-49EE-A608-60986D762851}"/>
                </a:ext>
              </a:extLst>
            </p:cNvPr>
            <p:cNvSpPr/>
            <p:nvPr/>
          </p:nvSpPr>
          <p:spPr>
            <a:xfrm>
              <a:off x="3530584" y="1937500"/>
              <a:ext cx="711200" cy="292100"/>
            </a:xfrm>
            <a:custGeom>
              <a:avLst/>
              <a:gdLst/>
              <a:ahLst/>
              <a:cxnLst/>
              <a:rect l="l" t="t" r="r" b="b"/>
              <a:pathLst>
                <a:path w="711200" h="292100">
                  <a:moveTo>
                    <a:pt x="0" y="114300"/>
                  </a:moveTo>
                  <a:lnTo>
                    <a:pt x="0" y="152400"/>
                  </a:lnTo>
                  <a:lnTo>
                    <a:pt x="279400" y="292100"/>
                  </a:lnTo>
                  <a:lnTo>
                    <a:pt x="344170" y="254000"/>
                  </a:lnTo>
                  <a:lnTo>
                    <a:pt x="279400" y="254000"/>
                  </a:lnTo>
                  <a:lnTo>
                    <a:pt x="0" y="114300"/>
                  </a:lnTo>
                  <a:close/>
                </a:path>
                <a:path w="711200" h="292100">
                  <a:moveTo>
                    <a:pt x="711200" y="0"/>
                  </a:moveTo>
                  <a:lnTo>
                    <a:pt x="279400" y="254000"/>
                  </a:lnTo>
                  <a:lnTo>
                    <a:pt x="344170" y="254000"/>
                  </a:lnTo>
                  <a:lnTo>
                    <a:pt x="711200" y="38100"/>
                  </a:lnTo>
                  <a:lnTo>
                    <a:pt x="711200" y="0"/>
                  </a:lnTo>
                  <a:close/>
                </a:path>
              </a:pathLst>
            </a:custGeom>
            <a:solidFill>
              <a:srgbClr val="00469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31" name="object 77">
              <a:extLst>
                <a:ext uri="{FF2B5EF4-FFF2-40B4-BE49-F238E27FC236}">
                  <a16:creationId xmlns:a16="http://schemas.microsoft.com/office/drawing/2014/main" id="{C56387F1-B32C-472D-B5D3-FA11114EF7D1}"/>
                </a:ext>
              </a:extLst>
            </p:cNvPr>
            <p:cNvSpPr/>
            <p:nvPr/>
          </p:nvSpPr>
          <p:spPr>
            <a:xfrm>
              <a:off x="3773509" y="1885276"/>
              <a:ext cx="226060" cy="140335"/>
            </a:xfrm>
            <a:custGeom>
              <a:avLst/>
              <a:gdLst/>
              <a:ahLst/>
              <a:cxnLst/>
              <a:rect l="l" t="t" r="r" b="b"/>
              <a:pathLst>
                <a:path w="226060" h="140335">
                  <a:moveTo>
                    <a:pt x="85653" y="0"/>
                  </a:moveTo>
                  <a:lnTo>
                    <a:pt x="44592" y="10723"/>
                  </a:lnTo>
                  <a:lnTo>
                    <a:pt x="15143" y="29979"/>
                  </a:lnTo>
                  <a:lnTo>
                    <a:pt x="0" y="55087"/>
                  </a:lnTo>
                  <a:lnTo>
                    <a:pt x="1858" y="83362"/>
                  </a:lnTo>
                  <a:lnTo>
                    <a:pt x="21168" y="109517"/>
                  </a:lnTo>
                  <a:lnTo>
                    <a:pt x="53598" y="128858"/>
                  </a:lnTo>
                  <a:lnTo>
                    <a:pt x="94706" y="139568"/>
                  </a:lnTo>
                  <a:lnTo>
                    <a:pt x="140047" y="139826"/>
                  </a:lnTo>
                  <a:lnTo>
                    <a:pt x="181115" y="129103"/>
                  </a:lnTo>
                  <a:lnTo>
                    <a:pt x="210567" y="109847"/>
                  </a:lnTo>
                  <a:lnTo>
                    <a:pt x="225708" y="84739"/>
                  </a:lnTo>
                  <a:lnTo>
                    <a:pt x="223842" y="56464"/>
                  </a:lnTo>
                  <a:lnTo>
                    <a:pt x="204532" y="30309"/>
                  </a:lnTo>
                  <a:lnTo>
                    <a:pt x="172102" y="10968"/>
                  </a:lnTo>
                  <a:lnTo>
                    <a:pt x="130994" y="258"/>
                  </a:lnTo>
                  <a:lnTo>
                    <a:pt x="85653" y="0"/>
                  </a:lnTo>
                  <a:close/>
                </a:path>
              </a:pathLst>
            </a:custGeom>
            <a:solidFill>
              <a:srgbClr val="00469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32" name="TextBox 231">
            <a:extLst>
              <a:ext uri="{FF2B5EF4-FFF2-40B4-BE49-F238E27FC236}">
                <a16:creationId xmlns:a16="http://schemas.microsoft.com/office/drawing/2014/main" id="{0DC3158C-AF6A-44DE-B330-91498ABFFBA9}"/>
              </a:ext>
            </a:extLst>
          </p:cNvPr>
          <p:cNvSpPr txBox="1"/>
          <p:nvPr/>
        </p:nvSpPr>
        <p:spPr>
          <a:xfrm>
            <a:off x="5097462" y="3336925"/>
            <a:ext cx="903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대리운전기사</a:t>
            </a:r>
            <a:endParaRPr lang="en-US" altLang="ko-KR" sz="800" b="1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algn="ctr"/>
            <a:r>
              <a:rPr lang="en-US" altLang="ko-KR" sz="800" b="1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(</a:t>
            </a:r>
            <a:r>
              <a:rPr lang="ko-KR" altLang="en-US" sz="800" b="1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운행후</a:t>
            </a:r>
            <a:r>
              <a:rPr lang="en-US" altLang="ko-KR" sz="800" b="1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)</a:t>
            </a:r>
            <a:endParaRPr lang="ko-KR" altLang="en-US" sz="800" b="1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EF83A1B6-1200-4ED2-9E1A-4353911AABAD}"/>
              </a:ext>
            </a:extLst>
          </p:cNvPr>
          <p:cNvSpPr txBox="1"/>
          <p:nvPr/>
        </p:nvSpPr>
        <p:spPr>
          <a:xfrm>
            <a:off x="5097462" y="2232025"/>
            <a:ext cx="9032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대리운전기사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DAC14DCB-032A-4902-9C76-7CA60223D62B}"/>
              </a:ext>
            </a:extLst>
          </p:cNvPr>
          <p:cNvSpPr txBox="1"/>
          <p:nvPr/>
        </p:nvSpPr>
        <p:spPr>
          <a:xfrm>
            <a:off x="6123781" y="2055813"/>
            <a:ext cx="66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i="1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프로그램 사용료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F01ACC70-3D26-47C4-83E0-61B77D3FC024}"/>
              </a:ext>
            </a:extLst>
          </p:cNvPr>
          <p:cNvSpPr txBox="1"/>
          <p:nvPr/>
        </p:nvSpPr>
        <p:spPr>
          <a:xfrm>
            <a:off x="6052341" y="2526555"/>
            <a:ext cx="66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i="1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대리운전 수수료</a:t>
            </a:r>
          </a:p>
        </p:txBody>
      </p:sp>
      <p:grpSp>
        <p:nvGrpSpPr>
          <p:cNvPr id="237" name="그룹 236">
            <a:extLst>
              <a:ext uri="{FF2B5EF4-FFF2-40B4-BE49-F238E27FC236}">
                <a16:creationId xmlns:a16="http://schemas.microsoft.com/office/drawing/2014/main" id="{226649D6-7AA6-4C9D-A982-58814E9034D8}"/>
              </a:ext>
            </a:extLst>
          </p:cNvPr>
          <p:cNvGrpSpPr/>
          <p:nvPr/>
        </p:nvGrpSpPr>
        <p:grpSpPr>
          <a:xfrm>
            <a:off x="5351886" y="4215096"/>
            <a:ext cx="434252" cy="362578"/>
            <a:chOff x="7641177" y="3680695"/>
            <a:chExt cx="506216" cy="422663"/>
          </a:xfrm>
        </p:grpSpPr>
        <p:grpSp>
          <p:nvGrpSpPr>
            <p:cNvPr id="238" name="그룹 237">
              <a:extLst>
                <a:ext uri="{FF2B5EF4-FFF2-40B4-BE49-F238E27FC236}">
                  <a16:creationId xmlns:a16="http://schemas.microsoft.com/office/drawing/2014/main" id="{4C1AF322-546C-49C9-822F-80359E1FFBA8}"/>
                </a:ext>
              </a:extLst>
            </p:cNvPr>
            <p:cNvGrpSpPr/>
            <p:nvPr/>
          </p:nvGrpSpPr>
          <p:grpSpPr>
            <a:xfrm>
              <a:off x="7663831" y="3708333"/>
              <a:ext cx="483562" cy="395025"/>
              <a:chOff x="702442" y="1759700"/>
              <a:chExt cx="711205" cy="635000"/>
            </a:xfrm>
          </p:grpSpPr>
          <p:sp>
            <p:nvSpPr>
              <p:cNvPr id="240" name="object 3">
                <a:extLst>
                  <a:ext uri="{FF2B5EF4-FFF2-40B4-BE49-F238E27FC236}">
                    <a16:creationId xmlns:a16="http://schemas.microsoft.com/office/drawing/2014/main" id="{F8BE6F16-44BB-4B52-A066-1147B0F11C4F}"/>
                  </a:ext>
                </a:extLst>
              </p:cNvPr>
              <p:cNvSpPr/>
              <p:nvPr/>
            </p:nvSpPr>
            <p:spPr>
              <a:xfrm>
                <a:off x="702442" y="1759700"/>
                <a:ext cx="482600" cy="444500"/>
              </a:xfrm>
              <a:custGeom>
                <a:avLst/>
                <a:gdLst/>
                <a:ahLst/>
                <a:cxnLst/>
                <a:rect l="l" t="t" r="r" b="b"/>
                <a:pathLst>
                  <a:path w="482600" h="444500">
                    <a:moveTo>
                      <a:pt x="419100" y="0"/>
                    </a:moveTo>
                    <a:lnTo>
                      <a:pt x="63500" y="0"/>
                    </a:lnTo>
                    <a:lnTo>
                      <a:pt x="38785" y="4989"/>
                    </a:lnTo>
                    <a:lnTo>
                      <a:pt x="18600" y="18595"/>
                    </a:lnTo>
                    <a:lnTo>
                      <a:pt x="4990" y="38779"/>
                    </a:lnTo>
                    <a:lnTo>
                      <a:pt x="0" y="63500"/>
                    </a:lnTo>
                    <a:lnTo>
                      <a:pt x="0" y="279400"/>
                    </a:lnTo>
                    <a:lnTo>
                      <a:pt x="4990" y="304120"/>
                    </a:lnTo>
                    <a:lnTo>
                      <a:pt x="18605" y="324307"/>
                    </a:lnTo>
                    <a:lnTo>
                      <a:pt x="38785" y="337910"/>
                    </a:lnTo>
                    <a:lnTo>
                      <a:pt x="63500" y="342900"/>
                    </a:lnTo>
                    <a:lnTo>
                      <a:pt x="101600" y="342900"/>
                    </a:lnTo>
                    <a:lnTo>
                      <a:pt x="101600" y="444500"/>
                    </a:lnTo>
                    <a:lnTo>
                      <a:pt x="190500" y="355600"/>
                    </a:lnTo>
                    <a:lnTo>
                      <a:pt x="139700" y="355600"/>
                    </a:lnTo>
                    <a:lnTo>
                      <a:pt x="139700" y="304800"/>
                    </a:lnTo>
                    <a:lnTo>
                      <a:pt x="63500" y="304800"/>
                    </a:lnTo>
                    <a:lnTo>
                      <a:pt x="53616" y="302802"/>
                    </a:lnTo>
                    <a:lnTo>
                      <a:pt x="45542" y="297357"/>
                    </a:lnTo>
                    <a:lnTo>
                      <a:pt x="40097" y="289283"/>
                    </a:lnTo>
                    <a:lnTo>
                      <a:pt x="38100" y="279400"/>
                    </a:lnTo>
                    <a:lnTo>
                      <a:pt x="38100" y="63500"/>
                    </a:lnTo>
                    <a:lnTo>
                      <a:pt x="40097" y="53616"/>
                    </a:lnTo>
                    <a:lnTo>
                      <a:pt x="45542" y="45542"/>
                    </a:lnTo>
                    <a:lnTo>
                      <a:pt x="53616" y="40097"/>
                    </a:lnTo>
                    <a:lnTo>
                      <a:pt x="63500" y="38100"/>
                    </a:lnTo>
                    <a:lnTo>
                      <a:pt x="477152" y="38100"/>
                    </a:lnTo>
                    <a:lnTo>
                      <a:pt x="464004" y="18595"/>
                    </a:lnTo>
                    <a:lnTo>
                      <a:pt x="443820" y="4989"/>
                    </a:lnTo>
                    <a:lnTo>
                      <a:pt x="419100" y="0"/>
                    </a:lnTo>
                    <a:close/>
                  </a:path>
                  <a:path w="482600" h="444500">
                    <a:moveTo>
                      <a:pt x="306057" y="304800"/>
                    </a:moveTo>
                    <a:lnTo>
                      <a:pt x="190500" y="304800"/>
                    </a:lnTo>
                    <a:lnTo>
                      <a:pt x="139700" y="355600"/>
                    </a:lnTo>
                    <a:lnTo>
                      <a:pt x="190500" y="355600"/>
                    </a:lnTo>
                    <a:lnTo>
                      <a:pt x="203200" y="342900"/>
                    </a:lnTo>
                    <a:lnTo>
                      <a:pt x="315582" y="342900"/>
                    </a:lnTo>
                    <a:lnTo>
                      <a:pt x="312345" y="333725"/>
                    </a:lnTo>
                    <a:lnTo>
                      <a:pt x="309661" y="324304"/>
                    </a:lnTo>
                    <a:lnTo>
                      <a:pt x="307558" y="314660"/>
                    </a:lnTo>
                    <a:lnTo>
                      <a:pt x="306057" y="304800"/>
                    </a:lnTo>
                    <a:close/>
                  </a:path>
                  <a:path w="482600" h="444500">
                    <a:moveTo>
                      <a:pt x="477152" y="38100"/>
                    </a:moveTo>
                    <a:lnTo>
                      <a:pt x="419100" y="38100"/>
                    </a:lnTo>
                    <a:lnTo>
                      <a:pt x="428989" y="40097"/>
                    </a:lnTo>
                    <a:lnTo>
                      <a:pt x="437062" y="45542"/>
                    </a:lnTo>
                    <a:lnTo>
                      <a:pt x="442504" y="53616"/>
                    </a:lnTo>
                    <a:lnTo>
                      <a:pt x="444500" y="63500"/>
                    </a:lnTo>
                    <a:lnTo>
                      <a:pt x="444500" y="128257"/>
                    </a:lnTo>
                    <a:lnTo>
                      <a:pt x="450761" y="127495"/>
                    </a:lnTo>
                    <a:lnTo>
                      <a:pt x="457098" y="127000"/>
                    </a:lnTo>
                    <a:lnTo>
                      <a:pt x="482600" y="127000"/>
                    </a:lnTo>
                    <a:lnTo>
                      <a:pt x="482600" y="63500"/>
                    </a:lnTo>
                    <a:lnTo>
                      <a:pt x="477610" y="38779"/>
                    </a:lnTo>
                    <a:lnTo>
                      <a:pt x="477152" y="38100"/>
                    </a:lnTo>
                    <a:close/>
                  </a:path>
                  <a:path w="482600" h="444500">
                    <a:moveTo>
                      <a:pt x="482600" y="127000"/>
                    </a:moveTo>
                    <a:lnTo>
                      <a:pt x="470014" y="127000"/>
                    </a:lnTo>
                    <a:lnTo>
                      <a:pt x="476351" y="127495"/>
                    </a:lnTo>
                    <a:lnTo>
                      <a:pt x="482600" y="128257"/>
                    </a:lnTo>
                    <a:lnTo>
                      <a:pt x="482600" y="127000"/>
                    </a:lnTo>
                    <a:close/>
                  </a:path>
                </a:pathLst>
              </a:custGeom>
              <a:solidFill>
                <a:srgbClr val="004690"/>
              </a:solidFill>
            </p:spPr>
            <p:txBody>
              <a:bodyPr wrap="square" lIns="0" tIns="0" rIns="0" bIns="0" rtlCol="0"/>
              <a:lstStyle/>
              <a:p>
                <a:endParaRPr sz="1400" b="1" dirty="0"/>
              </a:p>
            </p:txBody>
          </p:sp>
          <p:sp>
            <p:nvSpPr>
              <p:cNvPr id="241" name="object 4">
                <a:extLst>
                  <a:ext uri="{FF2B5EF4-FFF2-40B4-BE49-F238E27FC236}">
                    <a16:creationId xmlns:a16="http://schemas.microsoft.com/office/drawing/2014/main" id="{112523D8-A130-49F5-8278-446CD774F68B}"/>
                  </a:ext>
                </a:extLst>
              </p:cNvPr>
              <p:cNvSpPr/>
              <p:nvPr/>
            </p:nvSpPr>
            <p:spPr>
              <a:xfrm>
                <a:off x="1032647" y="1912100"/>
                <a:ext cx="26670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266700" h="266700">
                    <a:moveTo>
                      <a:pt x="133350" y="0"/>
                    </a:moveTo>
                    <a:lnTo>
                      <a:pt x="91201" y="6798"/>
                    </a:lnTo>
                    <a:lnTo>
                      <a:pt x="54595" y="25728"/>
                    </a:lnTo>
                    <a:lnTo>
                      <a:pt x="25728" y="54595"/>
                    </a:lnTo>
                    <a:lnTo>
                      <a:pt x="6798" y="91201"/>
                    </a:lnTo>
                    <a:lnTo>
                      <a:pt x="0" y="133350"/>
                    </a:lnTo>
                    <a:lnTo>
                      <a:pt x="6798" y="175498"/>
                    </a:lnTo>
                    <a:lnTo>
                      <a:pt x="25728" y="212104"/>
                    </a:lnTo>
                    <a:lnTo>
                      <a:pt x="54595" y="240971"/>
                    </a:lnTo>
                    <a:lnTo>
                      <a:pt x="91201" y="259901"/>
                    </a:lnTo>
                    <a:lnTo>
                      <a:pt x="133350" y="266700"/>
                    </a:lnTo>
                    <a:lnTo>
                      <a:pt x="175498" y="259901"/>
                    </a:lnTo>
                    <a:lnTo>
                      <a:pt x="212104" y="240971"/>
                    </a:lnTo>
                    <a:lnTo>
                      <a:pt x="240971" y="212104"/>
                    </a:lnTo>
                    <a:lnTo>
                      <a:pt x="259901" y="175498"/>
                    </a:lnTo>
                    <a:lnTo>
                      <a:pt x="266700" y="133350"/>
                    </a:lnTo>
                    <a:lnTo>
                      <a:pt x="259901" y="91201"/>
                    </a:lnTo>
                    <a:lnTo>
                      <a:pt x="240971" y="54595"/>
                    </a:lnTo>
                    <a:lnTo>
                      <a:pt x="212104" y="25728"/>
                    </a:lnTo>
                    <a:lnTo>
                      <a:pt x="175498" y="6798"/>
                    </a:lnTo>
                    <a:lnTo>
                      <a:pt x="133350" y="0"/>
                    </a:lnTo>
                    <a:close/>
                  </a:path>
                </a:pathLst>
              </a:custGeom>
              <a:solidFill>
                <a:srgbClr val="004690"/>
              </a:solidFill>
            </p:spPr>
            <p:txBody>
              <a:bodyPr wrap="square" lIns="0" tIns="0" rIns="0" bIns="0" rtlCol="0"/>
              <a:lstStyle/>
              <a:p>
                <a:endParaRPr sz="1400" b="1" dirty="0"/>
              </a:p>
            </p:txBody>
          </p:sp>
          <p:sp>
            <p:nvSpPr>
              <p:cNvPr id="242" name="object 5">
                <a:extLst>
                  <a:ext uri="{FF2B5EF4-FFF2-40B4-BE49-F238E27FC236}">
                    <a16:creationId xmlns:a16="http://schemas.microsoft.com/office/drawing/2014/main" id="{F3DDD5D1-EAF5-4373-834F-91FE4D25EE42}"/>
                  </a:ext>
                </a:extLst>
              </p:cNvPr>
              <p:cNvSpPr/>
              <p:nvPr/>
            </p:nvSpPr>
            <p:spPr>
              <a:xfrm>
                <a:off x="931047" y="2204200"/>
                <a:ext cx="4826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82600" h="190500">
                    <a:moveTo>
                      <a:pt x="342900" y="0"/>
                    </a:moveTo>
                    <a:lnTo>
                      <a:pt x="139700" y="0"/>
                    </a:lnTo>
                    <a:lnTo>
                      <a:pt x="95544" y="7122"/>
                    </a:lnTo>
                    <a:lnTo>
                      <a:pt x="57195" y="26954"/>
                    </a:lnTo>
                    <a:lnTo>
                      <a:pt x="26954" y="57195"/>
                    </a:lnTo>
                    <a:lnTo>
                      <a:pt x="7122" y="95544"/>
                    </a:lnTo>
                    <a:lnTo>
                      <a:pt x="0" y="139700"/>
                    </a:lnTo>
                    <a:lnTo>
                      <a:pt x="0" y="190500"/>
                    </a:lnTo>
                    <a:lnTo>
                      <a:pt x="482600" y="190500"/>
                    </a:lnTo>
                    <a:lnTo>
                      <a:pt x="482600" y="139700"/>
                    </a:lnTo>
                    <a:lnTo>
                      <a:pt x="475477" y="95544"/>
                    </a:lnTo>
                    <a:lnTo>
                      <a:pt x="455645" y="57195"/>
                    </a:lnTo>
                    <a:lnTo>
                      <a:pt x="425404" y="26954"/>
                    </a:lnTo>
                    <a:lnTo>
                      <a:pt x="387055" y="7122"/>
                    </a:lnTo>
                    <a:lnTo>
                      <a:pt x="342900" y="0"/>
                    </a:lnTo>
                    <a:close/>
                  </a:path>
                </a:pathLst>
              </a:custGeom>
              <a:solidFill>
                <a:srgbClr val="004690"/>
              </a:solidFill>
            </p:spPr>
            <p:txBody>
              <a:bodyPr wrap="square" lIns="0" tIns="0" rIns="0" bIns="0" rtlCol="0"/>
              <a:lstStyle/>
              <a:p>
                <a:endParaRPr sz="1400" b="1" dirty="0"/>
              </a:p>
            </p:txBody>
          </p:sp>
        </p:grp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7FF154CB-28C5-46D1-9DCE-AEA8E325A885}"/>
                </a:ext>
              </a:extLst>
            </p:cNvPr>
            <p:cNvSpPr txBox="1"/>
            <p:nvPr/>
          </p:nvSpPr>
          <p:spPr>
            <a:xfrm>
              <a:off x="7641177" y="3680695"/>
              <a:ext cx="375412" cy="197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b="1" dirty="0">
                  <a:solidFill>
                    <a:srgbClr val="004690"/>
                  </a:solidFill>
                </a:rPr>
                <a:t>1577</a:t>
              </a:r>
              <a:endParaRPr lang="ko-KR" altLang="en-US" sz="500" b="1" dirty="0">
                <a:solidFill>
                  <a:srgbClr val="004690"/>
                </a:solidFill>
              </a:endParaRPr>
            </a:p>
          </p:txBody>
        </p:sp>
      </p:grpSp>
      <p:sp>
        <p:nvSpPr>
          <p:cNvPr id="243" name="TextBox 242">
            <a:extLst>
              <a:ext uri="{FF2B5EF4-FFF2-40B4-BE49-F238E27FC236}">
                <a16:creationId xmlns:a16="http://schemas.microsoft.com/office/drawing/2014/main" id="{D9782AA7-FABB-4D00-A283-D36A6D9A952E}"/>
              </a:ext>
            </a:extLst>
          </p:cNvPr>
          <p:cNvSpPr txBox="1"/>
          <p:nvPr/>
        </p:nvSpPr>
        <p:spPr>
          <a:xfrm>
            <a:off x="5097462" y="4577715"/>
            <a:ext cx="9032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대리운전회사</a:t>
            </a:r>
          </a:p>
        </p:txBody>
      </p:sp>
      <p:cxnSp>
        <p:nvCxnSpPr>
          <p:cNvPr id="244" name="연결선: 꺾임 243">
            <a:extLst>
              <a:ext uri="{FF2B5EF4-FFF2-40B4-BE49-F238E27FC236}">
                <a16:creationId xmlns:a16="http://schemas.microsoft.com/office/drawing/2014/main" id="{A2F71437-3B24-4FEE-BAC0-6E6CE1D9F473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5803572" y="3185818"/>
            <a:ext cx="1515966" cy="1301331"/>
          </a:xfrm>
          <a:prstGeom prst="bentConnector3">
            <a:avLst>
              <a:gd name="adj1" fmla="val 71363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bject 59">
            <a:extLst>
              <a:ext uri="{FF2B5EF4-FFF2-40B4-BE49-F238E27FC236}">
                <a16:creationId xmlns:a16="http://schemas.microsoft.com/office/drawing/2014/main" id="{03743D1D-754E-4A07-8E02-B03C04AF3E3B}"/>
              </a:ext>
            </a:extLst>
          </p:cNvPr>
          <p:cNvSpPr/>
          <p:nvPr/>
        </p:nvSpPr>
        <p:spPr>
          <a:xfrm>
            <a:off x="8142817" y="3808644"/>
            <a:ext cx="255964" cy="255964"/>
          </a:xfrm>
          <a:custGeom>
            <a:avLst/>
            <a:gdLst/>
            <a:ahLst/>
            <a:cxnLst/>
            <a:rect l="l" t="t" r="r" b="b"/>
            <a:pathLst>
              <a:path w="711200" h="711200">
                <a:moveTo>
                  <a:pt x="177800" y="381000"/>
                </a:moveTo>
                <a:lnTo>
                  <a:pt x="0" y="381000"/>
                </a:lnTo>
                <a:lnTo>
                  <a:pt x="0" y="711200"/>
                </a:lnTo>
                <a:lnTo>
                  <a:pt x="711200" y="711200"/>
                </a:lnTo>
                <a:lnTo>
                  <a:pt x="711200" y="520700"/>
                </a:lnTo>
                <a:lnTo>
                  <a:pt x="177800" y="520700"/>
                </a:lnTo>
                <a:lnTo>
                  <a:pt x="177800" y="381000"/>
                </a:lnTo>
                <a:close/>
              </a:path>
              <a:path w="711200" h="711200">
                <a:moveTo>
                  <a:pt x="431800" y="0"/>
                </a:moveTo>
                <a:lnTo>
                  <a:pt x="355600" y="101600"/>
                </a:lnTo>
                <a:lnTo>
                  <a:pt x="355600" y="228600"/>
                </a:lnTo>
                <a:lnTo>
                  <a:pt x="203200" y="228600"/>
                </a:lnTo>
                <a:lnTo>
                  <a:pt x="203200" y="520700"/>
                </a:lnTo>
                <a:lnTo>
                  <a:pt x="711200" y="520700"/>
                </a:lnTo>
                <a:lnTo>
                  <a:pt x="711200" y="393700"/>
                </a:lnTo>
                <a:lnTo>
                  <a:pt x="508000" y="393700"/>
                </a:lnTo>
                <a:lnTo>
                  <a:pt x="508000" y="101600"/>
                </a:lnTo>
                <a:lnTo>
                  <a:pt x="431800" y="0"/>
                </a:lnTo>
                <a:close/>
              </a:path>
              <a:path w="711200" h="711200">
                <a:moveTo>
                  <a:pt x="711200" y="304800"/>
                </a:moveTo>
                <a:lnTo>
                  <a:pt x="533400" y="304800"/>
                </a:lnTo>
                <a:lnTo>
                  <a:pt x="533400" y="393700"/>
                </a:lnTo>
                <a:lnTo>
                  <a:pt x="711200" y="393700"/>
                </a:lnTo>
                <a:lnTo>
                  <a:pt x="711200" y="304800"/>
                </a:lnTo>
                <a:close/>
              </a:path>
            </a:pathLst>
          </a:custGeom>
          <a:solidFill>
            <a:srgbClr val="00469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7377639E-9566-437D-A606-8BF93E665E76}"/>
              </a:ext>
            </a:extLst>
          </p:cNvPr>
          <p:cNvSpPr/>
          <p:nvPr/>
        </p:nvSpPr>
        <p:spPr>
          <a:xfrm rot="19800000">
            <a:off x="7147762" y="1656833"/>
            <a:ext cx="504825" cy="114040"/>
          </a:xfrm>
          <a:prstGeom prst="rect">
            <a:avLst/>
          </a:prstGeom>
          <a:solidFill>
            <a:srgbClr val="282D4B"/>
          </a:solidFill>
          <a:ln>
            <a:solidFill>
              <a:srgbClr val="282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1" dirty="0">
                <a:solidFill>
                  <a:srgbClr val="FFFF00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기사공용캐시</a:t>
            </a:r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AFF745C5-DC33-49CF-9D69-3E7A7B3C45F7}"/>
              </a:ext>
            </a:extLst>
          </p:cNvPr>
          <p:cNvSpPr/>
          <p:nvPr/>
        </p:nvSpPr>
        <p:spPr>
          <a:xfrm rot="19800000">
            <a:off x="7147762" y="2859366"/>
            <a:ext cx="504825" cy="114040"/>
          </a:xfrm>
          <a:prstGeom prst="rect">
            <a:avLst/>
          </a:prstGeom>
          <a:solidFill>
            <a:srgbClr val="282D4B"/>
          </a:solidFill>
          <a:ln>
            <a:solidFill>
              <a:srgbClr val="282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1" dirty="0">
                <a:solidFill>
                  <a:srgbClr val="FFFF00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지사캐시</a:t>
            </a:r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69487CB5-BABD-4353-9946-8341620E72AB}"/>
              </a:ext>
            </a:extLst>
          </p:cNvPr>
          <p:cNvSpPr/>
          <p:nvPr/>
        </p:nvSpPr>
        <p:spPr>
          <a:xfrm rot="19800000">
            <a:off x="8522538" y="1670990"/>
            <a:ext cx="504825" cy="85725"/>
          </a:xfrm>
          <a:prstGeom prst="rect">
            <a:avLst/>
          </a:prstGeom>
          <a:solidFill>
            <a:srgbClr val="282D4B"/>
          </a:solidFill>
          <a:ln>
            <a:solidFill>
              <a:srgbClr val="282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1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기사자체캐시</a:t>
            </a:r>
          </a:p>
        </p:txBody>
      </p: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792436B2-33D9-4180-BE03-F7E34B8223D9}"/>
              </a:ext>
            </a:extLst>
          </p:cNvPr>
          <p:cNvSpPr/>
          <p:nvPr/>
        </p:nvSpPr>
        <p:spPr>
          <a:xfrm rot="19800000">
            <a:off x="7103964" y="4002366"/>
            <a:ext cx="592422" cy="114040"/>
          </a:xfrm>
          <a:prstGeom prst="rect">
            <a:avLst/>
          </a:prstGeom>
          <a:solidFill>
            <a:srgbClr val="282D4B"/>
          </a:solidFill>
          <a:ln>
            <a:solidFill>
              <a:srgbClr val="282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1" dirty="0">
                <a:solidFill>
                  <a:srgbClr val="FFFF00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콜마너소유캐시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36648203-A119-48F5-91E9-B2C223CEE4AA}"/>
              </a:ext>
            </a:extLst>
          </p:cNvPr>
          <p:cNvSpPr txBox="1"/>
          <p:nvPr/>
        </p:nvSpPr>
        <p:spPr>
          <a:xfrm>
            <a:off x="8432738" y="2535252"/>
            <a:ext cx="1459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i="1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‘</a:t>
            </a:r>
            <a:r>
              <a:rPr lang="ko-KR" altLang="en-US" sz="800" b="1" i="1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대리운전회사가 기사공용캐시를 지사캐시로 이동시킬 경우 기사자체캐시로 가상의 캐시 생성</a:t>
            </a:r>
            <a:r>
              <a:rPr lang="en-US" altLang="ko-KR" sz="800" b="1" i="1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’</a:t>
            </a:r>
            <a:endParaRPr lang="ko-KR" altLang="en-US" sz="800" b="1" i="1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  <p:cxnSp>
        <p:nvCxnSpPr>
          <p:cNvPr id="257" name="연결선: 꺾임 256">
            <a:extLst>
              <a:ext uri="{FF2B5EF4-FFF2-40B4-BE49-F238E27FC236}">
                <a16:creationId xmlns:a16="http://schemas.microsoft.com/office/drawing/2014/main" id="{5C442DB5-13DD-4711-9CFD-BB64E68C1E1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041236" y="2832821"/>
            <a:ext cx="2117859" cy="432055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D710C786-832F-4CA7-81E0-2B2D8E79B834}"/>
              </a:ext>
            </a:extLst>
          </p:cNvPr>
          <p:cNvGrpSpPr/>
          <p:nvPr/>
        </p:nvGrpSpPr>
        <p:grpSpPr>
          <a:xfrm>
            <a:off x="6742690" y="2589340"/>
            <a:ext cx="297686" cy="228837"/>
            <a:chOff x="3530584" y="1759700"/>
            <a:chExt cx="711202" cy="622300"/>
          </a:xfrm>
          <a:solidFill>
            <a:schemeClr val="accent6">
              <a:lumMod val="50000"/>
            </a:schemeClr>
          </a:solidFill>
        </p:grpSpPr>
        <p:sp>
          <p:nvSpPr>
            <p:cNvPr id="90" name="object 73">
              <a:extLst>
                <a:ext uri="{FF2B5EF4-FFF2-40B4-BE49-F238E27FC236}">
                  <a16:creationId xmlns:a16="http://schemas.microsoft.com/office/drawing/2014/main" id="{F03BBFC0-8389-4A00-B8E9-B54A3A524F26}"/>
                </a:ext>
              </a:extLst>
            </p:cNvPr>
            <p:cNvSpPr/>
            <p:nvPr/>
          </p:nvSpPr>
          <p:spPr>
            <a:xfrm>
              <a:off x="3530584" y="2089900"/>
              <a:ext cx="711200" cy="292100"/>
            </a:xfrm>
            <a:custGeom>
              <a:avLst/>
              <a:gdLst/>
              <a:ahLst/>
              <a:cxnLst/>
              <a:rect l="l" t="t" r="r" b="b"/>
              <a:pathLst>
                <a:path w="711200" h="292100">
                  <a:moveTo>
                    <a:pt x="0" y="114300"/>
                  </a:moveTo>
                  <a:lnTo>
                    <a:pt x="0" y="152400"/>
                  </a:lnTo>
                  <a:lnTo>
                    <a:pt x="279400" y="292100"/>
                  </a:lnTo>
                  <a:lnTo>
                    <a:pt x="344170" y="254000"/>
                  </a:lnTo>
                  <a:lnTo>
                    <a:pt x="279400" y="254000"/>
                  </a:lnTo>
                  <a:lnTo>
                    <a:pt x="0" y="114300"/>
                  </a:lnTo>
                  <a:close/>
                </a:path>
                <a:path w="711200" h="292100">
                  <a:moveTo>
                    <a:pt x="711200" y="0"/>
                  </a:moveTo>
                  <a:lnTo>
                    <a:pt x="279400" y="254000"/>
                  </a:lnTo>
                  <a:lnTo>
                    <a:pt x="344170" y="254000"/>
                  </a:lnTo>
                  <a:lnTo>
                    <a:pt x="711200" y="38100"/>
                  </a:lnTo>
                  <a:lnTo>
                    <a:pt x="7112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1" name="object 74">
              <a:extLst>
                <a:ext uri="{FF2B5EF4-FFF2-40B4-BE49-F238E27FC236}">
                  <a16:creationId xmlns:a16="http://schemas.microsoft.com/office/drawing/2014/main" id="{986AB777-A2E2-4225-9C65-E8E5D2235A26}"/>
                </a:ext>
              </a:extLst>
            </p:cNvPr>
            <p:cNvSpPr/>
            <p:nvPr/>
          </p:nvSpPr>
          <p:spPr>
            <a:xfrm>
              <a:off x="3530586" y="1759700"/>
              <a:ext cx="711200" cy="393700"/>
            </a:xfrm>
            <a:custGeom>
              <a:avLst/>
              <a:gdLst/>
              <a:ahLst/>
              <a:cxnLst/>
              <a:rect l="l" t="t" r="r" b="b"/>
              <a:pathLst>
                <a:path w="711200" h="393700">
                  <a:moveTo>
                    <a:pt x="431800" y="0"/>
                  </a:moveTo>
                  <a:lnTo>
                    <a:pt x="0" y="254000"/>
                  </a:lnTo>
                  <a:lnTo>
                    <a:pt x="279400" y="393700"/>
                  </a:lnTo>
                  <a:lnTo>
                    <a:pt x="344170" y="355600"/>
                  </a:lnTo>
                  <a:lnTo>
                    <a:pt x="279400" y="355600"/>
                  </a:lnTo>
                  <a:lnTo>
                    <a:pt x="70027" y="250913"/>
                  </a:lnTo>
                  <a:lnTo>
                    <a:pt x="431800" y="38100"/>
                  </a:lnTo>
                  <a:lnTo>
                    <a:pt x="508000" y="38100"/>
                  </a:lnTo>
                  <a:lnTo>
                    <a:pt x="431800" y="0"/>
                  </a:lnTo>
                  <a:close/>
                </a:path>
                <a:path w="711200" h="393700">
                  <a:moveTo>
                    <a:pt x="508000" y="38100"/>
                  </a:moveTo>
                  <a:lnTo>
                    <a:pt x="431800" y="38100"/>
                  </a:lnTo>
                  <a:lnTo>
                    <a:pt x="641172" y="142786"/>
                  </a:lnTo>
                  <a:lnTo>
                    <a:pt x="279400" y="355600"/>
                  </a:lnTo>
                  <a:lnTo>
                    <a:pt x="344170" y="355600"/>
                  </a:lnTo>
                  <a:lnTo>
                    <a:pt x="711200" y="139700"/>
                  </a:lnTo>
                  <a:lnTo>
                    <a:pt x="508000" y="3810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2" name="object 75">
              <a:extLst>
                <a:ext uri="{FF2B5EF4-FFF2-40B4-BE49-F238E27FC236}">
                  <a16:creationId xmlns:a16="http://schemas.microsoft.com/office/drawing/2014/main" id="{2F87DA91-4F8E-42F5-8EB2-BB3BA3A28D98}"/>
                </a:ext>
              </a:extLst>
            </p:cNvPr>
            <p:cNvSpPr/>
            <p:nvPr/>
          </p:nvSpPr>
          <p:spPr>
            <a:xfrm>
              <a:off x="3530584" y="2013700"/>
              <a:ext cx="711200" cy="292100"/>
            </a:xfrm>
            <a:custGeom>
              <a:avLst/>
              <a:gdLst/>
              <a:ahLst/>
              <a:cxnLst/>
              <a:rect l="l" t="t" r="r" b="b"/>
              <a:pathLst>
                <a:path w="711200" h="292100">
                  <a:moveTo>
                    <a:pt x="0" y="114300"/>
                  </a:moveTo>
                  <a:lnTo>
                    <a:pt x="0" y="152400"/>
                  </a:lnTo>
                  <a:lnTo>
                    <a:pt x="279400" y="292100"/>
                  </a:lnTo>
                  <a:lnTo>
                    <a:pt x="344170" y="254000"/>
                  </a:lnTo>
                  <a:lnTo>
                    <a:pt x="279400" y="254000"/>
                  </a:lnTo>
                  <a:lnTo>
                    <a:pt x="0" y="114300"/>
                  </a:lnTo>
                  <a:close/>
                </a:path>
                <a:path w="711200" h="292100">
                  <a:moveTo>
                    <a:pt x="711200" y="0"/>
                  </a:moveTo>
                  <a:lnTo>
                    <a:pt x="279400" y="254000"/>
                  </a:lnTo>
                  <a:lnTo>
                    <a:pt x="344170" y="254000"/>
                  </a:lnTo>
                  <a:lnTo>
                    <a:pt x="711200" y="38100"/>
                  </a:lnTo>
                  <a:lnTo>
                    <a:pt x="7112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3" name="object 76">
              <a:extLst>
                <a:ext uri="{FF2B5EF4-FFF2-40B4-BE49-F238E27FC236}">
                  <a16:creationId xmlns:a16="http://schemas.microsoft.com/office/drawing/2014/main" id="{30782289-C489-4AE2-A934-2A6F4AB97C49}"/>
                </a:ext>
              </a:extLst>
            </p:cNvPr>
            <p:cNvSpPr/>
            <p:nvPr/>
          </p:nvSpPr>
          <p:spPr>
            <a:xfrm>
              <a:off x="3530584" y="1937500"/>
              <a:ext cx="711200" cy="292100"/>
            </a:xfrm>
            <a:custGeom>
              <a:avLst/>
              <a:gdLst/>
              <a:ahLst/>
              <a:cxnLst/>
              <a:rect l="l" t="t" r="r" b="b"/>
              <a:pathLst>
                <a:path w="711200" h="292100">
                  <a:moveTo>
                    <a:pt x="0" y="114300"/>
                  </a:moveTo>
                  <a:lnTo>
                    <a:pt x="0" y="152400"/>
                  </a:lnTo>
                  <a:lnTo>
                    <a:pt x="279400" y="292100"/>
                  </a:lnTo>
                  <a:lnTo>
                    <a:pt x="344170" y="254000"/>
                  </a:lnTo>
                  <a:lnTo>
                    <a:pt x="279400" y="254000"/>
                  </a:lnTo>
                  <a:lnTo>
                    <a:pt x="0" y="114300"/>
                  </a:lnTo>
                  <a:close/>
                </a:path>
                <a:path w="711200" h="292100">
                  <a:moveTo>
                    <a:pt x="711200" y="0"/>
                  </a:moveTo>
                  <a:lnTo>
                    <a:pt x="279400" y="254000"/>
                  </a:lnTo>
                  <a:lnTo>
                    <a:pt x="344170" y="254000"/>
                  </a:lnTo>
                  <a:lnTo>
                    <a:pt x="711200" y="38100"/>
                  </a:lnTo>
                  <a:lnTo>
                    <a:pt x="7112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4" name="object 77">
              <a:extLst>
                <a:ext uri="{FF2B5EF4-FFF2-40B4-BE49-F238E27FC236}">
                  <a16:creationId xmlns:a16="http://schemas.microsoft.com/office/drawing/2014/main" id="{79191F5A-CF1A-4551-BF9A-5A4B40F0B9E2}"/>
                </a:ext>
              </a:extLst>
            </p:cNvPr>
            <p:cNvSpPr/>
            <p:nvPr/>
          </p:nvSpPr>
          <p:spPr>
            <a:xfrm>
              <a:off x="3773509" y="1885276"/>
              <a:ext cx="226060" cy="140335"/>
            </a:xfrm>
            <a:custGeom>
              <a:avLst/>
              <a:gdLst/>
              <a:ahLst/>
              <a:cxnLst/>
              <a:rect l="l" t="t" r="r" b="b"/>
              <a:pathLst>
                <a:path w="226060" h="140335">
                  <a:moveTo>
                    <a:pt x="85653" y="0"/>
                  </a:moveTo>
                  <a:lnTo>
                    <a:pt x="44592" y="10723"/>
                  </a:lnTo>
                  <a:lnTo>
                    <a:pt x="15143" y="29979"/>
                  </a:lnTo>
                  <a:lnTo>
                    <a:pt x="0" y="55087"/>
                  </a:lnTo>
                  <a:lnTo>
                    <a:pt x="1858" y="83362"/>
                  </a:lnTo>
                  <a:lnTo>
                    <a:pt x="21168" y="109517"/>
                  </a:lnTo>
                  <a:lnTo>
                    <a:pt x="53598" y="128858"/>
                  </a:lnTo>
                  <a:lnTo>
                    <a:pt x="94706" y="139568"/>
                  </a:lnTo>
                  <a:lnTo>
                    <a:pt x="140047" y="139826"/>
                  </a:lnTo>
                  <a:lnTo>
                    <a:pt x="181115" y="129103"/>
                  </a:lnTo>
                  <a:lnTo>
                    <a:pt x="210567" y="109847"/>
                  </a:lnTo>
                  <a:lnTo>
                    <a:pt x="225708" y="84739"/>
                  </a:lnTo>
                  <a:lnTo>
                    <a:pt x="223842" y="56464"/>
                  </a:lnTo>
                  <a:lnTo>
                    <a:pt x="204532" y="30309"/>
                  </a:lnTo>
                  <a:lnTo>
                    <a:pt x="172102" y="10968"/>
                  </a:lnTo>
                  <a:lnTo>
                    <a:pt x="130994" y="258"/>
                  </a:lnTo>
                  <a:lnTo>
                    <a:pt x="85653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69" name="TextBox 268">
            <a:extLst>
              <a:ext uri="{FF2B5EF4-FFF2-40B4-BE49-F238E27FC236}">
                <a16:creationId xmlns:a16="http://schemas.microsoft.com/office/drawing/2014/main" id="{D702C7B1-528E-4CEB-AE3F-D663F9019238}"/>
              </a:ext>
            </a:extLst>
          </p:cNvPr>
          <p:cNvSpPr txBox="1"/>
          <p:nvPr/>
        </p:nvSpPr>
        <p:spPr>
          <a:xfrm>
            <a:off x="6381423" y="2767554"/>
            <a:ext cx="660400" cy="302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00"/>
              </a:lnSpc>
            </a:pPr>
            <a:r>
              <a:rPr lang="ko-KR" altLang="en-US" sz="800" b="1" i="1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카드대금 </a:t>
            </a:r>
            <a:br>
              <a:rPr lang="en-US" altLang="ko-KR" sz="800" b="1" i="1" dirty="0">
                <a:latin typeface="카카오 Light" panose="020B0600000101010101" pitchFamily="50" charset="-127"/>
                <a:ea typeface="카카오 Light" panose="020B0600000101010101" pitchFamily="50" charset="-127"/>
              </a:rPr>
            </a:br>
            <a:r>
              <a:rPr lang="en-US" altLang="ko-KR" sz="800" b="1" i="1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(</a:t>
            </a:r>
            <a:r>
              <a:rPr lang="ko-KR" altLang="en-US" sz="800" b="1" i="1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기사분</a:t>
            </a:r>
            <a:r>
              <a:rPr lang="en-US" altLang="ko-KR" sz="800" b="1" i="1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)</a:t>
            </a:r>
            <a:endParaRPr lang="ko-KR" altLang="en-US" sz="800" b="1" i="1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  <p:grpSp>
        <p:nvGrpSpPr>
          <p:cNvPr id="270" name="그룹 269">
            <a:extLst>
              <a:ext uri="{FF2B5EF4-FFF2-40B4-BE49-F238E27FC236}">
                <a16:creationId xmlns:a16="http://schemas.microsoft.com/office/drawing/2014/main" id="{2A29668E-F3A6-4D91-A7B2-DAB2275C1F97}"/>
              </a:ext>
            </a:extLst>
          </p:cNvPr>
          <p:cNvGrpSpPr/>
          <p:nvPr/>
        </p:nvGrpSpPr>
        <p:grpSpPr>
          <a:xfrm>
            <a:off x="7352529" y="1892897"/>
            <a:ext cx="297686" cy="228837"/>
            <a:chOff x="3530584" y="1759700"/>
            <a:chExt cx="711202" cy="622300"/>
          </a:xfrm>
          <a:solidFill>
            <a:schemeClr val="accent6">
              <a:lumMod val="50000"/>
            </a:schemeClr>
          </a:solidFill>
        </p:grpSpPr>
        <p:sp>
          <p:nvSpPr>
            <p:cNvPr id="271" name="object 73">
              <a:extLst>
                <a:ext uri="{FF2B5EF4-FFF2-40B4-BE49-F238E27FC236}">
                  <a16:creationId xmlns:a16="http://schemas.microsoft.com/office/drawing/2014/main" id="{FD6B7D99-4C6C-40B1-BA74-26CACBEFAC29}"/>
                </a:ext>
              </a:extLst>
            </p:cNvPr>
            <p:cNvSpPr/>
            <p:nvPr/>
          </p:nvSpPr>
          <p:spPr>
            <a:xfrm>
              <a:off x="3530584" y="2089900"/>
              <a:ext cx="711200" cy="292100"/>
            </a:xfrm>
            <a:custGeom>
              <a:avLst/>
              <a:gdLst/>
              <a:ahLst/>
              <a:cxnLst/>
              <a:rect l="l" t="t" r="r" b="b"/>
              <a:pathLst>
                <a:path w="711200" h="292100">
                  <a:moveTo>
                    <a:pt x="0" y="114300"/>
                  </a:moveTo>
                  <a:lnTo>
                    <a:pt x="0" y="152400"/>
                  </a:lnTo>
                  <a:lnTo>
                    <a:pt x="279400" y="292100"/>
                  </a:lnTo>
                  <a:lnTo>
                    <a:pt x="344170" y="254000"/>
                  </a:lnTo>
                  <a:lnTo>
                    <a:pt x="279400" y="254000"/>
                  </a:lnTo>
                  <a:lnTo>
                    <a:pt x="0" y="114300"/>
                  </a:lnTo>
                  <a:close/>
                </a:path>
                <a:path w="711200" h="292100">
                  <a:moveTo>
                    <a:pt x="711200" y="0"/>
                  </a:moveTo>
                  <a:lnTo>
                    <a:pt x="279400" y="254000"/>
                  </a:lnTo>
                  <a:lnTo>
                    <a:pt x="344170" y="254000"/>
                  </a:lnTo>
                  <a:lnTo>
                    <a:pt x="711200" y="38100"/>
                  </a:lnTo>
                  <a:lnTo>
                    <a:pt x="7112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72" name="object 74">
              <a:extLst>
                <a:ext uri="{FF2B5EF4-FFF2-40B4-BE49-F238E27FC236}">
                  <a16:creationId xmlns:a16="http://schemas.microsoft.com/office/drawing/2014/main" id="{CB7B3734-F8C9-4F69-8566-7B66C031C9E4}"/>
                </a:ext>
              </a:extLst>
            </p:cNvPr>
            <p:cNvSpPr/>
            <p:nvPr/>
          </p:nvSpPr>
          <p:spPr>
            <a:xfrm>
              <a:off x="3530586" y="1759700"/>
              <a:ext cx="711200" cy="393700"/>
            </a:xfrm>
            <a:custGeom>
              <a:avLst/>
              <a:gdLst/>
              <a:ahLst/>
              <a:cxnLst/>
              <a:rect l="l" t="t" r="r" b="b"/>
              <a:pathLst>
                <a:path w="711200" h="393700">
                  <a:moveTo>
                    <a:pt x="431800" y="0"/>
                  </a:moveTo>
                  <a:lnTo>
                    <a:pt x="0" y="254000"/>
                  </a:lnTo>
                  <a:lnTo>
                    <a:pt x="279400" y="393700"/>
                  </a:lnTo>
                  <a:lnTo>
                    <a:pt x="344170" y="355600"/>
                  </a:lnTo>
                  <a:lnTo>
                    <a:pt x="279400" y="355600"/>
                  </a:lnTo>
                  <a:lnTo>
                    <a:pt x="70027" y="250913"/>
                  </a:lnTo>
                  <a:lnTo>
                    <a:pt x="431800" y="38100"/>
                  </a:lnTo>
                  <a:lnTo>
                    <a:pt x="508000" y="38100"/>
                  </a:lnTo>
                  <a:lnTo>
                    <a:pt x="431800" y="0"/>
                  </a:lnTo>
                  <a:close/>
                </a:path>
                <a:path w="711200" h="393700">
                  <a:moveTo>
                    <a:pt x="508000" y="38100"/>
                  </a:moveTo>
                  <a:lnTo>
                    <a:pt x="431800" y="38100"/>
                  </a:lnTo>
                  <a:lnTo>
                    <a:pt x="641172" y="142786"/>
                  </a:lnTo>
                  <a:lnTo>
                    <a:pt x="279400" y="355600"/>
                  </a:lnTo>
                  <a:lnTo>
                    <a:pt x="344170" y="355600"/>
                  </a:lnTo>
                  <a:lnTo>
                    <a:pt x="711200" y="139700"/>
                  </a:lnTo>
                  <a:lnTo>
                    <a:pt x="508000" y="3810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73" name="object 75">
              <a:extLst>
                <a:ext uri="{FF2B5EF4-FFF2-40B4-BE49-F238E27FC236}">
                  <a16:creationId xmlns:a16="http://schemas.microsoft.com/office/drawing/2014/main" id="{3AA0A4F1-7688-4CF0-8873-CEC1A527F9F8}"/>
                </a:ext>
              </a:extLst>
            </p:cNvPr>
            <p:cNvSpPr/>
            <p:nvPr/>
          </p:nvSpPr>
          <p:spPr>
            <a:xfrm>
              <a:off x="3530584" y="2013700"/>
              <a:ext cx="711200" cy="292100"/>
            </a:xfrm>
            <a:custGeom>
              <a:avLst/>
              <a:gdLst/>
              <a:ahLst/>
              <a:cxnLst/>
              <a:rect l="l" t="t" r="r" b="b"/>
              <a:pathLst>
                <a:path w="711200" h="292100">
                  <a:moveTo>
                    <a:pt x="0" y="114300"/>
                  </a:moveTo>
                  <a:lnTo>
                    <a:pt x="0" y="152400"/>
                  </a:lnTo>
                  <a:lnTo>
                    <a:pt x="279400" y="292100"/>
                  </a:lnTo>
                  <a:lnTo>
                    <a:pt x="344170" y="254000"/>
                  </a:lnTo>
                  <a:lnTo>
                    <a:pt x="279400" y="254000"/>
                  </a:lnTo>
                  <a:lnTo>
                    <a:pt x="0" y="114300"/>
                  </a:lnTo>
                  <a:close/>
                </a:path>
                <a:path w="711200" h="292100">
                  <a:moveTo>
                    <a:pt x="711200" y="0"/>
                  </a:moveTo>
                  <a:lnTo>
                    <a:pt x="279400" y="254000"/>
                  </a:lnTo>
                  <a:lnTo>
                    <a:pt x="344170" y="254000"/>
                  </a:lnTo>
                  <a:lnTo>
                    <a:pt x="711200" y="38100"/>
                  </a:lnTo>
                  <a:lnTo>
                    <a:pt x="7112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74" name="object 76">
              <a:extLst>
                <a:ext uri="{FF2B5EF4-FFF2-40B4-BE49-F238E27FC236}">
                  <a16:creationId xmlns:a16="http://schemas.microsoft.com/office/drawing/2014/main" id="{F27C5715-1CFB-45FF-8809-A4A88316B382}"/>
                </a:ext>
              </a:extLst>
            </p:cNvPr>
            <p:cNvSpPr/>
            <p:nvPr/>
          </p:nvSpPr>
          <p:spPr>
            <a:xfrm>
              <a:off x="3530584" y="1937500"/>
              <a:ext cx="711200" cy="292100"/>
            </a:xfrm>
            <a:custGeom>
              <a:avLst/>
              <a:gdLst/>
              <a:ahLst/>
              <a:cxnLst/>
              <a:rect l="l" t="t" r="r" b="b"/>
              <a:pathLst>
                <a:path w="711200" h="292100">
                  <a:moveTo>
                    <a:pt x="0" y="114300"/>
                  </a:moveTo>
                  <a:lnTo>
                    <a:pt x="0" y="152400"/>
                  </a:lnTo>
                  <a:lnTo>
                    <a:pt x="279400" y="292100"/>
                  </a:lnTo>
                  <a:lnTo>
                    <a:pt x="344170" y="254000"/>
                  </a:lnTo>
                  <a:lnTo>
                    <a:pt x="279400" y="254000"/>
                  </a:lnTo>
                  <a:lnTo>
                    <a:pt x="0" y="114300"/>
                  </a:lnTo>
                  <a:close/>
                </a:path>
                <a:path w="711200" h="292100">
                  <a:moveTo>
                    <a:pt x="711200" y="0"/>
                  </a:moveTo>
                  <a:lnTo>
                    <a:pt x="279400" y="254000"/>
                  </a:lnTo>
                  <a:lnTo>
                    <a:pt x="344170" y="254000"/>
                  </a:lnTo>
                  <a:lnTo>
                    <a:pt x="711200" y="38100"/>
                  </a:lnTo>
                  <a:lnTo>
                    <a:pt x="7112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75" name="object 77">
              <a:extLst>
                <a:ext uri="{FF2B5EF4-FFF2-40B4-BE49-F238E27FC236}">
                  <a16:creationId xmlns:a16="http://schemas.microsoft.com/office/drawing/2014/main" id="{DDA3D360-AF08-4295-9103-66FD9140ECB6}"/>
                </a:ext>
              </a:extLst>
            </p:cNvPr>
            <p:cNvSpPr/>
            <p:nvPr/>
          </p:nvSpPr>
          <p:spPr>
            <a:xfrm>
              <a:off x="3773509" y="1885276"/>
              <a:ext cx="226060" cy="140335"/>
            </a:xfrm>
            <a:custGeom>
              <a:avLst/>
              <a:gdLst/>
              <a:ahLst/>
              <a:cxnLst/>
              <a:rect l="l" t="t" r="r" b="b"/>
              <a:pathLst>
                <a:path w="226060" h="140335">
                  <a:moveTo>
                    <a:pt x="85653" y="0"/>
                  </a:moveTo>
                  <a:lnTo>
                    <a:pt x="44592" y="10723"/>
                  </a:lnTo>
                  <a:lnTo>
                    <a:pt x="15143" y="29979"/>
                  </a:lnTo>
                  <a:lnTo>
                    <a:pt x="0" y="55087"/>
                  </a:lnTo>
                  <a:lnTo>
                    <a:pt x="1858" y="83362"/>
                  </a:lnTo>
                  <a:lnTo>
                    <a:pt x="21168" y="109517"/>
                  </a:lnTo>
                  <a:lnTo>
                    <a:pt x="53598" y="128858"/>
                  </a:lnTo>
                  <a:lnTo>
                    <a:pt x="94706" y="139568"/>
                  </a:lnTo>
                  <a:lnTo>
                    <a:pt x="140047" y="139826"/>
                  </a:lnTo>
                  <a:lnTo>
                    <a:pt x="181115" y="129103"/>
                  </a:lnTo>
                  <a:lnTo>
                    <a:pt x="210567" y="109847"/>
                  </a:lnTo>
                  <a:lnTo>
                    <a:pt x="225708" y="84739"/>
                  </a:lnTo>
                  <a:lnTo>
                    <a:pt x="223842" y="56464"/>
                  </a:lnTo>
                  <a:lnTo>
                    <a:pt x="204532" y="30309"/>
                  </a:lnTo>
                  <a:lnTo>
                    <a:pt x="172102" y="10968"/>
                  </a:lnTo>
                  <a:lnTo>
                    <a:pt x="130994" y="258"/>
                  </a:lnTo>
                  <a:lnTo>
                    <a:pt x="85653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cxnSp>
        <p:nvCxnSpPr>
          <p:cNvPr id="288" name="직선 화살표 연결선 287">
            <a:extLst>
              <a:ext uri="{FF2B5EF4-FFF2-40B4-BE49-F238E27FC236}">
                <a16:creationId xmlns:a16="http://schemas.microsoft.com/office/drawing/2014/main" id="{E0677E14-E3E4-4970-902D-30B19AAD3C7B}"/>
              </a:ext>
            </a:extLst>
          </p:cNvPr>
          <p:cNvCxnSpPr>
            <a:cxnSpLocks/>
          </p:cNvCxnSpPr>
          <p:nvPr/>
        </p:nvCxnSpPr>
        <p:spPr>
          <a:xfrm>
            <a:off x="8230668" y="4342289"/>
            <a:ext cx="60472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2" name="그룹 291">
            <a:extLst>
              <a:ext uri="{FF2B5EF4-FFF2-40B4-BE49-F238E27FC236}">
                <a16:creationId xmlns:a16="http://schemas.microsoft.com/office/drawing/2014/main" id="{41D15854-B66C-4332-9A99-EFDE482879C3}"/>
              </a:ext>
            </a:extLst>
          </p:cNvPr>
          <p:cNvGrpSpPr/>
          <p:nvPr/>
        </p:nvGrpSpPr>
        <p:grpSpPr>
          <a:xfrm>
            <a:off x="8420639" y="4361226"/>
            <a:ext cx="297686" cy="228837"/>
            <a:chOff x="3530584" y="1759700"/>
            <a:chExt cx="711202" cy="622300"/>
          </a:xfrm>
          <a:solidFill>
            <a:schemeClr val="accent6">
              <a:lumMod val="50000"/>
            </a:schemeClr>
          </a:solidFill>
        </p:grpSpPr>
        <p:sp>
          <p:nvSpPr>
            <p:cNvPr id="293" name="object 73">
              <a:extLst>
                <a:ext uri="{FF2B5EF4-FFF2-40B4-BE49-F238E27FC236}">
                  <a16:creationId xmlns:a16="http://schemas.microsoft.com/office/drawing/2014/main" id="{E532102F-9EC9-4462-A213-4313784159AD}"/>
                </a:ext>
              </a:extLst>
            </p:cNvPr>
            <p:cNvSpPr/>
            <p:nvPr/>
          </p:nvSpPr>
          <p:spPr>
            <a:xfrm>
              <a:off x="3530584" y="2089900"/>
              <a:ext cx="711200" cy="292100"/>
            </a:xfrm>
            <a:custGeom>
              <a:avLst/>
              <a:gdLst/>
              <a:ahLst/>
              <a:cxnLst/>
              <a:rect l="l" t="t" r="r" b="b"/>
              <a:pathLst>
                <a:path w="711200" h="292100">
                  <a:moveTo>
                    <a:pt x="0" y="114300"/>
                  </a:moveTo>
                  <a:lnTo>
                    <a:pt x="0" y="152400"/>
                  </a:lnTo>
                  <a:lnTo>
                    <a:pt x="279400" y="292100"/>
                  </a:lnTo>
                  <a:lnTo>
                    <a:pt x="344170" y="254000"/>
                  </a:lnTo>
                  <a:lnTo>
                    <a:pt x="279400" y="254000"/>
                  </a:lnTo>
                  <a:lnTo>
                    <a:pt x="0" y="114300"/>
                  </a:lnTo>
                  <a:close/>
                </a:path>
                <a:path w="711200" h="292100">
                  <a:moveTo>
                    <a:pt x="711200" y="0"/>
                  </a:moveTo>
                  <a:lnTo>
                    <a:pt x="279400" y="254000"/>
                  </a:lnTo>
                  <a:lnTo>
                    <a:pt x="344170" y="254000"/>
                  </a:lnTo>
                  <a:lnTo>
                    <a:pt x="711200" y="38100"/>
                  </a:lnTo>
                  <a:lnTo>
                    <a:pt x="7112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94" name="object 74">
              <a:extLst>
                <a:ext uri="{FF2B5EF4-FFF2-40B4-BE49-F238E27FC236}">
                  <a16:creationId xmlns:a16="http://schemas.microsoft.com/office/drawing/2014/main" id="{127F1670-E488-4746-85B8-DBC9B0ABA471}"/>
                </a:ext>
              </a:extLst>
            </p:cNvPr>
            <p:cNvSpPr/>
            <p:nvPr/>
          </p:nvSpPr>
          <p:spPr>
            <a:xfrm>
              <a:off x="3530586" y="1759700"/>
              <a:ext cx="711200" cy="393700"/>
            </a:xfrm>
            <a:custGeom>
              <a:avLst/>
              <a:gdLst/>
              <a:ahLst/>
              <a:cxnLst/>
              <a:rect l="l" t="t" r="r" b="b"/>
              <a:pathLst>
                <a:path w="711200" h="393700">
                  <a:moveTo>
                    <a:pt x="431800" y="0"/>
                  </a:moveTo>
                  <a:lnTo>
                    <a:pt x="0" y="254000"/>
                  </a:lnTo>
                  <a:lnTo>
                    <a:pt x="279400" y="393700"/>
                  </a:lnTo>
                  <a:lnTo>
                    <a:pt x="344170" y="355600"/>
                  </a:lnTo>
                  <a:lnTo>
                    <a:pt x="279400" y="355600"/>
                  </a:lnTo>
                  <a:lnTo>
                    <a:pt x="70027" y="250913"/>
                  </a:lnTo>
                  <a:lnTo>
                    <a:pt x="431800" y="38100"/>
                  </a:lnTo>
                  <a:lnTo>
                    <a:pt x="508000" y="38100"/>
                  </a:lnTo>
                  <a:lnTo>
                    <a:pt x="431800" y="0"/>
                  </a:lnTo>
                  <a:close/>
                </a:path>
                <a:path w="711200" h="393700">
                  <a:moveTo>
                    <a:pt x="508000" y="38100"/>
                  </a:moveTo>
                  <a:lnTo>
                    <a:pt x="431800" y="38100"/>
                  </a:lnTo>
                  <a:lnTo>
                    <a:pt x="641172" y="142786"/>
                  </a:lnTo>
                  <a:lnTo>
                    <a:pt x="279400" y="355600"/>
                  </a:lnTo>
                  <a:lnTo>
                    <a:pt x="344170" y="355600"/>
                  </a:lnTo>
                  <a:lnTo>
                    <a:pt x="711200" y="139700"/>
                  </a:lnTo>
                  <a:lnTo>
                    <a:pt x="508000" y="3810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95" name="object 75">
              <a:extLst>
                <a:ext uri="{FF2B5EF4-FFF2-40B4-BE49-F238E27FC236}">
                  <a16:creationId xmlns:a16="http://schemas.microsoft.com/office/drawing/2014/main" id="{3DC01BEA-2651-42E3-B396-028535BE3F75}"/>
                </a:ext>
              </a:extLst>
            </p:cNvPr>
            <p:cNvSpPr/>
            <p:nvPr/>
          </p:nvSpPr>
          <p:spPr>
            <a:xfrm>
              <a:off x="3530584" y="2013700"/>
              <a:ext cx="711200" cy="292100"/>
            </a:xfrm>
            <a:custGeom>
              <a:avLst/>
              <a:gdLst/>
              <a:ahLst/>
              <a:cxnLst/>
              <a:rect l="l" t="t" r="r" b="b"/>
              <a:pathLst>
                <a:path w="711200" h="292100">
                  <a:moveTo>
                    <a:pt x="0" y="114300"/>
                  </a:moveTo>
                  <a:lnTo>
                    <a:pt x="0" y="152400"/>
                  </a:lnTo>
                  <a:lnTo>
                    <a:pt x="279400" y="292100"/>
                  </a:lnTo>
                  <a:lnTo>
                    <a:pt x="344170" y="254000"/>
                  </a:lnTo>
                  <a:lnTo>
                    <a:pt x="279400" y="254000"/>
                  </a:lnTo>
                  <a:lnTo>
                    <a:pt x="0" y="114300"/>
                  </a:lnTo>
                  <a:close/>
                </a:path>
                <a:path w="711200" h="292100">
                  <a:moveTo>
                    <a:pt x="711200" y="0"/>
                  </a:moveTo>
                  <a:lnTo>
                    <a:pt x="279400" y="254000"/>
                  </a:lnTo>
                  <a:lnTo>
                    <a:pt x="344170" y="254000"/>
                  </a:lnTo>
                  <a:lnTo>
                    <a:pt x="711200" y="38100"/>
                  </a:lnTo>
                  <a:lnTo>
                    <a:pt x="7112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96" name="object 76">
              <a:extLst>
                <a:ext uri="{FF2B5EF4-FFF2-40B4-BE49-F238E27FC236}">
                  <a16:creationId xmlns:a16="http://schemas.microsoft.com/office/drawing/2014/main" id="{1A4E5D06-7CDD-492E-B84F-C3E99105C0A7}"/>
                </a:ext>
              </a:extLst>
            </p:cNvPr>
            <p:cNvSpPr/>
            <p:nvPr/>
          </p:nvSpPr>
          <p:spPr>
            <a:xfrm>
              <a:off x="3530584" y="1937500"/>
              <a:ext cx="711200" cy="292100"/>
            </a:xfrm>
            <a:custGeom>
              <a:avLst/>
              <a:gdLst/>
              <a:ahLst/>
              <a:cxnLst/>
              <a:rect l="l" t="t" r="r" b="b"/>
              <a:pathLst>
                <a:path w="711200" h="292100">
                  <a:moveTo>
                    <a:pt x="0" y="114300"/>
                  </a:moveTo>
                  <a:lnTo>
                    <a:pt x="0" y="152400"/>
                  </a:lnTo>
                  <a:lnTo>
                    <a:pt x="279400" y="292100"/>
                  </a:lnTo>
                  <a:lnTo>
                    <a:pt x="344170" y="254000"/>
                  </a:lnTo>
                  <a:lnTo>
                    <a:pt x="279400" y="254000"/>
                  </a:lnTo>
                  <a:lnTo>
                    <a:pt x="0" y="114300"/>
                  </a:lnTo>
                  <a:close/>
                </a:path>
                <a:path w="711200" h="292100">
                  <a:moveTo>
                    <a:pt x="711200" y="0"/>
                  </a:moveTo>
                  <a:lnTo>
                    <a:pt x="279400" y="254000"/>
                  </a:lnTo>
                  <a:lnTo>
                    <a:pt x="344170" y="254000"/>
                  </a:lnTo>
                  <a:lnTo>
                    <a:pt x="711200" y="38100"/>
                  </a:lnTo>
                  <a:lnTo>
                    <a:pt x="7112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97" name="object 77">
              <a:extLst>
                <a:ext uri="{FF2B5EF4-FFF2-40B4-BE49-F238E27FC236}">
                  <a16:creationId xmlns:a16="http://schemas.microsoft.com/office/drawing/2014/main" id="{D428DC23-DB46-417B-A739-F6608DCDAF99}"/>
                </a:ext>
              </a:extLst>
            </p:cNvPr>
            <p:cNvSpPr/>
            <p:nvPr/>
          </p:nvSpPr>
          <p:spPr>
            <a:xfrm>
              <a:off x="3773509" y="1885276"/>
              <a:ext cx="226060" cy="140335"/>
            </a:xfrm>
            <a:custGeom>
              <a:avLst/>
              <a:gdLst/>
              <a:ahLst/>
              <a:cxnLst/>
              <a:rect l="l" t="t" r="r" b="b"/>
              <a:pathLst>
                <a:path w="226060" h="140335">
                  <a:moveTo>
                    <a:pt x="85653" y="0"/>
                  </a:moveTo>
                  <a:lnTo>
                    <a:pt x="44592" y="10723"/>
                  </a:lnTo>
                  <a:lnTo>
                    <a:pt x="15143" y="29979"/>
                  </a:lnTo>
                  <a:lnTo>
                    <a:pt x="0" y="55087"/>
                  </a:lnTo>
                  <a:lnTo>
                    <a:pt x="1858" y="83362"/>
                  </a:lnTo>
                  <a:lnTo>
                    <a:pt x="21168" y="109517"/>
                  </a:lnTo>
                  <a:lnTo>
                    <a:pt x="53598" y="128858"/>
                  </a:lnTo>
                  <a:lnTo>
                    <a:pt x="94706" y="139568"/>
                  </a:lnTo>
                  <a:lnTo>
                    <a:pt x="140047" y="139826"/>
                  </a:lnTo>
                  <a:lnTo>
                    <a:pt x="181115" y="129103"/>
                  </a:lnTo>
                  <a:lnTo>
                    <a:pt x="210567" y="109847"/>
                  </a:lnTo>
                  <a:lnTo>
                    <a:pt x="225708" y="84739"/>
                  </a:lnTo>
                  <a:lnTo>
                    <a:pt x="223842" y="56464"/>
                  </a:lnTo>
                  <a:lnTo>
                    <a:pt x="204532" y="30309"/>
                  </a:lnTo>
                  <a:lnTo>
                    <a:pt x="172102" y="10968"/>
                  </a:lnTo>
                  <a:lnTo>
                    <a:pt x="130994" y="258"/>
                  </a:lnTo>
                  <a:lnTo>
                    <a:pt x="85653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298" name="그룹 297">
            <a:extLst>
              <a:ext uri="{FF2B5EF4-FFF2-40B4-BE49-F238E27FC236}">
                <a16:creationId xmlns:a16="http://schemas.microsoft.com/office/drawing/2014/main" id="{B3FC6BD4-969A-49B8-9B5B-A54A5798A824}"/>
              </a:ext>
            </a:extLst>
          </p:cNvPr>
          <p:cNvGrpSpPr/>
          <p:nvPr/>
        </p:nvGrpSpPr>
        <p:grpSpPr>
          <a:xfrm>
            <a:off x="8415880" y="4197515"/>
            <a:ext cx="297686" cy="228837"/>
            <a:chOff x="3530584" y="1759700"/>
            <a:chExt cx="711202" cy="622300"/>
          </a:xfrm>
        </p:grpSpPr>
        <p:sp>
          <p:nvSpPr>
            <p:cNvPr id="299" name="object 73">
              <a:extLst>
                <a:ext uri="{FF2B5EF4-FFF2-40B4-BE49-F238E27FC236}">
                  <a16:creationId xmlns:a16="http://schemas.microsoft.com/office/drawing/2014/main" id="{C2D225D7-FF97-4196-B030-B2DD6EEA9255}"/>
                </a:ext>
              </a:extLst>
            </p:cNvPr>
            <p:cNvSpPr/>
            <p:nvPr/>
          </p:nvSpPr>
          <p:spPr>
            <a:xfrm>
              <a:off x="3530584" y="2089900"/>
              <a:ext cx="711200" cy="292100"/>
            </a:xfrm>
            <a:custGeom>
              <a:avLst/>
              <a:gdLst/>
              <a:ahLst/>
              <a:cxnLst/>
              <a:rect l="l" t="t" r="r" b="b"/>
              <a:pathLst>
                <a:path w="711200" h="292100">
                  <a:moveTo>
                    <a:pt x="0" y="114300"/>
                  </a:moveTo>
                  <a:lnTo>
                    <a:pt x="0" y="152400"/>
                  </a:lnTo>
                  <a:lnTo>
                    <a:pt x="279400" y="292100"/>
                  </a:lnTo>
                  <a:lnTo>
                    <a:pt x="344170" y="254000"/>
                  </a:lnTo>
                  <a:lnTo>
                    <a:pt x="279400" y="254000"/>
                  </a:lnTo>
                  <a:lnTo>
                    <a:pt x="0" y="114300"/>
                  </a:lnTo>
                  <a:close/>
                </a:path>
                <a:path w="711200" h="292100">
                  <a:moveTo>
                    <a:pt x="711200" y="0"/>
                  </a:moveTo>
                  <a:lnTo>
                    <a:pt x="279400" y="254000"/>
                  </a:lnTo>
                  <a:lnTo>
                    <a:pt x="344170" y="254000"/>
                  </a:lnTo>
                  <a:lnTo>
                    <a:pt x="711200" y="38100"/>
                  </a:lnTo>
                  <a:lnTo>
                    <a:pt x="711200" y="0"/>
                  </a:lnTo>
                  <a:close/>
                </a:path>
              </a:pathLst>
            </a:custGeom>
            <a:solidFill>
              <a:srgbClr val="00469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00" name="object 74">
              <a:extLst>
                <a:ext uri="{FF2B5EF4-FFF2-40B4-BE49-F238E27FC236}">
                  <a16:creationId xmlns:a16="http://schemas.microsoft.com/office/drawing/2014/main" id="{9A4F241B-4662-40F0-9A61-954DFC582FBB}"/>
                </a:ext>
              </a:extLst>
            </p:cNvPr>
            <p:cNvSpPr/>
            <p:nvPr/>
          </p:nvSpPr>
          <p:spPr>
            <a:xfrm>
              <a:off x="3530586" y="1759700"/>
              <a:ext cx="711200" cy="393700"/>
            </a:xfrm>
            <a:custGeom>
              <a:avLst/>
              <a:gdLst/>
              <a:ahLst/>
              <a:cxnLst/>
              <a:rect l="l" t="t" r="r" b="b"/>
              <a:pathLst>
                <a:path w="711200" h="393700">
                  <a:moveTo>
                    <a:pt x="431800" y="0"/>
                  </a:moveTo>
                  <a:lnTo>
                    <a:pt x="0" y="254000"/>
                  </a:lnTo>
                  <a:lnTo>
                    <a:pt x="279400" y="393700"/>
                  </a:lnTo>
                  <a:lnTo>
                    <a:pt x="344170" y="355600"/>
                  </a:lnTo>
                  <a:lnTo>
                    <a:pt x="279400" y="355600"/>
                  </a:lnTo>
                  <a:lnTo>
                    <a:pt x="70027" y="250913"/>
                  </a:lnTo>
                  <a:lnTo>
                    <a:pt x="431800" y="38100"/>
                  </a:lnTo>
                  <a:lnTo>
                    <a:pt x="508000" y="38100"/>
                  </a:lnTo>
                  <a:lnTo>
                    <a:pt x="431800" y="0"/>
                  </a:lnTo>
                  <a:close/>
                </a:path>
                <a:path w="711200" h="393700">
                  <a:moveTo>
                    <a:pt x="508000" y="38100"/>
                  </a:moveTo>
                  <a:lnTo>
                    <a:pt x="431800" y="38100"/>
                  </a:lnTo>
                  <a:lnTo>
                    <a:pt x="641172" y="142786"/>
                  </a:lnTo>
                  <a:lnTo>
                    <a:pt x="279400" y="355600"/>
                  </a:lnTo>
                  <a:lnTo>
                    <a:pt x="344170" y="355600"/>
                  </a:lnTo>
                  <a:lnTo>
                    <a:pt x="711200" y="139700"/>
                  </a:lnTo>
                  <a:lnTo>
                    <a:pt x="508000" y="38100"/>
                  </a:lnTo>
                  <a:close/>
                </a:path>
              </a:pathLst>
            </a:custGeom>
            <a:solidFill>
              <a:srgbClr val="00469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01" name="object 75">
              <a:extLst>
                <a:ext uri="{FF2B5EF4-FFF2-40B4-BE49-F238E27FC236}">
                  <a16:creationId xmlns:a16="http://schemas.microsoft.com/office/drawing/2014/main" id="{E710AAC0-6BDF-47C1-8B3B-D7A6782DBE79}"/>
                </a:ext>
              </a:extLst>
            </p:cNvPr>
            <p:cNvSpPr/>
            <p:nvPr/>
          </p:nvSpPr>
          <p:spPr>
            <a:xfrm>
              <a:off x="3530584" y="2013700"/>
              <a:ext cx="711200" cy="292100"/>
            </a:xfrm>
            <a:custGeom>
              <a:avLst/>
              <a:gdLst/>
              <a:ahLst/>
              <a:cxnLst/>
              <a:rect l="l" t="t" r="r" b="b"/>
              <a:pathLst>
                <a:path w="711200" h="292100">
                  <a:moveTo>
                    <a:pt x="0" y="114300"/>
                  </a:moveTo>
                  <a:lnTo>
                    <a:pt x="0" y="152400"/>
                  </a:lnTo>
                  <a:lnTo>
                    <a:pt x="279400" y="292100"/>
                  </a:lnTo>
                  <a:lnTo>
                    <a:pt x="344170" y="254000"/>
                  </a:lnTo>
                  <a:lnTo>
                    <a:pt x="279400" y="254000"/>
                  </a:lnTo>
                  <a:lnTo>
                    <a:pt x="0" y="114300"/>
                  </a:lnTo>
                  <a:close/>
                </a:path>
                <a:path w="711200" h="292100">
                  <a:moveTo>
                    <a:pt x="711200" y="0"/>
                  </a:moveTo>
                  <a:lnTo>
                    <a:pt x="279400" y="254000"/>
                  </a:lnTo>
                  <a:lnTo>
                    <a:pt x="344170" y="254000"/>
                  </a:lnTo>
                  <a:lnTo>
                    <a:pt x="711200" y="38100"/>
                  </a:lnTo>
                  <a:lnTo>
                    <a:pt x="711200" y="0"/>
                  </a:lnTo>
                  <a:close/>
                </a:path>
              </a:pathLst>
            </a:custGeom>
            <a:solidFill>
              <a:srgbClr val="00469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02" name="object 76">
              <a:extLst>
                <a:ext uri="{FF2B5EF4-FFF2-40B4-BE49-F238E27FC236}">
                  <a16:creationId xmlns:a16="http://schemas.microsoft.com/office/drawing/2014/main" id="{1797A33F-E50C-446C-97EA-B39893BC9E6F}"/>
                </a:ext>
              </a:extLst>
            </p:cNvPr>
            <p:cNvSpPr/>
            <p:nvPr/>
          </p:nvSpPr>
          <p:spPr>
            <a:xfrm>
              <a:off x="3530584" y="1937500"/>
              <a:ext cx="711200" cy="292100"/>
            </a:xfrm>
            <a:custGeom>
              <a:avLst/>
              <a:gdLst/>
              <a:ahLst/>
              <a:cxnLst/>
              <a:rect l="l" t="t" r="r" b="b"/>
              <a:pathLst>
                <a:path w="711200" h="292100">
                  <a:moveTo>
                    <a:pt x="0" y="114300"/>
                  </a:moveTo>
                  <a:lnTo>
                    <a:pt x="0" y="152400"/>
                  </a:lnTo>
                  <a:lnTo>
                    <a:pt x="279400" y="292100"/>
                  </a:lnTo>
                  <a:lnTo>
                    <a:pt x="344170" y="254000"/>
                  </a:lnTo>
                  <a:lnTo>
                    <a:pt x="279400" y="254000"/>
                  </a:lnTo>
                  <a:lnTo>
                    <a:pt x="0" y="114300"/>
                  </a:lnTo>
                  <a:close/>
                </a:path>
                <a:path w="711200" h="292100">
                  <a:moveTo>
                    <a:pt x="711200" y="0"/>
                  </a:moveTo>
                  <a:lnTo>
                    <a:pt x="279400" y="254000"/>
                  </a:lnTo>
                  <a:lnTo>
                    <a:pt x="344170" y="254000"/>
                  </a:lnTo>
                  <a:lnTo>
                    <a:pt x="711200" y="38100"/>
                  </a:lnTo>
                  <a:lnTo>
                    <a:pt x="711200" y="0"/>
                  </a:lnTo>
                  <a:close/>
                </a:path>
              </a:pathLst>
            </a:custGeom>
            <a:solidFill>
              <a:srgbClr val="00469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03" name="object 77">
              <a:extLst>
                <a:ext uri="{FF2B5EF4-FFF2-40B4-BE49-F238E27FC236}">
                  <a16:creationId xmlns:a16="http://schemas.microsoft.com/office/drawing/2014/main" id="{2B5F2A84-77E7-4F78-8C9D-E8500C830501}"/>
                </a:ext>
              </a:extLst>
            </p:cNvPr>
            <p:cNvSpPr/>
            <p:nvPr/>
          </p:nvSpPr>
          <p:spPr>
            <a:xfrm>
              <a:off x="3773509" y="1885276"/>
              <a:ext cx="226060" cy="140335"/>
            </a:xfrm>
            <a:custGeom>
              <a:avLst/>
              <a:gdLst/>
              <a:ahLst/>
              <a:cxnLst/>
              <a:rect l="l" t="t" r="r" b="b"/>
              <a:pathLst>
                <a:path w="226060" h="140335">
                  <a:moveTo>
                    <a:pt x="85653" y="0"/>
                  </a:moveTo>
                  <a:lnTo>
                    <a:pt x="44592" y="10723"/>
                  </a:lnTo>
                  <a:lnTo>
                    <a:pt x="15143" y="29979"/>
                  </a:lnTo>
                  <a:lnTo>
                    <a:pt x="0" y="55087"/>
                  </a:lnTo>
                  <a:lnTo>
                    <a:pt x="1858" y="83362"/>
                  </a:lnTo>
                  <a:lnTo>
                    <a:pt x="21168" y="109517"/>
                  </a:lnTo>
                  <a:lnTo>
                    <a:pt x="53598" y="128858"/>
                  </a:lnTo>
                  <a:lnTo>
                    <a:pt x="94706" y="139568"/>
                  </a:lnTo>
                  <a:lnTo>
                    <a:pt x="140047" y="139826"/>
                  </a:lnTo>
                  <a:lnTo>
                    <a:pt x="181115" y="129103"/>
                  </a:lnTo>
                  <a:lnTo>
                    <a:pt x="210567" y="109847"/>
                  </a:lnTo>
                  <a:lnTo>
                    <a:pt x="225708" y="84739"/>
                  </a:lnTo>
                  <a:lnTo>
                    <a:pt x="223842" y="56464"/>
                  </a:lnTo>
                  <a:lnTo>
                    <a:pt x="204532" y="30309"/>
                  </a:lnTo>
                  <a:lnTo>
                    <a:pt x="172102" y="10968"/>
                  </a:lnTo>
                  <a:lnTo>
                    <a:pt x="130994" y="258"/>
                  </a:lnTo>
                  <a:lnTo>
                    <a:pt x="85653" y="0"/>
                  </a:lnTo>
                  <a:close/>
                </a:path>
              </a:pathLst>
            </a:custGeom>
            <a:solidFill>
              <a:srgbClr val="00469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307" name="그룹 306">
            <a:extLst>
              <a:ext uri="{FF2B5EF4-FFF2-40B4-BE49-F238E27FC236}">
                <a16:creationId xmlns:a16="http://schemas.microsoft.com/office/drawing/2014/main" id="{D9BE3E4D-529E-4668-AB1A-9713E05AC687}"/>
              </a:ext>
            </a:extLst>
          </p:cNvPr>
          <p:cNvGrpSpPr/>
          <p:nvPr/>
        </p:nvGrpSpPr>
        <p:grpSpPr>
          <a:xfrm>
            <a:off x="5154245" y="3848885"/>
            <a:ext cx="246368" cy="158380"/>
            <a:chOff x="3530600" y="3195001"/>
            <a:chExt cx="711200" cy="457201"/>
          </a:xfrm>
        </p:grpSpPr>
        <p:sp>
          <p:nvSpPr>
            <p:cNvPr id="305" name="object 100">
              <a:extLst>
                <a:ext uri="{FF2B5EF4-FFF2-40B4-BE49-F238E27FC236}">
                  <a16:creationId xmlns:a16="http://schemas.microsoft.com/office/drawing/2014/main" id="{F1F297FE-379F-4F19-993B-202C1EAA8AAE}"/>
                </a:ext>
              </a:extLst>
            </p:cNvPr>
            <p:cNvSpPr/>
            <p:nvPr/>
          </p:nvSpPr>
          <p:spPr>
            <a:xfrm>
              <a:off x="3530600" y="3195001"/>
              <a:ext cx="711200" cy="88900"/>
            </a:xfrm>
            <a:custGeom>
              <a:avLst/>
              <a:gdLst/>
              <a:ahLst/>
              <a:cxnLst/>
              <a:rect l="l" t="t" r="r" b="b"/>
              <a:pathLst>
                <a:path w="711200" h="88900">
                  <a:moveTo>
                    <a:pt x="647700" y="0"/>
                  </a:moveTo>
                  <a:lnTo>
                    <a:pt x="63500" y="0"/>
                  </a:lnTo>
                  <a:lnTo>
                    <a:pt x="38785" y="4990"/>
                  </a:lnTo>
                  <a:lnTo>
                    <a:pt x="18600" y="18600"/>
                  </a:lnTo>
                  <a:lnTo>
                    <a:pt x="4990" y="38785"/>
                  </a:lnTo>
                  <a:lnTo>
                    <a:pt x="0" y="63500"/>
                  </a:lnTo>
                  <a:lnTo>
                    <a:pt x="0" y="88900"/>
                  </a:lnTo>
                  <a:lnTo>
                    <a:pt x="711200" y="88900"/>
                  </a:lnTo>
                  <a:lnTo>
                    <a:pt x="711200" y="63500"/>
                  </a:lnTo>
                  <a:lnTo>
                    <a:pt x="706209" y="37504"/>
                  </a:lnTo>
                  <a:lnTo>
                    <a:pt x="692599" y="17462"/>
                  </a:lnTo>
                  <a:lnTo>
                    <a:pt x="672414" y="4564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00469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06" name="object 101">
              <a:extLst>
                <a:ext uri="{FF2B5EF4-FFF2-40B4-BE49-F238E27FC236}">
                  <a16:creationId xmlns:a16="http://schemas.microsoft.com/office/drawing/2014/main" id="{0258A9BD-38D5-43F8-9155-85220D8159B2}"/>
                </a:ext>
              </a:extLst>
            </p:cNvPr>
            <p:cNvSpPr/>
            <p:nvPr/>
          </p:nvSpPr>
          <p:spPr>
            <a:xfrm>
              <a:off x="3530600" y="3360102"/>
              <a:ext cx="711200" cy="292100"/>
            </a:xfrm>
            <a:custGeom>
              <a:avLst/>
              <a:gdLst/>
              <a:ahLst/>
              <a:cxnLst/>
              <a:rect l="l" t="t" r="r" b="b"/>
              <a:pathLst>
                <a:path w="711200" h="292100">
                  <a:moveTo>
                    <a:pt x="711200" y="0"/>
                  </a:moveTo>
                  <a:lnTo>
                    <a:pt x="0" y="0"/>
                  </a:lnTo>
                  <a:lnTo>
                    <a:pt x="0" y="228599"/>
                  </a:lnTo>
                  <a:lnTo>
                    <a:pt x="4564" y="254595"/>
                  </a:lnTo>
                  <a:lnTo>
                    <a:pt x="17462" y="274637"/>
                  </a:lnTo>
                  <a:lnTo>
                    <a:pt x="37504" y="287535"/>
                  </a:lnTo>
                  <a:lnTo>
                    <a:pt x="63500" y="292099"/>
                  </a:lnTo>
                  <a:lnTo>
                    <a:pt x="647700" y="292099"/>
                  </a:lnTo>
                  <a:lnTo>
                    <a:pt x="672414" y="287109"/>
                  </a:lnTo>
                  <a:lnTo>
                    <a:pt x="692599" y="273499"/>
                  </a:lnTo>
                  <a:lnTo>
                    <a:pt x="706209" y="253314"/>
                  </a:lnTo>
                  <a:lnTo>
                    <a:pt x="711200" y="228599"/>
                  </a:lnTo>
                  <a:lnTo>
                    <a:pt x="38100" y="228600"/>
                  </a:lnTo>
                  <a:lnTo>
                    <a:pt x="38100" y="190500"/>
                  </a:lnTo>
                  <a:lnTo>
                    <a:pt x="711200" y="190500"/>
                  </a:lnTo>
                  <a:lnTo>
                    <a:pt x="711200" y="0"/>
                  </a:lnTo>
                  <a:close/>
                </a:path>
                <a:path w="711200" h="292100">
                  <a:moveTo>
                    <a:pt x="203200" y="190500"/>
                  </a:moveTo>
                  <a:lnTo>
                    <a:pt x="177800" y="190500"/>
                  </a:lnTo>
                  <a:lnTo>
                    <a:pt x="177800" y="228600"/>
                  </a:lnTo>
                  <a:lnTo>
                    <a:pt x="203200" y="228600"/>
                  </a:lnTo>
                  <a:lnTo>
                    <a:pt x="203200" y="190500"/>
                  </a:lnTo>
                  <a:close/>
                </a:path>
                <a:path w="711200" h="292100">
                  <a:moveTo>
                    <a:pt x="368300" y="190500"/>
                  </a:moveTo>
                  <a:lnTo>
                    <a:pt x="342900" y="190500"/>
                  </a:lnTo>
                  <a:lnTo>
                    <a:pt x="342900" y="228600"/>
                  </a:lnTo>
                  <a:lnTo>
                    <a:pt x="368300" y="228600"/>
                  </a:lnTo>
                  <a:lnTo>
                    <a:pt x="368300" y="190500"/>
                  </a:lnTo>
                  <a:close/>
                </a:path>
                <a:path w="711200" h="292100">
                  <a:moveTo>
                    <a:pt x="533400" y="190500"/>
                  </a:moveTo>
                  <a:lnTo>
                    <a:pt x="508000" y="190500"/>
                  </a:lnTo>
                  <a:lnTo>
                    <a:pt x="508000" y="228600"/>
                  </a:lnTo>
                  <a:lnTo>
                    <a:pt x="533400" y="228600"/>
                  </a:lnTo>
                  <a:lnTo>
                    <a:pt x="533400" y="190500"/>
                  </a:lnTo>
                  <a:close/>
                </a:path>
                <a:path w="711200" h="292100">
                  <a:moveTo>
                    <a:pt x="711200" y="190500"/>
                  </a:moveTo>
                  <a:lnTo>
                    <a:pt x="673100" y="190500"/>
                  </a:lnTo>
                  <a:lnTo>
                    <a:pt x="673100" y="228600"/>
                  </a:lnTo>
                  <a:lnTo>
                    <a:pt x="711200" y="228599"/>
                  </a:lnTo>
                  <a:lnTo>
                    <a:pt x="711200" y="190500"/>
                  </a:lnTo>
                  <a:close/>
                </a:path>
              </a:pathLst>
            </a:custGeom>
            <a:solidFill>
              <a:srgbClr val="00469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310" name="그룹 309">
            <a:extLst>
              <a:ext uri="{FF2B5EF4-FFF2-40B4-BE49-F238E27FC236}">
                <a16:creationId xmlns:a16="http://schemas.microsoft.com/office/drawing/2014/main" id="{68FADE66-C146-4C60-9E65-88B02697579A}"/>
              </a:ext>
            </a:extLst>
          </p:cNvPr>
          <p:cNvGrpSpPr/>
          <p:nvPr/>
        </p:nvGrpSpPr>
        <p:grpSpPr>
          <a:xfrm>
            <a:off x="8842375" y="4038067"/>
            <a:ext cx="562610" cy="472246"/>
            <a:chOff x="702445" y="7145304"/>
            <a:chExt cx="711200" cy="596970"/>
          </a:xfrm>
        </p:grpSpPr>
        <p:sp>
          <p:nvSpPr>
            <p:cNvPr id="308" name="object 8">
              <a:extLst>
                <a:ext uri="{FF2B5EF4-FFF2-40B4-BE49-F238E27FC236}">
                  <a16:creationId xmlns:a16="http://schemas.microsoft.com/office/drawing/2014/main" id="{9EE5CE5C-C93E-4F38-9E38-7D7E85142BE1}"/>
                </a:ext>
              </a:extLst>
            </p:cNvPr>
            <p:cNvSpPr/>
            <p:nvPr/>
          </p:nvSpPr>
          <p:spPr>
            <a:xfrm>
              <a:off x="702445" y="7288249"/>
              <a:ext cx="711200" cy="454025"/>
            </a:xfrm>
            <a:custGeom>
              <a:avLst/>
              <a:gdLst/>
              <a:ahLst/>
              <a:cxnLst/>
              <a:rect l="l" t="t" r="r" b="b"/>
              <a:pathLst>
                <a:path w="711200" h="454025">
                  <a:moveTo>
                    <a:pt x="305917" y="0"/>
                  </a:moveTo>
                  <a:lnTo>
                    <a:pt x="276022" y="11166"/>
                  </a:lnTo>
                  <a:lnTo>
                    <a:pt x="247553" y="25006"/>
                  </a:lnTo>
                  <a:lnTo>
                    <a:pt x="220690" y="41408"/>
                  </a:lnTo>
                  <a:lnTo>
                    <a:pt x="195618" y="60261"/>
                  </a:lnTo>
                  <a:lnTo>
                    <a:pt x="88900" y="60261"/>
                  </a:lnTo>
                  <a:lnTo>
                    <a:pt x="139700" y="111061"/>
                  </a:lnTo>
                  <a:lnTo>
                    <a:pt x="124817" y="126142"/>
                  </a:lnTo>
                  <a:lnTo>
                    <a:pt x="115887" y="136459"/>
                  </a:lnTo>
                  <a:lnTo>
                    <a:pt x="109339" y="146774"/>
                  </a:lnTo>
                  <a:lnTo>
                    <a:pt x="101600" y="161848"/>
                  </a:lnTo>
                  <a:lnTo>
                    <a:pt x="89372" y="181537"/>
                  </a:lnTo>
                  <a:lnTo>
                    <a:pt x="74150" y="197699"/>
                  </a:lnTo>
                  <a:lnTo>
                    <a:pt x="56778" y="208638"/>
                  </a:lnTo>
                  <a:lnTo>
                    <a:pt x="38100" y="212661"/>
                  </a:lnTo>
                  <a:lnTo>
                    <a:pt x="0" y="212661"/>
                  </a:lnTo>
                  <a:lnTo>
                    <a:pt x="0" y="250761"/>
                  </a:lnTo>
                  <a:lnTo>
                    <a:pt x="45321" y="297051"/>
                  </a:lnTo>
                  <a:lnTo>
                    <a:pt x="203199" y="377761"/>
                  </a:lnTo>
                  <a:lnTo>
                    <a:pt x="177799" y="453961"/>
                  </a:lnTo>
                  <a:lnTo>
                    <a:pt x="241299" y="453961"/>
                  </a:lnTo>
                  <a:lnTo>
                    <a:pt x="292099" y="403161"/>
                  </a:lnTo>
                  <a:lnTo>
                    <a:pt x="639723" y="403161"/>
                  </a:lnTo>
                  <a:lnTo>
                    <a:pt x="652264" y="393823"/>
                  </a:lnTo>
                  <a:lnTo>
                    <a:pt x="693737" y="351286"/>
                  </a:lnTo>
                  <a:lnTo>
                    <a:pt x="709017" y="306109"/>
                  </a:lnTo>
                  <a:lnTo>
                    <a:pt x="711200" y="238048"/>
                  </a:lnTo>
                  <a:lnTo>
                    <a:pt x="704069" y="181826"/>
                  </a:lnTo>
                  <a:lnTo>
                    <a:pt x="684633" y="133891"/>
                  </a:lnTo>
                  <a:lnTo>
                    <a:pt x="660194" y="99809"/>
                  </a:lnTo>
                  <a:lnTo>
                    <a:pt x="270687" y="99809"/>
                  </a:lnTo>
                  <a:lnTo>
                    <a:pt x="242976" y="72110"/>
                  </a:lnTo>
                  <a:lnTo>
                    <a:pt x="263551" y="59447"/>
                  </a:lnTo>
                  <a:lnTo>
                    <a:pt x="285219" y="48514"/>
                  </a:lnTo>
                  <a:lnTo>
                    <a:pt x="307873" y="39370"/>
                  </a:lnTo>
                  <a:lnTo>
                    <a:pt x="331406" y="32080"/>
                  </a:lnTo>
                  <a:lnTo>
                    <a:pt x="323985" y="24972"/>
                  </a:lnTo>
                  <a:lnTo>
                    <a:pt x="317247" y="17216"/>
                  </a:lnTo>
                  <a:lnTo>
                    <a:pt x="311216" y="8871"/>
                  </a:lnTo>
                  <a:lnTo>
                    <a:pt x="305917" y="0"/>
                  </a:lnTo>
                  <a:close/>
                </a:path>
                <a:path w="711200" h="454025">
                  <a:moveTo>
                    <a:pt x="639723" y="403161"/>
                  </a:moveTo>
                  <a:lnTo>
                    <a:pt x="520700" y="403161"/>
                  </a:lnTo>
                  <a:lnTo>
                    <a:pt x="495300" y="453961"/>
                  </a:lnTo>
                  <a:lnTo>
                    <a:pt x="571500" y="453961"/>
                  </a:lnTo>
                  <a:lnTo>
                    <a:pt x="639723" y="403161"/>
                  </a:lnTo>
                  <a:close/>
                </a:path>
                <a:path w="711200" h="454025">
                  <a:moveTo>
                    <a:pt x="406400" y="60261"/>
                  </a:moveTo>
                  <a:lnTo>
                    <a:pt x="369641" y="62936"/>
                  </a:lnTo>
                  <a:lnTo>
                    <a:pt x="334538" y="70691"/>
                  </a:lnTo>
                  <a:lnTo>
                    <a:pt x="301438" y="83117"/>
                  </a:lnTo>
                  <a:lnTo>
                    <a:pt x="270687" y="99809"/>
                  </a:lnTo>
                  <a:lnTo>
                    <a:pt x="542124" y="99809"/>
                  </a:lnTo>
                  <a:lnTo>
                    <a:pt x="511368" y="83117"/>
                  </a:lnTo>
                  <a:lnTo>
                    <a:pt x="478267" y="70691"/>
                  </a:lnTo>
                  <a:lnTo>
                    <a:pt x="443164" y="62936"/>
                  </a:lnTo>
                  <a:lnTo>
                    <a:pt x="406400" y="60261"/>
                  </a:lnTo>
                  <a:close/>
                </a:path>
                <a:path w="711200" h="454025">
                  <a:moveTo>
                    <a:pt x="506577" y="584"/>
                  </a:moveTo>
                  <a:lnTo>
                    <a:pt x="501319" y="9284"/>
                  </a:lnTo>
                  <a:lnTo>
                    <a:pt x="495352" y="17475"/>
                  </a:lnTo>
                  <a:lnTo>
                    <a:pt x="488702" y="25094"/>
                  </a:lnTo>
                  <a:lnTo>
                    <a:pt x="481393" y="32080"/>
                  </a:lnTo>
                  <a:lnTo>
                    <a:pt x="504933" y="39370"/>
                  </a:lnTo>
                  <a:lnTo>
                    <a:pt x="527589" y="48514"/>
                  </a:lnTo>
                  <a:lnTo>
                    <a:pt x="549255" y="59447"/>
                  </a:lnTo>
                  <a:lnTo>
                    <a:pt x="569823" y="72110"/>
                  </a:lnTo>
                  <a:lnTo>
                    <a:pt x="542124" y="99809"/>
                  </a:lnTo>
                  <a:lnTo>
                    <a:pt x="660194" y="99809"/>
                  </a:lnTo>
                  <a:lnTo>
                    <a:pt x="620589" y="60787"/>
                  </a:lnTo>
                  <a:lnTo>
                    <a:pt x="581850" y="34569"/>
                  </a:lnTo>
                  <a:lnTo>
                    <a:pt x="545271" y="15662"/>
                  </a:lnTo>
                  <a:lnTo>
                    <a:pt x="526175" y="7612"/>
                  </a:lnTo>
                  <a:lnTo>
                    <a:pt x="506577" y="584"/>
                  </a:lnTo>
                  <a:close/>
                </a:path>
              </a:pathLst>
            </a:custGeom>
            <a:solidFill>
              <a:srgbClr val="00469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09" name="object 9">
              <a:extLst>
                <a:ext uri="{FF2B5EF4-FFF2-40B4-BE49-F238E27FC236}">
                  <a16:creationId xmlns:a16="http://schemas.microsoft.com/office/drawing/2014/main" id="{A65E7259-2240-442B-B0C9-12E3B7488F06}"/>
                </a:ext>
              </a:extLst>
            </p:cNvPr>
            <p:cNvSpPr/>
            <p:nvPr/>
          </p:nvSpPr>
          <p:spPr>
            <a:xfrm>
              <a:off x="1019947" y="7145304"/>
              <a:ext cx="177800" cy="177800"/>
            </a:xfrm>
            <a:custGeom>
              <a:avLst/>
              <a:gdLst/>
              <a:ahLst/>
              <a:cxnLst/>
              <a:rect l="l" t="t" r="r" b="b"/>
              <a:pathLst>
                <a:path w="177800" h="177800">
                  <a:moveTo>
                    <a:pt x="88900" y="0"/>
                  </a:moveTo>
                  <a:lnTo>
                    <a:pt x="54296" y="6986"/>
                  </a:lnTo>
                  <a:lnTo>
                    <a:pt x="26038" y="26038"/>
                  </a:lnTo>
                  <a:lnTo>
                    <a:pt x="6986" y="54296"/>
                  </a:lnTo>
                  <a:lnTo>
                    <a:pt x="0" y="88900"/>
                  </a:lnTo>
                  <a:lnTo>
                    <a:pt x="6986" y="123503"/>
                  </a:lnTo>
                  <a:lnTo>
                    <a:pt x="26038" y="151761"/>
                  </a:lnTo>
                  <a:lnTo>
                    <a:pt x="54296" y="170813"/>
                  </a:lnTo>
                  <a:lnTo>
                    <a:pt x="88900" y="177800"/>
                  </a:lnTo>
                  <a:lnTo>
                    <a:pt x="123503" y="170813"/>
                  </a:lnTo>
                  <a:lnTo>
                    <a:pt x="151761" y="151761"/>
                  </a:lnTo>
                  <a:lnTo>
                    <a:pt x="170813" y="123503"/>
                  </a:lnTo>
                  <a:lnTo>
                    <a:pt x="177800" y="88900"/>
                  </a:lnTo>
                  <a:lnTo>
                    <a:pt x="170813" y="54296"/>
                  </a:lnTo>
                  <a:lnTo>
                    <a:pt x="151761" y="26038"/>
                  </a:lnTo>
                  <a:lnTo>
                    <a:pt x="123503" y="6986"/>
                  </a:lnTo>
                  <a:lnTo>
                    <a:pt x="88900" y="0"/>
                  </a:lnTo>
                  <a:close/>
                </a:path>
              </a:pathLst>
            </a:custGeom>
            <a:solidFill>
              <a:srgbClr val="00469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11" name="TextBox 310">
            <a:extLst>
              <a:ext uri="{FF2B5EF4-FFF2-40B4-BE49-F238E27FC236}">
                <a16:creationId xmlns:a16="http://schemas.microsoft.com/office/drawing/2014/main" id="{2EEE8C10-A872-4B7D-A78E-77A88CEE5126}"/>
              </a:ext>
            </a:extLst>
          </p:cNvPr>
          <p:cNvSpPr txBox="1"/>
          <p:nvPr/>
        </p:nvSpPr>
        <p:spPr>
          <a:xfrm>
            <a:off x="7137400" y="1352550"/>
            <a:ext cx="1346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&lt;</a:t>
            </a:r>
            <a:r>
              <a:rPr lang="ko-KR" altLang="en-US" sz="1200" b="1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예수금 대상</a:t>
            </a:r>
            <a:r>
              <a:rPr lang="en-US" altLang="ko-KR" sz="1200" b="1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&gt;</a:t>
            </a:r>
            <a:endParaRPr lang="ko-KR" altLang="en-US" sz="1200" b="1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71D828BE-8C45-4C58-8E45-2C6207A1C265}"/>
              </a:ext>
            </a:extLst>
          </p:cNvPr>
          <p:cNvSpPr txBox="1"/>
          <p:nvPr/>
        </p:nvSpPr>
        <p:spPr>
          <a:xfrm>
            <a:off x="8215630" y="1370965"/>
            <a:ext cx="18110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&lt;</a:t>
            </a:r>
            <a:r>
              <a:rPr lang="ko-KR" altLang="en-US" sz="1000" b="1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가상캐시</a:t>
            </a:r>
            <a:r>
              <a:rPr lang="en-US" altLang="ko-KR" sz="1000" b="1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(</a:t>
            </a:r>
            <a:r>
              <a:rPr lang="ko-KR" altLang="en-US" sz="1000" b="1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예수금 대상</a:t>
            </a:r>
            <a:r>
              <a:rPr lang="en-US" altLang="ko-KR" sz="1000" b="1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x)&gt;</a:t>
            </a:r>
            <a:endParaRPr lang="ko-KR" altLang="en-US" sz="1000" b="1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ED66323C-E0AD-4E36-8E8D-EDE8B47B722E}"/>
              </a:ext>
            </a:extLst>
          </p:cNvPr>
          <p:cNvSpPr txBox="1"/>
          <p:nvPr/>
        </p:nvSpPr>
        <p:spPr>
          <a:xfrm>
            <a:off x="8317009" y="4560188"/>
            <a:ext cx="9762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i="1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본계좌이체</a:t>
            </a:r>
            <a:r>
              <a:rPr lang="en-US" altLang="ko-KR" sz="600" b="1" i="1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(</a:t>
            </a:r>
            <a:r>
              <a:rPr lang="ko-KR" altLang="en-US" sz="600" b="1" i="1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현금화</a:t>
            </a:r>
            <a:r>
              <a:rPr lang="en-US" altLang="ko-KR" sz="600" b="1" i="1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)</a:t>
            </a:r>
            <a:endParaRPr lang="ko-KR" altLang="en-US" sz="600" b="1" i="1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  <p:cxnSp>
        <p:nvCxnSpPr>
          <p:cNvPr id="245" name="연결선: 꺾임 244">
            <a:extLst>
              <a:ext uri="{FF2B5EF4-FFF2-40B4-BE49-F238E27FC236}">
                <a16:creationId xmlns:a16="http://schemas.microsoft.com/office/drawing/2014/main" id="{4A4D5440-5A9B-4DE3-AC4E-23AFFDE299DE}"/>
              </a:ext>
            </a:extLst>
          </p:cNvPr>
          <p:cNvCxnSpPr>
            <a:cxnSpLocks/>
            <a:stCxn id="35" idx="3"/>
            <a:endCxn id="34" idx="1"/>
          </p:cNvCxnSpPr>
          <p:nvPr/>
        </p:nvCxnSpPr>
        <p:spPr>
          <a:xfrm rot="5400000">
            <a:off x="8157261" y="1924716"/>
            <a:ext cx="547153" cy="1326303"/>
          </a:xfrm>
          <a:prstGeom prst="bentConnector3">
            <a:avLst>
              <a:gd name="adj1" fmla="val 2911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3CED8FB8-6CD4-4C7A-AD24-640D36BDF9E7}"/>
              </a:ext>
            </a:extLst>
          </p:cNvPr>
          <p:cNvGrpSpPr/>
          <p:nvPr/>
        </p:nvGrpSpPr>
        <p:grpSpPr>
          <a:xfrm>
            <a:off x="8464380" y="2313262"/>
            <a:ext cx="297686" cy="228837"/>
            <a:chOff x="3530584" y="1759700"/>
            <a:chExt cx="711202" cy="622300"/>
          </a:xfrm>
        </p:grpSpPr>
        <p:sp>
          <p:nvSpPr>
            <p:cNvPr id="160" name="object 73">
              <a:extLst>
                <a:ext uri="{FF2B5EF4-FFF2-40B4-BE49-F238E27FC236}">
                  <a16:creationId xmlns:a16="http://schemas.microsoft.com/office/drawing/2014/main" id="{3AF3A362-A537-4769-98BA-0EACF846E904}"/>
                </a:ext>
              </a:extLst>
            </p:cNvPr>
            <p:cNvSpPr/>
            <p:nvPr/>
          </p:nvSpPr>
          <p:spPr>
            <a:xfrm>
              <a:off x="3530584" y="2089900"/>
              <a:ext cx="711200" cy="292100"/>
            </a:xfrm>
            <a:custGeom>
              <a:avLst/>
              <a:gdLst/>
              <a:ahLst/>
              <a:cxnLst/>
              <a:rect l="l" t="t" r="r" b="b"/>
              <a:pathLst>
                <a:path w="711200" h="292100">
                  <a:moveTo>
                    <a:pt x="0" y="114300"/>
                  </a:moveTo>
                  <a:lnTo>
                    <a:pt x="0" y="152400"/>
                  </a:lnTo>
                  <a:lnTo>
                    <a:pt x="279400" y="292100"/>
                  </a:lnTo>
                  <a:lnTo>
                    <a:pt x="344170" y="254000"/>
                  </a:lnTo>
                  <a:lnTo>
                    <a:pt x="279400" y="254000"/>
                  </a:lnTo>
                  <a:lnTo>
                    <a:pt x="0" y="114300"/>
                  </a:lnTo>
                  <a:close/>
                </a:path>
                <a:path w="711200" h="292100">
                  <a:moveTo>
                    <a:pt x="711200" y="0"/>
                  </a:moveTo>
                  <a:lnTo>
                    <a:pt x="279400" y="254000"/>
                  </a:lnTo>
                  <a:lnTo>
                    <a:pt x="344170" y="254000"/>
                  </a:lnTo>
                  <a:lnTo>
                    <a:pt x="711200" y="38100"/>
                  </a:lnTo>
                  <a:lnTo>
                    <a:pt x="711200" y="0"/>
                  </a:lnTo>
                  <a:close/>
                </a:path>
              </a:pathLst>
            </a:custGeom>
            <a:solidFill>
              <a:srgbClr val="00469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1" name="object 74">
              <a:extLst>
                <a:ext uri="{FF2B5EF4-FFF2-40B4-BE49-F238E27FC236}">
                  <a16:creationId xmlns:a16="http://schemas.microsoft.com/office/drawing/2014/main" id="{3BA76BDE-6497-4E0B-8E77-3674D4237CE8}"/>
                </a:ext>
              </a:extLst>
            </p:cNvPr>
            <p:cNvSpPr/>
            <p:nvPr/>
          </p:nvSpPr>
          <p:spPr>
            <a:xfrm>
              <a:off x="3530586" y="1759700"/>
              <a:ext cx="711200" cy="393700"/>
            </a:xfrm>
            <a:custGeom>
              <a:avLst/>
              <a:gdLst/>
              <a:ahLst/>
              <a:cxnLst/>
              <a:rect l="l" t="t" r="r" b="b"/>
              <a:pathLst>
                <a:path w="711200" h="393700">
                  <a:moveTo>
                    <a:pt x="431800" y="0"/>
                  </a:moveTo>
                  <a:lnTo>
                    <a:pt x="0" y="254000"/>
                  </a:lnTo>
                  <a:lnTo>
                    <a:pt x="279400" y="393700"/>
                  </a:lnTo>
                  <a:lnTo>
                    <a:pt x="344170" y="355600"/>
                  </a:lnTo>
                  <a:lnTo>
                    <a:pt x="279400" y="355600"/>
                  </a:lnTo>
                  <a:lnTo>
                    <a:pt x="70027" y="250913"/>
                  </a:lnTo>
                  <a:lnTo>
                    <a:pt x="431800" y="38100"/>
                  </a:lnTo>
                  <a:lnTo>
                    <a:pt x="508000" y="38100"/>
                  </a:lnTo>
                  <a:lnTo>
                    <a:pt x="431800" y="0"/>
                  </a:lnTo>
                  <a:close/>
                </a:path>
                <a:path w="711200" h="393700">
                  <a:moveTo>
                    <a:pt x="508000" y="38100"/>
                  </a:moveTo>
                  <a:lnTo>
                    <a:pt x="431800" y="38100"/>
                  </a:lnTo>
                  <a:lnTo>
                    <a:pt x="641172" y="142786"/>
                  </a:lnTo>
                  <a:lnTo>
                    <a:pt x="279400" y="355600"/>
                  </a:lnTo>
                  <a:lnTo>
                    <a:pt x="344170" y="355600"/>
                  </a:lnTo>
                  <a:lnTo>
                    <a:pt x="711200" y="139700"/>
                  </a:lnTo>
                  <a:lnTo>
                    <a:pt x="508000" y="38100"/>
                  </a:lnTo>
                  <a:close/>
                </a:path>
              </a:pathLst>
            </a:custGeom>
            <a:solidFill>
              <a:srgbClr val="00469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2" name="object 75">
              <a:extLst>
                <a:ext uri="{FF2B5EF4-FFF2-40B4-BE49-F238E27FC236}">
                  <a16:creationId xmlns:a16="http://schemas.microsoft.com/office/drawing/2014/main" id="{E0D59094-0DB0-4DFC-91FA-E9634C5A89C1}"/>
                </a:ext>
              </a:extLst>
            </p:cNvPr>
            <p:cNvSpPr/>
            <p:nvPr/>
          </p:nvSpPr>
          <p:spPr>
            <a:xfrm>
              <a:off x="3530584" y="2013700"/>
              <a:ext cx="711200" cy="292100"/>
            </a:xfrm>
            <a:custGeom>
              <a:avLst/>
              <a:gdLst/>
              <a:ahLst/>
              <a:cxnLst/>
              <a:rect l="l" t="t" r="r" b="b"/>
              <a:pathLst>
                <a:path w="711200" h="292100">
                  <a:moveTo>
                    <a:pt x="0" y="114300"/>
                  </a:moveTo>
                  <a:lnTo>
                    <a:pt x="0" y="152400"/>
                  </a:lnTo>
                  <a:lnTo>
                    <a:pt x="279400" y="292100"/>
                  </a:lnTo>
                  <a:lnTo>
                    <a:pt x="344170" y="254000"/>
                  </a:lnTo>
                  <a:lnTo>
                    <a:pt x="279400" y="254000"/>
                  </a:lnTo>
                  <a:lnTo>
                    <a:pt x="0" y="114300"/>
                  </a:lnTo>
                  <a:close/>
                </a:path>
                <a:path w="711200" h="292100">
                  <a:moveTo>
                    <a:pt x="711200" y="0"/>
                  </a:moveTo>
                  <a:lnTo>
                    <a:pt x="279400" y="254000"/>
                  </a:lnTo>
                  <a:lnTo>
                    <a:pt x="344170" y="254000"/>
                  </a:lnTo>
                  <a:lnTo>
                    <a:pt x="711200" y="38100"/>
                  </a:lnTo>
                  <a:lnTo>
                    <a:pt x="711200" y="0"/>
                  </a:lnTo>
                  <a:close/>
                </a:path>
              </a:pathLst>
            </a:custGeom>
            <a:solidFill>
              <a:srgbClr val="00469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3" name="object 76">
              <a:extLst>
                <a:ext uri="{FF2B5EF4-FFF2-40B4-BE49-F238E27FC236}">
                  <a16:creationId xmlns:a16="http://schemas.microsoft.com/office/drawing/2014/main" id="{A951F449-4B5E-47AB-94A7-E8FDEE628AA5}"/>
                </a:ext>
              </a:extLst>
            </p:cNvPr>
            <p:cNvSpPr/>
            <p:nvPr/>
          </p:nvSpPr>
          <p:spPr>
            <a:xfrm>
              <a:off x="3530584" y="1937500"/>
              <a:ext cx="711200" cy="292100"/>
            </a:xfrm>
            <a:custGeom>
              <a:avLst/>
              <a:gdLst/>
              <a:ahLst/>
              <a:cxnLst/>
              <a:rect l="l" t="t" r="r" b="b"/>
              <a:pathLst>
                <a:path w="711200" h="292100">
                  <a:moveTo>
                    <a:pt x="0" y="114300"/>
                  </a:moveTo>
                  <a:lnTo>
                    <a:pt x="0" y="152400"/>
                  </a:lnTo>
                  <a:lnTo>
                    <a:pt x="279400" y="292100"/>
                  </a:lnTo>
                  <a:lnTo>
                    <a:pt x="344170" y="254000"/>
                  </a:lnTo>
                  <a:lnTo>
                    <a:pt x="279400" y="254000"/>
                  </a:lnTo>
                  <a:lnTo>
                    <a:pt x="0" y="114300"/>
                  </a:lnTo>
                  <a:close/>
                </a:path>
                <a:path w="711200" h="292100">
                  <a:moveTo>
                    <a:pt x="711200" y="0"/>
                  </a:moveTo>
                  <a:lnTo>
                    <a:pt x="279400" y="254000"/>
                  </a:lnTo>
                  <a:lnTo>
                    <a:pt x="344170" y="254000"/>
                  </a:lnTo>
                  <a:lnTo>
                    <a:pt x="711200" y="38100"/>
                  </a:lnTo>
                  <a:lnTo>
                    <a:pt x="711200" y="0"/>
                  </a:lnTo>
                  <a:close/>
                </a:path>
              </a:pathLst>
            </a:custGeom>
            <a:solidFill>
              <a:srgbClr val="00469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4" name="object 77">
              <a:extLst>
                <a:ext uri="{FF2B5EF4-FFF2-40B4-BE49-F238E27FC236}">
                  <a16:creationId xmlns:a16="http://schemas.microsoft.com/office/drawing/2014/main" id="{12120B89-5C05-41DF-B927-9B1DC7F14DC2}"/>
                </a:ext>
              </a:extLst>
            </p:cNvPr>
            <p:cNvSpPr/>
            <p:nvPr/>
          </p:nvSpPr>
          <p:spPr>
            <a:xfrm>
              <a:off x="3773509" y="1885276"/>
              <a:ext cx="226060" cy="140335"/>
            </a:xfrm>
            <a:custGeom>
              <a:avLst/>
              <a:gdLst/>
              <a:ahLst/>
              <a:cxnLst/>
              <a:rect l="l" t="t" r="r" b="b"/>
              <a:pathLst>
                <a:path w="226060" h="140335">
                  <a:moveTo>
                    <a:pt x="85653" y="0"/>
                  </a:moveTo>
                  <a:lnTo>
                    <a:pt x="44592" y="10723"/>
                  </a:lnTo>
                  <a:lnTo>
                    <a:pt x="15143" y="29979"/>
                  </a:lnTo>
                  <a:lnTo>
                    <a:pt x="0" y="55087"/>
                  </a:lnTo>
                  <a:lnTo>
                    <a:pt x="1858" y="83362"/>
                  </a:lnTo>
                  <a:lnTo>
                    <a:pt x="21168" y="109517"/>
                  </a:lnTo>
                  <a:lnTo>
                    <a:pt x="53598" y="128858"/>
                  </a:lnTo>
                  <a:lnTo>
                    <a:pt x="94706" y="139568"/>
                  </a:lnTo>
                  <a:lnTo>
                    <a:pt x="140047" y="139826"/>
                  </a:lnTo>
                  <a:lnTo>
                    <a:pt x="181115" y="129103"/>
                  </a:lnTo>
                  <a:lnTo>
                    <a:pt x="210567" y="109847"/>
                  </a:lnTo>
                  <a:lnTo>
                    <a:pt x="225708" y="84739"/>
                  </a:lnTo>
                  <a:lnTo>
                    <a:pt x="223842" y="56464"/>
                  </a:lnTo>
                  <a:lnTo>
                    <a:pt x="204532" y="30309"/>
                  </a:lnTo>
                  <a:lnTo>
                    <a:pt x="172102" y="10968"/>
                  </a:lnTo>
                  <a:lnTo>
                    <a:pt x="130994" y="258"/>
                  </a:lnTo>
                  <a:lnTo>
                    <a:pt x="85653" y="0"/>
                  </a:lnTo>
                  <a:close/>
                </a:path>
              </a:pathLst>
            </a:custGeom>
            <a:solidFill>
              <a:srgbClr val="00469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76" name="TextBox 275">
            <a:extLst>
              <a:ext uri="{FF2B5EF4-FFF2-40B4-BE49-F238E27FC236}">
                <a16:creationId xmlns:a16="http://schemas.microsoft.com/office/drawing/2014/main" id="{52860C63-2CB5-4CC2-AECE-FDA2C62A93CF}"/>
              </a:ext>
            </a:extLst>
          </p:cNvPr>
          <p:cNvSpPr txBox="1"/>
          <p:nvPr/>
        </p:nvSpPr>
        <p:spPr>
          <a:xfrm>
            <a:off x="7645400" y="2303793"/>
            <a:ext cx="908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i="1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프로그램사용료</a:t>
            </a:r>
            <a:endParaRPr lang="en-US" altLang="ko-KR" sz="800" b="1" i="1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algn="ctr"/>
            <a:r>
              <a:rPr lang="ko-KR" altLang="en-US" sz="800" b="1" i="1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대리운전수수료</a:t>
            </a:r>
          </a:p>
        </p:txBody>
      </p:sp>
      <p:grpSp>
        <p:nvGrpSpPr>
          <p:cNvPr id="263" name="그룹 262">
            <a:extLst>
              <a:ext uri="{FF2B5EF4-FFF2-40B4-BE49-F238E27FC236}">
                <a16:creationId xmlns:a16="http://schemas.microsoft.com/office/drawing/2014/main" id="{F56B56F9-944A-4FBD-84A7-55EECC1997A2}"/>
              </a:ext>
            </a:extLst>
          </p:cNvPr>
          <p:cNvGrpSpPr/>
          <p:nvPr/>
        </p:nvGrpSpPr>
        <p:grpSpPr>
          <a:xfrm>
            <a:off x="6919748" y="3077774"/>
            <a:ext cx="297686" cy="228837"/>
            <a:chOff x="3530584" y="1759700"/>
            <a:chExt cx="711202" cy="622300"/>
          </a:xfrm>
          <a:solidFill>
            <a:schemeClr val="accent6">
              <a:lumMod val="50000"/>
            </a:schemeClr>
          </a:solidFill>
        </p:grpSpPr>
        <p:sp>
          <p:nvSpPr>
            <p:cNvPr id="264" name="object 73">
              <a:extLst>
                <a:ext uri="{FF2B5EF4-FFF2-40B4-BE49-F238E27FC236}">
                  <a16:creationId xmlns:a16="http://schemas.microsoft.com/office/drawing/2014/main" id="{39DA0D66-97F3-45F1-92FE-04DD2C98789A}"/>
                </a:ext>
              </a:extLst>
            </p:cNvPr>
            <p:cNvSpPr/>
            <p:nvPr/>
          </p:nvSpPr>
          <p:spPr>
            <a:xfrm>
              <a:off x="3530584" y="2089900"/>
              <a:ext cx="711200" cy="292100"/>
            </a:xfrm>
            <a:custGeom>
              <a:avLst/>
              <a:gdLst/>
              <a:ahLst/>
              <a:cxnLst/>
              <a:rect l="l" t="t" r="r" b="b"/>
              <a:pathLst>
                <a:path w="711200" h="292100">
                  <a:moveTo>
                    <a:pt x="0" y="114300"/>
                  </a:moveTo>
                  <a:lnTo>
                    <a:pt x="0" y="152400"/>
                  </a:lnTo>
                  <a:lnTo>
                    <a:pt x="279400" y="292100"/>
                  </a:lnTo>
                  <a:lnTo>
                    <a:pt x="344170" y="254000"/>
                  </a:lnTo>
                  <a:lnTo>
                    <a:pt x="279400" y="254000"/>
                  </a:lnTo>
                  <a:lnTo>
                    <a:pt x="0" y="114300"/>
                  </a:lnTo>
                  <a:close/>
                </a:path>
                <a:path w="711200" h="292100">
                  <a:moveTo>
                    <a:pt x="711200" y="0"/>
                  </a:moveTo>
                  <a:lnTo>
                    <a:pt x="279400" y="254000"/>
                  </a:lnTo>
                  <a:lnTo>
                    <a:pt x="344170" y="254000"/>
                  </a:lnTo>
                  <a:lnTo>
                    <a:pt x="711200" y="38100"/>
                  </a:lnTo>
                  <a:lnTo>
                    <a:pt x="7112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65" name="object 74">
              <a:extLst>
                <a:ext uri="{FF2B5EF4-FFF2-40B4-BE49-F238E27FC236}">
                  <a16:creationId xmlns:a16="http://schemas.microsoft.com/office/drawing/2014/main" id="{2B031189-D96E-4A53-977F-694AF0A44712}"/>
                </a:ext>
              </a:extLst>
            </p:cNvPr>
            <p:cNvSpPr/>
            <p:nvPr/>
          </p:nvSpPr>
          <p:spPr>
            <a:xfrm>
              <a:off x="3530586" y="1759700"/>
              <a:ext cx="711200" cy="393700"/>
            </a:xfrm>
            <a:custGeom>
              <a:avLst/>
              <a:gdLst/>
              <a:ahLst/>
              <a:cxnLst/>
              <a:rect l="l" t="t" r="r" b="b"/>
              <a:pathLst>
                <a:path w="711200" h="393700">
                  <a:moveTo>
                    <a:pt x="431800" y="0"/>
                  </a:moveTo>
                  <a:lnTo>
                    <a:pt x="0" y="254000"/>
                  </a:lnTo>
                  <a:lnTo>
                    <a:pt x="279400" y="393700"/>
                  </a:lnTo>
                  <a:lnTo>
                    <a:pt x="344170" y="355600"/>
                  </a:lnTo>
                  <a:lnTo>
                    <a:pt x="279400" y="355600"/>
                  </a:lnTo>
                  <a:lnTo>
                    <a:pt x="70027" y="250913"/>
                  </a:lnTo>
                  <a:lnTo>
                    <a:pt x="431800" y="38100"/>
                  </a:lnTo>
                  <a:lnTo>
                    <a:pt x="508000" y="38100"/>
                  </a:lnTo>
                  <a:lnTo>
                    <a:pt x="431800" y="0"/>
                  </a:lnTo>
                  <a:close/>
                </a:path>
                <a:path w="711200" h="393700">
                  <a:moveTo>
                    <a:pt x="508000" y="38100"/>
                  </a:moveTo>
                  <a:lnTo>
                    <a:pt x="431800" y="38100"/>
                  </a:lnTo>
                  <a:lnTo>
                    <a:pt x="641172" y="142786"/>
                  </a:lnTo>
                  <a:lnTo>
                    <a:pt x="279400" y="355600"/>
                  </a:lnTo>
                  <a:lnTo>
                    <a:pt x="344170" y="355600"/>
                  </a:lnTo>
                  <a:lnTo>
                    <a:pt x="711200" y="139700"/>
                  </a:lnTo>
                  <a:lnTo>
                    <a:pt x="508000" y="3810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66" name="object 75">
              <a:extLst>
                <a:ext uri="{FF2B5EF4-FFF2-40B4-BE49-F238E27FC236}">
                  <a16:creationId xmlns:a16="http://schemas.microsoft.com/office/drawing/2014/main" id="{7888AEBA-0751-4E4C-BD34-9124487F0F63}"/>
                </a:ext>
              </a:extLst>
            </p:cNvPr>
            <p:cNvSpPr/>
            <p:nvPr/>
          </p:nvSpPr>
          <p:spPr>
            <a:xfrm>
              <a:off x="3530584" y="2013700"/>
              <a:ext cx="711200" cy="292100"/>
            </a:xfrm>
            <a:custGeom>
              <a:avLst/>
              <a:gdLst/>
              <a:ahLst/>
              <a:cxnLst/>
              <a:rect l="l" t="t" r="r" b="b"/>
              <a:pathLst>
                <a:path w="711200" h="292100">
                  <a:moveTo>
                    <a:pt x="0" y="114300"/>
                  </a:moveTo>
                  <a:lnTo>
                    <a:pt x="0" y="152400"/>
                  </a:lnTo>
                  <a:lnTo>
                    <a:pt x="279400" y="292100"/>
                  </a:lnTo>
                  <a:lnTo>
                    <a:pt x="344170" y="254000"/>
                  </a:lnTo>
                  <a:lnTo>
                    <a:pt x="279400" y="254000"/>
                  </a:lnTo>
                  <a:lnTo>
                    <a:pt x="0" y="114300"/>
                  </a:lnTo>
                  <a:close/>
                </a:path>
                <a:path w="711200" h="292100">
                  <a:moveTo>
                    <a:pt x="711200" y="0"/>
                  </a:moveTo>
                  <a:lnTo>
                    <a:pt x="279400" y="254000"/>
                  </a:lnTo>
                  <a:lnTo>
                    <a:pt x="344170" y="254000"/>
                  </a:lnTo>
                  <a:lnTo>
                    <a:pt x="711200" y="38100"/>
                  </a:lnTo>
                  <a:lnTo>
                    <a:pt x="7112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67" name="object 76">
              <a:extLst>
                <a:ext uri="{FF2B5EF4-FFF2-40B4-BE49-F238E27FC236}">
                  <a16:creationId xmlns:a16="http://schemas.microsoft.com/office/drawing/2014/main" id="{F2C2635F-3DA1-488A-B67B-D56B55794EDB}"/>
                </a:ext>
              </a:extLst>
            </p:cNvPr>
            <p:cNvSpPr/>
            <p:nvPr/>
          </p:nvSpPr>
          <p:spPr>
            <a:xfrm>
              <a:off x="3530584" y="1937500"/>
              <a:ext cx="711200" cy="292100"/>
            </a:xfrm>
            <a:custGeom>
              <a:avLst/>
              <a:gdLst/>
              <a:ahLst/>
              <a:cxnLst/>
              <a:rect l="l" t="t" r="r" b="b"/>
              <a:pathLst>
                <a:path w="711200" h="292100">
                  <a:moveTo>
                    <a:pt x="0" y="114300"/>
                  </a:moveTo>
                  <a:lnTo>
                    <a:pt x="0" y="152400"/>
                  </a:lnTo>
                  <a:lnTo>
                    <a:pt x="279400" y="292100"/>
                  </a:lnTo>
                  <a:lnTo>
                    <a:pt x="344170" y="254000"/>
                  </a:lnTo>
                  <a:lnTo>
                    <a:pt x="279400" y="254000"/>
                  </a:lnTo>
                  <a:lnTo>
                    <a:pt x="0" y="114300"/>
                  </a:lnTo>
                  <a:close/>
                </a:path>
                <a:path w="711200" h="292100">
                  <a:moveTo>
                    <a:pt x="711200" y="0"/>
                  </a:moveTo>
                  <a:lnTo>
                    <a:pt x="279400" y="254000"/>
                  </a:lnTo>
                  <a:lnTo>
                    <a:pt x="344170" y="254000"/>
                  </a:lnTo>
                  <a:lnTo>
                    <a:pt x="711200" y="38100"/>
                  </a:lnTo>
                  <a:lnTo>
                    <a:pt x="7112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68" name="object 77">
              <a:extLst>
                <a:ext uri="{FF2B5EF4-FFF2-40B4-BE49-F238E27FC236}">
                  <a16:creationId xmlns:a16="http://schemas.microsoft.com/office/drawing/2014/main" id="{64FCC34B-3C83-43B4-8F6E-77C218CB8DAF}"/>
                </a:ext>
              </a:extLst>
            </p:cNvPr>
            <p:cNvSpPr/>
            <p:nvPr/>
          </p:nvSpPr>
          <p:spPr>
            <a:xfrm>
              <a:off x="3773509" y="1885276"/>
              <a:ext cx="226060" cy="140335"/>
            </a:xfrm>
            <a:custGeom>
              <a:avLst/>
              <a:gdLst/>
              <a:ahLst/>
              <a:cxnLst/>
              <a:rect l="l" t="t" r="r" b="b"/>
              <a:pathLst>
                <a:path w="226060" h="140335">
                  <a:moveTo>
                    <a:pt x="85653" y="0"/>
                  </a:moveTo>
                  <a:lnTo>
                    <a:pt x="44592" y="10723"/>
                  </a:lnTo>
                  <a:lnTo>
                    <a:pt x="15143" y="29979"/>
                  </a:lnTo>
                  <a:lnTo>
                    <a:pt x="0" y="55087"/>
                  </a:lnTo>
                  <a:lnTo>
                    <a:pt x="1858" y="83362"/>
                  </a:lnTo>
                  <a:lnTo>
                    <a:pt x="21168" y="109517"/>
                  </a:lnTo>
                  <a:lnTo>
                    <a:pt x="53598" y="128858"/>
                  </a:lnTo>
                  <a:lnTo>
                    <a:pt x="94706" y="139568"/>
                  </a:lnTo>
                  <a:lnTo>
                    <a:pt x="140047" y="139826"/>
                  </a:lnTo>
                  <a:lnTo>
                    <a:pt x="181115" y="129103"/>
                  </a:lnTo>
                  <a:lnTo>
                    <a:pt x="210567" y="109847"/>
                  </a:lnTo>
                  <a:lnTo>
                    <a:pt x="225708" y="84739"/>
                  </a:lnTo>
                  <a:lnTo>
                    <a:pt x="223842" y="56464"/>
                  </a:lnTo>
                  <a:lnTo>
                    <a:pt x="204532" y="30309"/>
                  </a:lnTo>
                  <a:lnTo>
                    <a:pt x="172102" y="10968"/>
                  </a:lnTo>
                  <a:lnTo>
                    <a:pt x="130994" y="258"/>
                  </a:lnTo>
                  <a:lnTo>
                    <a:pt x="85653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4DC3FA8-5920-4877-8A38-F1FB5DCA4567}"/>
              </a:ext>
            </a:extLst>
          </p:cNvPr>
          <p:cNvSpPr txBox="1"/>
          <p:nvPr/>
        </p:nvSpPr>
        <p:spPr>
          <a:xfrm>
            <a:off x="645789" y="1421892"/>
            <a:ext cx="4040494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 typeface="Arial" panose="020B0604020202020204" pitchFamily="34" charset="0"/>
              <a:buChar char="•"/>
              <a:defRPr sz="1200" b="1"/>
            </a:lvl1pPr>
          </a:lstStyle>
          <a:p>
            <a:pPr>
              <a:spcBef>
                <a:spcPts val="300"/>
              </a:spcBef>
            </a:pPr>
            <a:r>
              <a:rPr lang="ko-KR" altLang="en-US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대리운전 중계 시스템 업체가 </a:t>
            </a:r>
            <a:r>
              <a:rPr lang="en-US" altLang="ko-KR" dirty="0">
                <a:solidFill>
                  <a:srgbClr val="FF0000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[</a:t>
            </a:r>
            <a:r>
              <a:rPr lang="ko-KR" altLang="en-US" dirty="0">
                <a:solidFill>
                  <a:srgbClr val="FF0000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기사</a:t>
            </a:r>
            <a:r>
              <a:rPr lang="en-US" altLang="ko-KR" dirty="0">
                <a:solidFill>
                  <a:srgbClr val="FF0000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-</a:t>
            </a:r>
            <a:r>
              <a:rPr lang="ko-KR" altLang="en-US" dirty="0">
                <a:solidFill>
                  <a:srgbClr val="FF0000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중계업체</a:t>
            </a:r>
            <a:r>
              <a:rPr lang="en-US" altLang="ko-KR" dirty="0">
                <a:solidFill>
                  <a:srgbClr val="FF0000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-</a:t>
            </a:r>
            <a:r>
              <a:rPr lang="ko-KR" altLang="en-US" dirty="0">
                <a:solidFill>
                  <a:srgbClr val="FF0000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대리운전업체</a:t>
            </a:r>
            <a:r>
              <a:rPr lang="en-US" altLang="ko-KR" dirty="0">
                <a:solidFill>
                  <a:srgbClr val="FF0000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] </a:t>
            </a:r>
            <a:r>
              <a:rPr lang="ko-KR" altLang="en-US" dirty="0">
                <a:solidFill>
                  <a:srgbClr val="FF0000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간의 수익금</a:t>
            </a:r>
            <a:r>
              <a:rPr lang="en-US" altLang="ko-KR" dirty="0">
                <a:solidFill>
                  <a:srgbClr val="FF0000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/</a:t>
            </a:r>
            <a:r>
              <a:rPr lang="ko-KR" altLang="en-US" dirty="0">
                <a:solidFill>
                  <a:srgbClr val="FF0000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비용 정산에 활용하기 위하여 만든 가장계좌에 기반한 사업운영용 포인트</a:t>
            </a:r>
            <a:r>
              <a:rPr lang="en-US" altLang="ko-KR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. (</a:t>
            </a:r>
            <a:r>
              <a:rPr lang="ko-KR" altLang="en-US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실물현금과 </a:t>
            </a:r>
            <a:r>
              <a:rPr lang="en-US" altLang="ko-KR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‘1</a:t>
            </a:r>
            <a:r>
              <a:rPr lang="ko-KR" altLang="en-US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원</a:t>
            </a:r>
            <a:r>
              <a:rPr lang="en-US" altLang="ko-KR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=1</a:t>
            </a:r>
            <a:r>
              <a:rPr lang="ko-KR" altLang="en-US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캐시</a:t>
            </a:r>
            <a:r>
              <a:rPr lang="en-US" altLang="ko-KR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’</a:t>
            </a:r>
            <a:r>
              <a:rPr lang="ko-KR" altLang="en-US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등가</a:t>
            </a:r>
            <a:r>
              <a:rPr lang="en-US" altLang="ko-KR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ko-KR" altLang="en-US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회계적으로 </a:t>
            </a:r>
            <a:r>
              <a:rPr lang="en-US" altLang="ko-KR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CMNP</a:t>
            </a:r>
            <a:r>
              <a:rPr lang="ko-KR" altLang="en-US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가 부여한 가상계좌에 </a:t>
            </a:r>
            <a:r>
              <a:rPr lang="en-US" altLang="ko-KR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① </a:t>
            </a:r>
            <a:r>
              <a:rPr lang="ko-KR" altLang="en-US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기사가 입금한 현금</a:t>
            </a:r>
            <a:r>
              <a:rPr lang="en-US" altLang="ko-KR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, ②</a:t>
            </a:r>
            <a:r>
              <a:rPr lang="ko-KR" altLang="en-US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대리업체가 입금한 현금은 </a:t>
            </a:r>
            <a:r>
              <a:rPr lang="en-US" altLang="ko-KR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CMNP</a:t>
            </a:r>
            <a:r>
              <a:rPr lang="ko-KR" altLang="en-US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의 예수금 임</a:t>
            </a:r>
            <a:r>
              <a:rPr lang="en-US" altLang="ko-KR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.</a:t>
            </a:r>
            <a:endParaRPr lang="ko-KR" altLang="en-US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E61E9F4-F802-43FF-A661-4A1CB0CEDD03}"/>
              </a:ext>
            </a:extLst>
          </p:cNvPr>
          <p:cNvSpPr/>
          <p:nvPr/>
        </p:nvSpPr>
        <p:spPr>
          <a:xfrm>
            <a:off x="641351" y="3510191"/>
            <a:ext cx="822324" cy="520789"/>
          </a:xfrm>
          <a:prstGeom prst="rect">
            <a:avLst/>
          </a:prstGeom>
          <a:solidFill>
            <a:srgbClr val="282D4B"/>
          </a:solidFill>
          <a:ln>
            <a:solidFill>
              <a:srgbClr val="282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기사공용캐시</a:t>
            </a:r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8AADC741-6A9A-4E02-9172-B085EB56E558}"/>
              </a:ext>
            </a:extLst>
          </p:cNvPr>
          <p:cNvSpPr/>
          <p:nvPr/>
        </p:nvSpPr>
        <p:spPr>
          <a:xfrm>
            <a:off x="641351" y="4096022"/>
            <a:ext cx="822324" cy="473398"/>
          </a:xfrm>
          <a:prstGeom prst="rect">
            <a:avLst/>
          </a:prstGeom>
          <a:solidFill>
            <a:srgbClr val="282D4B"/>
          </a:solidFill>
          <a:ln>
            <a:solidFill>
              <a:srgbClr val="282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기사자체캐시</a:t>
            </a:r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E0BD2384-9F69-4F14-A46B-B00E515DF075}"/>
              </a:ext>
            </a:extLst>
          </p:cNvPr>
          <p:cNvSpPr/>
          <p:nvPr/>
        </p:nvSpPr>
        <p:spPr>
          <a:xfrm>
            <a:off x="641351" y="5271222"/>
            <a:ext cx="822324" cy="473398"/>
          </a:xfrm>
          <a:prstGeom prst="rect">
            <a:avLst/>
          </a:prstGeom>
          <a:solidFill>
            <a:srgbClr val="282D4B"/>
          </a:solidFill>
          <a:ln>
            <a:solidFill>
              <a:srgbClr val="282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지사캐시</a:t>
            </a:r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7C032611-0EFF-465B-93FE-09AA670503B0}"/>
              </a:ext>
            </a:extLst>
          </p:cNvPr>
          <p:cNvSpPr/>
          <p:nvPr/>
        </p:nvSpPr>
        <p:spPr>
          <a:xfrm>
            <a:off x="641351" y="5790242"/>
            <a:ext cx="822324" cy="473398"/>
          </a:xfrm>
          <a:prstGeom prst="rect">
            <a:avLst/>
          </a:prstGeom>
          <a:solidFill>
            <a:srgbClr val="282D4B"/>
          </a:solidFill>
          <a:ln>
            <a:solidFill>
              <a:srgbClr val="282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SMS</a:t>
            </a:r>
            <a:r>
              <a:rPr lang="ko-KR" altLang="en-US" sz="1200" b="1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캐시</a:t>
            </a:r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1FAC86EF-8420-4E70-8499-4FFB669FAC67}"/>
              </a:ext>
            </a:extLst>
          </p:cNvPr>
          <p:cNvSpPr/>
          <p:nvPr/>
        </p:nvSpPr>
        <p:spPr>
          <a:xfrm>
            <a:off x="1533927" y="3510191"/>
            <a:ext cx="3180517" cy="520789"/>
          </a:xfrm>
          <a:prstGeom prst="rect">
            <a:avLst/>
          </a:prstGeom>
          <a:noFill/>
          <a:ln>
            <a:solidFill>
              <a:srgbClr val="282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3600" indent="-3600"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rgbClr val="004690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기사가 프로그램 사용료 및 운행 완료 후 입금하는 수수료 등 </a:t>
            </a:r>
            <a:r>
              <a:rPr lang="ko-KR" altLang="en-US" sz="1100" b="1" dirty="0">
                <a:solidFill>
                  <a:srgbClr val="FF0000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기사의 자유로운 입출금이 가능한 캐시</a:t>
            </a:r>
            <a:endParaRPr lang="en-US" altLang="ko-KR" sz="1100" b="1" dirty="0">
              <a:solidFill>
                <a:srgbClr val="FF0000"/>
              </a:solidFill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marL="3600" indent="-3600"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rgbClr val="FF0000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가상계좌를 통해서 입금한 금액 임</a:t>
            </a:r>
            <a:endParaRPr lang="en-US" altLang="ko-KR" sz="1100" b="1" dirty="0">
              <a:solidFill>
                <a:srgbClr val="FF0000"/>
              </a:solidFill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66CF6B78-DEC0-4E1E-9FFF-AB883500F285}"/>
              </a:ext>
            </a:extLst>
          </p:cNvPr>
          <p:cNvSpPr/>
          <p:nvPr/>
        </p:nvSpPr>
        <p:spPr>
          <a:xfrm>
            <a:off x="1533927" y="4096022"/>
            <a:ext cx="3180517" cy="473398"/>
          </a:xfrm>
          <a:prstGeom prst="rect">
            <a:avLst/>
          </a:prstGeom>
          <a:noFill/>
          <a:ln>
            <a:solidFill>
              <a:srgbClr val="282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3600" indent="-3600"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rgbClr val="004690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기사가 자유롭게 입출금이 가능하나</a:t>
            </a:r>
            <a:r>
              <a:rPr lang="en-US" altLang="ko-KR" sz="1100" b="1" dirty="0">
                <a:solidFill>
                  <a:srgbClr val="004690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, </a:t>
            </a:r>
            <a:r>
              <a:rPr lang="ko-KR" altLang="en-US" sz="1100" b="1" dirty="0">
                <a:solidFill>
                  <a:srgbClr val="FF0000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대리운전업체도 자유롭게 이관</a:t>
            </a:r>
            <a:r>
              <a:rPr lang="en-US" altLang="ko-KR" sz="1100" b="1" dirty="0">
                <a:solidFill>
                  <a:srgbClr val="FF0000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(to </a:t>
            </a:r>
            <a:r>
              <a:rPr lang="ko-KR" altLang="en-US" sz="1100" b="1" dirty="0">
                <a:solidFill>
                  <a:srgbClr val="FF0000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지사캐시</a:t>
            </a:r>
            <a:r>
              <a:rPr lang="en-US" altLang="ko-KR" sz="1100" b="1" dirty="0">
                <a:solidFill>
                  <a:srgbClr val="FF0000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)</a:t>
            </a:r>
            <a:r>
              <a:rPr lang="ko-KR" altLang="en-US" sz="1100" b="1" dirty="0">
                <a:solidFill>
                  <a:srgbClr val="FF0000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이 가능한 기사보유 캐시</a:t>
            </a:r>
          </a:p>
        </p:txBody>
      </p:sp>
      <p:sp>
        <p:nvSpPr>
          <p:cNvPr id="261" name="직사각형 260">
            <a:extLst>
              <a:ext uri="{FF2B5EF4-FFF2-40B4-BE49-F238E27FC236}">
                <a16:creationId xmlns:a16="http://schemas.microsoft.com/office/drawing/2014/main" id="{2A58EDC4-B3F6-423B-AFC3-A8640A7DBDF4}"/>
              </a:ext>
            </a:extLst>
          </p:cNvPr>
          <p:cNvSpPr/>
          <p:nvPr/>
        </p:nvSpPr>
        <p:spPr>
          <a:xfrm>
            <a:off x="1533927" y="5271222"/>
            <a:ext cx="3180517" cy="473398"/>
          </a:xfrm>
          <a:prstGeom prst="rect">
            <a:avLst/>
          </a:prstGeom>
          <a:noFill/>
          <a:ln>
            <a:solidFill>
              <a:srgbClr val="282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3600" indent="-3600"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rgbClr val="004690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대리운전업체가 보유하여 관리하는 캐시</a:t>
            </a:r>
            <a:r>
              <a:rPr lang="en-US" altLang="ko-KR" sz="1100" b="1" dirty="0">
                <a:solidFill>
                  <a:srgbClr val="004690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, </a:t>
            </a:r>
            <a:r>
              <a:rPr lang="ko-KR" altLang="en-US" sz="1100" b="1" dirty="0">
                <a:solidFill>
                  <a:srgbClr val="004690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운행완료 후 수수료</a:t>
            </a:r>
            <a:r>
              <a:rPr lang="en-US" altLang="ko-KR" sz="1100" b="1" dirty="0">
                <a:solidFill>
                  <a:srgbClr val="004690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, </a:t>
            </a:r>
            <a:r>
              <a:rPr lang="ko-KR" altLang="en-US" sz="1100" b="1" dirty="0">
                <a:solidFill>
                  <a:srgbClr val="004690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프로그램 사용료 등 수익금과 비용을 전반적으로 관리</a:t>
            </a:r>
          </a:p>
        </p:txBody>
      </p:sp>
      <p:sp>
        <p:nvSpPr>
          <p:cNvPr id="262" name="직사각형 261">
            <a:extLst>
              <a:ext uri="{FF2B5EF4-FFF2-40B4-BE49-F238E27FC236}">
                <a16:creationId xmlns:a16="http://schemas.microsoft.com/office/drawing/2014/main" id="{2903C241-FCF1-4A2C-9E85-90D35F4D47FA}"/>
              </a:ext>
            </a:extLst>
          </p:cNvPr>
          <p:cNvSpPr/>
          <p:nvPr/>
        </p:nvSpPr>
        <p:spPr>
          <a:xfrm>
            <a:off x="1533927" y="5790242"/>
            <a:ext cx="3180517" cy="473398"/>
          </a:xfrm>
          <a:prstGeom prst="rect">
            <a:avLst/>
          </a:prstGeom>
          <a:noFill/>
          <a:ln>
            <a:solidFill>
              <a:srgbClr val="282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3600" indent="-3600"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rgbClr val="004690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대리운전업체에서 </a:t>
            </a:r>
            <a:r>
              <a:rPr lang="en-US" altLang="ko-KR" sz="1100" b="1" dirty="0">
                <a:solidFill>
                  <a:srgbClr val="004690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SMS</a:t>
            </a:r>
            <a:r>
              <a:rPr lang="ko-KR" altLang="en-US" sz="1100" b="1" dirty="0">
                <a:solidFill>
                  <a:srgbClr val="004690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를 발송하기 위해 지사캐시에서 별도의 항목으로 옮겨 놓은 캐시 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F81CFF2C-AC85-4B75-B936-DB0E6A68C94E}"/>
              </a:ext>
            </a:extLst>
          </p:cNvPr>
          <p:cNvSpPr txBox="1"/>
          <p:nvPr/>
        </p:nvSpPr>
        <p:spPr>
          <a:xfrm>
            <a:off x="678216" y="4557835"/>
            <a:ext cx="4036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i="1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※ </a:t>
            </a:r>
            <a:r>
              <a:rPr lang="ko-KR" altLang="en-US" sz="1000" b="1" i="1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자체캐시는 기사가 입금한 캐시를 대리운전업체에서 </a:t>
            </a:r>
            <a:r>
              <a:rPr lang="en-US" altLang="ko-KR" sz="1000" b="1" i="1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control </a:t>
            </a:r>
            <a:r>
              <a:rPr lang="ko-KR" altLang="en-US" sz="1000" b="1" i="1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가능하도록 임의로 만든 가상의 항목을 만들어 옮겨 놓은 캐시로써</a:t>
            </a:r>
            <a:r>
              <a:rPr lang="en-US" altLang="ko-KR" sz="1000" b="1" i="1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, </a:t>
            </a:r>
            <a:r>
              <a:rPr lang="ko-KR" altLang="en-US" sz="1000" b="1" i="1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기사 입장에서는 자신이 보유한 캐시는 </a:t>
            </a:r>
            <a:r>
              <a:rPr lang="en-US" altLang="ko-KR" sz="1000" b="1" i="1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(</a:t>
            </a:r>
            <a:r>
              <a:rPr lang="ko-KR" altLang="en-US" sz="1000" b="1" i="1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기사공용캐시 </a:t>
            </a:r>
            <a:r>
              <a:rPr lang="en-US" altLang="ko-KR" sz="1000" b="1" i="1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+ </a:t>
            </a:r>
            <a:r>
              <a:rPr lang="ko-KR" altLang="en-US" sz="1000" b="1" i="1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기사자체캐시</a:t>
            </a:r>
            <a:r>
              <a:rPr lang="en-US" altLang="ko-KR" sz="1000" b="1" i="1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)</a:t>
            </a:r>
            <a:r>
              <a:rPr lang="ko-KR" altLang="en-US" sz="1000" b="1" i="1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이나</a:t>
            </a:r>
            <a:r>
              <a:rPr lang="en-US" altLang="ko-KR" sz="1000" b="1" i="1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, </a:t>
            </a:r>
            <a:r>
              <a:rPr lang="ko-KR" altLang="en-US" sz="1000" b="1" i="1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기사가 보는 단말기의 화면 </a:t>
            </a:r>
            <a:r>
              <a:rPr lang="en-US" altLang="ko-KR" sz="1000" b="1" i="1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view</a:t>
            </a:r>
            <a:r>
              <a:rPr lang="ko-KR" altLang="en-US" sz="1000" b="1" i="1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에는 공용캐시와 자체캐시가 구분되지 않고 보이며</a:t>
            </a:r>
            <a:r>
              <a:rPr lang="en-US" altLang="ko-KR" sz="1000" b="1" i="1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,</a:t>
            </a:r>
            <a:r>
              <a:rPr lang="ko-KR" altLang="en-US" sz="1000" b="1" i="1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출금이 가능 함</a:t>
            </a:r>
            <a:r>
              <a:rPr lang="en-US" altLang="ko-KR" sz="1000" b="1" i="1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.</a:t>
            </a:r>
            <a:endParaRPr lang="ko-KR" altLang="en-US" sz="1000" b="1" i="1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9BC1F8-0FB4-4B62-A246-928C7E8BE85F}"/>
              </a:ext>
            </a:extLst>
          </p:cNvPr>
          <p:cNvSpPr txBox="1"/>
          <p:nvPr/>
        </p:nvSpPr>
        <p:spPr>
          <a:xfrm>
            <a:off x="5377604" y="5426987"/>
            <a:ext cx="4390284" cy="869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콜마너 시스템의 운영서버에서 기능점검을 위해 개발자가 직접 생성</a:t>
            </a:r>
            <a:r>
              <a:rPr lang="en-US" altLang="ko-KR" sz="1200" b="1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/</a:t>
            </a:r>
            <a:r>
              <a:rPr lang="ko-KR" altLang="en-US" sz="1200" b="1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이관 목적으로 만든 캐시 </a:t>
            </a:r>
            <a:endParaRPr lang="en-US" altLang="ko-KR" sz="1200" b="1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테스트용 캐시의 생성</a:t>
            </a:r>
            <a:r>
              <a:rPr lang="en-US" altLang="ko-KR" sz="1200" b="1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(</a:t>
            </a:r>
            <a:r>
              <a:rPr lang="ko-KR" altLang="en-US" sz="1200" b="1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입금</a:t>
            </a:r>
            <a:r>
              <a:rPr lang="en-US" altLang="ko-KR" sz="1200" b="1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</a:t>
            </a:r>
            <a:r>
              <a:rPr lang="ko-KR" altLang="en-US" sz="1200" b="1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처리</a:t>
            </a:r>
            <a:r>
              <a:rPr lang="en-US" altLang="ko-KR" sz="1200" b="1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, </a:t>
            </a:r>
            <a:r>
              <a:rPr lang="ko-KR" altLang="en-US" sz="1200" b="1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이관 처리</a:t>
            </a:r>
            <a:r>
              <a:rPr lang="en-US" altLang="ko-KR" sz="1200" b="1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</a:t>
            </a:r>
            <a:r>
              <a:rPr lang="ko-KR" altLang="en-US" sz="1200" b="1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등</a:t>
            </a:r>
            <a:r>
              <a:rPr lang="en-US" altLang="ko-KR" sz="1200" b="1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)</a:t>
            </a:r>
            <a:r>
              <a:rPr lang="ko-KR" altLang="en-US" sz="1200" b="1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은 현금과 연동되지 않으나</a:t>
            </a:r>
            <a:r>
              <a:rPr lang="en-US" altLang="ko-KR" sz="1200" b="1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출금은 현금과 연동되어 임직원이 임의 출금</a:t>
            </a:r>
            <a:r>
              <a:rPr lang="en-US" altLang="ko-KR" sz="1200" b="1" dirty="0">
                <a:solidFill>
                  <a:srgbClr val="FF0000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가능성 있음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A391DF94-DFC3-46A1-A68F-F91644B70D53}"/>
              </a:ext>
            </a:extLst>
          </p:cNvPr>
          <p:cNvSpPr txBox="1"/>
          <p:nvPr/>
        </p:nvSpPr>
        <p:spPr>
          <a:xfrm>
            <a:off x="6746548" y="3226346"/>
            <a:ext cx="660400" cy="302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00"/>
              </a:lnSpc>
            </a:pPr>
            <a:r>
              <a:rPr lang="ko-KR" altLang="en-US" sz="800" b="1" i="1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카드대금 등</a:t>
            </a:r>
            <a:br>
              <a:rPr lang="en-US" altLang="ko-KR" sz="800" b="1" i="1" dirty="0">
                <a:latin typeface="카카오 Light" panose="020B0600000101010101" pitchFamily="50" charset="-127"/>
                <a:ea typeface="카카오 Light" panose="020B0600000101010101" pitchFamily="50" charset="-127"/>
              </a:rPr>
            </a:br>
            <a:r>
              <a:rPr lang="en-US" altLang="ko-KR" sz="800" b="1" i="1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(</a:t>
            </a:r>
            <a:r>
              <a:rPr lang="ko-KR" altLang="en-US" sz="800" b="1" i="1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회사분</a:t>
            </a:r>
            <a:r>
              <a:rPr lang="en-US" altLang="ko-KR" sz="800" b="1" i="1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)</a:t>
            </a:r>
            <a:endParaRPr lang="ko-KR" altLang="en-US" sz="800" b="1" i="1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CF75DB38-0280-4BB4-ADA2-0D12A4265CFF}"/>
              </a:ext>
            </a:extLst>
          </p:cNvPr>
          <p:cNvSpPr txBox="1"/>
          <p:nvPr/>
        </p:nvSpPr>
        <p:spPr>
          <a:xfrm>
            <a:off x="6819900" y="3481826"/>
            <a:ext cx="8560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800"/>
              </a:lnSpc>
            </a:pPr>
            <a:r>
              <a:rPr lang="ko-KR" altLang="en-US" sz="800" b="1" i="1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프로그램사용료</a:t>
            </a:r>
            <a:r>
              <a:rPr lang="en-US" altLang="ko-KR" sz="800" b="1" i="1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,</a:t>
            </a:r>
          </a:p>
          <a:p>
            <a:pPr algn="ctr">
              <a:lnSpc>
                <a:spcPts val="800"/>
              </a:lnSpc>
            </a:pPr>
            <a:r>
              <a:rPr lang="ko-KR" altLang="en-US" sz="800" b="1" i="1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플랫폼사용료</a:t>
            </a:r>
            <a:r>
              <a:rPr lang="en-US" altLang="ko-KR" sz="800" b="1" i="1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, </a:t>
            </a:r>
            <a:r>
              <a:rPr lang="ko-KR" altLang="en-US" sz="800" b="1" i="1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프로그램 관리비</a:t>
            </a:r>
            <a:r>
              <a:rPr lang="en-US" altLang="ko-KR" sz="800" b="1" i="1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,</a:t>
            </a:r>
          </a:p>
          <a:p>
            <a:pPr algn="ctr">
              <a:lnSpc>
                <a:spcPts val="800"/>
              </a:lnSpc>
            </a:pPr>
            <a:r>
              <a:rPr lang="ko-KR" altLang="en-US" sz="800" b="1" i="1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대여금 상환금 등</a:t>
            </a:r>
          </a:p>
        </p:txBody>
      </p:sp>
      <p:sp>
        <p:nvSpPr>
          <p:cNvPr id="11" name="화살표: 오른쪽으로 구부러짐 10">
            <a:extLst>
              <a:ext uri="{FF2B5EF4-FFF2-40B4-BE49-F238E27FC236}">
                <a16:creationId xmlns:a16="http://schemas.microsoft.com/office/drawing/2014/main" id="{AC162C35-92E1-415F-8807-51D30EA276BD}"/>
              </a:ext>
            </a:extLst>
          </p:cNvPr>
          <p:cNvSpPr/>
          <p:nvPr/>
        </p:nvSpPr>
        <p:spPr>
          <a:xfrm>
            <a:off x="5091507" y="2437530"/>
            <a:ext cx="238314" cy="568642"/>
          </a:xfrm>
          <a:prstGeom prst="curvedRightArrow">
            <a:avLst/>
          </a:prstGeom>
          <a:solidFill>
            <a:srgbClr val="282D4B"/>
          </a:solidFill>
          <a:ln>
            <a:solidFill>
              <a:srgbClr val="282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500" b="1" dirty="0">
              <a:solidFill>
                <a:schemeClr val="tx1"/>
              </a:solidFill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  <p:sp>
        <p:nvSpPr>
          <p:cNvPr id="247" name="화살표: 오른쪽으로 구부러짐 246">
            <a:extLst>
              <a:ext uri="{FF2B5EF4-FFF2-40B4-BE49-F238E27FC236}">
                <a16:creationId xmlns:a16="http://schemas.microsoft.com/office/drawing/2014/main" id="{2C7078E0-A6D0-4013-9D8F-8DEA44D9B08E}"/>
              </a:ext>
            </a:extLst>
          </p:cNvPr>
          <p:cNvSpPr/>
          <p:nvPr/>
        </p:nvSpPr>
        <p:spPr>
          <a:xfrm>
            <a:off x="5091507" y="3656730"/>
            <a:ext cx="238314" cy="568642"/>
          </a:xfrm>
          <a:prstGeom prst="curvedRightArrow">
            <a:avLst/>
          </a:prstGeom>
          <a:solidFill>
            <a:srgbClr val="282D4B"/>
          </a:solidFill>
          <a:ln>
            <a:solidFill>
              <a:srgbClr val="282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500" b="1" dirty="0">
              <a:solidFill>
                <a:schemeClr val="tx1"/>
              </a:solidFill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  <p:grpSp>
        <p:nvGrpSpPr>
          <p:cNvPr id="256" name="그룹 255">
            <a:extLst>
              <a:ext uri="{FF2B5EF4-FFF2-40B4-BE49-F238E27FC236}">
                <a16:creationId xmlns:a16="http://schemas.microsoft.com/office/drawing/2014/main" id="{732ED383-B6B4-47E1-8ED9-328646753B4A}"/>
              </a:ext>
            </a:extLst>
          </p:cNvPr>
          <p:cNvGrpSpPr/>
          <p:nvPr/>
        </p:nvGrpSpPr>
        <p:grpSpPr>
          <a:xfrm>
            <a:off x="5138537" y="2598736"/>
            <a:ext cx="297686" cy="228837"/>
            <a:chOff x="3530584" y="1759700"/>
            <a:chExt cx="711202" cy="622300"/>
          </a:xfrm>
        </p:grpSpPr>
        <p:sp>
          <p:nvSpPr>
            <p:cNvPr id="260" name="object 73">
              <a:extLst>
                <a:ext uri="{FF2B5EF4-FFF2-40B4-BE49-F238E27FC236}">
                  <a16:creationId xmlns:a16="http://schemas.microsoft.com/office/drawing/2014/main" id="{84D22958-9702-4D9C-BB38-CA792217F381}"/>
                </a:ext>
              </a:extLst>
            </p:cNvPr>
            <p:cNvSpPr/>
            <p:nvPr/>
          </p:nvSpPr>
          <p:spPr>
            <a:xfrm>
              <a:off x="3530584" y="2089900"/>
              <a:ext cx="711200" cy="292100"/>
            </a:xfrm>
            <a:custGeom>
              <a:avLst/>
              <a:gdLst/>
              <a:ahLst/>
              <a:cxnLst/>
              <a:rect l="l" t="t" r="r" b="b"/>
              <a:pathLst>
                <a:path w="711200" h="292100">
                  <a:moveTo>
                    <a:pt x="0" y="114300"/>
                  </a:moveTo>
                  <a:lnTo>
                    <a:pt x="0" y="152400"/>
                  </a:lnTo>
                  <a:lnTo>
                    <a:pt x="279400" y="292100"/>
                  </a:lnTo>
                  <a:lnTo>
                    <a:pt x="344170" y="254000"/>
                  </a:lnTo>
                  <a:lnTo>
                    <a:pt x="279400" y="254000"/>
                  </a:lnTo>
                  <a:lnTo>
                    <a:pt x="0" y="114300"/>
                  </a:lnTo>
                  <a:close/>
                </a:path>
                <a:path w="711200" h="292100">
                  <a:moveTo>
                    <a:pt x="711200" y="0"/>
                  </a:moveTo>
                  <a:lnTo>
                    <a:pt x="279400" y="254000"/>
                  </a:lnTo>
                  <a:lnTo>
                    <a:pt x="344170" y="254000"/>
                  </a:lnTo>
                  <a:lnTo>
                    <a:pt x="711200" y="38100"/>
                  </a:lnTo>
                  <a:lnTo>
                    <a:pt x="711200" y="0"/>
                  </a:lnTo>
                  <a:close/>
                </a:path>
              </a:pathLst>
            </a:custGeom>
            <a:solidFill>
              <a:srgbClr val="00469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78" name="object 74">
              <a:extLst>
                <a:ext uri="{FF2B5EF4-FFF2-40B4-BE49-F238E27FC236}">
                  <a16:creationId xmlns:a16="http://schemas.microsoft.com/office/drawing/2014/main" id="{0F824445-ABD4-471E-A4C7-D5437BEEBC8B}"/>
                </a:ext>
              </a:extLst>
            </p:cNvPr>
            <p:cNvSpPr/>
            <p:nvPr/>
          </p:nvSpPr>
          <p:spPr>
            <a:xfrm>
              <a:off x="3530586" y="1759700"/>
              <a:ext cx="711200" cy="393700"/>
            </a:xfrm>
            <a:custGeom>
              <a:avLst/>
              <a:gdLst/>
              <a:ahLst/>
              <a:cxnLst/>
              <a:rect l="l" t="t" r="r" b="b"/>
              <a:pathLst>
                <a:path w="711200" h="393700">
                  <a:moveTo>
                    <a:pt x="431800" y="0"/>
                  </a:moveTo>
                  <a:lnTo>
                    <a:pt x="0" y="254000"/>
                  </a:lnTo>
                  <a:lnTo>
                    <a:pt x="279400" y="393700"/>
                  </a:lnTo>
                  <a:lnTo>
                    <a:pt x="344170" y="355600"/>
                  </a:lnTo>
                  <a:lnTo>
                    <a:pt x="279400" y="355600"/>
                  </a:lnTo>
                  <a:lnTo>
                    <a:pt x="70027" y="250913"/>
                  </a:lnTo>
                  <a:lnTo>
                    <a:pt x="431800" y="38100"/>
                  </a:lnTo>
                  <a:lnTo>
                    <a:pt x="508000" y="38100"/>
                  </a:lnTo>
                  <a:lnTo>
                    <a:pt x="431800" y="0"/>
                  </a:lnTo>
                  <a:close/>
                </a:path>
                <a:path w="711200" h="393700">
                  <a:moveTo>
                    <a:pt x="508000" y="38100"/>
                  </a:moveTo>
                  <a:lnTo>
                    <a:pt x="431800" y="38100"/>
                  </a:lnTo>
                  <a:lnTo>
                    <a:pt x="641172" y="142786"/>
                  </a:lnTo>
                  <a:lnTo>
                    <a:pt x="279400" y="355600"/>
                  </a:lnTo>
                  <a:lnTo>
                    <a:pt x="344170" y="355600"/>
                  </a:lnTo>
                  <a:lnTo>
                    <a:pt x="711200" y="139700"/>
                  </a:lnTo>
                  <a:lnTo>
                    <a:pt x="508000" y="38100"/>
                  </a:lnTo>
                  <a:close/>
                </a:path>
              </a:pathLst>
            </a:custGeom>
            <a:solidFill>
              <a:srgbClr val="00469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81" name="object 75">
              <a:extLst>
                <a:ext uri="{FF2B5EF4-FFF2-40B4-BE49-F238E27FC236}">
                  <a16:creationId xmlns:a16="http://schemas.microsoft.com/office/drawing/2014/main" id="{0C48AF48-7A67-4F6B-98E6-4BBD415611AE}"/>
                </a:ext>
              </a:extLst>
            </p:cNvPr>
            <p:cNvSpPr/>
            <p:nvPr/>
          </p:nvSpPr>
          <p:spPr>
            <a:xfrm>
              <a:off x="3530584" y="2013700"/>
              <a:ext cx="711200" cy="292100"/>
            </a:xfrm>
            <a:custGeom>
              <a:avLst/>
              <a:gdLst/>
              <a:ahLst/>
              <a:cxnLst/>
              <a:rect l="l" t="t" r="r" b="b"/>
              <a:pathLst>
                <a:path w="711200" h="292100">
                  <a:moveTo>
                    <a:pt x="0" y="114300"/>
                  </a:moveTo>
                  <a:lnTo>
                    <a:pt x="0" y="152400"/>
                  </a:lnTo>
                  <a:lnTo>
                    <a:pt x="279400" y="292100"/>
                  </a:lnTo>
                  <a:lnTo>
                    <a:pt x="344170" y="254000"/>
                  </a:lnTo>
                  <a:lnTo>
                    <a:pt x="279400" y="254000"/>
                  </a:lnTo>
                  <a:lnTo>
                    <a:pt x="0" y="114300"/>
                  </a:lnTo>
                  <a:close/>
                </a:path>
                <a:path w="711200" h="292100">
                  <a:moveTo>
                    <a:pt x="711200" y="0"/>
                  </a:moveTo>
                  <a:lnTo>
                    <a:pt x="279400" y="254000"/>
                  </a:lnTo>
                  <a:lnTo>
                    <a:pt x="344170" y="254000"/>
                  </a:lnTo>
                  <a:lnTo>
                    <a:pt x="711200" y="38100"/>
                  </a:lnTo>
                  <a:lnTo>
                    <a:pt x="711200" y="0"/>
                  </a:lnTo>
                  <a:close/>
                </a:path>
              </a:pathLst>
            </a:custGeom>
            <a:solidFill>
              <a:srgbClr val="00469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82" name="object 76">
              <a:extLst>
                <a:ext uri="{FF2B5EF4-FFF2-40B4-BE49-F238E27FC236}">
                  <a16:creationId xmlns:a16="http://schemas.microsoft.com/office/drawing/2014/main" id="{5CA4E042-9BFB-4C44-A206-D59D0AA7E47D}"/>
                </a:ext>
              </a:extLst>
            </p:cNvPr>
            <p:cNvSpPr/>
            <p:nvPr/>
          </p:nvSpPr>
          <p:spPr>
            <a:xfrm>
              <a:off x="3530584" y="1937500"/>
              <a:ext cx="711200" cy="292100"/>
            </a:xfrm>
            <a:custGeom>
              <a:avLst/>
              <a:gdLst/>
              <a:ahLst/>
              <a:cxnLst/>
              <a:rect l="l" t="t" r="r" b="b"/>
              <a:pathLst>
                <a:path w="711200" h="292100">
                  <a:moveTo>
                    <a:pt x="0" y="114300"/>
                  </a:moveTo>
                  <a:lnTo>
                    <a:pt x="0" y="152400"/>
                  </a:lnTo>
                  <a:lnTo>
                    <a:pt x="279400" y="292100"/>
                  </a:lnTo>
                  <a:lnTo>
                    <a:pt x="344170" y="254000"/>
                  </a:lnTo>
                  <a:lnTo>
                    <a:pt x="279400" y="254000"/>
                  </a:lnTo>
                  <a:lnTo>
                    <a:pt x="0" y="114300"/>
                  </a:lnTo>
                  <a:close/>
                </a:path>
                <a:path w="711200" h="292100">
                  <a:moveTo>
                    <a:pt x="711200" y="0"/>
                  </a:moveTo>
                  <a:lnTo>
                    <a:pt x="279400" y="254000"/>
                  </a:lnTo>
                  <a:lnTo>
                    <a:pt x="344170" y="254000"/>
                  </a:lnTo>
                  <a:lnTo>
                    <a:pt x="711200" y="38100"/>
                  </a:lnTo>
                  <a:lnTo>
                    <a:pt x="711200" y="0"/>
                  </a:lnTo>
                  <a:close/>
                </a:path>
              </a:pathLst>
            </a:custGeom>
            <a:solidFill>
              <a:srgbClr val="00469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83" name="object 77">
              <a:extLst>
                <a:ext uri="{FF2B5EF4-FFF2-40B4-BE49-F238E27FC236}">
                  <a16:creationId xmlns:a16="http://schemas.microsoft.com/office/drawing/2014/main" id="{018A9118-551F-42FB-A93A-DD102DA9F245}"/>
                </a:ext>
              </a:extLst>
            </p:cNvPr>
            <p:cNvSpPr/>
            <p:nvPr/>
          </p:nvSpPr>
          <p:spPr>
            <a:xfrm>
              <a:off x="3773509" y="1885276"/>
              <a:ext cx="226060" cy="140335"/>
            </a:xfrm>
            <a:custGeom>
              <a:avLst/>
              <a:gdLst/>
              <a:ahLst/>
              <a:cxnLst/>
              <a:rect l="l" t="t" r="r" b="b"/>
              <a:pathLst>
                <a:path w="226060" h="140335">
                  <a:moveTo>
                    <a:pt x="85653" y="0"/>
                  </a:moveTo>
                  <a:lnTo>
                    <a:pt x="44592" y="10723"/>
                  </a:lnTo>
                  <a:lnTo>
                    <a:pt x="15143" y="29979"/>
                  </a:lnTo>
                  <a:lnTo>
                    <a:pt x="0" y="55087"/>
                  </a:lnTo>
                  <a:lnTo>
                    <a:pt x="1858" y="83362"/>
                  </a:lnTo>
                  <a:lnTo>
                    <a:pt x="21168" y="109517"/>
                  </a:lnTo>
                  <a:lnTo>
                    <a:pt x="53598" y="128858"/>
                  </a:lnTo>
                  <a:lnTo>
                    <a:pt x="94706" y="139568"/>
                  </a:lnTo>
                  <a:lnTo>
                    <a:pt x="140047" y="139826"/>
                  </a:lnTo>
                  <a:lnTo>
                    <a:pt x="181115" y="129103"/>
                  </a:lnTo>
                  <a:lnTo>
                    <a:pt x="210567" y="109847"/>
                  </a:lnTo>
                  <a:lnTo>
                    <a:pt x="225708" y="84739"/>
                  </a:lnTo>
                  <a:lnTo>
                    <a:pt x="223842" y="56464"/>
                  </a:lnTo>
                  <a:lnTo>
                    <a:pt x="204532" y="30309"/>
                  </a:lnTo>
                  <a:lnTo>
                    <a:pt x="172102" y="10968"/>
                  </a:lnTo>
                  <a:lnTo>
                    <a:pt x="130994" y="258"/>
                  </a:lnTo>
                  <a:lnTo>
                    <a:pt x="85653" y="0"/>
                  </a:lnTo>
                  <a:close/>
                </a:path>
              </a:pathLst>
            </a:custGeom>
            <a:solidFill>
              <a:srgbClr val="00469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84" name="TextBox 283">
            <a:extLst>
              <a:ext uri="{FF2B5EF4-FFF2-40B4-BE49-F238E27FC236}">
                <a16:creationId xmlns:a16="http://schemas.microsoft.com/office/drawing/2014/main" id="{5464D987-8801-4ACA-9F30-A401884DBD3C}"/>
              </a:ext>
            </a:extLst>
          </p:cNvPr>
          <p:cNvSpPr txBox="1"/>
          <p:nvPr/>
        </p:nvSpPr>
        <p:spPr>
          <a:xfrm>
            <a:off x="5111750" y="2722562"/>
            <a:ext cx="9032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현금결재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CDF87A00-589B-4155-9196-3E6F1695DFC1}"/>
              </a:ext>
            </a:extLst>
          </p:cNvPr>
          <p:cNvSpPr txBox="1"/>
          <p:nvPr/>
        </p:nvSpPr>
        <p:spPr>
          <a:xfrm>
            <a:off x="5111750" y="3975099"/>
            <a:ext cx="9032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카드결재</a:t>
            </a:r>
          </a:p>
        </p:txBody>
      </p:sp>
      <p:sp>
        <p:nvSpPr>
          <p:cNvPr id="286" name="순서도: 자기 디스크 285">
            <a:extLst>
              <a:ext uri="{FF2B5EF4-FFF2-40B4-BE49-F238E27FC236}">
                <a16:creationId xmlns:a16="http://schemas.microsoft.com/office/drawing/2014/main" id="{DD134A87-85BD-48AE-A2A0-D4934496F820}"/>
              </a:ext>
            </a:extLst>
          </p:cNvPr>
          <p:cNvSpPr/>
          <p:nvPr/>
        </p:nvSpPr>
        <p:spPr>
          <a:xfrm>
            <a:off x="8646777" y="807791"/>
            <a:ext cx="199091" cy="174237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500" b="1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  <p:sp>
        <p:nvSpPr>
          <p:cNvPr id="287" name="순서도: 자기 디스크 286">
            <a:extLst>
              <a:ext uri="{FF2B5EF4-FFF2-40B4-BE49-F238E27FC236}">
                <a16:creationId xmlns:a16="http://schemas.microsoft.com/office/drawing/2014/main" id="{5B7D53F7-A831-4BE0-8A4D-2E3DCF5708EE}"/>
              </a:ext>
            </a:extLst>
          </p:cNvPr>
          <p:cNvSpPr/>
          <p:nvPr/>
        </p:nvSpPr>
        <p:spPr>
          <a:xfrm>
            <a:off x="8646777" y="984004"/>
            <a:ext cx="199091" cy="174237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500" b="1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  <p:sp>
        <p:nvSpPr>
          <p:cNvPr id="289" name="순서도: 자기 디스크 288">
            <a:extLst>
              <a:ext uri="{FF2B5EF4-FFF2-40B4-BE49-F238E27FC236}">
                <a16:creationId xmlns:a16="http://schemas.microsoft.com/office/drawing/2014/main" id="{BB035EE4-7C59-42DB-8225-AC87A1BBD01E}"/>
              </a:ext>
            </a:extLst>
          </p:cNvPr>
          <p:cNvSpPr/>
          <p:nvPr/>
        </p:nvSpPr>
        <p:spPr>
          <a:xfrm>
            <a:off x="8646777" y="1160217"/>
            <a:ext cx="199091" cy="174237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500" b="1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231FCD0F-801E-4E49-9303-DF9DA11F7562}"/>
              </a:ext>
            </a:extLst>
          </p:cNvPr>
          <p:cNvSpPr txBox="1"/>
          <p:nvPr/>
        </p:nvSpPr>
        <p:spPr>
          <a:xfrm>
            <a:off x="8791208" y="790068"/>
            <a:ext cx="9032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: </a:t>
            </a:r>
            <a:r>
              <a:rPr lang="ko-KR" altLang="en-US" sz="8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기사소유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77902BF3-41F5-4848-AE08-49C168CDFD57}"/>
              </a:ext>
            </a:extLst>
          </p:cNvPr>
          <p:cNvSpPr txBox="1"/>
          <p:nvPr/>
        </p:nvSpPr>
        <p:spPr>
          <a:xfrm>
            <a:off x="8791208" y="961518"/>
            <a:ext cx="9032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: </a:t>
            </a:r>
            <a:r>
              <a:rPr lang="ko-KR" altLang="en-US" sz="8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대리업체소유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6FE989B0-16EB-44C2-925A-6BD9B598D164}"/>
              </a:ext>
            </a:extLst>
          </p:cNvPr>
          <p:cNvSpPr txBox="1"/>
          <p:nvPr/>
        </p:nvSpPr>
        <p:spPr>
          <a:xfrm>
            <a:off x="8791208" y="1142493"/>
            <a:ext cx="9032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: CMNP</a:t>
            </a:r>
            <a:r>
              <a:rPr lang="ko-KR" altLang="en-US" sz="8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소유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D773758-A50F-4162-AFA3-4C10579ECE24}"/>
              </a:ext>
            </a:extLst>
          </p:cNvPr>
          <p:cNvSpPr/>
          <p:nvPr/>
        </p:nvSpPr>
        <p:spPr>
          <a:xfrm>
            <a:off x="8593456" y="767714"/>
            <a:ext cx="890588" cy="6048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500" b="1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1766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콜마너 테스트용 캐시 관리 필요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321461"/>
              </p:ext>
            </p:extLst>
          </p:nvPr>
        </p:nvGraphicFramePr>
        <p:xfrm>
          <a:off x="343056" y="961572"/>
          <a:ext cx="9290467" cy="4883643"/>
        </p:xfrm>
        <a:graphic>
          <a:graphicData uri="http://schemas.openxmlformats.org/drawingml/2006/table">
            <a:tbl>
              <a:tblPr firstRow="1" bandRow="1"/>
              <a:tblGrid>
                <a:gridCol w="1130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6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8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8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484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Mega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bg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프로세스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카카오 Light" panose="020B0600000101010101" pitchFamily="50" charset="-127"/>
                        <a:ea typeface="카카오 Light" panose="020B0600000101010101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D4B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운영시스템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en-US" altLang="ko-KR" sz="1200" b="1" kern="1200" dirty="0">
                          <a:solidFill>
                            <a:schemeClr val="bg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  <a:cs typeface="+mn-cs"/>
                        </a:rPr>
                        <a:t>Sub </a:t>
                      </a:r>
                      <a:r>
                        <a:rPr lang="ko-KR" altLang="en-US" sz="1200" b="1" kern="1200" dirty="0">
                          <a:solidFill>
                            <a:schemeClr val="bg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  <a:cs typeface="+mn-cs"/>
                        </a:rPr>
                        <a:t>프로세스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D4B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개발환경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1200" b="1" kern="1200" dirty="0">
                          <a:solidFill>
                            <a:schemeClr val="bg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  <a:cs typeface="+mn-cs"/>
                        </a:rPr>
                        <a:t>업무수행주체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D4B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CMNP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관련 리스크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카카오 Light" panose="020B0600000101010101" pitchFamily="50" charset="-127"/>
                        <a:ea typeface="카카오 Light" panose="020B0600000101010101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D4B"/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임의로 콜마너 시스템의  캐쉬를 인출하여 착복할 위험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bg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  <a:cs typeface="+mn-cs"/>
                        </a:rPr>
                        <a:t>중요도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D4B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상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관련 통제활동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D4B"/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테스트용 캐시 생성</a:t>
                      </a:r>
                      <a:r>
                        <a:rPr lang="en-US" altLang="ko-KR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/</a:t>
                      </a:r>
                      <a:r>
                        <a:rPr lang="ko-KR" altLang="en-US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이관</a:t>
                      </a:r>
                      <a:r>
                        <a:rPr lang="en-US" altLang="ko-KR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/</a:t>
                      </a:r>
                      <a:r>
                        <a:rPr lang="ko-KR" altLang="en-US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삭제 현황의 정기적인 모니터링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3"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1200" b="1" kern="1200" dirty="0">
                          <a:solidFill>
                            <a:schemeClr val="bg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  <a:cs typeface="+mn-cs"/>
                        </a:rPr>
                        <a:t>현행 업무 활동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D4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1200" b="1" kern="1200" dirty="0">
                          <a:solidFill>
                            <a:schemeClr val="bg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  <a:cs typeface="+mn-cs"/>
                        </a:rPr>
                        <a:t>개선과제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D4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0283">
                <a:tc gridSpan="3"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1. </a:t>
                      </a:r>
                      <a:r>
                        <a:rPr lang="ko-KR" altLang="en-US" sz="1200" b="1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현황</a:t>
                      </a:r>
                      <a:endParaRPr lang="en-US" altLang="ko-KR" sz="1200" b="1" dirty="0">
                        <a:latin typeface="카카오 Light" panose="020B0600000101010101" pitchFamily="50" charset="-127"/>
                        <a:ea typeface="카카오 Light" panose="020B0600000101010101" pitchFamily="50" charset="-127"/>
                      </a:endParaRPr>
                    </a:p>
                    <a:p>
                      <a:pPr marL="266700" indent="-1778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en-US" altLang="ko-KR" sz="1200" baseline="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19</a:t>
                      </a:r>
                      <a:r>
                        <a:rPr lang="ko-KR" altLang="en-US" sz="1200" baseline="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년</a:t>
                      </a:r>
                      <a:r>
                        <a:rPr lang="en-US" altLang="ko-KR" sz="1200" baseline="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 12</a:t>
                      </a:r>
                      <a:r>
                        <a:rPr lang="ko-KR" altLang="en-US" sz="1200" baseline="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월 말 기준으로 테스트 캐시는 약 </a:t>
                      </a:r>
                      <a:r>
                        <a:rPr lang="en-US" altLang="ko-KR" sz="1200" baseline="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46</a:t>
                      </a:r>
                      <a:r>
                        <a:rPr lang="ko-KR" altLang="en-US" sz="1200" baseline="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백만원 가량 운영시스템에서 보유하고 운영 중임</a:t>
                      </a:r>
                      <a:endParaRPr lang="en-US" altLang="ko-KR" sz="1200" baseline="0" dirty="0">
                        <a:latin typeface="카카오 Light" panose="020B0600000101010101" pitchFamily="50" charset="-127"/>
                        <a:ea typeface="카카오 Light" panose="020B0600000101010101" pitchFamily="50" charset="-127"/>
                      </a:endParaRPr>
                    </a:p>
                    <a:p>
                      <a:pPr marL="266700" indent="-1778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200" baseline="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캐시의 변동과 관련하여 개발환경에서 테스트를 진행하지 않고</a:t>
                      </a:r>
                      <a:r>
                        <a:rPr lang="en-US" altLang="ko-KR" sz="1200" baseline="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, </a:t>
                      </a:r>
                      <a:r>
                        <a:rPr lang="ko-KR" altLang="en-US" sz="1200" baseline="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운영서버에서 직접 테스트를 진행 함</a:t>
                      </a:r>
                      <a:endParaRPr lang="en-US" altLang="ko-KR" sz="1200" baseline="0" dirty="0">
                        <a:latin typeface="카카오 Light" panose="020B0600000101010101" pitchFamily="50" charset="-127"/>
                        <a:ea typeface="카카오 Light" panose="020B0600000101010101" pitchFamily="50" charset="-127"/>
                      </a:endParaRPr>
                    </a:p>
                    <a:p>
                      <a:pPr marL="266700" indent="-1778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200" baseline="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테스트 캐시의 변동</a:t>
                      </a:r>
                      <a:r>
                        <a:rPr lang="en-US" altLang="ko-KR" sz="1200" baseline="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(</a:t>
                      </a:r>
                      <a:r>
                        <a:rPr lang="ko-KR" altLang="en-US" sz="1200" baseline="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이관</a:t>
                      </a:r>
                      <a:r>
                        <a:rPr lang="en-US" altLang="ko-KR" sz="1200" baseline="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등</a:t>
                      </a:r>
                      <a:r>
                        <a:rPr lang="en-US" altLang="ko-KR" sz="1200" baseline="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)</a:t>
                      </a:r>
                      <a:r>
                        <a:rPr lang="ko-KR" altLang="en-US" sz="1200" baseline="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이 발생하는 경우 </a:t>
                      </a:r>
                      <a:r>
                        <a:rPr lang="en-US" altLang="ko-KR" sz="1200" baseline="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’10</a:t>
                      </a:r>
                      <a:r>
                        <a:rPr lang="ko-KR" altLang="en-US" sz="1200" baseline="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만원 이상은 운영팀장</a:t>
                      </a:r>
                      <a:r>
                        <a:rPr lang="en-US" altLang="ko-KR" sz="1200" baseline="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’</a:t>
                      </a:r>
                      <a:r>
                        <a:rPr lang="ko-KR" altLang="en-US" sz="1200" baseline="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에게</a:t>
                      </a:r>
                      <a:r>
                        <a:rPr lang="en-US" altLang="ko-KR" sz="1200" baseline="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, ’50</a:t>
                      </a:r>
                      <a:r>
                        <a:rPr lang="ko-KR" altLang="en-US" sz="1200" baseline="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만원 이상은 대표이사</a:t>
                      </a:r>
                      <a:r>
                        <a:rPr lang="en-US" altLang="ko-KR" sz="1200" baseline="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‘</a:t>
                      </a:r>
                      <a:r>
                        <a:rPr lang="ko-KR" altLang="en-US" sz="1200" baseline="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에게 문자메시지 발송토록 설정되어 있음</a:t>
                      </a:r>
                      <a:endParaRPr lang="en-US" altLang="ko-KR" sz="1200" baseline="0" dirty="0">
                        <a:latin typeface="카카오 Light" panose="020B0600000101010101" pitchFamily="50" charset="-127"/>
                        <a:ea typeface="카카오 Light" panose="020B0600000101010101" pitchFamily="50" charset="-127"/>
                      </a:endParaRPr>
                    </a:p>
                    <a:p>
                      <a:pPr marL="266700" indent="-1778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200" baseline="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경우에 따라 개발자가 </a:t>
                      </a:r>
                      <a:r>
                        <a:rPr lang="en-US" altLang="ko-KR" sz="1200" baseline="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100</a:t>
                      </a:r>
                      <a:r>
                        <a:rPr lang="ko-KR" altLang="en-US" sz="1200" baseline="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만원 이상의 캐시를 만들어서 테스트에 사용하는 사례도 발생</a:t>
                      </a:r>
                      <a:endParaRPr lang="en-US" altLang="ko-KR" sz="1200" baseline="0" dirty="0">
                        <a:latin typeface="카카오 Light" panose="020B0600000101010101" pitchFamily="50" charset="-127"/>
                        <a:ea typeface="카카오 Light" panose="020B0600000101010101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baseline="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2. </a:t>
                      </a:r>
                      <a:r>
                        <a:rPr lang="ko-KR" altLang="en-US" sz="1200" b="1" baseline="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문제점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카카오 Light" panose="020B0600000101010101" pitchFamily="50" charset="-127"/>
                        <a:ea typeface="카카오 Light" panose="020B0600000101010101" pitchFamily="50" charset="-127"/>
                        <a:cs typeface="+mn-cs"/>
                      </a:endParaRPr>
                    </a:p>
                    <a:p>
                      <a:pPr marL="266700" marR="0" indent="-174625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  <a:cs typeface="+mn-cs"/>
                        </a:rPr>
                        <a:t>개발 및 운영을 위한 임직원이 테스트 캐시를 직접 현금화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  <a:cs typeface="+mn-cs"/>
                        </a:rPr>
                        <a:t>본인을 기사로 등록 하여 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  <a:cs typeface="+mn-cs"/>
                        </a:rPr>
                        <a:t>ATM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  <a:cs typeface="+mn-cs"/>
                        </a:rPr>
                        <a:t>기 출금 및 계좌이체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  <a:cs typeface="+mn-cs"/>
                        </a:rPr>
                        <a:t>)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  <a:cs typeface="+mn-cs"/>
                        </a:rPr>
                        <a:t> 가능</a:t>
                      </a:r>
                      <a:endParaRPr lang="en-US" altLang="ko-KR" sz="1200" kern="1200" baseline="0" dirty="0">
                        <a:solidFill>
                          <a:schemeClr val="tx1"/>
                        </a:solidFill>
                        <a:latin typeface="카카오 Light" panose="020B0600000101010101" pitchFamily="50" charset="-127"/>
                        <a:ea typeface="카카오 Light" panose="020B0600000101010101" pitchFamily="50" charset="-127"/>
                        <a:cs typeface="+mn-cs"/>
                      </a:endParaRPr>
                    </a:p>
                    <a:p>
                      <a:pPr marL="266700" marR="0" indent="-174625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endParaRPr lang="en-US" altLang="ko-KR" sz="1200" kern="1200" baseline="0" dirty="0">
                        <a:solidFill>
                          <a:schemeClr val="tx1"/>
                        </a:solidFill>
                        <a:latin typeface="카카오 Light" panose="020B0600000101010101" pitchFamily="50" charset="-127"/>
                        <a:ea typeface="카카오 Light" panose="020B0600000101010101" pitchFamily="50" charset="-127"/>
                        <a:cs typeface="+mn-cs"/>
                      </a:endParaRPr>
                    </a:p>
                    <a:p>
                      <a:pPr marL="266700" marR="0" indent="-174625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endParaRPr lang="en-US" altLang="ko-KR" sz="1200" kern="1200" baseline="0" dirty="0">
                        <a:solidFill>
                          <a:schemeClr val="tx1"/>
                        </a:solidFill>
                        <a:latin typeface="카카오 Light" panose="020B0600000101010101" pitchFamily="50" charset="-127"/>
                        <a:ea typeface="카카오 Light" panose="020B0600000101010101" pitchFamily="50" charset="-127"/>
                        <a:cs typeface="+mn-cs"/>
                      </a:endParaRPr>
                    </a:p>
                    <a:p>
                      <a:pPr marL="266700" marR="0" indent="-174625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endParaRPr lang="en-US" altLang="ko-KR" sz="1200" kern="1200" baseline="0" dirty="0">
                        <a:solidFill>
                          <a:schemeClr val="tx1"/>
                        </a:solidFill>
                        <a:latin typeface="카카오 Light" panose="020B0600000101010101" pitchFamily="50" charset="-127"/>
                        <a:ea typeface="카카오 Light" panose="020B0600000101010101" pitchFamily="50" charset="-127"/>
                        <a:cs typeface="+mn-cs"/>
                      </a:endParaRPr>
                    </a:p>
                    <a:p>
                      <a:pPr marL="266700" marR="0" indent="-174625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  <a:cs typeface="+mn-cs"/>
                        </a:rPr>
                        <a:t>현재 관리하고 있는 캐시의 규모가 필요 이상으로 과다한 것으로 파악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  <a:cs typeface="+mn-cs"/>
                        </a:rPr>
                        <a:t>기능적인 테스트 절차가 운영서버에서 캐시 테스트의 목적인 점을 감안할 필요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  <a:cs typeface="+mn-cs"/>
                        </a:rPr>
                        <a:t>)</a:t>
                      </a:r>
                    </a:p>
                    <a:p>
                      <a:pPr marL="266700" marR="0" indent="-174625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ko-KR" altLang="en-US" sz="1200" baseline="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캐시의 생성</a:t>
                      </a:r>
                      <a:r>
                        <a:rPr lang="en-US" altLang="ko-KR" sz="1200" baseline="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/</a:t>
                      </a:r>
                      <a:r>
                        <a:rPr lang="ko-KR" altLang="en-US" sz="1200" baseline="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이관</a:t>
                      </a:r>
                      <a:r>
                        <a:rPr lang="en-US" altLang="ko-KR" sz="1200" baseline="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/</a:t>
                      </a:r>
                      <a:r>
                        <a:rPr lang="ko-KR" altLang="en-US" sz="1200" baseline="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삭제</a:t>
                      </a:r>
                      <a:r>
                        <a:rPr lang="en-US" altLang="ko-KR" sz="1200" baseline="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/</a:t>
                      </a:r>
                      <a:r>
                        <a:rPr lang="ko-KR" altLang="en-US" sz="1200" baseline="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출금과 관련된 승인</a:t>
                      </a:r>
                      <a:r>
                        <a:rPr lang="en-US" altLang="ko-KR" sz="1200" baseline="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/</a:t>
                      </a:r>
                      <a:r>
                        <a:rPr lang="ko-KR" altLang="en-US" sz="1200" baseline="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모니터링 등의 통제활동 부재</a:t>
                      </a:r>
                      <a:endParaRPr lang="en-US" altLang="ko-KR" sz="1200" baseline="0" dirty="0">
                        <a:latin typeface="카카오 Light" panose="020B0600000101010101" pitchFamily="50" charset="-127"/>
                        <a:ea typeface="카카오 Light" panose="020B0600000101010101" pitchFamily="50" charset="-127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ko-KR" sz="1200" b="1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1. </a:t>
                      </a:r>
                      <a:r>
                        <a:rPr lang="ko-KR" altLang="en-US" sz="1200" b="1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단기 개선 사항</a:t>
                      </a:r>
                      <a:endParaRPr lang="en-US" altLang="ko-KR" sz="1200" b="1" dirty="0">
                        <a:latin typeface="카카오 Light" panose="020B0600000101010101" pitchFamily="50" charset="-127"/>
                        <a:ea typeface="카카오 Light" panose="020B0600000101010101" pitchFamily="50" charset="-127"/>
                      </a:endParaRPr>
                    </a:p>
                    <a:p>
                      <a:pPr marL="266700" marR="0" lvl="0" indent="-1778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카카오 Light" panose="020B0600000101010101" pitchFamily="50" charset="-127"/>
                          <a:ea typeface="카카오 Light" panose="020B0600000101010101" pitchFamily="50" charset="-127"/>
                          <a:cs typeface="+mn-cs"/>
                        </a:rPr>
                        <a:t>테스트 캐시 생성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카카오 Light" panose="020B0600000101010101" pitchFamily="50" charset="-127"/>
                          <a:ea typeface="카카오 Light" panose="020B0600000101010101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카카오 Light" panose="020B0600000101010101" pitchFamily="50" charset="-127"/>
                          <a:ea typeface="카카오 Light" panose="020B0600000101010101" pitchFamily="50" charset="-127"/>
                          <a:cs typeface="+mn-cs"/>
                        </a:rPr>
                        <a:t>이관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카카오 Light" panose="020B0600000101010101" pitchFamily="50" charset="-127"/>
                          <a:ea typeface="카카오 Light" panose="020B0600000101010101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카카오 Light" panose="020B0600000101010101" pitchFamily="50" charset="-127"/>
                          <a:ea typeface="카카오 Light" panose="020B0600000101010101" pitchFamily="50" charset="-127"/>
                          <a:cs typeface="+mn-cs"/>
                        </a:rPr>
                        <a:t>삭제 시 대표이사 승인 절차 수행 필요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카카오 Light" panose="020B0600000101010101" pitchFamily="50" charset="-127"/>
                          <a:ea typeface="카카오 Light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카카오 Light" panose="020B0600000101010101" pitchFamily="50" charset="-127"/>
                          <a:ea typeface="카카오 Light" panose="020B0600000101010101" pitchFamily="50" charset="-127"/>
                          <a:cs typeface="+mn-cs"/>
                        </a:rPr>
                        <a:t>테스트 이전에 승인을 득하고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카카오 Light" panose="020B0600000101010101" pitchFamily="50" charset="-127"/>
                          <a:ea typeface="카카오 Light" panose="020B0600000101010101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카카오 Light" panose="020B0600000101010101" pitchFamily="50" charset="-127"/>
                          <a:ea typeface="카카오 Light" panose="020B0600000101010101" pitchFamily="50" charset="-127"/>
                          <a:cs typeface="+mn-cs"/>
                        </a:rPr>
                        <a:t>긴급으로 테스트 하는 경우 사후 승인 절차 진행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카카오 Light" panose="020B0600000101010101" pitchFamily="50" charset="-127"/>
                          <a:ea typeface="카카오 Light" panose="020B0600000101010101" pitchFamily="50" charset="-127"/>
                          <a:cs typeface="+mn-cs"/>
                        </a:rPr>
                        <a:t>)</a:t>
                      </a:r>
                    </a:p>
                    <a:p>
                      <a:pPr marL="266700" marR="0" lvl="0" indent="-1778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카카오 Light" panose="020B0600000101010101" pitchFamily="50" charset="-127"/>
                          <a:ea typeface="카카오 Light" panose="020B0600000101010101" pitchFamily="50" charset="-127"/>
                          <a:cs typeface="+mn-cs"/>
                        </a:rPr>
                        <a:t>테스트용으로 실제 출금이 필요한 경우 회사의 별도 계좌로 출금할 수 있도록 기준 마련 필요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카카오 Light" panose="020B0600000101010101" pitchFamily="50" charset="-127"/>
                        <a:ea typeface="카카오 Light" panose="020B0600000101010101" pitchFamily="50" charset="-127"/>
                        <a:cs typeface="+mn-cs"/>
                      </a:endParaRPr>
                    </a:p>
                    <a:p>
                      <a:pPr marL="266700" marR="0" lvl="0" indent="-1778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카카오 Light" panose="020B0600000101010101" pitchFamily="50" charset="-127"/>
                          <a:ea typeface="카카오 Light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테스트를 진행하는 캐시의 규모는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카카오 Light" panose="020B0600000101010101" pitchFamily="50" charset="-127"/>
                          <a:ea typeface="카카오 Light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10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카카오 Light" panose="020B0600000101010101" pitchFamily="50" charset="-127"/>
                          <a:ea typeface="카카오 Light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만원  이하가 될 수 있도록 시스템 설정 필요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카카오 Light" panose="020B0600000101010101" pitchFamily="50" charset="-127"/>
                          <a:ea typeface="카카오 Light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카카오 Light" panose="020B0600000101010101" pitchFamily="50" charset="-127"/>
                          <a:ea typeface="카카오 Light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과도한 테스트 캐시 생성 등 방지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카카오 Light" panose="020B0600000101010101" pitchFamily="50" charset="-127"/>
                          <a:ea typeface="카카오 Light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카카오 Light" panose="020B0600000101010101" pitchFamily="50" charset="-127"/>
                        <a:ea typeface="카카오 Light" panose="020B0600000101010101" pitchFamily="50" charset="-127"/>
                        <a:cs typeface="+mn-cs"/>
                      </a:endParaRPr>
                    </a:p>
                    <a:p>
                      <a:pPr marL="0" indent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None/>
                      </a:pPr>
                      <a:endParaRPr lang="en-US" altLang="ko-KR" sz="1200" dirty="0">
                        <a:latin typeface="카카오 Light" panose="020B0600000101010101" pitchFamily="50" charset="-127"/>
                        <a:ea typeface="카카오 Light" panose="020B0600000101010101" pitchFamily="50" charset="-127"/>
                      </a:endParaRPr>
                    </a:p>
                    <a:p>
                      <a:pPr marL="0" indent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ko-KR" sz="1200" b="1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2. </a:t>
                      </a:r>
                      <a:r>
                        <a:rPr lang="ko-KR" altLang="en-US" sz="1200" b="1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중장기 개선 사항</a:t>
                      </a:r>
                    </a:p>
                    <a:p>
                      <a:pPr marL="266700" marR="0" lvl="0" indent="-1778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ko-KR" altLang="en-US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콜마너 시스템 테스트 캐시 관리 방안 문서화 필요</a:t>
                      </a:r>
                      <a:endParaRPr lang="en-US" altLang="ko-KR" sz="1200" dirty="0">
                        <a:latin typeface="카카오 Light" panose="020B0600000101010101" pitchFamily="50" charset="-127"/>
                        <a:ea typeface="카카오 Light" panose="020B0600000101010101" pitchFamily="50" charset="-127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343056" y="5892350"/>
          <a:ext cx="9290466" cy="620450"/>
        </p:xfrm>
        <a:graphic>
          <a:graphicData uri="http://schemas.openxmlformats.org/drawingml/2006/table">
            <a:tbl>
              <a:tblPr firstRow="1" bandRow="1"/>
              <a:tblGrid>
                <a:gridCol w="1130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0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0450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1200" b="1" kern="12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회사 및 담당부서 의견</a:t>
                      </a:r>
                      <a:endParaRPr lang="en-US" altLang="ko-KR" sz="1200" b="1" kern="120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D4B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[OOO</a:t>
                      </a:r>
                      <a:r>
                        <a:rPr lang="en-US" altLang="ko-KR" sz="1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과장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] 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28E07A4-D738-42F3-A328-72ADEC0539BE}"/>
              </a:ext>
            </a:extLst>
          </p:cNvPr>
          <p:cNvSpPr txBox="1"/>
          <p:nvPr/>
        </p:nvSpPr>
        <p:spPr>
          <a:xfrm>
            <a:off x="678216" y="4729851"/>
            <a:ext cx="4192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i="1" dirty="0">
                <a:solidFill>
                  <a:srgbClr val="FF0000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12</a:t>
            </a:r>
            <a:r>
              <a:rPr lang="ko-KR" altLang="en-US" sz="1000" b="1" i="1" dirty="0">
                <a:solidFill>
                  <a:srgbClr val="FF0000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월 </a:t>
            </a:r>
            <a:r>
              <a:rPr lang="en-US" altLang="ko-KR" sz="1000" b="1" i="1" dirty="0">
                <a:solidFill>
                  <a:srgbClr val="FF0000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27</a:t>
            </a:r>
            <a:r>
              <a:rPr lang="ko-KR" altLang="en-US" sz="1000" b="1" i="1" dirty="0">
                <a:solidFill>
                  <a:srgbClr val="FF0000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일에 테스트 캐시의  임직원 출금 점검 시 영업관리팀 정</a:t>
            </a:r>
            <a:r>
              <a:rPr lang="en-US" altLang="ko-KR" sz="1000" b="1" i="1" dirty="0">
                <a:solidFill>
                  <a:srgbClr val="FF0000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OO</a:t>
            </a:r>
            <a:r>
              <a:rPr lang="ko-KR" altLang="en-US" sz="1000" b="1" i="1" dirty="0">
                <a:solidFill>
                  <a:srgbClr val="FF0000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팀장은 </a:t>
            </a:r>
            <a:r>
              <a:rPr lang="en-US" altLang="ko-KR" sz="1000" b="1" i="1" dirty="0">
                <a:solidFill>
                  <a:srgbClr val="FF0000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10</a:t>
            </a:r>
            <a:r>
              <a:rPr lang="ko-KR" altLang="en-US" sz="1000" b="1" i="1" dirty="0">
                <a:solidFill>
                  <a:srgbClr val="FF0000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월 </a:t>
            </a:r>
            <a:r>
              <a:rPr lang="en-US" altLang="ko-KR" sz="1000" b="1" i="1" dirty="0">
                <a:solidFill>
                  <a:srgbClr val="FF0000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15</a:t>
            </a:r>
            <a:r>
              <a:rPr lang="ko-KR" altLang="en-US" sz="1000" b="1" i="1" dirty="0">
                <a:solidFill>
                  <a:srgbClr val="FF0000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일에 </a:t>
            </a:r>
            <a:r>
              <a:rPr lang="en-US" altLang="ko-KR" sz="1000" b="1" i="1" dirty="0">
                <a:solidFill>
                  <a:srgbClr val="FF0000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2</a:t>
            </a:r>
            <a:r>
              <a:rPr lang="ko-KR" altLang="en-US" sz="1000" b="1" i="1" dirty="0">
                <a:solidFill>
                  <a:srgbClr val="FF0000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만원 본인계좌로 입금하였으나</a:t>
            </a:r>
            <a:r>
              <a:rPr lang="en-US" altLang="ko-KR" sz="1000" b="1" i="1" dirty="0">
                <a:solidFill>
                  <a:srgbClr val="FF0000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, </a:t>
            </a:r>
            <a:r>
              <a:rPr lang="ko-KR" altLang="en-US" sz="1000" b="1" i="1" dirty="0">
                <a:solidFill>
                  <a:srgbClr val="FF0000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다시 회사 계좌로 환입하지 않은 사실 발견 </a:t>
            </a:r>
          </a:p>
        </p:txBody>
      </p:sp>
      <p:sp>
        <p:nvSpPr>
          <p:cNvPr id="7" name="양쪽 대괄호 6">
            <a:extLst>
              <a:ext uri="{FF2B5EF4-FFF2-40B4-BE49-F238E27FC236}">
                <a16:creationId xmlns:a16="http://schemas.microsoft.com/office/drawing/2014/main" id="{F1A4F966-5FFC-4CAA-A03F-FE32841C6B0B}"/>
              </a:ext>
            </a:extLst>
          </p:cNvPr>
          <p:cNvSpPr/>
          <p:nvPr/>
        </p:nvSpPr>
        <p:spPr>
          <a:xfrm>
            <a:off x="660903" y="4738688"/>
            <a:ext cx="4130172" cy="381000"/>
          </a:xfrm>
          <a:prstGeom prst="bracketPair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3791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콜마너 시스템 코드 생성과 관련된 통제절차 보완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697053"/>
              </p:ext>
            </p:extLst>
          </p:nvPr>
        </p:nvGraphicFramePr>
        <p:xfrm>
          <a:off x="343056" y="961572"/>
          <a:ext cx="9290467" cy="4883643"/>
        </p:xfrm>
        <a:graphic>
          <a:graphicData uri="http://schemas.openxmlformats.org/drawingml/2006/table">
            <a:tbl>
              <a:tblPr firstRow="1" bandRow="1"/>
              <a:tblGrid>
                <a:gridCol w="1130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6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8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8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484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Mega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bg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프로세스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카카오 Light" panose="020B0600000101010101" pitchFamily="50" charset="-127"/>
                        <a:ea typeface="카카오 Light" panose="020B0600000101010101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D4B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운영시스템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en-US" altLang="ko-KR" sz="1200" b="1" kern="1200" dirty="0">
                          <a:solidFill>
                            <a:schemeClr val="bg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  <a:cs typeface="+mn-cs"/>
                        </a:rPr>
                        <a:t>Sub </a:t>
                      </a:r>
                      <a:r>
                        <a:rPr lang="ko-KR" altLang="en-US" sz="1200" b="1" kern="1200" dirty="0">
                          <a:solidFill>
                            <a:schemeClr val="bg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  <a:cs typeface="+mn-cs"/>
                        </a:rPr>
                        <a:t>프로세스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D4B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코드관리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1200" b="1" kern="1200" dirty="0">
                          <a:solidFill>
                            <a:schemeClr val="bg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  <a:cs typeface="+mn-cs"/>
                        </a:rPr>
                        <a:t>업무수행주체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D4B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CMNP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관련 리스크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카카오 Light" panose="020B0600000101010101" pitchFamily="50" charset="-127"/>
                        <a:ea typeface="카카오 Light" panose="020B0600000101010101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D4B"/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임의로 콜마너 시스템의  캐쉬를 인출하여 착복할 위험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bg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  <a:cs typeface="+mn-cs"/>
                        </a:rPr>
                        <a:t>중요도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D4B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상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관련 통제활동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D4B"/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코드생성  접근통제 및 생성 내역에 대한 정기적인 검토 통제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3"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1200" b="1" kern="1200" dirty="0">
                          <a:solidFill>
                            <a:schemeClr val="bg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  <a:cs typeface="+mn-cs"/>
                        </a:rPr>
                        <a:t>현행 업무 활동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D4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1200" b="1" kern="1200" dirty="0">
                          <a:solidFill>
                            <a:schemeClr val="bg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  <a:cs typeface="+mn-cs"/>
                        </a:rPr>
                        <a:t>개선과제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D4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0283">
                <a:tc gridSpan="3"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200" b="1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1. </a:t>
                      </a:r>
                      <a:r>
                        <a:rPr lang="ko-KR" altLang="en-US" sz="1200" b="1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현황</a:t>
                      </a:r>
                      <a:endParaRPr lang="en-US" altLang="ko-KR" sz="1200" b="1" dirty="0">
                        <a:latin typeface="카카오 Light" panose="020B0600000101010101" pitchFamily="50" charset="-127"/>
                        <a:ea typeface="카카오 Light" panose="020B0600000101010101" pitchFamily="50" charset="-127"/>
                      </a:endParaRPr>
                    </a:p>
                    <a:p>
                      <a:pPr marL="266700" indent="-1778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현재 콜마너 시스템의 운영서버는 </a:t>
                      </a:r>
                      <a:r>
                        <a:rPr lang="en-US" altLang="ko-KR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‘</a:t>
                      </a:r>
                      <a:r>
                        <a:rPr lang="ko-KR" altLang="en-US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수도권용</a:t>
                      </a:r>
                      <a:r>
                        <a:rPr lang="en-US" altLang="ko-KR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’</a:t>
                      </a:r>
                      <a:r>
                        <a:rPr lang="ko-KR" altLang="en-US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과 </a:t>
                      </a:r>
                      <a:r>
                        <a:rPr lang="en-US" altLang="ko-KR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‘</a:t>
                      </a:r>
                      <a:r>
                        <a:rPr lang="ko-KR" altLang="en-US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지방용</a:t>
                      </a:r>
                      <a:r>
                        <a:rPr lang="en-US" altLang="ko-KR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’</a:t>
                      </a:r>
                      <a:r>
                        <a:rPr lang="ko-KR" altLang="en-US" sz="1200" baseline="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 </a:t>
                      </a:r>
                      <a:r>
                        <a:rPr lang="en-US" altLang="ko-KR" sz="1200" baseline="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2</a:t>
                      </a:r>
                      <a:r>
                        <a:rPr lang="ko-KR" altLang="en-US" sz="1200" baseline="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개 서버를 이용하여 운영하고 있음</a:t>
                      </a:r>
                      <a:r>
                        <a:rPr lang="en-US" altLang="ko-KR" sz="1200" baseline="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. (</a:t>
                      </a:r>
                      <a:r>
                        <a:rPr lang="ko-KR" altLang="en-US" sz="1200" baseline="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개발용 서버는 별도로 있음</a:t>
                      </a:r>
                      <a:r>
                        <a:rPr lang="en-US" altLang="ko-KR" sz="1200" baseline="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)</a:t>
                      </a:r>
                    </a:p>
                    <a:p>
                      <a:pPr marL="266700" indent="-1778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ko-KR" altLang="en-US" sz="1200" baseline="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각 시스템의 업체</a:t>
                      </a:r>
                      <a:r>
                        <a:rPr lang="en-US" altLang="ko-KR" sz="1200" baseline="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(</a:t>
                      </a:r>
                      <a:r>
                        <a:rPr lang="ko-KR" altLang="en-US" sz="1200" baseline="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대리운전</a:t>
                      </a:r>
                      <a:r>
                        <a:rPr lang="en-US" altLang="ko-KR" sz="1200" baseline="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)</a:t>
                      </a:r>
                      <a:r>
                        <a:rPr lang="ko-KR" altLang="en-US" sz="1200" baseline="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코드등록 권한은 아래표와 같음</a:t>
                      </a:r>
                      <a:endParaRPr lang="en-US" altLang="ko-KR" sz="1200" baseline="0" dirty="0">
                        <a:latin typeface="카카오 Light" panose="020B0600000101010101" pitchFamily="50" charset="-127"/>
                        <a:ea typeface="카카오 Light" panose="020B0600000101010101" pitchFamily="50" charset="-127"/>
                      </a:endParaRPr>
                    </a:p>
                    <a:p>
                      <a:pPr marL="266700" indent="-1778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endParaRPr lang="en-US" altLang="ko-KR" sz="1200" baseline="0" dirty="0">
                        <a:latin typeface="카카오 Light" panose="020B0600000101010101" pitchFamily="50" charset="-127"/>
                        <a:ea typeface="카카오 Light" panose="020B0600000101010101" pitchFamily="50" charset="-127"/>
                      </a:endParaRPr>
                    </a:p>
                    <a:p>
                      <a:pPr marL="266700" indent="-1778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endParaRPr lang="en-US" altLang="ko-KR" sz="1200" baseline="0" dirty="0">
                        <a:latin typeface="카카오 Light" panose="020B0600000101010101" pitchFamily="50" charset="-127"/>
                        <a:ea typeface="카카오 Light" panose="020B0600000101010101" pitchFamily="50" charset="-127"/>
                      </a:endParaRPr>
                    </a:p>
                    <a:p>
                      <a:pPr marL="266700" indent="-1778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endParaRPr lang="en-US" altLang="ko-KR" sz="1200" baseline="0" dirty="0">
                        <a:latin typeface="카카오 Light" panose="020B0600000101010101" pitchFamily="50" charset="-127"/>
                        <a:ea typeface="카카오 Light" panose="020B0600000101010101" pitchFamily="50" charset="-127"/>
                      </a:endParaRPr>
                    </a:p>
                    <a:p>
                      <a:pPr marL="88900" indent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ko-KR" sz="1000" baseline="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      * </a:t>
                      </a:r>
                      <a:r>
                        <a:rPr lang="ko-KR" altLang="en-US" sz="1000" baseline="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본사코드는 대리업체 단위 </a:t>
                      </a:r>
                      <a:r>
                        <a:rPr lang="en-US" altLang="ko-KR" sz="1000" baseline="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entity</a:t>
                      </a:r>
                      <a:r>
                        <a:rPr lang="ko-KR" altLang="en-US" sz="1000" baseline="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이며</a:t>
                      </a:r>
                      <a:r>
                        <a:rPr lang="en-US" altLang="ko-KR" sz="1000" baseline="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, </a:t>
                      </a:r>
                      <a:r>
                        <a:rPr lang="ko-KR" altLang="en-US" sz="1000" baseline="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지사코드는 대표번호 단위 </a:t>
                      </a:r>
                      <a:r>
                        <a:rPr lang="en-US" altLang="ko-KR" sz="1000" baseline="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entity </a:t>
                      </a:r>
                      <a:r>
                        <a:rPr lang="ko-KR" altLang="en-US" sz="1000" baseline="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임</a:t>
                      </a:r>
                      <a:r>
                        <a:rPr lang="en-US" altLang="ko-KR" sz="1000" baseline="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(1:N</a:t>
                      </a:r>
                      <a:r>
                        <a:rPr lang="ko-KR" altLang="en-US" sz="1000" baseline="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구조</a:t>
                      </a:r>
                      <a:r>
                        <a:rPr lang="en-US" altLang="ko-KR" sz="1000" baseline="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)</a:t>
                      </a:r>
                      <a:br>
                        <a:rPr lang="en-US" altLang="ko-KR" sz="1000" baseline="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</a:br>
                      <a:r>
                        <a:rPr lang="en-US" altLang="ko-KR" sz="1000" baseline="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      ** </a:t>
                      </a:r>
                      <a:r>
                        <a:rPr lang="ko-KR" altLang="en-US" sz="1000" baseline="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코드생성 </a:t>
                      </a:r>
                      <a:r>
                        <a:rPr lang="en-US" altLang="ko-KR" sz="1000" baseline="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log</a:t>
                      </a:r>
                      <a:r>
                        <a:rPr lang="ko-KR" altLang="en-US" sz="1000" baseline="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 기록은 유지중</a:t>
                      </a:r>
                      <a:endParaRPr lang="en-US" altLang="ko-KR" sz="1000" baseline="0" dirty="0">
                        <a:latin typeface="카카오 Light" panose="020B0600000101010101" pitchFamily="50" charset="-127"/>
                        <a:ea typeface="카카오 Light" panose="020B0600000101010101" pitchFamily="50" charset="-127"/>
                      </a:endParaRPr>
                    </a:p>
                    <a:p>
                      <a:pPr marL="317500" indent="-2286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arenR" startAt="3"/>
                      </a:pPr>
                      <a:r>
                        <a:rPr lang="ko-KR" altLang="en-US" sz="1200" baseline="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현재 업체코드생성은 주로 영업관리부서에서 담당하고 있음</a:t>
                      </a:r>
                      <a:endParaRPr lang="en-US" altLang="ko-KR" sz="1200" baseline="0" dirty="0">
                        <a:latin typeface="카카오 Light" panose="020B0600000101010101" pitchFamily="50" charset="-127"/>
                        <a:ea typeface="카카오 Light" panose="020B0600000101010101" pitchFamily="50" charset="-127"/>
                      </a:endParaRPr>
                    </a:p>
                    <a:p>
                      <a:pPr marL="317500" indent="-2286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arenR" startAt="3"/>
                      </a:pPr>
                      <a:r>
                        <a:rPr lang="ko-KR" altLang="en-US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운영부서 등에서는 </a:t>
                      </a:r>
                      <a:r>
                        <a:rPr lang="en-US" altLang="ko-KR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(-) </a:t>
                      </a:r>
                      <a:r>
                        <a:rPr lang="ko-KR" altLang="en-US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예수금 등</a:t>
                      </a:r>
                      <a:r>
                        <a:rPr lang="ko-KR" altLang="en-US" sz="1200" baseline="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 관리를 하고 있으나 정기적으로 이상유무를 점검하여 보고하는 통제절차는 부재</a:t>
                      </a:r>
                      <a:endParaRPr lang="en-US" altLang="ko-KR" sz="1200" baseline="0" dirty="0">
                        <a:latin typeface="카카오 Light" panose="020B0600000101010101" pitchFamily="50" charset="-127"/>
                        <a:ea typeface="카카오 Light" panose="020B0600000101010101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baseline="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2. </a:t>
                      </a:r>
                      <a:r>
                        <a:rPr lang="ko-KR" altLang="en-US" sz="1200" b="1" baseline="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문제점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카카오 Light" panose="020B0600000101010101" pitchFamily="50" charset="-127"/>
                        <a:ea typeface="카카오 Light" panose="020B0600000101010101" pitchFamily="50" charset="-127"/>
                        <a:cs typeface="+mn-cs"/>
                      </a:endParaRPr>
                    </a:p>
                    <a:p>
                      <a:pPr marL="266700" marR="0" indent="-174625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ko-KR" altLang="en-US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본사코드</a:t>
                      </a:r>
                      <a:r>
                        <a:rPr lang="en-US" altLang="ko-KR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지사코드 등 업체와 관련된 마스터성 데이터 등록 시에 </a:t>
                      </a:r>
                      <a:r>
                        <a:rPr lang="en-US" altLang="ko-KR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CMNP</a:t>
                      </a:r>
                      <a:r>
                        <a:rPr lang="ko-KR" altLang="en-US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의 모든 임직원이 등록 및 수정할 수 있도록 권한이 설정되어 있음</a:t>
                      </a:r>
                      <a:endParaRPr lang="en-US" altLang="ko-KR" sz="1200" dirty="0">
                        <a:latin typeface="카카오 Light" panose="020B0600000101010101" pitchFamily="50" charset="-127"/>
                        <a:ea typeface="카카오 Light" panose="020B0600000101010101" pitchFamily="50" charset="-127"/>
                      </a:endParaRPr>
                    </a:p>
                    <a:p>
                      <a:pPr marL="266700" marR="0" indent="-174625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ko-KR" altLang="en-US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코드 생성 시에 검토 및 승인 통제절차가 없음</a:t>
                      </a:r>
                      <a:endParaRPr lang="en-US" altLang="ko-KR" sz="1200" dirty="0">
                        <a:latin typeface="카카오 Light" panose="020B0600000101010101" pitchFamily="50" charset="-127"/>
                        <a:ea typeface="카카오 Light" panose="020B0600000101010101" pitchFamily="50" charset="-127"/>
                      </a:endParaRPr>
                    </a:p>
                    <a:p>
                      <a:pPr marL="266700" marR="0" indent="-174625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ko-KR" altLang="en-US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대리운전 업체정보가 부정확하게 입력된 사례가 다수 있음</a:t>
                      </a:r>
                      <a:br>
                        <a:rPr lang="en-US" altLang="ko-KR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</a:br>
                      <a:r>
                        <a:rPr lang="en-US" altLang="ko-KR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[</a:t>
                      </a:r>
                      <a:r>
                        <a:rPr lang="ko-KR" altLang="en-US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예</a:t>
                      </a:r>
                      <a:r>
                        <a:rPr lang="en-US" altLang="ko-KR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) </a:t>
                      </a:r>
                      <a:r>
                        <a:rPr lang="ko-KR" altLang="en-US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사업자 등록번호</a:t>
                      </a:r>
                      <a:r>
                        <a:rPr lang="en-US" altLang="ko-KR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: 111-11-11111 / </a:t>
                      </a:r>
                      <a:r>
                        <a:rPr lang="ko-KR" altLang="en-US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전화번호</a:t>
                      </a:r>
                      <a:r>
                        <a:rPr lang="en-US" altLang="ko-KR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: 010-111-1111]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ko-KR" sz="1200" b="1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1. </a:t>
                      </a:r>
                      <a:r>
                        <a:rPr lang="ko-KR" altLang="en-US" sz="1200" b="1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단기 개선 사항</a:t>
                      </a:r>
                      <a:endParaRPr lang="en-US" altLang="ko-KR" sz="1200" b="1" dirty="0">
                        <a:latin typeface="카카오 Light" panose="020B0600000101010101" pitchFamily="50" charset="-127"/>
                        <a:ea typeface="카카오 Light" panose="020B0600000101010101" pitchFamily="50" charset="-127"/>
                      </a:endParaRPr>
                    </a:p>
                    <a:p>
                      <a:pPr marL="266700" marR="0" lvl="0" indent="-1778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카카오 Light" panose="020B0600000101010101" pitchFamily="50" charset="-127"/>
                          <a:ea typeface="카카오 Light" panose="020B0600000101010101" pitchFamily="50" charset="-127"/>
                          <a:cs typeface="+mn-cs"/>
                        </a:rPr>
                        <a:t>본사코드 생성 및 대표번호 등록 시에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카카오 Light" panose="020B0600000101010101" pitchFamily="50" charset="-127"/>
                          <a:ea typeface="카카오 Light" panose="020B0600000101010101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카카오 Light" panose="020B0600000101010101" pitchFamily="50" charset="-127"/>
                          <a:ea typeface="카카오 Light" panose="020B0600000101010101" pitchFamily="50" charset="-127"/>
                          <a:cs typeface="+mn-cs"/>
                        </a:rPr>
                        <a:t>단계 승인 시스템 구현 필요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카카오 Light" panose="020B0600000101010101" pitchFamily="50" charset="-127"/>
                        <a:ea typeface="카카오 Light" panose="020B0600000101010101" pitchFamily="50" charset="-127"/>
                        <a:cs typeface="+mn-cs"/>
                      </a:endParaRPr>
                    </a:p>
                    <a:p>
                      <a:pPr marL="266700" marR="0" lvl="0" indent="-1778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카카오 Light" panose="020B0600000101010101" pitchFamily="50" charset="-127"/>
                          <a:ea typeface="카카오 Light" panose="020B0600000101010101" pitchFamily="50" charset="-127"/>
                          <a:cs typeface="+mn-cs"/>
                        </a:rPr>
                        <a:t>특정부서만 코드생성 할 수 있도록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카카오 Light" panose="020B0600000101010101" pitchFamily="50" charset="-127"/>
                          <a:ea typeface="카카오 Light" panose="020B0600000101010101" pitchFamily="50" charset="-127"/>
                          <a:cs typeface="+mn-cs"/>
                        </a:rPr>
                        <a:t>ID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카카오 Light" panose="020B0600000101010101" pitchFamily="50" charset="-127"/>
                          <a:ea typeface="카카오 Light" panose="020B0600000101010101" pitchFamily="50" charset="-127"/>
                          <a:cs typeface="+mn-cs"/>
                        </a:rPr>
                        <a:t>에 따른 접근통제 구현 필요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카카오 Light" panose="020B0600000101010101" pitchFamily="50" charset="-127"/>
                          <a:ea typeface="카카오 Light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카카오 Light" panose="020B0600000101010101" pitchFamily="50" charset="-127"/>
                          <a:ea typeface="카카오 Light" panose="020B0600000101010101" pitchFamily="50" charset="-127"/>
                          <a:cs typeface="+mn-cs"/>
                        </a:rPr>
                        <a:t>예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카카오 Light" panose="020B0600000101010101" pitchFamily="50" charset="-127"/>
                          <a:ea typeface="카카오 Light" panose="020B0600000101010101" pitchFamily="50" charset="-127"/>
                          <a:cs typeface="+mn-cs"/>
                        </a:rPr>
                        <a:t>: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카카오 Light" panose="020B0600000101010101" pitchFamily="50" charset="-127"/>
                          <a:ea typeface="카카오 Light" panose="020B0600000101010101" pitchFamily="50" charset="-127"/>
                          <a:cs typeface="+mn-cs"/>
                        </a:rPr>
                        <a:t>본사코드 등록 → 운영팀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카카오 Light" panose="020B0600000101010101" pitchFamily="50" charset="-127"/>
                          <a:ea typeface="카카오 Light" panose="020B0600000101010101" pitchFamily="50" charset="-127"/>
                          <a:cs typeface="+mn-cs"/>
                        </a:rPr>
                        <a:t>/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카카오 Light" panose="020B0600000101010101" pitchFamily="50" charset="-127"/>
                          <a:ea typeface="카카오 Light" panose="020B0600000101010101" pitchFamily="50" charset="-127"/>
                          <a:cs typeface="+mn-cs"/>
                        </a:rPr>
                        <a:t>지사코드 등록 → 영업관리팀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카카오 Light" panose="020B0600000101010101" pitchFamily="50" charset="-127"/>
                          <a:ea typeface="카카오 Light" panose="020B0600000101010101" pitchFamily="50" charset="-127"/>
                          <a:cs typeface="+mn-cs"/>
                        </a:rPr>
                        <a:t>)</a:t>
                      </a:r>
                    </a:p>
                    <a:p>
                      <a:pPr marL="266700" marR="0" lvl="0" indent="-1778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카카오 Light" panose="020B0600000101010101" pitchFamily="50" charset="-127"/>
                          <a:ea typeface="카카오 Light" panose="020B0600000101010101" pitchFamily="50" charset="-127"/>
                          <a:cs typeface="+mn-cs"/>
                        </a:rPr>
                        <a:t>본사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카카오 Light" panose="020B0600000101010101" pitchFamily="50" charset="-127"/>
                          <a:ea typeface="카카오 Light" panose="020B0600000101010101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카카오 Light" panose="020B0600000101010101" pitchFamily="50" charset="-127"/>
                          <a:ea typeface="카카오 Light" panose="020B0600000101010101" pitchFamily="50" charset="-127"/>
                          <a:cs typeface="+mn-cs"/>
                        </a:rPr>
                        <a:t>지사코드생성 내역의 정기적 검토 및 승인 통제 필요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카카오 Light" panose="020B0600000101010101" pitchFamily="50" charset="-127"/>
                        <a:ea typeface="카카오 Light" panose="020B0600000101010101" pitchFamily="50" charset="-127"/>
                        <a:cs typeface="+mn-cs"/>
                      </a:endParaRPr>
                    </a:p>
                    <a:p>
                      <a:pPr marL="266700" marR="0" lvl="0" indent="-1778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카카오 Light" panose="020B0600000101010101" pitchFamily="50" charset="-127"/>
                          <a:ea typeface="카카오 Light" panose="020B0600000101010101" pitchFamily="50" charset="-127"/>
                          <a:cs typeface="+mn-cs"/>
                        </a:rPr>
                        <a:t>기 등록된 대리운전 업체정보를 실제 정보와 일치토록 보정 필요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카카오 Light" panose="020B0600000101010101" pitchFamily="50" charset="-127"/>
                        <a:ea typeface="카카오 Light" panose="020B0600000101010101" pitchFamily="50" charset="-127"/>
                        <a:cs typeface="+mn-cs"/>
                      </a:endParaRPr>
                    </a:p>
                    <a:p>
                      <a:pPr marL="0" indent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None/>
                      </a:pPr>
                      <a:endParaRPr lang="en-US" altLang="ko-KR" sz="1200" dirty="0">
                        <a:latin typeface="카카오 Light" panose="020B0600000101010101" pitchFamily="50" charset="-127"/>
                        <a:ea typeface="카카오 Light" panose="020B0600000101010101" pitchFamily="50" charset="-127"/>
                      </a:endParaRPr>
                    </a:p>
                    <a:p>
                      <a:pPr marL="0" indent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ko-KR" sz="1200" b="1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2. </a:t>
                      </a:r>
                      <a:r>
                        <a:rPr lang="ko-KR" altLang="en-US" sz="1200" b="1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중장기 개선 사항</a:t>
                      </a:r>
                    </a:p>
                    <a:p>
                      <a:pPr marL="266700" marR="0" lvl="0" indent="-1778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카카오 Light" panose="020B0600000101010101" pitchFamily="50" charset="-127"/>
                          <a:ea typeface="카카오 Light" panose="020B0600000101010101" pitchFamily="50" charset="-127"/>
                          <a:cs typeface="+mn-cs"/>
                        </a:rPr>
                        <a:t>콜마너 시스템에서 사용하는 코드관리 규칙 및 관리방안의 문서화</a:t>
                      </a:r>
                      <a:endParaRPr lang="en-US" altLang="ko-KR" sz="1200" dirty="0">
                        <a:latin typeface="카카오 Light" panose="020B0600000101010101" pitchFamily="50" charset="-127"/>
                        <a:ea typeface="카카오 Light" panose="020B0600000101010101" pitchFamily="50" charset="-127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343056" y="5892350"/>
          <a:ext cx="9290466" cy="640080"/>
        </p:xfrm>
        <a:graphic>
          <a:graphicData uri="http://schemas.openxmlformats.org/drawingml/2006/table">
            <a:tbl>
              <a:tblPr firstRow="1" bandRow="1"/>
              <a:tblGrid>
                <a:gridCol w="1130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0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0450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1200" b="1" kern="12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회사 및 담당부서 의견</a:t>
                      </a:r>
                      <a:endParaRPr lang="en-US" altLang="ko-KR" sz="1200" b="1" kern="120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200" b="1" kern="12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리뷰</a:t>
                      </a:r>
                      <a:r>
                        <a:rPr lang="en-US" altLang="ko-KR" sz="1200" b="1" kern="12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  <a:endParaRPr lang="ko-KR" altLang="en-US" sz="1200" b="1" kern="120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D4B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[OOO</a:t>
                      </a:r>
                      <a:r>
                        <a:rPr lang="en-US" altLang="ko-KR" sz="1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과장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] 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63647"/>
              </p:ext>
            </p:extLst>
          </p:nvPr>
        </p:nvGraphicFramePr>
        <p:xfrm>
          <a:off x="709038" y="3309901"/>
          <a:ext cx="4047786" cy="480060"/>
        </p:xfrm>
        <a:graphic>
          <a:graphicData uri="http://schemas.openxmlformats.org/drawingml/2006/table">
            <a:tbl>
              <a:tblPr/>
              <a:tblGrid>
                <a:gridCol w="949352">
                  <a:extLst>
                    <a:ext uri="{9D8B030D-6E8A-4147-A177-3AD203B41FA5}">
                      <a16:colId xmlns:a16="http://schemas.microsoft.com/office/drawing/2014/main" val="3224075954"/>
                    </a:ext>
                  </a:extLst>
                </a:gridCol>
                <a:gridCol w="886757">
                  <a:extLst>
                    <a:ext uri="{9D8B030D-6E8A-4147-A177-3AD203B41FA5}">
                      <a16:colId xmlns:a16="http://schemas.microsoft.com/office/drawing/2014/main" val="917176617"/>
                    </a:ext>
                  </a:extLst>
                </a:gridCol>
                <a:gridCol w="1137136">
                  <a:extLst>
                    <a:ext uri="{9D8B030D-6E8A-4147-A177-3AD203B41FA5}">
                      <a16:colId xmlns:a16="http://schemas.microsoft.com/office/drawing/2014/main" val="3529088489"/>
                    </a:ext>
                  </a:extLst>
                </a:gridCol>
                <a:gridCol w="1074541">
                  <a:extLst>
                    <a:ext uri="{9D8B030D-6E8A-4147-A177-3AD203B41FA5}">
                      <a16:colId xmlns:a16="http://schemas.microsoft.com/office/drawing/2014/main" val="3992741476"/>
                    </a:ext>
                  </a:extLst>
                </a:gridCol>
              </a:tblGrid>
              <a:tr h="841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본사코드</a:t>
                      </a:r>
                      <a:r>
                        <a:rPr lang="en-US" altLang="ko-KR" sz="10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생성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지사코드</a:t>
                      </a:r>
                      <a:r>
                        <a:rPr lang="en-US" altLang="ko-KR" sz="10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생성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대표번호등록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137180"/>
                  </a:ext>
                </a:extLst>
              </a:tr>
              <a:tr h="841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수도권 시스템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CMNP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CMNP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CMNP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3006554"/>
                  </a:ext>
                </a:extLst>
              </a:tr>
              <a:tr h="841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지방 시스템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CMNP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CMNP,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대리업체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CMNP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7181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6759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콜마너 </a:t>
            </a:r>
            <a:r>
              <a:rPr lang="en-US" altLang="ko-KR" dirty="0"/>
              <a:t>DB </a:t>
            </a:r>
            <a:r>
              <a:rPr lang="ko-KR" altLang="en-US" dirty="0"/>
              <a:t>접근통제 보완 필요</a:t>
            </a:r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556975"/>
              </p:ext>
            </p:extLst>
          </p:nvPr>
        </p:nvGraphicFramePr>
        <p:xfrm>
          <a:off x="343056" y="961572"/>
          <a:ext cx="9290467" cy="4883643"/>
        </p:xfrm>
        <a:graphic>
          <a:graphicData uri="http://schemas.openxmlformats.org/drawingml/2006/table">
            <a:tbl>
              <a:tblPr firstRow="1" bandRow="1"/>
              <a:tblGrid>
                <a:gridCol w="1130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6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8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8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484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Mega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bg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프로세스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카카오 Light" panose="020B0600000101010101" pitchFamily="50" charset="-127"/>
                        <a:ea typeface="카카오 Light" panose="020B0600000101010101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D4B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운영시스템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en-US" altLang="ko-KR" sz="1200" b="1" kern="1200" dirty="0">
                          <a:solidFill>
                            <a:schemeClr val="bg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  <a:cs typeface="+mn-cs"/>
                        </a:rPr>
                        <a:t>Sub </a:t>
                      </a:r>
                      <a:r>
                        <a:rPr lang="ko-KR" altLang="en-US" sz="1200" b="1" kern="1200" dirty="0">
                          <a:solidFill>
                            <a:schemeClr val="bg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  <a:cs typeface="+mn-cs"/>
                        </a:rPr>
                        <a:t>프로세스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D4B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DB</a:t>
                      </a:r>
                      <a:r>
                        <a:rPr lang="ko-KR" altLang="en-US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관리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1200" b="1" kern="1200" dirty="0">
                          <a:solidFill>
                            <a:schemeClr val="bg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  <a:cs typeface="+mn-cs"/>
                        </a:rPr>
                        <a:t>업무수행주체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D4B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CMNP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관련 리스크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카카오 Light" panose="020B0600000101010101" pitchFamily="50" charset="-127"/>
                        <a:ea typeface="카카오 Light" panose="020B0600000101010101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D4B"/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DB</a:t>
                      </a:r>
                      <a:r>
                        <a:rPr lang="ko-KR" altLang="en-US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를 임의로 조작하여 회계 불일치 및 기타 재무적 손실이 발생할 위험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bg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  <a:cs typeface="+mn-cs"/>
                        </a:rPr>
                        <a:t>중요도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D4B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상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관련 통제활동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D4B"/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DB</a:t>
                      </a:r>
                      <a:r>
                        <a:rPr lang="ko-KR" altLang="en-US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수정 이력의 변경관리 승인 및 모니터링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3"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1200" b="1" kern="1200" dirty="0">
                          <a:solidFill>
                            <a:schemeClr val="bg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  <a:cs typeface="+mn-cs"/>
                        </a:rPr>
                        <a:t>현행 업무 활동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D4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1200" b="1" kern="1200" dirty="0">
                          <a:solidFill>
                            <a:schemeClr val="bg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  <a:cs typeface="+mn-cs"/>
                        </a:rPr>
                        <a:t>개선과제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D4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0283">
                <a:tc gridSpan="3"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200" b="1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1. </a:t>
                      </a:r>
                      <a:r>
                        <a:rPr lang="ko-KR" altLang="en-US" sz="1200" b="1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현황</a:t>
                      </a:r>
                      <a:endParaRPr lang="en-US" altLang="ko-KR" sz="1200" b="1" dirty="0">
                        <a:latin typeface="카카오 Light" panose="020B0600000101010101" pitchFamily="50" charset="-127"/>
                        <a:ea typeface="카카오 Light" panose="020B0600000101010101" pitchFamily="50" charset="-127"/>
                      </a:endParaRPr>
                    </a:p>
                    <a:p>
                      <a:pPr marL="266700" indent="-1778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Font typeface="+mj-lt"/>
                        <a:buAutoNum type="arabicParenR"/>
                      </a:pPr>
                      <a:r>
                        <a:rPr lang="en-US" altLang="ko-KR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CMNP</a:t>
                      </a:r>
                      <a:r>
                        <a:rPr lang="ko-KR" altLang="en-US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의 콜마너 운영서버</a:t>
                      </a:r>
                      <a:r>
                        <a:rPr lang="en-US" altLang="ko-KR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오라클 기반</a:t>
                      </a:r>
                      <a:r>
                        <a:rPr lang="en-US" altLang="ko-KR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)</a:t>
                      </a:r>
                      <a:r>
                        <a:rPr lang="ko-KR" altLang="en-US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는 </a:t>
                      </a:r>
                      <a:r>
                        <a:rPr lang="en-US" altLang="ko-KR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superuser </a:t>
                      </a:r>
                      <a:r>
                        <a:rPr lang="ko-KR" altLang="en-US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권한이 있는 </a:t>
                      </a:r>
                      <a:r>
                        <a:rPr lang="en-US" altLang="ko-KR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1</a:t>
                      </a:r>
                      <a:r>
                        <a:rPr lang="ko-KR" altLang="en-US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개 </a:t>
                      </a:r>
                      <a:r>
                        <a:rPr lang="en-US" altLang="ko-KR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ID</a:t>
                      </a:r>
                      <a:r>
                        <a:rPr lang="ko-KR" altLang="en-US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로 사용 중임</a:t>
                      </a:r>
                      <a:r>
                        <a:rPr lang="en-US" altLang="ko-KR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.</a:t>
                      </a:r>
                      <a:r>
                        <a:rPr lang="ko-KR" altLang="en-US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해당 </a:t>
                      </a:r>
                      <a:r>
                        <a:rPr lang="en-US" altLang="ko-KR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ID</a:t>
                      </a:r>
                      <a:r>
                        <a:rPr lang="ko-KR" altLang="en-US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를 이용하여 접속가능한 인원은 </a:t>
                      </a:r>
                      <a:r>
                        <a:rPr lang="en-US" altLang="ko-KR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‘</a:t>
                      </a:r>
                      <a:r>
                        <a:rPr lang="ko-KR" altLang="en-US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개발팀</a:t>
                      </a:r>
                      <a:r>
                        <a:rPr lang="en-US" altLang="ko-KR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(3</a:t>
                      </a:r>
                      <a:r>
                        <a:rPr lang="ko-KR" altLang="en-US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명</a:t>
                      </a:r>
                      <a:r>
                        <a:rPr lang="en-US" altLang="ko-KR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), </a:t>
                      </a:r>
                      <a:r>
                        <a:rPr lang="ko-KR" altLang="en-US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서버운영팀 </a:t>
                      </a:r>
                      <a:r>
                        <a:rPr lang="en-US" altLang="ko-KR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(4</a:t>
                      </a:r>
                      <a:r>
                        <a:rPr lang="ko-KR" altLang="en-US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명</a:t>
                      </a:r>
                      <a:r>
                        <a:rPr lang="en-US" altLang="ko-KR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), </a:t>
                      </a:r>
                      <a:r>
                        <a:rPr lang="ko-KR" altLang="en-US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외주인력</a:t>
                      </a:r>
                      <a:r>
                        <a:rPr lang="en-US" altLang="ko-KR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(DBA </a:t>
                      </a:r>
                      <a:r>
                        <a:rPr lang="ko-KR" altLang="en-US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외주인력  </a:t>
                      </a:r>
                      <a:r>
                        <a:rPr lang="en-US" altLang="ko-KR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1</a:t>
                      </a:r>
                      <a:r>
                        <a:rPr lang="ko-KR" altLang="en-US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명</a:t>
                      </a:r>
                      <a:r>
                        <a:rPr lang="en-US" altLang="ko-KR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)</a:t>
                      </a:r>
                      <a:r>
                        <a:rPr lang="ko-KR" altLang="en-US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으로 조직 내에서 전반적으로 공용으로 사용하고 있음</a:t>
                      </a:r>
                      <a:r>
                        <a:rPr lang="en-US" altLang="ko-KR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.</a:t>
                      </a:r>
                    </a:p>
                    <a:p>
                      <a:pPr marL="266700" indent="-17780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Font typeface="+mj-lt"/>
                        <a:buAutoNum type="arabicParenR"/>
                      </a:pPr>
                      <a:r>
                        <a:rPr lang="en-US" altLang="ko-KR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DB</a:t>
                      </a:r>
                      <a:r>
                        <a:rPr lang="ko-KR" altLang="en-US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는 </a:t>
                      </a:r>
                      <a:r>
                        <a:rPr lang="en-US" altLang="ko-KR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‘</a:t>
                      </a:r>
                      <a:r>
                        <a:rPr lang="ko-KR" altLang="en-US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위드데이터</a:t>
                      </a:r>
                      <a:r>
                        <a:rPr lang="en-US" altLang="ko-KR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’</a:t>
                      </a:r>
                      <a:r>
                        <a:rPr lang="ko-KR" altLang="en-US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라는 외주업체 직원을 활용하여 백업 등을 정기적으로 시행하고 있음</a:t>
                      </a:r>
                      <a:r>
                        <a:rPr lang="en-US" altLang="ko-KR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. </a:t>
                      </a:r>
                      <a:r>
                        <a:rPr lang="ko-KR" altLang="en-US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백업센터는 분당의 세종</a:t>
                      </a:r>
                      <a:r>
                        <a:rPr lang="en-US" altLang="ko-KR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IDC</a:t>
                      </a:r>
                      <a:r>
                        <a:rPr lang="ko-KR" altLang="en-US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를 이용중 임</a:t>
                      </a:r>
                      <a:r>
                        <a:rPr lang="en-US" altLang="ko-KR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.</a:t>
                      </a:r>
                    </a:p>
                    <a:p>
                      <a:pPr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en-US" altLang="ko-KR" sz="1200" baseline="0" dirty="0">
                        <a:latin typeface="카카오 Light" panose="020B0600000101010101" pitchFamily="50" charset="-127"/>
                        <a:ea typeface="카카오 Light" panose="020B0600000101010101" pitchFamily="50" charset="-127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200" b="1" baseline="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2. </a:t>
                      </a:r>
                      <a:r>
                        <a:rPr lang="ko-KR" altLang="en-US" sz="1200" b="1" baseline="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문제점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카카오 Light" panose="020B0600000101010101" pitchFamily="50" charset="-127"/>
                        <a:ea typeface="카카오 Light" panose="020B0600000101010101" pitchFamily="50" charset="-127"/>
                        <a:cs typeface="+mn-cs"/>
                      </a:endParaRPr>
                    </a:p>
                    <a:p>
                      <a:pPr marL="266700" marR="0" indent="-174625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DB</a:t>
                      </a:r>
                      <a:r>
                        <a:rPr lang="ko-KR" altLang="en-US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에 접근할 수 있는 임직원이 다수 존재하여 보안성 취약 </a:t>
                      </a:r>
                      <a:endParaRPr lang="en-US" altLang="ko-KR" sz="1200" dirty="0">
                        <a:latin typeface="카카오 Light" panose="020B0600000101010101" pitchFamily="50" charset="-127"/>
                        <a:ea typeface="카카오 Light" panose="020B0600000101010101" pitchFamily="50" charset="-127"/>
                      </a:endParaRPr>
                    </a:p>
                    <a:p>
                      <a:pPr marL="266700" marR="0" indent="-174625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DB</a:t>
                      </a:r>
                      <a:r>
                        <a:rPr lang="ko-KR" altLang="en-US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를 직접 수정하여 캐시 값 등을 변경할 소지가 있으나</a:t>
                      </a:r>
                      <a:r>
                        <a:rPr lang="en-US" altLang="ko-KR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해당 변경 </a:t>
                      </a:r>
                      <a:r>
                        <a:rPr lang="en-US" altLang="ko-KR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Log </a:t>
                      </a:r>
                      <a:r>
                        <a:rPr lang="ko-KR" altLang="en-US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기록은 남지 않아 추적이 불가 함</a:t>
                      </a:r>
                      <a:br>
                        <a:rPr lang="en-US" altLang="ko-KR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</a:br>
                      <a:r>
                        <a:rPr lang="en-US" altLang="ko-KR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*</a:t>
                      </a:r>
                      <a:r>
                        <a:rPr lang="ko-KR" altLang="en-US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인터뷰 시</a:t>
                      </a:r>
                      <a:r>
                        <a:rPr lang="en-US" altLang="ko-KR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과거 </a:t>
                      </a:r>
                      <a:r>
                        <a:rPr lang="en-US" altLang="ko-KR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DB </a:t>
                      </a:r>
                      <a:r>
                        <a:rPr lang="ko-KR" altLang="en-US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직접변경으로 인한 사례 있었음</a:t>
                      </a:r>
                      <a:r>
                        <a:rPr lang="en-US" altLang="ko-KR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.</a:t>
                      </a:r>
                      <a:r>
                        <a:rPr lang="ko-KR" altLang="en-US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 </a:t>
                      </a:r>
                      <a:r>
                        <a:rPr lang="en-US" altLang="ko-KR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해당 테이블 접근 </a:t>
                      </a:r>
                      <a:r>
                        <a:rPr lang="en-US" altLang="ko-KR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Log</a:t>
                      </a:r>
                      <a:r>
                        <a:rPr lang="ko-KR" altLang="en-US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는 있으나</a:t>
                      </a:r>
                      <a:r>
                        <a:rPr lang="en-US" altLang="ko-KR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수정</a:t>
                      </a:r>
                      <a:r>
                        <a:rPr lang="en-US" altLang="ko-KR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Log</a:t>
                      </a:r>
                      <a:r>
                        <a:rPr lang="ko-KR" altLang="en-US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는 없음</a:t>
                      </a:r>
                      <a:r>
                        <a:rPr lang="en-US" altLang="ko-KR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)</a:t>
                      </a:r>
                      <a:r>
                        <a:rPr lang="ko-KR" altLang="en-US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 </a:t>
                      </a:r>
                      <a:endParaRPr lang="en-US" altLang="ko-KR" sz="1200" dirty="0">
                        <a:latin typeface="카카오 Light" panose="020B0600000101010101" pitchFamily="50" charset="-127"/>
                        <a:ea typeface="카카오 Light" panose="020B0600000101010101" pitchFamily="50" charset="-127"/>
                      </a:endParaRPr>
                    </a:p>
                    <a:p>
                      <a:pPr marL="266700" marR="0" indent="-174625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DB</a:t>
                      </a:r>
                      <a:r>
                        <a:rPr lang="ko-KR" altLang="en-US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의 </a:t>
                      </a:r>
                      <a:r>
                        <a:rPr lang="en-US" altLang="ko-KR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PW</a:t>
                      </a:r>
                      <a:r>
                        <a:rPr lang="ko-KR" altLang="en-US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를 주기적으로 변경하고 있지 않음</a:t>
                      </a:r>
                      <a:r>
                        <a:rPr lang="en-US" altLang="ko-KR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최근</a:t>
                      </a:r>
                      <a:r>
                        <a:rPr lang="en-US" altLang="ko-KR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 </a:t>
                      </a:r>
                      <a:r>
                        <a:rPr lang="ko-KR" altLang="en-US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변경은 </a:t>
                      </a:r>
                      <a:r>
                        <a:rPr lang="en-US" altLang="ko-KR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5</a:t>
                      </a:r>
                      <a:r>
                        <a:rPr lang="ko-KR" altLang="en-US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년 이상 경과</a:t>
                      </a:r>
                      <a:r>
                        <a:rPr lang="en-US" altLang="ko-KR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)</a:t>
                      </a:r>
                    </a:p>
                    <a:p>
                      <a:pPr marL="92075" indent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FontTx/>
                        <a:buNone/>
                      </a:pPr>
                      <a:endParaRPr lang="en-US" altLang="ko-KR" sz="1200" kern="1200" baseline="0" dirty="0">
                        <a:solidFill>
                          <a:schemeClr val="tx1"/>
                        </a:solidFill>
                        <a:latin typeface="카카오 Light" panose="020B0600000101010101" pitchFamily="50" charset="-127"/>
                        <a:ea typeface="카카오 Light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ko-KR" sz="1200" b="1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1. </a:t>
                      </a:r>
                      <a:r>
                        <a:rPr lang="ko-KR" altLang="en-US" sz="1200" b="1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단기 개선 사항</a:t>
                      </a:r>
                      <a:endParaRPr lang="en-US" altLang="ko-KR" sz="1200" b="1" dirty="0">
                        <a:latin typeface="카카오 Light" panose="020B0600000101010101" pitchFamily="50" charset="-127"/>
                        <a:ea typeface="카카오 Light" panose="020B0600000101010101" pitchFamily="50" charset="-127"/>
                      </a:endParaRPr>
                    </a:p>
                    <a:p>
                      <a:pPr marL="266700" marR="0" lvl="0" indent="-1778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카카오 Light" panose="020B0600000101010101" pitchFamily="50" charset="-127"/>
                          <a:ea typeface="카카오 Light" panose="020B0600000101010101" pitchFamily="50" charset="-127"/>
                          <a:cs typeface="+mn-cs"/>
                        </a:rPr>
                        <a:t>DB Safer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카카오 Light" panose="020B0600000101010101" pitchFamily="50" charset="-127"/>
                          <a:ea typeface="카카오 Light" panose="020B0600000101010101" pitchFamily="50" charset="-127"/>
                          <a:cs typeface="+mn-cs"/>
                        </a:rPr>
                        <a:t>등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카카오 Light" panose="020B0600000101010101" pitchFamily="50" charset="-127"/>
                          <a:ea typeface="카카오 Light" panose="020B0600000101010101" pitchFamily="50" charset="-127"/>
                          <a:cs typeface="+mn-cs"/>
                        </a:rPr>
                        <a:t>DB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카카오 Light" panose="020B0600000101010101" pitchFamily="50" charset="-127"/>
                          <a:ea typeface="카카오 Light" panose="020B0600000101010101" pitchFamily="50" charset="-127"/>
                          <a:cs typeface="+mn-cs"/>
                        </a:rPr>
                        <a:t>접근통제 관리할 수 있는 솔루션 도입 필요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카카오 Light" panose="020B0600000101010101" pitchFamily="50" charset="-127"/>
                        <a:ea typeface="카카오 Light" panose="020B0600000101010101" pitchFamily="50" charset="-127"/>
                        <a:cs typeface="+mn-cs"/>
                      </a:endParaRPr>
                    </a:p>
                    <a:p>
                      <a:pPr marL="266700" marR="0" lvl="0" indent="-1778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카카오 Light" panose="020B0600000101010101" pitchFamily="50" charset="-127"/>
                          <a:ea typeface="카카오 Light" panose="020B0600000101010101" pitchFamily="50" charset="-127"/>
                          <a:cs typeface="+mn-cs"/>
                        </a:rPr>
                        <a:t>테스트를 위한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카카오 Light" panose="020B0600000101010101" pitchFamily="50" charset="-127"/>
                          <a:ea typeface="카카오 Light" panose="020B0600000101010101" pitchFamily="50" charset="-127"/>
                          <a:cs typeface="+mn-cs"/>
                        </a:rPr>
                        <a:t>DB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카카오 Light" panose="020B0600000101010101" pitchFamily="50" charset="-127"/>
                          <a:ea typeface="카카오 Light" panose="020B0600000101010101" pitchFamily="50" charset="-127"/>
                          <a:cs typeface="+mn-cs"/>
                        </a:rPr>
                        <a:t>수정은 변경관리 절차 필수 수행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카카오 Light" panose="020B0600000101010101" pitchFamily="50" charset="-127"/>
                          <a:ea typeface="카카오 Light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카카오 Light" panose="020B0600000101010101" pitchFamily="50" charset="-127"/>
                          <a:ea typeface="카카오 Light" panose="020B0600000101010101" pitchFamily="50" charset="-127"/>
                          <a:cs typeface="+mn-cs"/>
                        </a:rPr>
                        <a:t>변경내용 승인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카카오 Light" panose="020B0600000101010101" pitchFamily="50" charset="-127"/>
                          <a:ea typeface="카카오 Light" panose="020B0600000101010101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카카오 Light" panose="020B0600000101010101" pitchFamily="50" charset="-127"/>
                          <a:ea typeface="카카오 Light" panose="020B0600000101010101" pitchFamily="50" charset="-127"/>
                          <a:cs typeface="+mn-cs"/>
                        </a:rPr>
                        <a:t>모니터링 등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카카오 Light" panose="020B0600000101010101" pitchFamily="50" charset="-127"/>
                          <a:ea typeface="카카오 Light" panose="020B0600000101010101" pitchFamily="50" charset="-127"/>
                          <a:cs typeface="+mn-cs"/>
                        </a:rPr>
                        <a:t>)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카카오 Light" panose="020B0600000101010101" pitchFamily="50" charset="-127"/>
                          <a:ea typeface="카카오 Light" panose="020B0600000101010101" pitchFamily="50" charset="-127"/>
                          <a:cs typeface="+mn-cs"/>
                        </a:rPr>
                        <a:t>→ 테이블 접근 이력 등의 주기적 점검 등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카카오 Light" panose="020B0600000101010101" pitchFamily="50" charset="-127"/>
                        <a:ea typeface="카카오 Light" panose="020B0600000101010101" pitchFamily="50" charset="-127"/>
                        <a:cs typeface="+mn-cs"/>
                      </a:endParaRPr>
                    </a:p>
                    <a:p>
                      <a:pPr marL="266700" marR="0" lvl="0" indent="-1778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카카오 Light" panose="020B0600000101010101" pitchFamily="50" charset="-127"/>
                          <a:ea typeface="카카오 Light" panose="020B0600000101010101" pitchFamily="50" charset="-127"/>
                          <a:cs typeface="+mn-cs"/>
                        </a:rPr>
                        <a:t>DB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카카오 Light" panose="020B0600000101010101" pitchFamily="50" charset="-127"/>
                          <a:ea typeface="카카오 Light" panose="020B0600000101010101" pitchFamily="50" charset="-127"/>
                          <a:cs typeface="+mn-cs"/>
                        </a:rPr>
                        <a:t>를 활용하는 정도에 따른 각 임직원의 권한을 제한토록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카카오 Light" panose="020B0600000101010101" pitchFamily="50" charset="-127"/>
                          <a:ea typeface="카카오 Light" panose="020B0600000101010101" pitchFamily="50" charset="-127"/>
                          <a:cs typeface="+mn-cs"/>
                        </a:rPr>
                        <a:t>DB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카카오 Light" panose="020B0600000101010101" pitchFamily="50" charset="-127"/>
                          <a:ea typeface="카카오 Light" panose="020B0600000101010101" pitchFamily="50" charset="-127"/>
                          <a:cs typeface="+mn-cs"/>
                        </a:rPr>
                        <a:t>의 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카카오 Light" panose="020B0600000101010101" pitchFamily="50" charset="-127"/>
                          <a:ea typeface="카카오 Light" panose="020B0600000101010101" pitchFamily="50" charset="-127"/>
                          <a:cs typeface="+mn-cs"/>
                        </a:rPr>
                        <a:t>ID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카카오 Light" panose="020B0600000101010101" pitchFamily="50" charset="-127"/>
                          <a:ea typeface="카카오 Light" panose="020B0600000101010101" pitchFamily="50" charset="-127"/>
                          <a:cs typeface="+mn-cs"/>
                        </a:rPr>
                        <a:t>를 구분하여 발급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카카오 Light" panose="020B0600000101010101" pitchFamily="50" charset="-127"/>
                          <a:ea typeface="카카오 Light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카카오 Light" panose="020B0600000101010101" pitchFamily="50" charset="-127"/>
                          <a:ea typeface="카카오 Light" panose="020B0600000101010101" pitchFamily="50" charset="-127"/>
                          <a:cs typeface="+mn-cs"/>
                        </a:rPr>
                        <a:t>예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카카오 Light" panose="020B0600000101010101" pitchFamily="50" charset="-127"/>
                          <a:ea typeface="카카오 Light" panose="020B0600000101010101" pitchFamily="50" charset="-127"/>
                          <a:cs typeface="+mn-cs"/>
                        </a:rPr>
                        <a:t>: Data Definition Language, Data Manipulation Language, Data Control Language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카카오 Light" panose="020B0600000101010101" pitchFamily="50" charset="-127"/>
                          <a:ea typeface="카카오 Light" panose="020B0600000101010101" pitchFamily="50" charset="-127"/>
                          <a:cs typeface="+mn-cs"/>
                        </a:rPr>
                        <a:t>등 데이터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카카오 Light" panose="020B0600000101010101" pitchFamily="50" charset="-127"/>
                          <a:ea typeface="카카오 Light" panose="020B0600000101010101" pitchFamily="50" charset="-127"/>
                          <a:cs typeface="+mn-cs"/>
                        </a:rPr>
                        <a:t>SQL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카카오 Light" panose="020B0600000101010101" pitchFamily="50" charset="-127"/>
                          <a:ea typeface="카카오 Light" panose="020B0600000101010101" pitchFamily="50" charset="-127"/>
                          <a:cs typeface="+mn-cs"/>
                        </a:rPr>
                        <a:t>언어의 제한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카카오 Light" panose="020B0600000101010101" pitchFamily="50" charset="-127"/>
                          <a:ea typeface="카카오 Light" panose="020B0600000101010101" pitchFamily="50" charset="-127"/>
                          <a:cs typeface="+mn-cs"/>
                        </a:rPr>
                        <a:t>) </a:t>
                      </a:r>
                    </a:p>
                    <a:p>
                      <a:pPr marL="266700" marR="0" lvl="0" indent="-1778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카카오 Light" panose="020B0600000101010101" pitchFamily="50" charset="-127"/>
                          <a:ea typeface="카카오 Light" panose="020B0600000101010101" pitchFamily="50" charset="-127"/>
                          <a:cs typeface="+mn-cs"/>
                        </a:rPr>
                        <a:t>DB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카카오 Light" panose="020B0600000101010101" pitchFamily="50" charset="-127"/>
                          <a:ea typeface="카카오 Light" panose="020B0600000101010101" pitchFamily="50" charset="-127"/>
                          <a:cs typeface="+mn-cs"/>
                        </a:rPr>
                        <a:t>의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카카오 Light" panose="020B0600000101010101" pitchFamily="50" charset="-127"/>
                          <a:ea typeface="카카오 Light" panose="020B0600000101010101" pitchFamily="50" charset="-127"/>
                          <a:cs typeface="+mn-cs"/>
                        </a:rPr>
                        <a:t>PW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카카오 Light" panose="020B0600000101010101" pitchFamily="50" charset="-127"/>
                          <a:ea typeface="카카오 Light" panose="020B0600000101010101" pitchFamily="50" charset="-127"/>
                          <a:cs typeface="+mn-cs"/>
                        </a:rPr>
                        <a:t>주기적인 변경 수행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카카오 Light" panose="020B0600000101010101" pitchFamily="50" charset="-127"/>
                          <a:ea typeface="카카오 Light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카카오 Light" panose="020B0600000101010101" pitchFamily="50" charset="-127"/>
                          <a:ea typeface="카카오 Light" panose="020B0600000101010101" pitchFamily="50" charset="-127"/>
                          <a:cs typeface="+mn-cs"/>
                        </a:rPr>
                        <a:t>최소 분기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카카오 Light" panose="020B0600000101010101" pitchFamily="50" charset="-127"/>
                          <a:ea typeface="카카오 Light" panose="020B0600000101010101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카카오 Light" panose="020B0600000101010101" pitchFamily="50" charset="-127"/>
                          <a:ea typeface="카카오 Light" panose="020B0600000101010101" pitchFamily="50" charset="-127"/>
                          <a:cs typeface="+mn-cs"/>
                        </a:rPr>
                        <a:t>회 변경 수행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카카오 Light" panose="020B0600000101010101" pitchFamily="50" charset="-127"/>
                          <a:ea typeface="카카오 Light" panose="020B0600000101010101" pitchFamily="50" charset="-127"/>
                          <a:cs typeface="+mn-cs"/>
                        </a:rPr>
                        <a:t>)</a:t>
                      </a:r>
                    </a:p>
                    <a:p>
                      <a:pPr marL="0" indent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None/>
                      </a:pPr>
                      <a:endParaRPr lang="en-US" altLang="ko-KR" sz="1200" dirty="0">
                        <a:latin typeface="카카오 Light" panose="020B0600000101010101" pitchFamily="50" charset="-127"/>
                        <a:ea typeface="카카오 Light" panose="020B0600000101010101" pitchFamily="50" charset="-127"/>
                      </a:endParaRPr>
                    </a:p>
                    <a:p>
                      <a:pPr marL="0" indent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altLang="ko-KR" sz="1200" b="1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2. </a:t>
                      </a:r>
                      <a:r>
                        <a:rPr lang="ko-KR" altLang="en-US" sz="1200" b="1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중장기 개선 사항</a:t>
                      </a:r>
                    </a:p>
                    <a:p>
                      <a:pPr marL="266700" marR="0" lvl="0" indent="-1778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ko-KR" altLang="en-US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콜마너 </a:t>
                      </a:r>
                      <a:r>
                        <a:rPr lang="en-US" altLang="ko-KR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DB </a:t>
                      </a:r>
                      <a:r>
                        <a:rPr lang="ko-KR" altLang="en-US" sz="1200" dirty="0"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관리방안 지침 문서화 필요</a:t>
                      </a:r>
                      <a:endParaRPr lang="en-US" altLang="ko-KR" sz="1200" dirty="0">
                        <a:latin typeface="카카오 Light" panose="020B0600000101010101" pitchFamily="50" charset="-127"/>
                        <a:ea typeface="카카오 Light" panose="020B0600000101010101" pitchFamily="50" charset="-127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343056" y="5892350"/>
          <a:ext cx="9290466" cy="620450"/>
        </p:xfrm>
        <a:graphic>
          <a:graphicData uri="http://schemas.openxmlformats.org/drawingml/2006/table">
            <a:tbl>
              <a:tblPr firstRow="1" bandRow="1"/>
              <a:tblGrid>
                <a:gridCol w="1130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0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0450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1200" b="1" kern="12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회사 및 담당부서 의견</a:t>
                      </a:r>
                      <a:endParaRPr lang="en-US" altLang="ko-KR" sz="1200" b="1" kern="120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D4B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[OOO</a:t>
                      </a:r>
                      <a:r>
                        <a:rPr lang="en-US" altLang="ko-KR" sz="1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과장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] 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7145837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2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82D4B"/>
        </a:solidFill>
        <a:ln>
          <a:solidFill>
            <a:srgbClr val="282D4B"/>
          </a:solidFill>
        </a:ln>
      </a:spPr>
      <a:bodyPr lIns="0" tIns="0" rIns="0" bIns="0" rtlCol="0" anchor="ctr"/>
      <a:lstStyle>
        <a:defPPr algn="ctr">
          <a:defRPr sz="1500" b="1" dirty="0" smtClean="0">
            <a:latin typeface="카카오 Light" panose="020B0600000101010101" pitchFamily="50" charset="-127"/>
            <a:ea typeface="카카오 Light" panose="020B0600000101010101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테마2" id="{E49F1FBD-BB72-41C7-B2C1-AFAACBA0F2D4}" vid="{A40F2D97-AF4F-4CDB-B71C-CD7544517C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1144</TotalTime>
  <Words>1077</Words>
  <Application>Microsoft Office PowerPoint</Application>
  <PresentationFormat>A4 용지(210x297mm)</PresentationFormat>
  <Paragraphs>172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4" baseType="lpstr">
      <vt:lpstr>나눔고딕</vt:lpstr>
      <vt:lpstr>맑은 고딕</vt:lpstr>
      <vt:lpstr>카카오 Bold</vt:lpstr>
      <vt:lpstr>카카오 Light</vt:lpstr>
      <vt:lpstr>Arial</vt:lpstr>
      <vt:lpstr>Calibri</vt:lpstr>
      <vt:lpstr>Times New Roman</vt:lpstr>
      <vt:lpstr>Wingdings</vt:lpstr>
      <vt:lpstr>테마2</vt:lpstr>
      <vt:lpstr>PowerPoint 프레젠테이션</vt:lpstr>
      <vt:lpstr>[STUDY] 콜마너 (웹)캐시의 이해</vt:lpstr>
      <vt:lpstr>콜마너 테스트용 캐시 관리 필요</vt:lpstr>
      <vt:lpstr>콜마너 시스템 코드 생성과 관련된 통제절차 보완</vt:lpstr>
      <vt:lpstr>콜마너 DB 접근통제 보완 필요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상현 김</dc:creator>
  <cp:lastModifiedBy>상현 김</cp:lastModifiedBy>
  <cp:revision>47</cp:revision>
  <dcterms:created xsi:type="dcterms:W3CDTF">2019-12-27T04:42:49Z</dcterms:created>
  <dcterms:modified xsi:type="dcterms:W3CDTF">2020-01-07T04:59:07Z</dcterms:modified>
</cp:coreProperties>
</file>