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B99B39-8439-420F-91FA-4ABC5A0DC5F5}">
  <a:tblStyle styleId="{2CB99B39-8439-420F-91FA-4ABC5A0DC5F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6726aac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6726aa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6726aa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c6726aac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6726aa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c6726aac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6726aac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6726a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31178" y="388416"/>
            <a:ext cx="49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856379" y="112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{2CB99B39-8439-420F-91FA-4ABC5A0DC5F5}</a:tableStyleId>
              </a:tblPr>
              <a:tblGrid>
                <a:gridCol w="937275"/>
                <a:gridCol w="1529000"/>
                <a:gridCol w="2000725"/>
                <a:gridCol w="1419450"/>
                <a:gridCol w="4732450"/>
              </a:tblGrid>
              <a:tr h="4393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이름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취급 품목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0000">
                <a:tc vMerge="1"/>
                <a:tc vMerge="1"/>
                <a:tc vMerge="1"/>
                <a:tc vMerge="1"/>
                <a:tc vMerge="1"/>
              </a:tr>
              <a:tr h="441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(전산장비)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위즈씨엔에스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심재식 부장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jsshim@wizcns.com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010-5142-5846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DELL 제품(노트북,모니터,데스크탑)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스마트아이앤씨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김윤식 팀장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yunsik.kim@smartinc.co.kr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010-9192-1057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LG 제품(노트북)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소모품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진디지털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강성탁 과장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3701kst@daum.net</a:t>
                      </a:r>
                      <a:endParaRPr b="1"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010-8625-3701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전산소모품 류(젠더,케이블,외장하드 등)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8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소프트웨어</a:t>
                      </a:r>
                      <a:endParaRPr b="1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제니스앤컴퍼니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표세원 과장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swpyo@zenithn.com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010-6305-7643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마이크로소프트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단군소프트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김세융 매니저</a:t>
                      </a:r>
                      <a:endParaRPr sz="10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jake.kim@tangunsoft.com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02-6206-2530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소프트웨어 다수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해솔데이타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김현성 과장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hskim@haesoldata.co.kr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010-5508-3727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한글오피스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631178" y="388416"/>
            <a:ext cx="49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데스크탑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856379" y="112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{2CB99B39-8439-420F-91FA-4ABC5A0DC5F5}</a:tableStyleId>
              </a:tblPr>
              <a:tblGrid>
                <a:gridCol w="599400"/>
                <a:gridCol w="1669750"/>
                <a:gridCol w="1669750"/>
                <a:gridCol w="1669750"/>
                <a:gridCol w="1669750"/>
                <a:gridCol w="1669750"/>
                <a:gridCol w="1669750"/>
              </a:tblGrid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OS 포함 제품</a:t>
                      </a:r>
                      <a:endParaRPr b="1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OS 미포함 제품</a:t>
                      </a:r>
                      <a:endParaRPr b="1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(Win 10 Pro 라이센스를 별도 구매한 경우)</a:t>
                      </a:r>
                      <a:endParaRPr b="1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  <a:tr h="4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Optiplex 3070 - i5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Optiplex 3070 - i3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조립PC - AMD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Optiplex 3070 - i5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Optiplex 3070 - i3</a:t>
                      </a:r>
                      <a:endParaRPr b="1" sz="11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조립PC - AMD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5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요약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i5-8500 (6core / 최대4.1Ghz)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내장 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i3-9100 (4core / 최대4.2Ghz)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내장 그래픽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AMD 라이젠 3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레이븐릿지 2200G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(4core / 3.5Ghz)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250GB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고성능 내장그래픽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i5-8500 (6core / 최대4.1Ghz)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내장 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i3-9100 (4core / 최대4.2Ghz)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내장 그래픽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AMD 라이젠 3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레이븐릿지 2200G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(4core / 3.5Ghz)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메모리 8GB / SSD 250GB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고성능 내장그래픽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추천용도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배차실 등 공용 PC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배차실 등 공용 PC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(VAT 별도)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735,000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418,000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(진디지털)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323,000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(진디지털)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852" y="2066881"/>
            <a:ext cx="7872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959" y="2072918"/>
            <a:ext cx="7872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121" y="2072918"/>
            <a:ext cx="7872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284" y="2066868"/>
            <a:ext cx="7872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860" y="2072935"/>
            <a:ext cx="6333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435" y="2066885"/>
            <a:ext cx="63335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31178" y="388416"/>
            <a:ext cx="49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노트북, 모니터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856379" y="112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{2CB99B39-8439-420F-91FA-4ABC5A0DC5F5}</a:tableStyleId>
              </a:tblPr>
              <a:tblGrid>
                <a:gridCol w="808725"/>
                <a:gridCol w="2472275"/>
                <a:gridCol w="2446475"/>
                <a:gridCol w="2446475"/>
                <a:gridCol w="2446475"/>
              </a:tblGrid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rgbClr val="000000"/>
                          </a:solidFill>
                        </a:rPr>
                        <a:t>LG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DELL</a:t>
                      </a:r>
                      <a:endParaRPr b="1" sz="100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  <a:tr h="46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/>
                        <a:t>LG전자 14Z990-G.AP70ML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Latitude 3500 CTO - i7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DELL Latitude 3500 CTO - i5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P2418D(모니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터)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5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요약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i7-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8565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 (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1.8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GHz /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최대 4.6GHz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RAM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GB / SSD 512GB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intel UHD 620 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해상도 1920*1080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 인치 /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0.9k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i7-8565U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RAM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GeForce MX130 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해상도 1920*1080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15.6 인치 / 1.98kg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i5-8265U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RAM 8GB / SSD 256GB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intel UHD 620 그래픽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해상도 1920*1080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15.6 인치 / 1.98kg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해상도 : 2560*1440(16:9)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24인치WQHD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피벗/틸트/스위블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(VAT 별도)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1,130,000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199,000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49" y="2111119"/>
            <a:ext cx="937217" cy="7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475" y="2111120"/>
            <a:ext cx="1250062" cy="7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500" y="2111120"/>
            <a:ext cx="1240734" cy="7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3875" y="2108167"/>
            <a:ext cx="988043" cy="75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6"/>
          <p:cNvGraphicFramePr/>
          <p:nvPr/>
        </p:nvGraphicFramePr>
        <p:xfrm>
          <a:off x="856379" y="112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{2CB99B39-8439-420F-91FA-4ABC5A0DC5F5}</a:tableStyleId>
              </a:tblPr>
              <a:tblGrid>
                <a:gridCol w="2110950"/>
                <a:gridCol w="2121100"/>
                <a:gridCol w="2121100"/>
                <a:gridCol w="2121100"/>
                <a:gridCol w="2121100"/>
              </a:tblGrid>
              <a:tr h="4393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</a:t>
                      </a:r>
                      <a:endParaRPr b="1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한글과 컴퓨터</a:t>
                      </a:r>
                      <a:endParaRPr b="1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439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Windows 10 Pro</a:t>
                      </a:r>
                      <a:endParaRPr b="1"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OFFICE 365 Business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한컴오피스 2020(windows)</a:t>
                      </a:r>
                      <a:endParaRPr b="1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한컴오피스 2014 VP(MAC)</a:t>
                      </a:r>
                      <a:endParaRPr b="1" sz="11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단가(VAT 별도)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212,000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93,000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282,000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218,000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영구사용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매년 자동 갱신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영구사용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영구사용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업체정보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제니스앤컴퍼니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표세원 과장 / 010-6305-7643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swpyo@zenithn.com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단군소프트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김세융 매니저 / </a:t>
                      </a:r>
                      <a:r>
                        <a:rPr lang="ko-KR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02-6206-2530</a:t>
                      </a:r>
                      <a:endParaRPr sz="1000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jake.kim@tangunsoft.com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해솔데이타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김현성 과장 / 010-5508-3727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hskim@haesoldata.co.kr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631178" y="388416"/>
            <a:ext cx="49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57250" y="5549575"/>
            <a:ext cx="87594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※ 개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별 사용 소프트웨어 구매 시, 각 업체 견적 비교 후 구매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