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3" r:id="rId4"/>
    <p:sldId id="262" r:id="rId5"/>
    <p:sldId id="258" r:id="rId6"/>
    <p:sldId id="259" r:id="rId7"/>
    <p:sldId id="264" r:id="rId8"/>
    <p:sldId id="260" r:id="rId9"/>
    <p:sldId id="267" r:id="rId10"/>
    <p:sldId id="257" r:id="rId11"/>
    <p:sldId id="266" r:id="rId12"/>
    <p:sldId id="269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21:25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24575,'1'6'0,"-1"-1"0,1 1 0,1-1 0,-1 0 0,1 0 0,0 0 0,0 0 0,0 0 0,1 0 0,5 8 0,-1-3 0,0-1 0,1 0 0,0 0 0,9 7 0,-12-12 0,0-1 0,1 1 0,0-1 0,0 0 0,0 0 0,0-1 0,0 0 0,0 0 0,1 0 0,8 0 0,10 1 0,33 0 0,-43-3 0,334 2 0,-183-3 0,20-11 0,-166 11 0,-13 1 0,-1-1 0,1 1 0,0 0 0,-1 1 0,8 1 0,-12-2 0,-1 1 0,0-1 0,0 1 0,1-1 0,-1 1 0,0-1 0,0 1 0,0 0 0,0 0 0,0 0 0,0-1 0,0 1 0,0 0 0,0 0 0,0 0 0,0 0 0,0 1 0,-1-1 0,1 0 0,0 0 0,-1 0 0,1 1 0,-1-1 0,1 0 0,-1 0 0,0 1 0,0-1 0,0 0 0,1 3 0,2 11 0,1-32 0,2-7 0,-5 20 0,0 0 0,1 0 0,0 0 0,0 0 0,0 0 0,1 0 0,-1 1 0,1-1 0,0 1 0,0-1 0,0 1 0,1 0 0,-1 0 0,8-4 0,-5 4 0,-1 1 0,1-1 0,0 2 0,0-1 0,0 1 0,0-1 0,0 2 0,0-1 0,1 1 0,7 0 0,36 3 0,58 12 0,-89-12 0,16 1 0,1-2 0,50-4 0,-17 0 0,-30 4 0,-25-1 0,1 0 0,-1-2 0,0 1 0,23-5 0,-33 4 0,1-1 0,-1 0 0,1 0 0,-1 0 0,0-1 0,0 0 0,0 1 0,0-1 0,-1-1 0,1 1 0,-1 0 0,5-7 0,4-6 0,16-30 0,-15 24 0,-11 19-170,0-1-1,-1 0 0,1 0 1,-1 0-1,0 0 0,0 0 1,1-7-1,-1 1-6655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741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8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9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52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33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8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745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14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166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2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B21FD-C08F-4206-AC4C-CCE6692D1E09}" type="datetimeFigureOut">
              <a:rPr lang="en-DE" smtClean="0"/>
              <a:t>28/04/2023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CFD47F-419F-40FF-A0A3-BD0019694630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1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.nsf.gov/servlets/purl/10214068" TargetMode="External"/><Relationship Id="rId2" Type="http://schemas.openxmlformats.org/officeDocument/2006/relationships/hyperlink" Target="https://arxiv.org/abs/2111.028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80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1.xml"/><Relationship Id="rId2" Type="http://schemas.openxmlformats.org/officeDocument/2006/relationships/hyperlink" Target="https://www.youtube.com/watch?v=GXhBEj1ZtE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876E2-258F-56FD-E95A-398C1619012E}"/>
              </a:ext>
            </a:extLst>
          </p:cNvPr>
          <p:cNvSpPr/>
          <p:nvPr/>
        </p:nvSpPr>
        <p:spPr>
          <a:xfrm>
            <a:off x="3465545" y="797093"/>
            <a:ext cx="1620253" cy="7940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Intellilight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AC2A7-B02F-D6B8-EC66-0C6AB49C728E}"/>
              </a:ext>
            </a:extLst>
          </p:cNvPr>
          <p:cNvSpPr/>
          <p:nvPr/>
        </p:nvSpPr>
        <p:spPr>
          <a:xfrm>
            <a:off x="6217215" y="2352177"/>
            <a:ext cx="1620253" cy="79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ED545-033D-7283-20E0-0B508EF911A8}"/>
              </a:ext>
            </a:extLst>
          </p:cNvPr>
          <p:cNvSpPr/>
          <p:nvPr/>
        </p:nvSpPr>
        <p:spPr>
          <a:xfrm>
            <a:off x="3465546" y="2352177"/>
            <a:ext cx="1620253" cy="7940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PressLight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CDB22-CE1D-8753-E126-45443F1D25A9}"/>
              </a:ext>
            </a:extLst>
          </p:cNvPr>
          <p:cNvSpPr/>
          <p:nvPr/>
        </p:nvSpPr>
        <p:spPr>
          <a:xfrm>
            <a:off x="6217215" y="5155037"/>
            <a:ext cx="1620253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MetaLight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97680-9B16-ACE5-2C86-48885B26902B}"/>
              </a:ext>
            </a:extLst>
          </p:cNvPr>
          <p:cNvSpPr/>
          <p:nvPr/>
        </p:nvSpPr>
        <p:spPr>
          <a:xfrm>
            <a:off x="3100588" y="3907261"/>
            <a:ext cx="2350170" cy="7940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 Thousand Lights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C5862-CE81-8A34-24B1-5CB36D95AF57}"/>
              </a:ext>
            </a:extLst>
          </p:cNvPr>
          <p:cNvSpPr/>
          <p:nvPr/>
        </p:nvSpPr>
        <p:spPr>
          <a:xfrm>
            <a:off x="5852259" y="3907261"/>
            <a:ext cx="2350163" cy="79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Learning Phase Competition (FRAP)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3916B-AA46-A6D8-FEF3-296F04876DF5}"/>
              </a:ext>
            </a:extLst>
          </p:cNvPr>
          <p:cNvSpPr/>
          <p:nvPr/>
        </p:nvSpPr>
        <p:spPr>
          <a:xfrm>
            <a:off x="9127957" y="3902975"/>
            <a:ext cx="2350170" cy="79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DemoLight: TSC from Demonstrations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710AE-3C3A-A8DE-B37E-AADF3EAA3C53}"/>
              </a:ext>
            </a:extLst>
          </p:cNvPr>
          <p:cNvSpPr/>
          <p:nvPr/>
        </p:nvSpPr>
        <p:spPr>
          <a:xfrm>
            <a:off x="713873" y="2352177"/>
            <a:ext cx="1620253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CityFlow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FD9915-819C-301D-6C03-ECBDFE4F94F0}"/>
              </a:ext>
            </a:extLst>
          </p:cNvPr>
          <p:cNvSpPr/>
          <p:nvPr/>
        </p:nvSpPr>
        <p:spPr>
          <a:xfrm>
            <a:off x="9127957" y="5155037"/>
            <a:ext cx="2350170" cy="79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Vehicle Trajectories from Demonstrations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3C18D-12EF-0D0D-B158-BF92A712798B}"/>
              </a:ext>
            </a:extLst>
          </p:cNvPr>
          <p:cNvSpPr/>
          <p:nvPr/>
        </p:nvSpPr>
        <p:spPr>
          <a:xfrm>
            <a:off x="9126354" y="2352177"/>
            <a:ext cx="2350170" cy="79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Simulate with Sparse Trajectory Data</a:t>
            </a:r>
            <a:endParaRPr lang="en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D39B14-C5C4-596D-29FF-E134A8C6BE3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085799" y="2749219"/>
            <a:ext cx="113141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D5574-1676-2435-3899-6D4E204C7D2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275673" y="3146261"/>
            <a:ext cx="0" cy="761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191DB-763A-B9D4-2212-A9E69D1005A6}"/>
              </a:ext>
            </a:extLst>
          </p:cNvPr>
          <p:cNvSpPr/>
          <p:nvPr/>
        </p:nvSpPr>
        <p:spPr>
          <a:xfrm>
            <a:off x="713873" y="797093"/>
            <a:ext cx="1620253" cy="79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SUMO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6FE225-1424-7ADE-965F-55A8C53D709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75672" y="1591177"/>
            <a:ext cx="1" cy="761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AB9746-AFA5-59EA-31E0-ABBF1451C9C3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2334126" y="2749219"/>
            <a:ext cx="11314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FE1A2-5786-D801-CEA7-3809A07473B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450758" y="4304303"/>
            <a:ext cx="401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42438B-30FE-2BF2-CBAE-4AD85005FED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334126" y="2749219"/>
            <a:ext cx="766462" cy="1555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24D235-D764-90A1-4848-ABF532D39449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2334126" y="1194135"/>
            <a:ext cx="1131419" cy="1555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B9F28-F15E-5C8A-7198-41365AFE6B0B}"/>
              </a:ext>
            </a:extLst>
          </p:cNvPr>
          <p:cNvSpPr txBox="1"/>
          <p:nvPr/>
        </p:nvSpPr>
        <p:spPr>
          <a:xfrm>
            <a:off x="4275671" y="550872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19.07.2018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C236-3CAD-344A-6E0A-15575E5F2E0B}"/>
              </a:ext>
            </a:extLst>
          </p:cNvPr>
          <p:cNvSpPr txBox="1"/>
          <p:nvPr/>
        </p:nvSpPr>
        <p:spPr>
          <a:xfrm>
            <a:off x="4275671" y="2105956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04.08.2019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77C03-85FB-9ACE-8111-64C1A1C87745}"/>
              </a:ext>
            </a:extLst>
          </p:cNvPr>
          <p:cNvSpPr txBox="1"/>
          <p:nvPr/>
        </p:nvSpPr>
        <p:spPr>
          <a:xfrm>
            <a:off x="7027340" y="2105956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05.11.2019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ACD70-AAA0-D94D-3482-3AB50269AF02}"/>
              </a:ext>
            </a:extLst>
          </p:cNvPr>
          <p:cNvSpPr txBox="1"/>
          <p:nvPr/>
        </p:nvSpPr>
        <p:spPr>
          <a:xfrm>
            <a:off x="4638226" y="3662087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04.08.2019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666E71-44DE-B7C6-B0E9-041498B2660F}"/>
              </a:ext>
            </a:extLst>
          </p:cNvPr>
          <p:cNvSpPr txBox="1"/>
          <p:nvPr/>
        </p:nvSpPr>
        <p:spPr>
          <a:xfrm>
            <a:off x="7393851" y="3662087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12.05.2019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51B62-306C-3623-0CCC-80B5020671CC}"/>
              </a:ext>
            </a:extLst>
          </p:cNvPr>
          <p:cNvSpPr txBox="1"/>
          <p:nvPr/>
        </p:nvSpPr>
        <p:spPr>
          <a:xfrm>
            <a:off x="10664794" y="2117280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22.03.2021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45FA7F-3ADA-18B9-6766-F4D5868F2DA3}"/>
              </a:ext>
            </a:extLst>
          </p:cNvPr>
          <p:cNvSpPr txBox="1"/>
          <p:nvPr/>
        </p:nvSpPr>
        <p:spPr>
          <a:xfrm>
            <a:off x="10666397" y="3662087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03.11.2019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B484C-F611-A2E4-17DA-F094B82C23DD}"/>
              </a:ext>
            </a:extLst>
          </p:cNvPr>
          <p:cNvSpPr txBox="1"/>
          <p:nvPr/>
        </p:nvSpPr>
        <p:spPr>
          <a:xfrm>
            <a:off x="10666397" y="4908816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??.??.2020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7DB04-0B21-7020-DB65-0E9B7240A39B}"/>
              </a:ext>
            </a:extLst>
          </p:cNvPr>
          <p:cNvSpPr txBox="1"/>
          <p:nvPr/>
        </p:nvSpPr>
        <p:spPr>
          <a:xfrm>
            <a:off x="7025738" y="4908816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??.??.2020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908ACD-724D-08F7-A13A-2AB2029545B8}"/>
              </a:ext>
            </a:extLst>
          </p:cNvPr>
          <p:cNvSpPr txBox="1"/>
          <p:nvPr/>
        </p:nvSpPr>
        <p:spPr>
          <a:xfrm>
            <a:off x="1522398" y="2105955"/>
            <a:ext cx="811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13.05.2019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BA8E01-CC86-93D9-E625-65906705A70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7027341" y="4701345"/>
            <a:ext cx="1" cy="453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3AEE-F70F-1C21-918B-77E57581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Thousand Lights - MPLight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43E6-CB11-53F8-824B-1AA8B70D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RL has been shown to improve single-intersection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decentralized Deep RL agents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use PressLight, but with FRAP network instead of simple DQN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use same NN for all intersections =&gt; good performance on Manhatten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FRAP performs better than PressLight =&gt; combination = MPLight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aims to adress three key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/>
              <a:t>scalability (through parameter sharing),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/>
              <a:t>coordination (through pressure) 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200" dirty="0"/>
              <a:t>data feasibility (only use easily obtainable data)</a:t>
            </a:r>
            <a:endParaRPr lang="en-DE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7228E-9E5E-1873-6F01-F47B37B3474E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03.04.2020</a:t>
            </a:r>
          </a:p>
        </p:txBody>
      </p:sp>
    </p:spTree>
    <p:extLst>
      <p:ext uri="{BB962C8B-B14F-4D97-AF65-F5344CB8AC3E}">
        <p14:creationId xmlns:p14="http://schemas.microsoft.com/office/powerpoint/2010/main" val="57933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F3D5-FBE4-B74B-C98F-5C13A00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Vehicle Trajectories from Demonstrations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915-41B5-D115-51E9-63635B24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learn more accurate vehicle simulations from real-world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use generative adversarial imitation learning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result: more realistic traffic trajectories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83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E898-0D45-3772-121A-7B8D352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with sparse trajectory data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01F8-9A8D-F3DF-1BFF-CEDE1C38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learn to improve real-world data through interpolation and behavioral imitation to improve traffic simulation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1661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2B7C-B956-C4A7-461F-8D5BAA19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Safety for DRL-based traffic signal control systems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AFB9-DA28-6FBA-EDDB-9D692BAC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Adversarial attacks through malicious communication between vehicles: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https://arxiv.org/abs/2111.02845</a:t>
            </a:r>
            <a:r>
              <a:rPr lang="en-GB" dirty="0"/>
              <a:t>  - references </a:t>
            </a:r>
            <a:r>
              <a:rPr lang="en-GB" dirty="0" err="1"/>
              <a:t>Intellilight</a:t>
            </a:r>
            <a:r>
              <a:rPr lang="en-GB" dirty="0"/>
              <a:t>, </a:t>
            </a:r>
            <a:r>
              <a:rPr lang="en-GB" dirty="0" err="1"/>
              <a:t>CoLight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Robust Deep RL by adding noise to learning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https://par.nsf.gov/servlets/purl/10214068</a:t>
            </a:r>
            <a:r>
              <a:rPr lang="en-GB" dirty="0"/>
              <a:t> - references </a:t>
            </a:r>
            <a:r>
              <a:rPr lang="en-GB" dirty="0" err="1"/>
              <a:t>Intellilight</a:t>
            </a:r>
            <a:r>
              <a:rPr lang="en-GB" dirty="0"/>
              <a:t>, </a:t>
            </a:r>
            <a:r>
              <a:rPr lang="en-GB" dirty="0" err="1"/>
              <a:t>Presslight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63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6FB7-36D4-453F-7CD7-04405323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research topics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8002-237D-BB04-008F-A0E878F5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extend models to include pedestrians, cyclists ,emergency vehicles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extend models to include phases for right-turning vehicles, pedetrian &amp; cyclists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to prevent exponential growth of action space, use binary action-vectors, not one-hot encoding.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increase model robustness through RL-based adversarial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simulate bad vehicle behaviour (crashes, unnecessary waiting etc.), train/ fine-tune TSC agent to prevent harm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make learning process more efficient (i.e.: </a:t>
            </a:r>
            <a:r>
              <a:rPr lang="de-DE" dirty="0">
                <a:hlinkClick r:id="rId2"/>
              </a:rPr>
              <a:t>https://arxiv.org/abs/2111.08067</a:t>
            </a:r>
            <a:r>
              <a:rPr lang="de-DE" dirty="0"/>
              <a:t> ModelLight proposes learning world models to improve data-efficiency)</a:t>
            </a:r>
          </a:p>
        </p:txBody>
      </p:sp>
    </p:spTree>
    <p:extLst>
      <p:ext uri="{BB962C8B-B14F-4D97-AF65-F5344CB8AC3E}">
        <p14:creationId xmlns:p14="http://schemas.microsoft.com/office/powerpoint/2010/main" val="31869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6D2A-A33D-5CA4-ABEA-5D82E22A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SUMO vs CoLight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E58F-8C23-B28C-39C0-2376AC25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(based on GPT-4 queries)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Both implemented in C++ with python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Colight 10-1000x faster, but lacks support for other vehicle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SUMO: slower, but much more versatile</a:t>
            </a:r>
          </a:p>
        </p:txBody>
      </p:sp>
    </p:spTree>
    <p:extLst>
      <p:ext uri="{BB962C8B-B14F-4D97-AF65-F5344CB8AC3E}">
        <p14:creationId xmlns:p14="http://schemas.microsoft.com/office/powerpoint/2010/main" val="15915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AABF-46DE-2F81-56E9-1766D254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Intellilight: Deep RL for traffic signal control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5E92-4207-2CC0-F2AE-7B4D0EEB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proposes two major contributions: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memory palace</a:t>
            </a:r>
            <a:r>
              <a:rPr lang="en-GB" dirty="0"/>
              <a:t>: </a:t>
            </a:r>
            <a:r>
              <a:rPr lang="en-GB" dirty="0" err="1"/>
              <a:t>seperate</a:t>
            </a:r>
            <a:r>
              <a:rPr lang="en-GB" dirty="0"/>
              <a:t> memory into different categories to reduce biases in generated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group by pairs (phase, 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sample uniformly from categories to learn equally for all situations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 phase gate</a:t>
            </a:r>
            <a:r>
              <a:rPr lang="en-GB" dirty="0"/>
              <a:t>: depending on the current phase, a different set of dense layers is used in the NN.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this makes it easier for the network to change it's behaviour based on the current phase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(explicit interpretation of the policy, not just looking at rewards)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814BD-4125-17E0-6657-6B29D00A5B9E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04.08.2019</a:t>
            </a:r>
          </a:p>
        </p:txBody>
      </p:sp>
    </p:spTree>
    <p:extLst>
      <p:ext uri="{BB962C8B-B14F-4D97-AF65-F5344CB8AC3E}">
        <p14:creationId xmlns:p14="http://schemas.microsoft.com/office/powerpoint/2010/main" val="211524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F0EB-03F4-6C97-A62D-D61E2549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FRAP – Learning phase competition for traffic signal control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1ABB-D5A6-C514-3568-26CBE570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make RL for TSC more efficient by leveraging symmertries in traffic flows.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97E33-FAAF-0E8D-2159-68E548FD7AB0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12.05.2019</a:t>
            </a:r>
          </a:p>
        </p:txBody>
      </p:sp>
    </p:spTree>
    <p:extLst>
      <p:ext uri="{BB962C8B-B14F-4D97-AF65-F5344CB8AC3E}">
        <p14:creationId xmlns:p14="http://schemas.microsoft.com/office/powerpoint/2010/main" val="172030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72A0EB-A2DF-791B-21FE-920888AC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448" y="4509542"/>
            <a:ext cx="2452868" cy="1533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7731C-95BA-7523-6FD8-02B39D86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PressLight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72ADD-28CA-56C0-4F94-D78260D16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3835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/>
                  <a:t>Use pressure as reward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Eliminates problem of choosing weights in reward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Proven to result in optimal network throughput</a:t>
                </a:r>
              </a:p>
              <a:p>
                <a:r>
                  <a:rPr lang="de-DE" sz="2400" dirty="0"/>
                  <a:t>One Agent per Intersection -&gt; Multi-Agent RL</a:t>
                </a:r>
              </a:p>
              <a:p>
                <a:r>
                  <a:rPr lang="de-DE" sz="2400" dirty="0"/>
                  <a:t>State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Current phase 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Vehicles per outgoing 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Vehicles per segment of incoming lane (incoming lanes divided into 3 equal segments)</a:t>
                </a:r>
              </a:p>
              <a:p>
                <a:r>
                  <a:rPr lang="de-DE" sz="2400" dirty="0"/>
                  <a:t>Actions: one-hot vector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72ADD-28CA-56C0-4F94-D78260D16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3835" cy="4351338"/>
              </a:xfrm>
              <a:blipFill>
                <a:blip r:embed="rId3"/>
                <a:stretch>
                  <a:fillRect l="-123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3A66503-7008-38EC-51D9-A23BDD3EE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932" y="1400468"/>
            <a:ext cx="3255041" cy="244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001C6-4ED5-A426-F759-19EAE205DB99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04.08.2019</a:t>
            </a:r>
          </a:p>
        </p:txBody>
      </p:sp>
    </p:spTree>
    <p:extLst>
      <p:ext uri="{BB962C8B-B14F-4D97-AF65-F5344CB8AC3E}">
        <p14:creationId xmlns:p14="http://schemas.microsoft.com/office/powerpoint/2010/main" val="12664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DB3-D538-BFE7-07C1-35C8727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PressLight -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5AE3-E829-8029-F42D-0ED6206A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compute resources? What hardware was used and how long did training take?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Do all agents share their weights? – no?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Are agents trained on individual intersections or do they vary during training? (especially for heterogenous networks)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What was the training setup? What is contained in an episode?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What arrival rates were used in training?</a:t>
            </a:r>
          </a:p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1D83-928A-00B3-2C15-6FD010332899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04.08.2019</a:t>
            </a:r>
          </a:p>
        </p:txBody>
      </p:sp>
    </p:spTree>
    <p:extLst>
      <p:ext uri="{BB962C8B-B14F-4D97-AF65-F5344CB8AC3E}">
        <p14:creationId xmlns:p14="http://schemas.microsoft.com/office/powerpoint/2010/main" val="289215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89B-1F5F-6EF4-26AC-A13C83AC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Colight – Communication between agents through GATs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8EE-F0B4-4B8F-C185-0D810725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agents also consider states of neighbouring intersections (message passing through GCNNs)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agents learn importance of neighbouring intersections through attention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see next slide for GAT/ GNN explanation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831EA-5840-1D1C-24B8-A7E954EDAB1B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05.11.2019</a:t>
            </a:r>
          </a:p>
        </p:txBody>
      </p:sp>
    </p:spTree>
    <p:extLst>
      <p:ext uri="{BB962C8B-B14F-4D97-AF65-F5344CB8AC3E}">
        <p14:creationId xmlns:p14="http://schemas.microsoft.com/office/powerpoint/2010/main" val="399497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D6C-1D03-8E87-FB18-27A6DF49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Colight – Graph Attentional Neural Networks (GATs) for traffic signal control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5216-EDE2-3F8B-CF83-3583CEE5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GATs use Graph layers: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0A07E-F5A3-5E56-CB8C-E7BD503CA828}"/>
              </a:ext>
            </a:extLst>
          </p:cNvPr>
          <p:cNvSpPr txBox="1"/>
          <p:nvPr/>
        </p:nvSpPr>
        <p:spPr>
          <a:xfrm>
            <a:off x="5957455" y="5869094"/>
            <a:ext cx="519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GNN explanation: </a:t>
            </a:r>
            <a:r>
              <a:rPr lang="en-GB" sz="1400" dirty="0">
                <a:solidFill>
                  <a:srgbClr val="6EAC1C"/>
                </a:solidFill>
                <a:hlinkClick r:id="rId2"/>
              </a:rPr>
              <a:t>https://www.youtube.com/watch?v=GXhBEj1ZtE8</a:t>
            </a:r>
            <a:endParaRPr lang="en-GB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829A16-3BD3-CD42-5B05-E885C353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64658"/>
              </p:ext>
            </p:extLst>
          </p:nvPr>
        </p:nvGraphicFramePr>
        <p:xfrm>
          <a:off x="7168551" y="1981320"/>
          <a:ext cx="447519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7">
                  <a:extLst>
                    <a:ext uri="{9D8B030D-6E8A-4147-A177-3AD203B41FA5}">
                      <a16:colId xmlns:a16="http://schemas.microsoft.com/office/drawing/2014/main" val="1480007823"/>
                    </a:ext>
                  </a:extLst>
                </a:gridCol>
                <a:gridCol w="2237597">
                  <a:extLst>
                    <a:ext uri="{9D8B030D-6E8A-4147-A177-3AD203B41FA5}">
                      <a16:colId xmlns:a16="http://schemas.microsoft.com/office/drawing/2014/main" val="3830208125"/>
                    </a:ext>
                  </a:extLst>
                </a:gridCol>
              </a:tblGrid>
              <a:tr h="365061">
                <a:tc>
                  <a:txBody>
                    <a:bodyPr/>
                    <a:lstStyle/>
                    <a:p>
                      <a:r>
                        <a:rPr lang="de-DE" dirty="0"/>
                        <a:t>GNN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94996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de-DE" dirty="0"/>
                        <a:t>Node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Neuron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56268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de-DE" dirty="0"/>
                        <a:t>Neighbouring nodes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Previous neurons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630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Permutation invariant combination of neighbouring nodes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Affine combination of previous neurons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21175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de-DE" dirty="0"/>
                        <a:t>Activation function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Activation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5243"/>
                  </a:ext>
                </a:extLst>
              </a:tr>
              <a:tr h="365061">
                <a:tc>
                  <a:txBody>
                    <a:bodyPr/>
                    <a:lstStyle/>
                    <a:p>
                      <a:r>
                        <a:rPr lang="de-DE" dirty="0"/>
                        <a:t>Graph in, graph out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Tensor in, tensor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75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B7599E-87DA-D72C-8E25-BC577EF1E2D3}"/>
                  </a:ext>
                </a:extLst>
              </p:cNvPr>
              <p:cNvSpPr txBox="1"/>
              <p:nvPr/>
            </p:nvSpPr>
            <p:spPr>
              <a:xfrm>
                <a:off x="1097280" y="4142284"/>
                <a:ext cx="3286669" cy="827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B7599E-87DA-D72C-8E25-BC577EF1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142284"/>
                <a:ext cx="3286669" cy="827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867A1D0A-3449-4A3B-D7BF-B3B631784090}"/>
              </a:ext>
            </a:extLst>
          </p:cNvPr>
          <p:cNvGrpSpPr/>
          <p:nvPr/>
        </p:nvGrpSpPr>
        <p:grpSpPr>
          <a:xfrm>
            <a:off x="1097280" y="2251706"/>
            <a:ext cx="3730867" cy="1673088"/>
            <a:chOff x="643123" y="2303025"/>
            <a:chExt cx="3730867" cy="16730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491498-3924-9324-CE6D-3794DB43467C}"/>
                </a:ext>
              </a:extLst>
            </p:cNvPr>
            <p:cNvSpPr/>
            <p:nvPr/>
          </p:nvSpPr>
          <p:spPr>
            <a:xfrm>
              <a:off x="1389507" y="2425107"/>
              <a:ext cx="474453" cy="474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CF82A-10B6-7A35-4D47-DB28236EA691}"/>
                </a:ext>
              </a:extLst>
            </p:cNvPr>
            <p:cNvSpPr/>
            <p:nvPr/>
          </p:nvSpPr>
          <p:spPr>
            <a:xfrm>
              <a:off x="3177369" y="2407262"/>
              <a:ext cx="474453" cy="474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15D2F0-306C-725E-D4EF-22F920C5D5B2}"/>
                </a:ext>
              </a:extLst>
            </p:cNvPr>
            <p:cNvSpPr/>
            <p:nvPr/>
          </p:nvSpPr>
          <p:spPr>
            <a:xfrm>
              <a:off x="3154714" y="3429000"/>
              <a:ext cx="474453" cy="4744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6E2F07-8797-01A0-84F3-85258AA4B3C4}"/>
                </a:ext>
              </a:extLst>
            </p:cNvPr>
            <p:cNvSpPr/>
            <p:nvPr/>
          </p:nvSpPr>
          <p:spPr>
            <a:xfrm>
              <a:off x="1403210" y="3436837"/>
              <a:ext cx="474453" cy="474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901F6F-8771-715A-0EC1-485988AE19DE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 flipV="1">
              <a:off x="1877663" y="3666227"/>
              <a:ext cx="1277051" cy="78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892AF0-7E84-C590-91B2-9B8A8A1ECF2C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1794478" y="2830078"/>
              <a:ext cx="1429718" cy="6684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6CCCBA-4D10-8220-A2F5-F4AB7F51CF6A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3391941" y="2881715"/>
              <a:ext cx="22655" cy="5472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581694C-40BE-1595-8122-9D628F4625C4}"/>
                </a:ext>
              </a:extLst>
            </p:cNvPr>
            <p:cNvCxnSpPr>
              <a:cxnSpLocks/>
              <a:stCxn id="9" idx="0"/>
              <a:endCxn id="4" idx="4"/>
            </p:cNvCxnSpPr>
            <p:nvPr/>
          </p:nvCxnSpPr>
          <p:spPr>
            <a:xfrm flipH="1" flipV="1">
              <a:off x="1626734" y="2899560"/>
              <a:ext cx="13703" cy="53727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743B817-A669-891D-E631-FB0292251ACC}"/>
                </a:ext>
              </a:extLst>
            </p:cNvPr>
            <p:cNvCxnSpPr>
              <a:cxnSpLocks/>
              <a:stCxn id="7" idx="2"/>
              <a:endCxn id="4" idx="6"/>
            </p:cNvCxnSpPr>
            <p:nvPr/>
          </p:nvCxnSpPr>
          <p:spPr>
            <a:xfrm flipH="1">
              <a:off x="1863960" y="2644489"/>
              <a:ext cx="1313409" cy="17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F0D87E-B870-F3BB-48D7-137EC7C168AD}"/>
                    </a:ext>
                  </a:extLst>
                </p:cNvPr>
                <p:cNvSpPr txBox="1"/>
                <p:nvPr/>
              </p:nvSpPr>
              <p:spPr>
                <a:xfrm>
                  <a:off x="3629620" y="2319365"/>
                  <a:ext cx="7443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F0D87E-B870-F3BB-48D7-137EC7C16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20" y="2319365"/>
                  <a:ext cx="744370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07FF6E8-5877-8A0D-5435-318E92DE4FC9}"/>
                    </a:ext>
                  </a:extLst>
                </p:cNvPr>
                <p:cNvSpPr txBox="1"/>
                <p:nvPr/>
              </p:nvSpPr>
              <p:spPr>
                <a:xfrm>
                  <a:off x="3624691" y="3327172"/>
                  <a:ext cx="73943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7</m:t>
                        </m:r>
                      </m:oMath>
                    </m:oMathPara>
                  </a14:m>
                  <a:endParaRPr lang="de-DE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07FF6E8-5877-8A0D-5435-318E92DE4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91" y="3327172"/>
                  <a:ext cx="739433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42CB59-E868-B982-3720-DD79E10011EE}"/>
                    </a:ext>
                  </a:extLst>
                </p:cNvPr>
                <p:cNvSpPr txBox="1"/>
                <p:nvPr/>
              </p:nvSpPr>
              <p:spPr>
                <a:xfrm>
                  <a:off x="643123" y="2303025"/>
                  <a:ext cx="74475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1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442CB59-E868-B982-3720-DD79E1001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23" y="2303025"/>
                  <a:ext cx="7447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43EAD3-3A81-A8E3-FE63-7A4D34BA57EF}"/>
                    </a:ext>
                  </a:extLst>
                </p:cNvPr>
                <p:cNvSpPr txBox="1"/>
                <p:nvPr/>
              </p:nvSpPr>
              <p:spPr>
                <a:xfrm>
                  <a:off x="643123" y="3329782"/>
                  <a:ext cx="74475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de-DE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: 3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43EAD3-3A81-A8E3-FE63-7A4D34BA5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23" y="3329782"/>
                  <a:ext cx="7447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283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9D315B-CC62-6D16-B323-1AF95AD8E111}"/>
                    </a:ext>
                  </a:extLst>
                </p:cNvPr>
                <p:cNvSpPr txBox="1"/>
                <p:nvPr/>
              </p:nvSpPr>
              <p:spPr>
                <a:xfrm>
                  <a:off x="3177369" y="3464639"/>
                  <a:ext cx="4744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9D315B-CC62-6D16-B323-1AF95AD8E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369" y="3464639"/>
                  <a:ext cx="47445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3CB7179-9A36-0E10-9436-CD3A6AD4C61B}"/>
                    </a:ext>
                  </a:extLst>
                </p:cNvPr>
                <p:cNvSpPr txBox="1"/>
                <p:nvPr/>
              </p:nvSpPr>
              <p:spPr>
                <a:xfrm>
                  <a:off x="3198506" y="2453689"/>
                  <a:ext cx="4744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3CB7179-9A36-0E10-9436-CD3A6AD4C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506" y="2453689"/>
                  <a:ext cx="47445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7045401-6844-1DC9-1AB6-F77DE1167041}"/>
                    </a:ext>
                  </a:extLst>
                </p:cNvPr>
                <p:cNvSpPr txBox="1"/>
                <p:nvPr/>
              </p:nvSpPr>
              <p:spPr>
                <a:xfrm>
                  <a:off x="1420662" y="2459258"/>
                  <a:ext cx="4744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7045401-6844-1DC9-1AB6-F77DE1167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62" y="2459258"/>
                  <a:ext cx="47445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628DB9-7572-9A99-BDE7-F2841D268FEA}"/>
                    </a:ext>
                  </a:extLst>
                </p:cNvPr>
                <p:cNvSpPr txBox="1"/>
                <p:nvPr/>
              </p:nvSpPr>
              <p:spPr>
                <a:xfrm>
                  <a:off x="1418905" y="3476575"/>
                  <a:ext cx="4744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628DB9-7572-9A99-BDE7-F2841D268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905" y="3476575"/>
                  <a:ext cx="47445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17BE9D98-661C-E04B-78C9-3BC55A8C9361}"/>
                  </a:ext>
                </a:extLst>
              </p14:cNvPr>
              <p14:cNvContentPartPr/>
              <p14:nvPr/>
            </p14:nvContentPartPr>
            <p14:xfrm>
              <a:off x="3364650" y="4837719"/>
              <a:ext cx="657720" cy="9576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17BE9D98-661C-E04B-78C9-3BC55A8C93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50" y="4828719"/>
                <a:ext cx="675360" cy="113400"/>
              </a:xfrm>
              <a:prstGeom prst="rect">
                <a:avLst/>
              </a:prstGeom>
            </p:spPr>
          </p:pic>
        </mc:Fallback>
      </mc:AlternateContent>
      <p:sp>
        <p:nvSpPr>
          <p:cNvPr id="1039" name="TextBox 1038">
            <a:extLst>
              <a:ext uri="{FF2B5EF4-FFF2-40B4-BE49-F238E27FC236}">
                <a16:creationId xmlns:a16="http://schemas.microsoft.com/office/drawing/2014/main" id="{EF780807-B86B-6051-B78C-AAF680D0E70A}"/>
              </a:ext>
            </a:extLst>
          </p:cNvPr>
          <p:cNvSpPr txBox="1"/>
          <p:nvPr/>
        </p:nvSpPr>
        <p:spPr>
          <a:xfrm>
            <a:off x="2925263" y="4969601"/>
            <a:ext cx="162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messages from neighbours</a:t>
            </a:r>
            <a:endParaRPr lang="en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66CB838-619C-0183-309C-4BBA0A55EFA2}"/>
                  </a:ext>
                </a:extLst>
              </p:cNvPr>
              <p:cNvSpPr txBox="1"/>
              <p:nvPr/>
            </p:nvSpPr>
            <p:spPr>
              <a:xfrm>
                <a:off x="4828751" y="2251706"/>
                <a:ext cx="2327432" cy="1219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sz="1600" dirty="0"/>
                  <a:t> = weight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de-DE" sz="1600" dirty="0"/>
                  <a:t> = node features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sz="1600" dirty="0"/>
                  <a:t> = attention factors?</a:t>
                </a:r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sz="1600" dirty="0"/>
                  <a:t> = activation function</a:t>
                </a:r>
              </a:p>
            </p:txBody>
          </p:sp>
        </mc:Choice>
        <mc:Fallback xmlns="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66CB838-619C-0183-309C-4BBA0A55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751" y="2251706"/>
                <a:ext cx="2327432" cy="1219308"/>
              </a:xfrm>
              <a:prstGeom prst="rect">
                <a:avLst/>
              </a:prstGeom>
              <a:blipFill>
                <a:blip r:embed="rId14"/>
                <a:stretch>
                  <a:fillRect t="-1500" r="-262" b="-5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13480D3-7FDC-157E-623B-58396EB21C86}"/>
              </a:ext>
            </a:extLst>
          </p:cNvPr>
          <p:cNvSpPr txBox="1"/>
          <p:nvPr/>
        </p:nvSpPr>
        <p:spPr>
          <a:xfrm>
            <a:off x="10987811" y="78528"/>
            <a:ext cx="114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05.11.2019</a:t>
            </a:r>
          </a:p>
        </p:txBody>
      </p:sp>
    </p:spTree>
    <p:extLst>
      <p:ext uri="{BB962C8B-B14F-4D97-AF65-F5344CB8AC3E}">
        <p14:creationId xmlns:p14="http://schemas.microsoft.com/office/powerpoint/2010/main" val="15626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916E-90E7-E906-D78E-79759B2F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DemoLight: speed up training of DRL TSC through demonstrations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069-8849-E93A-569E-C955D985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Start training of DRL TSC agents with A2C demos from classical methods, then fine-tune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Promises faster, more consistent convergence and better final performance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9125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</TotalTime>
  <Words>827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Wingdings</vt:lpstr>
      <vt:lpstr>Retrospect</vt:lpstr>
      <vt:lpstr>PowerPoint Presentation</vt:lpstr>
      <vt:lpstr>SUMO vs CoLight</vt:lpstr>
      <vt:lpstr>Intellilight: Deep RL for traffic signal control</vt:lpstr>
      <vt:lpstr>FRAP – Learning phase competition for traffic signal control</vt:lpstr>
      <vt:lpstr>PressLight</vt:lpstr>
      <vt:lpstr>PressLight - Questions</vt:lpstr>
      <vt:lpstr>Colight – Communication between agents through GATs</vt:lpstr>
      <vt:lpstr>Colight – Graph Attentional Neural Networks (GATs) for traffic signal control</vt:lpstr>
      <vt:lpstr>DemoLight: speed up training of DRL TSC through demonstrations</vt:lpstr>
      <vt:lpstr>A Thousand Lights - MPLight</vt:lpstr>
      <vt:lpstr>Vehicle Trajectories from Demonstrations</vt:lpstr>
      <vt:lpstr>Simulation with sparse trajectory data</vt:lpstr>
      <vt:lpstr>Safety for DRL-based traffic signal control systems</vt:lpstr>
      <vt:lpstr>Potential research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Jost</dc:creator>
  <cp:lastModifiedBy>Sebastian Jost</cp:lastModifiedBy>
  <cp:revision>10</cp:revision>
  <dcterms:created xsi:type="dcterms:W3CDTF">2023-04-20T09:39:55Z</dcterms:created>
  <dcterms:modified xsi:type="dcterms:W3CDTF">2023-04-28T20:50:06Z</dcterms:modified>
</cp:coreProperties>
</file>