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</p:sldIdLst>
  <p:sldSz cx="9144000" cy="6858000" type="screen4x3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4400" b="0" strike="noStrike" spc="-1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de-DE" sz="3200" b="0" strike="noStrike" spc="-1">
                <a:solidFill>
                  <a:srgbClr val="000000"/>
                </a:solidFill>
                <a:latin typeface="Calibri"/>
              </a:rPr>
              <a:t>Textmasterformat bearbeiten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de-DE" sz="2800" b="0" strike="noStrike" spc="-1">
                <a:solidFill>
                  <a:srgbClr val="000000"/>
                </a:solidFill>
                <a:latin typeface="Calibri"/>
              </a:rPr>
              <a:t>Zweite Ebene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latin typeface="Calibri"/>
              </a:rPr>
              <a:t>Dritte Ebene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Vierte Ebene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BFD8582-D51C-4626-941D-72488467BBC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2/22/2024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61CF666-BD36-486C-9A44-525FF488BFD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116E462-E4E1-42FA-A1FA-5037E25E2199}"/>
              </a:ext>
            </a:extLst>
          </p:cNvPr>
          <p:cNvSpPr/>
          <p:nvPr/>
        </p:nvSpPr>
        <p:spPr>
          <a:xfrm>
            <a:off x="89012" y="121320"/>
            <a:ext cx="8941700" cy="6615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Ellipse 8"/>
          <p:cNvSpPr/>
          <p:nvPr/>
        </p:nvSpPr>
        <p:spPr>
          <a:xfrm>
            <a:off x="3367440" y="152280"/>
            <a:ext cx="1509120" cy="542520"/>
          </a:xfrm>
          <a:prstGeom prst="ellipse">
            <a:avLst/>
          </a:prstGeom>
          <a:noFill/>
          <a:ln w="12700"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Product design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29" name="Ellipse 9"/>
          <p:cNvSpPr/>
          <p:nvPr/>
        </p:nvSpPr>
        <p:spPr>
          <a:xfrm>
            <a:off x="3367440" y="1436760"/>
            <a:ext cx="1509120" cy="620280"/>
          </a:xfrm>
          <a:prstGeom prst="ellipse">
            <a:avLst/>
          </a:prstGeom>
          <a:noFill/>
          <a:ln w="12700"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Tooling development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0" name="Ellipse 10"/>
          <p:cNvSpPr/>
          <p:nvPr/>
        </p:nvSpPr>
        <p:spPr>
          <a:xfrm>
            <a:off x="3367440" y="817200"/>
            <a:ext cx="1509120" cy="554040"/>
          </a:xfrm>
          <a:prstGeom prst="ellipse">
            <a:avLst/>
          </a:prstGeom>
          <a:noFill/>
          <a:ln w="12700"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Measurements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32" name="Gerade Verbindung mit Pfeil 12"/>
          <p:cNvSpPr/>
          <p:nvPr/>
        </p:nvSpPr>
        <p:spPr>
          <a:xfrm flipV="1">
            <a:off x="4876920" y="422640"/>
            <a:ext cx="3404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Textfeld 23"/>
          <p:cNvSpPr/>
          <p:nvPr/>
        </p:nvSpPr>
        <p:spPr>
          <a:xfrm>
            <a:off x="6172200" y="180360"/>
            <a:ext cx="2033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i="1" strike="noStrike" spc="-1">
                <a:solidFill>
                  <a:srgbClr val="3F00DE"/>
                </a:solidFill>
                <a:latin typeface="Calibri"/>
              </a:rPr>
              <a:t>Part specs + variants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4" name="Gerade Verbindung mit Pfeil 13"/>
          <p:cNvSpPr/>
          <p:nvPr/>
        </p:nvSpPr>
        <p:spPr>
          <a:xfrm flipV="1">
            <a:off x="4876920" y="1093320"/>
            <a:ext cx="3428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Textfeld 24"/>
          <p:cNvSpPr/>
          <p:nvPr/>
        </p:nvSpPr>
        <p:spPr>
          <a:xfrm>
            <a:off x="6172200" y="826920"/>
            <a:ext cx="2033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i="1" strike="noStrike" spc="-1">
                <a:solidFill>
                  <a:srgbClr val="3F00DE"/>
                </a:solidFill>
                <a:latin typeface="Calibri"/>
              </a:rPr>
              <a:t>Material properties 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6" name="Gerade Verbindung mit Pfeil 14"/>
          <p:cNvSpPr/>
          <p:nvPr/>
        </p:nvSpPr>
        <p:spPr>
          <a:xfrm>
            <a:off x="4876920" y="1747080"/>
            <a:ext cx="3413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Textfeld 26"/>
          <p:cNvSpPr/>
          <p:nvPr/>
        </p:nvSpPr>
        <p:spPr>
          <a:xfrm>
            <a:off x="6120000" y="1475640"/>
            <a:ext cx="2033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i="1" strike="noStrike" spc="-1">
                <a:solidFill>
                  <a:srgbClr val="3F00DE"/>
                </a:solidFill>
                <a:latin typeface="Calibri"/>
              </a:rPr>
              <a:t>Mould specs + variants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38" name="Gerade Verbindung mit Pfeil 15"/>
          <p:cNvSpPr/>
          <p:nvPr/>
        </p:nvSpPr>
        <p:spPr>
          <a:xfrm flipH="1">
            <a:off x="4862160" y="2511000"/>
            <a:ext cx="3428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Textfeld 27"/>
          <p:cNvSpPr/>
          <p:nvPr/>
        </p:nvSpPr>
        <p:spPr>
          <a:xfrm>
            <a:off x="6095880" y="2268360"/>
            <a:ext cx="2101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i="1" strike="noStrike" spc="-1">
                <a:solidFill>
                  <a:srgbClr val="3F00DE"/>
                </a:solidFill>
                <a:latin typeface="Calibri"/>
              </a:rPr>
              <a:t>Design Parameters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0" name="Gerade Verbindung mit Pfeil 16"/>
          <p:cNvSpPr/>
          <p:nvPr/>
        </p:nvSpPr>
        <p:spPr>
          <a:xfrm>
            <a:off x="4915080" y="3008520"/>
            <a:ext cx="3376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feld 29"/>
          <p:cNvSpPr/>
          <p:nvPr/>
        </p:nvSpPr>
        <p:spPr>
          <a:xfrm>
            <a:off x="6095880" y="2743200"/>
            <a:ext cx="2101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i="1" strike="noStrike" spc="-1">
                <a:solidFill>
                  <a:srgbClr val="3F00DE"/>
                </a:solidFill>
                <a:latin typeface="Calibri"/>
              </a:rPr>
              <a:t>Parametric Model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2" name="Gerade Verbindung mit Pfeil 17"/>
          <p:cNvSpPr/>
          <p:nvPr/>
        </p:nvSpPr>
        <p:spPr>
          <a:xfrm flipH="1" flipV="1">
            <a:off x="4862160" y="3602880"/>
            <a:ext cx="3428640" cy="1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Gerade Verbindung mit Pfeil 18"/>
          <p:cNvSpPr/>
          <p:nvPr/>
        </p:nvSpPr>
        <p:spPr>
          <a:xfrm flipV="1">
            <a:off x="4876920" y="4196880"/>
            <a:ext cx="3428640" cy="23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Textfeld 30"/>
          <p:cNvSpPr/>
          <p:nvPr/>
        </p:nvSpPr>
        <p:spPr>
          <a:xfrm>
            <a:off x="6095880" y="3982320"/>
            <a:ext cx="21146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3F00DE"/>
                </a:solidFill>
                <a:latin typeface="Calibri"/>
              </a:rPr>
              <a:t>Part Temperatur Profile +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3F00DE"/>
                </a:solidFill>
                <a:latin typeface="Calibri"/>
              </a:rPr>
              <a:t>Simulation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5" name="Gerade Verbindung mit Pfeil 19"/>
          <p:cNvSpPr/>
          <p:nvPr/>
        </p:nvSpPr>
        <p:spPr>
          <a:xfrm flipH="1" flipV="1">
            <a:off x="4876200" y="5973480"/>
            <a:ext cx="3413880" cy="15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Textfeld 31"/>
          <p:cNvSpPr/>
          <p:nvPr/>
        </p:nvSpPr>
        <p:spPr>
          <a:xfrm>
            <a:off x="6095880" y="5743800"/>
            <a:ext cx="217620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3F00DE"/>
                </a:solidFill>
                <a:latin typeface="Calibri"/>
              </a:rPr>
              <a:t>Curing Cycle / Simulation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7" name="Gerade Verbindung mit Pfeil 20"/>
          <p:cNvSpPr/>
          <p:nvPr/>
        </p:nvSpPr>
        <p:spPr>
          <a:xfrm flipV="1">
            <a:off x="4862160" y="6212160"/>
            <a:ext cx="3428640" cy="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Textfeld 32"/>
          <p:cNvSpPr/>
          <p:nvPr/>
        </p:nvSpPr>
        <p:spPr>
          <a:xfrm>
            <a:off x="6120000" y="6192000"/>
            <a:ext cx="20854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3F00DE"/>
                </a:solidFill>
                <a:latin typeface="Calibri"/>
              </a:rPr>
              <a:t>Experiment / Production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49" name="Textfeld 33"/>
          <p:cNvSpPr/>
          <p:nvPr/>
        </p:nvSpPr>
        <p:spPr>
          <a:xfrm>
            <a:off x="609480" y="309960"/>
            <a:ext cx="12949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</a:rPr>
              <a:t>Product Designer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0" name="Textfeld 34"/>
          <p:cNvSpPr/>
          <p:nvPr/>
        </p:nvSpPr>
        <p:spPr>
          <a:xfrm>
            <a:off x="609480" y="942120"/>
            <a:ext cx="1523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</a:rPr>
              <a:t>Production Engineer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1" name="Gerade Verbindung 10"/>
          <p:cNvSpPr/>
          <p:nvPr/>
        </p:nvSpPr>
        <p:spPr>
          <a:xfrm>
            <a:off x="1904760" y="448200"/>
            <a:ext cx="1316880" cy="2520"/>
          </a:xfrm>
          <a:prstGeom prst="line">
            <a:avLst/>
          </a:prstGeom>
          <a:ln>
            <a:solidFill>
              <a:srgbClr val="4F81BD">
                <a:lumMod val="75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Gerade Verbindung 11"/>
          <p:cNvSpPr/>
          <p:nvPr/>
        </p:nvSpPr>
        <p:spPr>
          <a:xfrm>
            <a:off x="2133360" y="1080360"/>
            <a:ext cx="1088280" cy="17280"/>
          </a:xfrm>
          <a:prstGeom prst="line">
            <a:avLst/>
          </a:prstGeom>
          <a:ln>
            <a:solidFill>
              <a:srgbClr val="4F81BD">
                <a:lumMod val="75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Textfeld 35"/>
          <p:cNvSpPr/>
          <p:nvPr/>
        </p:nvSpPr>
        <p:spPr>
          <a:xfrm>
            <a:off x="609480" y="1600200"/>
            <a:ext cx="13712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</a:rPr>
              <a:t>Tooling Developer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4" name="Gerade Verbindung 12"/>
          <p:cNvSpPr/>
          <p:nvPr/>
        </p:nvSpPr>
        <p:spPr>
          <a:xfrm>
            <a:off x="1981080" y="1738440"/>
            <a:ext cx="1227960" cy="360"/>
          </a:xfrm>
          <a:prstGeom prst="line">
            <a:avLst/>
          </a:prstGeom>
          <a:ln>
            <a:solidFill>
              <a:srgbClr val="4F81BD">
                <a:lumMod val="75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Textfeld 36"/>
          <p:cNvSpPr/>
          <p:nvPr/>
        </p:nvSpPr>
        <p:spPr>
          <a:xfrm>
            <a:off x="609480" y="3095640"/>
            <a:ext cx="15235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</a:rPr>
              <a:t>Simulation Operator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6" name="Textfeld 37"/>
          <p:cNvSpPr/>
          <p:nvPr/>
        </p:nvSpPr>
        <p:spPr>
          <a:xfrm>
            <a:off x="609480" y="4896720"/>
            <a:ext cx="1371240" cy="25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100" b="0" strike="noStrike" spc="-1">
                <a:solidFill>
                  <a:srgbClr val="000000"/>
                </a:solidFill>
                <a:latin typeface="Calibri"/>
              </a:rPr>
              <a:t>Production Engineer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57" name="Gerade Verbindung 13"/>
          <p:cNvSpPr/>
          <p:nvPr/>
        </p:nvSpPr>
        <p:spPr>
          <a:xfrm>
            <a:off x="1981080" y="5027400"/>
            <a:ext cx="1227960" cy="7560"/>
          </a:xfrm>
          <a:prstGeom prst="line">
            <a:avLst/>
          </a:prstGeom>
          <a:ln>
            <a:solidFill>
              <a:srgbClr val="4F81BD">
                <a:lumMod val="75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Textfeld 38"/>
          <p:cNvSpPr/>
          <p:nvPr/>
        </p:nvSpPr>
        <p:spPr>
          <a:xfrm>
            <a:off x="609480" y="5943600"/>
            <a:ext cx="106632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Calibri"/>
              </a:rPr>
              <a:t>Line Engineer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59" name="Gerade Verbindung 16"/>
          <p:cNvSpPr/>
          <p:nvPr/>
        </p:nvSpPr>
        <p:spPr>
          <a:xfrm>
            <a:off x="1676160" y="6081840"/>
            <a:ext cx="1539360" cy="360"/>
          </a:xfrm>
          <a:prstGeom prst="line">
            <a:avLst/>
          </a:prstGeom>
          <a:ln>
            <a:solidFill>
              <a:srgbClr val="4F81BD">
                <a:lumMod val="75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0" name="Picture 13" descr="C:\Users\NasrKasrin\Pictures\user-role.png"/>
          <p:cNvPicPr/>
          <p:nvPr/>
        </p:nvPicPr>
        <p:blipFill>
          <a:blip r:embed="rId2"/>
          <a:stretch/>
        </p:blipFill>
        <p:spPr>
          <a:xfrm>
            <a:off x="457200" y="304920"/>
            <a:ext cx="192240" cy="213840"/>
          </a:xfrm>
          <a:prstGeom prst="rect">
            <a:avLst/>
          </a:prstGeom>
          <a:ln w="0">
            <a:noFill/>
          </a:ln>
        </p:spPr>
      </p:pic>
      <p:pic>
        <p:nvPicPr>
          <p:cNvPr id="261" name="Picture 14" descr="C:\Users\NasrKasrin\Pictures\user-role.png"/>
          <p:cNvPicPr/>
          <p:nvPr/>
        </p:nvPicPr>
        <p:blipFill>
          <a:blip r:embed="rId2"/>
          <a:stretch/>
        </p:blipFill>
        <p:spPr>
          <a:xfrm>
            <a:off x="457200" y="964080"/>
            <a:ext cx="192240" cy="2138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15" descr="C:\Users\NasrKasrin\Pictures\user-role.png"/>
          <p:cNvPicPr/>
          <p:nvPr/>
        </p:nvPicPr>
        <p:blipFill>
          <a:blip r:embed="rId2"/>
          <a:stretch/>
        </p:blipFill>
        <p:spPr>
          <a:xfrm>
            <a:off x="457200" y="1611720"/>
            <a:ext cx="192240" cy="21384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16" descr="C:\Users\NasrKasrin\Pictures\user-role.png"/>
          <p:cNvPicPr/>
          <p:nvPr/>
        </p:nvPicPr>
        <p:blipFill>
          <a:blip r:embed="rId2"/>
          <a:stretch/>
        </p:blipFill>
        <p:spPr>
          <a:xfrm>
            <a:off x="457200" y="3095640"/>
            <a:ext cx="192240" cy="21384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17" descr="C:\Users\NasrKasrin\Pictures\user-role.png"/>
          <p:cNvPicPr/>
          <p:nvPr/>
        </p:nvPicPr>
        <p:blipFill>
          <a:blip r:embed="rId2"/>
          <a:stretch/>
        </p:blipFill>
        <p:spPr>
          <a:xfrm>
            <a:off x="457200" y="4896720"/>
            <a:ext cx="192240" cy="21384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18" descr="C:\Users\NasrKasrin\Pictures\user-role.png"/>
          <p:cNvPicPr/>
          <p:nvPr/>
        </p:nvPicPr>
        <p:blipFill>
          <a:blip r:embed="rId2"/>
          <a:stretch/>
        </p:blipFill>
        <p:spPr>
          <a:xfrm>
            <a:off x="457200" y="5943600"/>
            <a:ext cx="192240" cy="213840"/>
          </a:xfrm>
          <a:prstGeom prst="rect">
            <a:avLst/>
          </a:prstGeom>
          <a:ln w="0">
            <a:noFill/>
          </a:ln>
        </p:spPr>
      </p:pic>
      <p:sp>
        <p:nvSpPr>
          <p:cNvPr id="266" name="Rounded Rectangle 4"/>
          <p:cNvSpPr/>
          <p:nvPr/>
        </p:nvSpPr>
        <p:spPr>
          <a:xfrm>
            <a:off x="3414240" y="2307960"/>
            <a:ext cx="1447560" cy="827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Process Simulator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7" name="Rounded Rectangle 5"/>
          <p:cNvSpPr/>
          <p:nvPr/>
        </p:nvSpPr>
        <p:spPr>
          <a:xfrm>
            <a:off x="3400560" y="3488760"/>
            <a:ext cx="1447560" cy="827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Temperature Control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68" name="Textfeld 39"/>
          <p:cNvSpPr/>
          <p:nvPr/>
        </p:nvSpPr>
        <p:spPr>
          <a:xfrm>
            <a:off x="6081480" y="3372480"/>
            <a:ext cx="22003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i="1" strike="noStrike" spc="-1">
                <a:solidFill>
                  <a:srgbClr val="3F00DE"/>
                </a:solidFill>
                <a:latin typeface="Calibri"/>
              </a:rPr>
              <a:t>Reference Temperature Profile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200" b="1" i="1" strike="noStrike" spc="-1">
                <a:solidFill>
                  <a:srgbClr val="3F00DE"/>
                </a:solidFill>
                <a:latin typeface="Calibri"/>
              </a:rPr>
              <a:t>Parametric Model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269" name="Group 17"/>
          <p:cNvGrpSpPr/>
          <p:nvPr/>
        </p:nvGrpSpPr>
        <p:grpSpPr>
          <a:xfrm>
            <a:off x="8291160" y="228600"/>
            <a:ext cx="644400" cy="6248520"/>
            <a:chOff x="8291160" y="228600"/>
            <a:chExt cx="644400" cy="6248520"/>
          </a:xfrm>
        </p:grpSpPr>
        <p:sp>
          <p:nvSpPr>
            <p:cNvPr id="270" name="Gerade Verbindung 17"/>
            <p:cNvSpPr/>
            <p:nvPr/>
          </p:nvSpPr>
          <p:spPr>
            <a:xfrm>
              <a:off x="8291160" y="236880"/>
              <a:ext cx="360" cy="6239880"/>
            </a:xfrm>
            <a:prstGeom prst="line">
              <a:avLst/>
            </a:prstGeom>
            <a:ln w="19050">
              <a:solidFill>
                <a:srgbClr val="4A7EBB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Straight Connector 19"/>
            <p:cNvSpPr/>
            <p:nvPr/>
          </p:nvSpPr>
          <p:spPr>
            <a:xfrm>
              <a:off x="8291160" y="228600"/>
              <a:ext cx="644040" cy="360"/>
            </a:xfrm>
            <a:prstGeom prst="line">
              <a:avLst/>
            </a:prstGeom>
            <a:ln w="19050">
              <a:solidFill>
                <a:srgbClr val="4A7EBB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Straight Connector 20"/>
            <p:cNvSpPr/>
            <p:nvPr/>
          </p:nvSpPr>
          <p:spPr>
            <a:xfrm>
              <a:off x="8291160" y="6476760"/>
              <a:ext cx="644040" cy="360"/>
            </a:xfrm>
            <a:prstGeom prst="line">
              <a:avLst/>
            </a:prstGeom>
            <a:ln w="19050">
              <a:solidFill>
                <a:srgbClr val="4A7EBB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3" name="Gerade Verbindung 18"/>
            <p:cNvSpPr/>
            <p:nvPr/>
          </p:nvSpPr>
          <p:spPr>
            <a:xfrm>
              <a:off x="8935200" y="228600"/>
              <a:ext cx="360" cy="6239880"/>
            </a:xfrm>
            <a:prstGeom prst="line">
              <a:avLst/>
            </a:prstGeom>
            <a:ln w="19050">
              <a:solidFill>
                <a:srgbClr val="4A7EBB"/>
              </a:solidFill>
              <a:prstDash val="sys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74" name="Picture 19"/>
          <p:cNvPicPr/>
          <p:nvPr/>
        </p:nvPicPr>
        <p:blipFill>
          <a:blip r:embed="rId3"/>
          <a:stretch/>
        </p:blipFill>
        <p:spPr>
          <a:xfrm rot="5400000">
            <a:off x="4006440" y="3929760"/>
            <a:ext cx="276480" cy="1007280"/>
          </a:xfrm>
          <a:prstGeom prst="rect">
            <a:avLst/>
          </a:prstGeom>
          <a:ln w="0">
            <a:noFill/>
          </a:ln>
        </p:spPr>
      </p:pic>
      <p:sp>
        <p:nvSpPr>
          <p:cNvPr id="275" name="Ellipse 11"/>
          <p:cNvSpPr/>
          <p:nvPr/>
        </p:nvSpPr>
        <p:spPr>
          <a:xfrm>
            <a:off x="3429000" y="4744080"/>
            <a:ext cx="1447560" cy="609120"/>
          </a:xfrm>
          <a:prstGeom prst="ellipse">
            <a:avLst/>
          </a:prstGeom>
          <a:noFill/>
          <a:ln w="12700"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Process Design Assessment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76" name="Gerade Verbindung mit Pfeil 22"/>
          <p:cNvSpPr/>
          <p:nvPr/>
        </p:nvSpPr>
        <p:spPr>
          <a:xfrm flipH="1">
            <a:off x="4876920" y="4972680"/>
            <a:ext cx="3412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Textfeld 40"/>
          <p:cNvSpPr/>
          <p:nvPr/>
        </p:nvSpPr>
        <p:spPr>
          <a:xfrm>
            <a:off x="6081480" y="4744080"/>
            <a:ext cx="211464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3F00DE"/>
                </a:solidFill>
                <a:latin typeface="Calibri"/>
              </a:rPr>
              <a:t>Part Temperature Profile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8" name="Gerade Verbindung mit Pfeil 23"/>
          <p:cNvSpPr/>
          <p:nvPr/>
        </p:nvSpPr>
        <p:spPr>
          <a:xfrm>
            <a:off x="4900680" y="5201280"/>
            <a:ext cx="3380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Picture 20"/>
          <p:cNvPicPr/>
          <p:nvPr/>
        </p:nvPicPr>
        <p:blipFill>
          <a:blip r:embed="rId3"/>
          <a:stretch/>
        </p:blipFill>
        <p:spPr>
          <a:xfrm>
            <a:off x="4814640" y="3922560"/>
            <a:ext cx="442800" cy="973800"/>
          </a:xfrm>
          <a:prstGeom prst="rect">
            <a:avLst/>
          </a:prstGeom>
          <a:ln w="0">
            <a:noFill/>
          </a:ln>
        </p:spPr>
      </p:pic>
      <p:pic>
        <p:nvPicPr>
          <p:cNvPr id="280" name="Picture 21"/>
          <p:cNvPicPr/>
          <p:nvPr/>
        </p:nvPicPr>
        <p:blipFill>
          <a:blip r:embed="rId3"/>
          <a:stretch/>
        </p:blipFill>
        <p:spPr>
          <a:xfrm>
            <a:off x="4862160" y="2756880"/>
            <a:ext cx="442800" cy="973800"/>
          </a:xfrm>
          <a:prstGeom prst="rect">
            <a:avLst/>
          </a:prstGeom>
          <a:ln w="0">
            <a:noFill/>
          </a:ln>
        </p:spPr>
      </p:pic>
      <p:sp>
        <p:nvSpPr>
          <p:cNvPr id="281" name="Textfeld 41"/>
          <p:cNvSpPr/>
          <p:nvPr/>
        </p:nvSpPr>
        <p:spPr>
          <a:xfrm>
            <a:off x="6095880" y="5153040"/>
            <a:ext cx="2033280" cy="272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200" b="1" strike="noStrike" spc="-1">
                <a:solidFill>
                  <a:srgbClr val="3F00DE"/>
                </a:solidFill>
                <a:latin typeface="Calibri"/>
              </a:rPr>
              <a:t>Part Assessment / Evaluation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82" name="Ellipse 12"/>
          <p:cNvSpPr/>
          <p:nvPr/>
        </p:nvSpPr>
        <p:spPr>
          <a:xfrm>
            <a:off x="3400560" y="5791320"/>
            <a:ext cx="1447560" cy="609120"/>
          </a:xfrm>
          <a:prstGeom prst="ellipse">
            <a:avLst/>
          </a:prstGeom>
          <a:noFill/>
          <a:ln w="12700"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Production / Trails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283" name="Gerade Verbindung 20"/>
          <p:cNvSpPr/>
          <p:nvPr/>
        </p:nvSpPr>
        <p:spPr>
          <a:xfrm>
            <a:off x="2133360" y="3233880"/>
            <a:ext cx="1088280" cy="360"/>
          </a:xfrm>
          <a:prstGeom prst="line">
            <a:avLst/>
          </a:prstGeom>
          <a:ln>
            <a:solidFill>
              <a:srgbClr val="4F81BD">
                <a:lumMod val="75000"/>
              </a:srgb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4" name="Picture 22"/>
          <p:cNvPicPr/>
          <p:nvPr/>
        </p:nvPicPr>
        <p:blipFill>
          <a:blip r:embed="rId3"/>
          <a:stretch/>
        </p:blipFill>
        <p:spPr>
          <a:xfrm>
            <a:off x="4814640" y="5049000"/>
            <a:ext cx="442800" cy="1046520"/>
          </a:xfrm>
          <a:prstGeom prst="rect">
            <a:avLst/>
          </a:prstGeom>
          <a:ln w="0">
            <a:noFill/>
          </a:ln>
        </p:spPr>
      </p:pic>
      <p:grpSp>
        <p:nvGrpSpPr>
          <p:cNvPr id="285" name="Group 18"/>
          <p:cNvGrpSpPr/>
          <p:nvPr/>
        </p:nvGrpSpPr>
        <p:grpSpPr>
          <a:xfrm>
            <a:off x="5486400" y="121320"/>
            <a:ext cx="532800" cy="290520"/>
            <a:chOff x="5486400" y="121320"/>
            <a:chExt cx="532800" cy="290520"/>
          </a:xfrm>
        </p:grpSpPr>
        <p:sp>
          <p:nvSpPr>
            <p:cNvPr id="286" name="Oval 32"/>
            <p:cNvSpPr/>
            <p:nvPr/>
          </p:nvSpPr>
          <p:spPr>
            <a:xfrm>
              <a:off x="5486400" y="15228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7" name="Oval 33"/>
            <p:cNvSpPr/>
            <p:nvPr/>
          </p:nvSpPr>
          <p:spPr>
            <a:xfrm>
              <a:off x="5807160" y="1645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88" name="Straight Connector 21"/>
            <p:cNvSpPr/>
            <p:nvPr/>
          </p:nvSpPr>
          <p:spPr>
            <a:xfrm flipH="1">
              <a:off x="5715000" y="12132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9" name="Group 19"/>
          <p:cNvGrpSpPr/>
          <p:nvPr/>
        </p:nvGrpSpPr>
        <p:grpSpPr>
          <a:xfrm>
            <a:off x="5486400" y="776160"/>
            <a:ext cx="532800" cy="290520"/>
            <a:chOff x="5486400" y="776160"/>
            <a:chExt cx="532800" cy="290520"/>
          </a:xfrm>
        </p:grpSpPr>
        <p:sp>
          <p:nvSpPr>
            <p:cNvPr id="290" name="Oval 34"/>
            <p:cNvSpPr/>
            <p:nvPr/>
          </p:nvSpPr>
          <p:spPr>
            <a:xfrm>
              <a:off x="5486400" y="8071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1" name="Oval 35"/>
            <p:cNvSpPr/>
            <p:nvPr/>
          </p:nvSpPr>
          <p:spPr>
            <a:xfrm>
              <a:off x="5807160" y="81936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2" name="Straight Connector 22"/>
            <p:cNvSpPr/>
            <p:nvPr/>
          </p:nvSpPr>
          <p:spPr>
            <a:xfrm flipH="1">
              <a:off x="5715000" y="77616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3" name="Group 20"/>
          <p:cNvGrpSpPr/>
          <p:nvPr/>
        </p:nvGrpSpPr>
        <p:grpSpPr>
          <a:xfrm>
            <a:off x="5494320" y="1416600"/>
            <a:ext cx="533160" cy="290520"/>
            <a:chOff x="5494320" y="1416600"/>
            <a:chExt cx="533160" cy="290520"/>
          </a:xfrm>
        </p:grpSpPr>
        <p:sp>
          <p:nvSpPr>
            <p:cNvPr id="294" name="Oval 36"/>
            <p:cNvSpPr/>
            <p:nvPr/>
          </p:nvSpPr>
          <p:spPr>
            <a:xfrm>
              <a:off x="5494320" y="14479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5" name="Oval 37"/>
            <p:cNvSpPr/>
            <p:nvPr/>
          </p:nvSpPr>
          <p:spPr>
            <a:xfrm>
              <a:off x="5815440" y="145980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6" name="Straight Connector 23"/>
            <p:cNvSpPr/>
            <p:nvPr/>
          </p:nvSpPr>
          <p:spPr>
            <a:xfrm flipH="1">
              <a:off x="5722920" y="141660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97" name="Group 21"/>
          <p:cNvGrpSpPr/>
          <p:nvPr/>
        </p:nvGrpSpPr>
        <p:grpSpPr>
          <a:xfrm>
            <a:off x="5486400" y="2681280"/>
            <a:ext cx="532800" cy="290520"/>
            <a:chOff x="5486400" y="2681280"/>
            <a:chExt cx="532800" cy="290520"/>
          </a:xfrm>
        </p:grpSpPr>
        <p:sp>
          <p:nvSpPr>
            <p:cNvPr id="298" name="Oval 38"/>
            <p:cNvSpPr/>
            <p:nvPr/>
          </p:nvSpPr>
          <p:spPr>
            <a:xfrm>
              <a:off x="5486400" y="271224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299" name="Oval 39"/>
            <p:cNvSpPr/>
            <p:nvPr/>
          </p:nvSpPr>
          <p:spPr>
            <a:xfrm>
              <a:off x="5807160" y="27241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0" name="Straight Connector 24"/>
            <p:cNvSpPr/>
            <p:nvPr/>
          </p:nvSpPr>
          <p:spPr>
            <a:xfrm flipH="1">
              <a:off x="5715000" y="268128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1" name="Group 22"/>
          <p:cNvGrpSpPr/>
          <p:nvPr/>
        </p:nvGrpSpPr>
        <p:grpSpPr>
          <a:xfrm>
            <a:off x="5486400" y="2190600"/>
            <a:ext cx="532800" cy="290520"/>
            <a:chOff x="5486400" y="2190600"/>
            <a:chExt cx="532800" cy="290520"/>
          </a:xfrm>
        </p:grpSpPr>
        <p:sp>
          <p:nvSpPr>
            <p:cNvPr id="302" name="Oval 40"/>
            <p:cNvSpPr/>
            <p:nvPr/>
          </p:nvSpPr>
          <p:spPr>
            <a:xfrm>
              <a:off x="5486400" y="22219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3" name="Oval 41"/>
            <p:cNvSpPr/>
            <p:nvPr/>
          </p:nvSpPr>
          <p:spPr>
            <a:xfrm>
              <a:off x="5807160" y="223380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4" name="Straight Connector 25"/>
            <p:cNvSpPr/>
            <p:nvPr/>
          </p:nvSpPr>
          <p:spPr>
            <a:xfrm flipH="1">
              <a:off x="5715000" y="219060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5" name="Group 23"/>
          <p:cNvGrpSpPr/>
          <p:nvPr/>
        </p:nvGrpSpPr>
        <p:grpSpPr>
          <a:xfrm>
            <a:off x="5486400" y="3290760"/>
            <a:ext cx="532800" cy="290520"/>
            <a:chOff x="5486400" y="3290760"/>
            <a:chExt cx="532800" cy="290520"/>
          </a:xfrm>
        </p:grpSpPr>
        <p:sp>
          <p:nvSpPr>
            <p:cNvPr id="306" name="Oval 42"/>
            <p:cNvSpPr/>
            <p:nvPr/>
          </p:nvSpPr>
          <p:spPr>
            <a:xfrm>
              <a:off x="5486400" y="33217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7" name="Oval 43"/>
            <p:cNvSpPr/>
            <p:nvPr/>
          </p:nvSpPr>
          <p:spPr>
            <a:xfrm>
              <a:off x="5807160" y="333396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08" name="Straight Connector 26"/>
            <p:cNvSpPr/>
            <p:nvPr/>
          </p:nvSpPr>
          <p:spPr>
            <a:xfrm flipH="1">
              <a:off x="5715000" y="329076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9" name="Group 24"/>
          <p:cNvGrpSpPr/>
          <p:nvPr/>
        </p:nvGrpSpPr>
        <p:grpSpPr>
          <a:xfrm>
            <a:off x="5486400" y="3900240"/>
            <a:ext cx="532800" cy="290520"/>
            <a:chOff x="5486400" y="3900240"/>
            <a:chExt cx="532800" cy="290520"/>
          </a:xfrm>
        </p:grpSpPr>
        <p:sp>
          <p:nvSpPr>
            <p:cNvPr id="310" name="Oval 44"/>
            <p:cNvSpPr/>
            <p:nvPr/>
          </p:nvSpPr>
          <p:spPr>
            <a:xfrm>
              <a:off x="5486400" y="393156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1" name="Oval 45"/>
            <p:cNvSpPr/>
            <p:nvPr/>
          </p:nvSpPr>
          <p:spPr>
            <a:xfrm>
              <a:off x="5807160" y="394344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2" name="Straight Connector 27"/>
            <p:cNvSpPr/>
            <p:nvPr/>
          </p:nvSpPr>
          <p:spPr>
            <a:xfrm flipH="1">
              <a:off x="5715000" y="390024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3" name="Group 25"/>
          <p:cNvGrpSpPr/>
          <p:nvPr/>
        </p:nvGrpSpPr>
        <p:grpSpPr>
          <a:xfrm>
            <a:off x="5486400" y="4662360"/>
            <a:ext cx="532800" cy="290520"/>
            <a:chOff x="5486400" y="4662360"/>
            <a:chExt cx="532800" cy="290520"/>
          </a:xfrm>
        </p:grpSpPr>
        <p:sp>
          <p:nvSpPr>
            <p:cNvPr id="314" name="Oval 46"/>
            <p:cNvSpPr/>
            <p:nvPr/>
          </p:nvSpPr>
          <p:spPr>
            <a:xfrm>
              <a:off x="5486400" y="46933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E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5" name="Oval 47"/>
            <p:cNvSpPr/>
            <p:nvPr/>
          </p:nvSpPr>
          <p:spPr>
            <a:xfrm>
              <a:off x="5807160" y="470556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6" name="Straight Connector 28"/>
            <p:cNvSpPr/>
            <p:nvPr/>
          </p:nvSpPr>
          <p:spPr>
            <a:xfrm flipH="1">
              <a:off x="5715000" y="466236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7" name="Group 26"/>
          <p:cNvGrpSpPr/>
          <p:nvPr/>
        </p:nvGrpSpPr>
        <p:grpSpPr>
          <a:xfrm>
            <a:off x="5486400" y="5228280"/>
            <a:ext cx="532800" cy="290520"/>
            <a:chOff x="5486400" y="5228280"/>
            <a:chExt cx="532800" cy="290520"/>
          </a:xfrm>
        </p:grpSpPr>
        <p:sp>
          <p:nvSpPr>
            <p:cNvPr id="318" name="Oval 48"/>
            <p:cNvSpPr/>
            <p:nvPr/>
          </p:nvSpPr>
          <p:spPr>
            <a:xfrm>
              <a:off x="5486400" y="525960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19" name="Oval 49"/>
            <p:cNvSpPr/>
            <p:nvPr/>
          </p:nvSpPr>
          <p:spPr>
            <a:xfrm>
              <a:off x="5807160" y="527148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20" name="Straight Connector 29"/>
            <p:cNvSpPr/>
            <p:nvPr/>
          </p:nvSpPr>
          <p:spPr>
            <a:xfrm flipH="1">
              <a:off x="5715000" y="522828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1" name="Group 27"/>
          <p:cNvGrpSpPr/>
          <p:nvPr/>
        </p:nvGrpSpPr>
        <p:grpSpPr>
          <a:xfrm>
            <a:off x="5486400" y="6262560"/>
            <a:ext cx="532800" cy="290520"/>
            <a:chOff x="5486400" y="6262560"/>
            <a:chExt cx="532800" cy="290520"/>
          </a:xfrm>
        </p:grpSpPr>
        <p:sp>
          <p:nvSpPr>
            <p:cNvPr id="322" name="Oval 50"/>
            <p:cNvSpPr/>
            <p:nvPr/>
          </p:nvSpPr>
          <p:spPr>
            <a:xfrm>
              <a:off x="5486400" y="62935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23" name="Oval 51"/>
            <p:cNvSpPr/>
            <p:nvPr/>
          </p:nvSpPr>
          <p:spPr>
            <a:xfrm>
              <a:off x="5807160" y="630576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H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24" name="Straight Connector 30"/>
            <p:cNvSpPr/>
            <p:nvPr/>
          </p:nvSpPr>
          <p:spPr>
            <a:xfrm flipH="1">
              <a:off x="5715000" y="626256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5" name="Group 28"/>
          <p:cNvGrpSpPr/>
          <p:nvPr/>
        </p:nvGrpSpPr>
        <p:grpSpPr>
          <a:xfrm>
            <a:off x="5486400" y="5653080"/>
            <a:ext cx="532800" cy="290520"/>
            <a:chOff x="5486400" y="5653080"/>
            <a:chExt cx="532800" cy="290520"/>
          </a:xfrm>
        </p:grpSpPr>
        <p:sp>
          <p:nvSpPr>
            <p:cNvPr id="326" name="Oval 52"/>
            <p:cNvSpPr/>
            <p:nvPr/>
          </p:nvSpPr>
          <p:spPr>
            <a:xfrm>
              <a:off x="5486400" y="568404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F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27" name="Oval 53"/>
            <p:cNvSpPr/>
            <p:nvPr/>
          </p:nvSpPr>
          <p:spPr>
            <a:xfrm>
              <a:off x="5807160" y="56959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G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28" name="Straight Connector 31"/>
            <p:cNvSpPr/>
            <p:nvPr/>
          </p:nvSpPr>
          <p:spPr>
            <a:xfrm flipH="1">
              <a:off x="5715000" y="565308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29" name="Group 29"/>
          <p:cNvGrpSpPr/>
          <p:nvPr/>
        </p:nvGrpSpPr>
        <p:grpSpPr>
          <a:xfrm>
            <a:off x="3588480" y="2819160"/>
            <a:ext cx="532800" cy="290520"/>
            <a:chOff x="3588480" y="2819160"/>
            <a:chExt cx="532800" cy="290520"/>
          </a:xfrm>
        </p:grpSpPr>
        <p:sp>
          <p:nvSpPr>
            <p:cNvPr id="330" name="Oval 54"/>
            <p:cNvSpPr/>
            <p:nvPr/>
          </p:nvSpPr>
          <p:spPr>
            <a:xfrm>
              <a:off x="3588480" y="285048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A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31" name="Oval 55"/>
            <p:cNvSpPr/>
            <p:nvPr/>
          </p:nvSpPr>
          <p:spPr>
            <a:xfrm>
              <a:off x="3909240" y="286236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B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32" name="Straight Connector 32"/>
            <p:cNvSpPr/>
            <p:nvPr/>
          </p:nvSpPr>
          <p:spPr>
            <a:xfrm flipH="1">
              <a:off x="3816720" y="2819160"/>
              <a:ext cx="9252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3" name="Group 30"/>
          <p:cNvGrpSpPr/>
          <p:nvPr/>
        </p:nvGrpSpPr>
        <p:grpSpPr>
          <a:xfrm>
            <a:off x="4191120" y="2833560"/>
            <a:ext cx="532800" cy="290520"/>
            <a:chOff x="4191120" y="2833560"/>
            <a:chExt cx="532800" cy="290520"/>
          </a:xfrm>
        </p:grpSpPr>
        <p:sp>
          <p:nvSpPr>
            <p:cNvPr id="334" name="Oval 56"/>
            <p:cNvSpPr/>
            <p:nvPr/>
          </p:nvSpPr>
          <p:spPr>
            <a:xfrm>
              <a:off x="4191120" y="286452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C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35" name="Oval 57"/>
            <p:cNvSpPr/>
            <p:nvPr/>
          </p:nvSpPr>
          <p:spPr>
            <a:xfrm>
              <a:off x="4511880" y="287676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D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36" name="Straight Connector 33"/>
            <p:cNvSpPr/>
            <p:nvPr/>
          </p:nvSpPr>
          <p:spPr>
            <a:xfrm flipH="1">
              <a:off x="4419360" y="2833560"/>
              <a:ext cx="9216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7" name="Straight Connector 34"/>
          <p:cNvSpPr/>
          <p:nvPr/>
        </p:nvSpPr>
        <p:spPr>
          <a:xfrm flipH="1">
            <a:off x="4107960" y="2819520"/>
            <a:ext cx="92520" cy="290520"/>
          </a:xfrm>
          <a:prstGeom prst="line">
            <a:avLst/>
          </a:prstGeom>
          <a:ln w="1905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Rounded Rectangle 6"/>
          <p:cNvSpPr/>
          <p:nvPr/>
        </p:nvSpPr>
        <p:spPr>
          <a:xfrm>
            <a:off x="3285000" y="2133720"/>
            <a:ext cx="1751040" cy="24714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3A5F8B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100" b="1" strike="noStrike" spc="-1">
                <a:solidFill>
                  <a:srgbClr val="000000"/>
                </a:solidFill>
                <a:latin typeface="Calibri"/>
              </a:rPr>
              <a:t>Temperature Control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339" name="Textfeld 42"/>
          <p:cNvSpPr/>
          <p:nvPr/>
        </p:nvSpPr>
        <p:spPr>
          <a:xfrm>
            <a:off x="2362320" y="2362320"/>
            <a:ext cx="9140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latin typeface="Calibri"/>
              </a:rPr>
              <a:t>Simulation Activities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340" name="Group 31"/>
          <p:cNvGrpSpPr/>
          <p:nvPr/>
        </p:nvGrpSpPr>
        <p:grpSpPr>
          <a:xfrm>
            <a:off x="3482280" y="4004280"/>
            <a:ext cx="532800" cy="290520"/>
            <a:chOff x="3482280" y="4004280"/>
            <a:chExt cx="532800" cy="290520"/>
          </a:xfrm>
        </p:grpSpPr>
        <p:sp>
          <p:nvSpPr>
            <p:cNvPr id="341" name="Oval 58"/>
            <p:cNvSpPr/>
            <p:nvPr/>
          </p:nvSpPr>
          <p:spPr>
            <a:xfrm>
              <a:off x="3482280" y="403560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I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42" name="Oval 59"/>
            <p:cNvSpPr/>
            <p:nvPr/>
          </p:nvSpPr>
          <p:spPr>
            <a:xfrm>
              <a:off x="3803040" y="4047480"/>
              <a:ext cx="212040" cy="21636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de-DE" sz="1400" b="0" i="1" strike="noStrike" spc="-1">
                  <a:solidFill>
                    <a:srgbClr val="000000"/>
                  </a:solidFill>
                  <a:latin typeface="Calibri"/>
                </a:rPr>
                <a:t>J</a:t>
              </a:r>
              <a:endParaRPr lang="en-US" sz="1400" b="0" strike="noStrike" spc="-1">
                <a:latin typeface="Arial"/>
              </a:endParaRPr>
            </a:p>
          </p:txBody>
        </p:sp>
        <p:sp>
          <p:nvSpPr>
            <p:cNvPr id="343" name="Straight Connector 35"/>
            <p:cNvSpPr/>
            <p:nvPr/>
          </p:nvSpPr>
          <p:spPr>
            <a:xfrm flipH="1">
              <a:off x="3710520" y="4004280"/>
              <a:ext cx="92520" cy="290520"/>
            </a:xfrm>
            <a:prstGeom prst="line">
              <a:avLst/>
            </a:prstGeom>
            <a:ln w="190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4" name="Oval 60"/>
          <p:cNvSpPr/>
          <p:nvPr/>
        </p:nvSpPr>
        <p:spPr>
          <a:xfrm>
            <a:off x="3434400" y="995400"/>
            <a:ext cx="212040" cy="2163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i="1" strike="noStrike" spc="-1">
                <a:solidFill>
                  <a:srgbClr val="000000"/>
                </a:solidFill>
                <a:latin typeface="Calibri"/>
              </a:rPr>
              <a:t>L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45" name="Oval 61"/>
          <p:cNvSpPr/>
          <p:nvPr/>
        </p:nvSpPr>
        <p:spPr>
          <a:xfrm>
            <a:off x="3480480" y="5987880"/>
            <a:ext cx="212040" cy="2163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1400" b="0" i="1" strike="noStrike" spc="-1">
                <a:solidFill>
                  <a:srgbClr val="000000"/>
                </a:solidFill>
                <a:latin typeface="Calibri"/>
              </a:rPr>
              <a:t>K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CA46A-1F8E-7376-431A-FDB5DCDF7DB0}"/>
              </a:ext>
            </a:extLst>
          </p:cNvPr>
          <p:cNvSpPr txBox="1"/>
          <p:nvPr/>
        </p:nvSpPr>
        <p:spPr>
          <a:xfrm>
            <a:off x="8363015" y="368640"/>
            <a:ext cx="461665" cy="593604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dirty="0"/>
              <a:t>Data Lake 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105</Words>
  <Application>Microsoft Office PowerPoint</Application>
  <PresentationFormat>On-screen Show (4:3)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Uni-Bamberg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Universität Bamberg</dc:creator>
  <dc:description/>
  <cp:lastModifiedBy>Nasr Kasrin</cp:lastModifiedBy>
  <cp:revision>58</cp:revision>
  <dcterms:created xsi:type="dcterms:W3CDTF">2017-07-14T10:26:59Z</dcterms:created>
  <dcterms:modified xsi:type="dcterms:W3CDTF">2024-02-22T17:11:36Z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