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8" r:id="rId3"/>
    <p:sldId id="269" r:id="rId4"/>
    <p:sldId id="274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1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41330998509465"/>
          <c:y val="0.19052305961754781"/>
          <c:w val="0.64168233887407289"/>
          <c:h val="0.634241298108764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D6-45AB-9B89-999BF46C6B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D6-45AB-9B89-999BF46C6B5C}"/>
              </c:ext>
            </c:extLst>
          </c:dPt>
          <c:dLbls>
            <c:dLbl>
              <c:idx val="0"/>
              <c:layout>
                <c:manualLayout>
                  <c:x val="9.8592519607488601E-3"/>
                  <c:y val="-5.2521008403361349E-3"/>
                </c:manualLayout>
              </c:layout>
              <c:tx>
                <c:rich>
                  <a:bodyPr/>
                  <a:lstStyle/>
                  <a:p>
                    <a:r>
                      <a: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D6-45AB-9B89-999BF46C6B5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23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KZ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D6-45AB-9B89-999BF46C6B5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KZ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Карта индустриализации</c:v>
                </c:pt>
                <c:pt idx="1">
                  <c:v>Карта поддержки предпринимательства</c:v>
                </c:pt>
              </c:strCache>
            </c:strRef>
          </c:cat>
          <c:val>
            <c:numRef>
              <c:f>Лист1!$B$2:$B$3</c:f>
              <c:numCache>
                <c:formatCode>#,##0.00</c:formatCode>
                <c:ptCount val="2"/>
                <c:pt idx="0">
                  <c:v>3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D6-45AB-9B89-999BF46C6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41330998509465"/>
          <c:y val="0.19052305961754781"/>
          <c:w val="0.64168233887407289"/>
          <c:h val="0.634241298108764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EB-42C6-A913-374C75A0B8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B-42C6-A913-374C75A0B8CB}"/>
              </c:ext>
            </c:extLst>
          </c:dPt>
          <c:dLbls>
            <c:dLbl>
              <c:idx val="0"/>
              <c:layout>
                <c:manualLayout>
                  <c:x val="9.8592519607488601E-3"/>
                  <c:y val="-5.2521008403361349E-3"/>
                </c:manualLayout>
              </c:layout>
              <c:tx>
                <c:rich>
                  <a:bodyPr/>
                  <a:lstStyle/>
                  <a:p>
                    <a:r>
                      <a: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3,07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EB-42C6-A913-374C75A0B8C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0,07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KZ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EB-42C6-A913-374C75A0B8CB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KZ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Карта индустриализации</c:v>
                </c:pt>
                <c:pt idx="1">
                  <c:v>Карта поддержки предпринимательства</c:v>
                </c:pt>
              </c:strCache>
            </c:strRef>
          </c:cat>
          <c:val>
            <c:numRef>
              <c:f>Лист1!$B$2:$B$3</c:f>
              <c:numCache>
                <c:formatCode>#,##0.00</c:formatCode>
                <c:ptCount val="2"/>
                <c:pt idx="0">
                  <c:v>3.07</c:v>
                </c:pt>
                <c:pt idx="1">
                  <c:v>6.9800000000000001E-2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EB-42C6-A913-374C75A0B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841330998509465"/>
          <c:y val="0.19052305961754781"/>
          <c:w val="0.64168233887407289"/>
          <c:h val="0.634241298108764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26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AB-46F0-88C4-EB70E6CBC7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AB-46F0-88C4-EB70E6CBC737}"/>
              </c:ext>
            </c:extLst>
          </c:dPt>
          <c:dLbls>
            <c:dLbl>
              <c:idx val="0"/>
              <c:layout>
                <c:manualLayout>
                  <c:x val="-0.10046917359948458"/>
                  <c:y val="0.128676470588235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2007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KZ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AB-46F0-88C4-EB70E6CBC737}"/>
                </c:ext>
              </c:extLst>
            </c:dLbl>
            <c:dLbl>
              <c:idx val="1"/>
              <c:layout>
                <c:manualLayout>
                  <c:x val="3.8486660079151198E-2"/>
                  <c:y val="-9.191176470588235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1471</a:t>
                    </a:r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KZ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AB-46F0-88C4-EB70E6CBC737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KZ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Карта индустриализации</c:v>
                </c:pt>
                <c:pt idx="1">
                  <c:v>Карта поддержки предпринимательства</c:v>
                </c:pt>
              </c:strCache>
            </c:strRef>
          </c:cat>
          <c:val>
            <c:numRef>
              <c:f>Лист1!$B$2:$B$3</c:f>
              <c:numCache>
                <c:formatCode>#,##0.00</c:formatCode>
                <c:ptCount val="2"/>
                <c:pt idx="0">
                  <c:v>2007</c:v>
                </c:pt>
                <c:pt idx="1">
                  <c:v>1471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AB-46F0-88C4-EB70E6CBC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40781045854271"/>
          <c:y val="3.2920544327107081E-2"/>
          <c:w val="0.77066974997415372"/>
          <c:h val="0.751390811153994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Объем промышленной продукции (млрд. тенге)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dLbl>
              <c:idx val="1"/>
              <c:layout>
                <c:manualLayout>
                  <c:x val="0"/>
                  <c:y val="1.08790371426896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9FA-4E71-B540-65DEA8FCBDCF}"/>
                </c:ext>
              </c:extLst>
            </c:dLbl>
            <c:dLbl>
              <c:idx val="2"/>
              <c:layout>
                <c:manualLayout>
                  <c:x val="-4.1546767296977052E-2"/>
                  <c:y val="1.1547344110854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FA-4E71-B540-65DEA8FCBDCF}"/>
                </c:ext>
              </c:extLst>
            </c:dLbl>
            <c:dLbl>
              <c:idx val="3"/>
              <c:layout>
                <c:manualLayout>
                  <c:x val="3.3333997998526935E-3"/>
                  <c:y val="-1.06876579803967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FA-4E71-B540-65DEA8FCBDCF}"/>
                </c:ext>
              </c:extLst>
            </c:dLbl>
            <c:dLbl>
              <c:idx val="5"/>
              <c:layout>
                <c:manualLayout>
                  <c:x val="2.9676262354983555E-2"/>
                  <c:y val="8.66050808314087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FA-4E71-B540-65DEA8FCBD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K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Лист1!$B$2:$B$7</c:f>
              <c:numCache>
                <c:formatCode>#,##0.0</c:formatCode>
                <c:ptCount val="6"/>
                <c:pt idx="0">
                  <c:v>298.61706099999998</c:v>
                </c:pt>
                <c:pt idx="1">
                  <c:v>322.36452100000002</c:v>
                </c:pt>
                <c:pt idx="2">
                  <c:v>362.40553399999999</c:v>
                </c:pt>
                <c:pt idx="3">
                  <c:v>335.63503800000001</c:v>
                </c:pt>
                <c:pt idx="4">
                  <c:v>489.32870700000001</c:v>
                </c:pt>
                <c:pt idx="5">
                  <c:v>491.9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FA-4E71-B540-65DEA8FCBD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91739856"/>
        <c:axId val="391741824"/>
      </c:barChart>
      <c:lineChart>
        <c:grouping val="standard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ИФО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8"/>
            <c:spPr>
              <a:solidFill>
                <a:srgbClr val="FF0000"/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</c:marker>
          <c:dLbls>
            <c:dLbl>
              <c:idx val="0"/>
              <c:layout>
                <c:manualLayout>
                  <c:x val="-4.763530817824832E-2"/>
                  <c:y val="-4.7582331654270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FA-4E71-B540-65DEA8FCBDCF}"/>
                </c:ext>
              </c:extLst>
            </c:dLbl>
            <c:dLbl>
              <c:idx val="1"/>
              <c:layout>
                <c:manualLayout>
                  <c:x val="-5.065917132036156E-2"/>
                  <c:y val="-4.82663072139077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FA-4E71-B540-65DEA8FCBDCF}"/>
                </c:ext>
              </c:extLst>
            </c:dLbl>
            <c:dLbl>
              <c:idx val="2"/>
              <c:layout>
                <c:manualLayout>
                  <c:x val="-2.1915880803929168E-2"/>
                  <c:y val="-4.46954956265571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9FA-4E71-B540-65DEA8FCBDCF}"/>
                </c:ext>
              </c:extLst>
            </c:dLbl>
            <c:dLbl>
              <c:idx val="3"/>
              <c:layout>
                <c:manualLayout>
                  <c:x val="-4.2647905859305231E-2"/>
                  <c:y val="3.35590844258611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9FA-4E71-B540-65DEA8FCBDCF}"/>
                </c:ext>
              </c:extLst>
            </c:dLbl>
            <c:dLbl>
              <c:idx val="4"/>
              <c:layout>
                <c:manualLayout>
                  <c:x val="-5.1260797174508259E-2"/>
                  <c:y val="-3.89218235711298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9FA-4E71-B540-65DEA8FCBDCF}"/>
                </c:ext>
              </c:extLst>
            </c:dLbl>
            <c:dLbl>
              <c:idx val="5"/>
              <c:layout>
                <c:manualLayout>
                  <c:x val="-6.8824159499706508E-2"/>
                  <c:y val="-5.65458438653597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9FA-4E71-B540-65DEA8FCBD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ru-K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Лист1!$C$2:$C$7</c:f>
              <c:numCache>
                <c:formatCode>0.0%</c:formatCode>
                <c:ptCount val="6"/>
                <c:pt idx="0">
                  <c:v>0.94199999999999995</c:v>
                </c:pt>
                <c:pt idx="1">
                  <c:v>1.042</c:v>
                </c:pt>
                <c:pt idx="2">
                  <c:v>0.997</c:v>
                </c:pt>
                <c:pt idx="3">
                  <c:v>0.98299999999999998</c:v>
                </c:pt>
                <c:pt idx="4">
                  <c:v>1.046</c:v>
                </c:pt>
                <c:pt idx="5">
                  <c:v>1.028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9FA-4E71-B540-65DEA8FCBDC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60527040"/>
        <c:axId val="560521792"/>
      </c:lineChart>
      <c:catAx>
        <c:axId val="39173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c:spPr>
        <c:txPr>
          <a:bodyPr rot="0" spcFirstLastPara="1" vertOverflow="ellipsis" wrap="square" anchor="t" anchorCtr="0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50800" dir="7920000" sx="1000" sy="1000" algn="ctr" rotWithShape="0">
                    <a:srgbClr val="000000">
                      <a:alpha val="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ru-KZ"/>
          </a:p>
        </c:txPr>
        <c:crossAx val="391741824"/>
        <c:crosses val="autoZero"/>
        <c:auto val="0"/>
        <c:lblAlgn val="ctr"/>
        <c:lblOffset val="100"/>
        <c:noMultiLvlLbl val="0"/>
      </c:catAx>
      <c:valAx>
        <c:axId val="39174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391739856"/>
        <c:crosses val="autoZero"/>
        <c:crossBetween val="between"/>
      </c:valAx>
      <c:valAx>
        <c:axId val="560521792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560527040"/>
        <c:crosses val="max"/>
        <c:crossBetween val="between"/>
      </c:valAx>
      <c:catAx>
        <c:axId val="5605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0521792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accent2">
              <a:alpha val="67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13857873021953607"/>
          <c:y val="0.88945221548512954"/>
          <c:w val="0.71941883895303238"/>
          <c:h val="5.90176733546187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K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0.35291</cdr:x>
      <cdr:y>0.37595</cdr:y>
    </cdr:from>
    <cdr:to>
      <cdr:x>0.75973</cdr:x>
      <cdr:y>0.62405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46832" y="1818177"/>
          <a:ext cx="2013664" cy="11998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4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   26 </a:t>
          </a:r>
        </a:p>
        <a:p xmlns:a="http://schemas.openxmlformats.org/drawingml/2006/main">
          <a:r>
            <a:rPr lang="ru-RU" sz="1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     проектов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0.33731</cdr:x>
      <cdr:y>0.38087</cdr:y>
    </cdr:from>
    <cdr:to>
      <cdr:x>0.74413</cdr:x>
      <cdr:y>0.62897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69585" y="1841945"/>
          <a:ext cx="2013664" cy="11998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4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  3</a:t>
          </a:r>
          <a:r>
            <a:rPr lang="en-US" sz="4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,14</a:t>
          </a:r>
          <a:r>
            <a:rPr lang="ru-RU" sz="4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  <a:p xmlns:a="http://schemas.openxmlformats.org/drawingml/2006/main">
          <a:r>
            <a:rPr lang="ru-RU" sz="18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     трлн. тенге</a:t>
          </a:r>
        </a:p>
      </cdr:txBody>
    </cdr:sp>
  </cdr:relSizeAnchor>
  <cdr:relSizeAnchor xmlns:cdr="http://schemas.openxmlformats.org/drawingml/2006/chartDrawing">
    <cdr:from>
      <cdr:x>0.17034</cdr:x>
      <cdr:y>0.06535</cdr:y>
    </cdr:from>
    <cdr:to>
      <cdr:x>1</cdr:x>
      <cdr:y>0.13535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E10C6076-50F0-4B0E-9A25-A2890DF81234}"/>
            </a:ext>
          </a:extLst>
        </cdr:cNvPr>
        <cdr:cNvSpPr txBox="1"/>
      </cdr:nvSpPr>
      <cdr:spPr>
        <a:xfrm xmlns:a="http://schemas.openxmlformats.org/drawingml/2006/main">
          <a:off x="843164" y="316044"/>
          <a:ext cx="4106603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Объем инвестиций (трлн. Тенге)</a:t>
          </a:r>
          <a:endParaRPr lang="ru-KZ" sz="16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0.38422</cdr:x>
      <cdr:y>0.39071</cdr:y>
    </cdr:from>
    <cdr:to>
      <cdr:x>0.79104</cdr:x>
      <cdr:y>0.63881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901806" y="1889528"/>
          <a:ext cx="2013664" cy="11998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4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3</a:t>
          </a:r>
          <a:r>
            <a:rPr lang="en-US" sz="4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47</a:t>
          </a:r>
          <a:r>
            <a:rPr lang="ru-RU" sz="4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8</a:t>
          </a:r>
        </a:p>
        <a:p xmlns:a="http://schemas.openxmlformats.org/drawingml/2006/main">
          <a:r>
            <a:rPr lang="ru-RU" sz="1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ru-RU" sz="1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рабочих мест</a:t>
          </a:r>
          <a:endParaRPr lang="ru-RU" sz="1600" b="1" dirty="0">
            <a:solidFill>
              <a:schemeClr val="accent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0.17034</cdr:x>
      <cdr:y>0.07422</cdr:y>
    </cdr:from>
    <cdr:to>
      <cdr:x>1</cdr:x>
      <cdr:y>0.14422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E10C6076-50F0-4B0E-9A25-A2890DF81234}"/>
            </a:ext>
          </a:extLst>
        </cdr:cNvPr>
        <cdr:cNvSpPr txBox="1"/>
      </cdr:nvSpPr>
      <cdr:spPr>
        <a:xfrm xmlns:a="http://schemas.openxmlformats.org/drawingml/2006/main">
          <a:off x="857657" y="358920"/>
          <a:ext cx="4106624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ru-RU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       Создание Рабочих мест</a:t>
          </a:r>
          <a:endParaRPr lang="ru-KZ" sz="16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66E53-1083-47AB-92F7-6D29D0C25D2E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6898-B3AB-4B61-802E-44DDD30A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5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5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01B5DF-FFA4-45C3-89FC-B521CEE2B9B9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0842DA-E826-4F81-9EC7-CDE04D8D3B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48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Социально-экономическое развитие Атырауской области	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Государственная программа индустриально-инновационного развития 2015 - 2019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Картинки по запросу Атырау гер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196" y="427382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750157" y="5804452"/>
            <a:ext cx="3155919" cy="374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chemeClr val="bg1"/>
                </a:solidFill>
              </a:rPr>
              <a:t>Ишаев Азамат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3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F2929C9-152C-4CE5-9899-9A274C2B0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14004"/>
              </p:ext>
            </p:extLst>
          </p:nvPr>
        </p:nvGraphicFramePr>
        <p:xfrm>
          <a:off x="410936" y="1855560"/>
          <a:ext cx="11345635" cy="4897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83">
                  <a:extLst>
                    <a:ext uri="{9D8B030D-6E8A-4147-A177-3AD203B41FA5}">
                      <a16:colId xmlns:a16="http://schemas.microsoft.com/office/drawing/2014/main" val="3433723911"/>
                    </a:ext>
                  </a:extLst>
                </a:gridCol>
                <a:gridCol w="1478672">
                  <a:extLst>
                    <a:ext uri="{9D8B030D-6E8A-4147-A177-3AD203B41FA5}">
                      <a16:colId xmlns:a16="http://schemas.microsoft.com/office/drawing/2014/main" val="3194089763"/>
                    </a:ext>
                  </a:extLst>
                </a:gridCol>
                <a:gridCol w="1286444">
                  <a:extLst>
                    <a:ext uri="{9D8B030D-6E8A-4147-A177-3AD203B41FA5}">
                      <a16:colId xmlns:a16="http://schemas.microsoft.com/office/drawing/2014/main" val="3100624387"/>
                    </a:ext>
                  </a:extLst>
                </a:gridCol>
                <a:gridCol w="1002294">
                  <a:extLst>
                    <a:ext uri="{9D8B030D-6E8A-4147-A177-3AD203B41FA5}">
                      <a16:colId xmlns:a16="http://schemas.microsoft.com/office/drawing/2014/main" val="545576637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3691524073"/>
                    </a:ext>
                  </a:extLst>
                </a:gridCol>
                <a:gridCol w="571628">
                  <a:extLst>
                    <a:ext uri="{9D8B030D-6E8A-4147-A177-3AD203B41FA5}">
                      <a16:colId xmlns:a16="http://schemas.microsoft.com/office/drawing/2014/main" val="150817878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982487952"/>
                    </a:ext>
                  </a:extLst>
                </a:gridCol>
                <a:gridCol w="752011">
                  <a:extLst>
                    <a:ext uri="{9D8B030D-6E8A-4147-A177-3AD203B41FA5}">
                      <a16:colId xmlns:a16="http://schemas.microsoft.com/office/drawing/2014/main" val="1179752254"/>
                    </a:ext>
                  </a:extLst>
                </a:gridCol>
                <a:gridCol w="1413187">
                  <a:extLst>
                    <a:ext uri="{9D8B030D-6E8A-4147-A177-3AD203B41FA5}">
                      <a16:colId xmlns:a16="http://schemas.microsoft.com/office/drawing/2014/main" val="3010708346"/>
                    </a:ext>
                  </a:extLst>
                </a:gridCol>
                <a:gridCol w="1115341">
                  <a:extLst>
                    <a:ext uri="{9D8B030D-6E8A-4147-A177-3AD203B41FA5}">
                      <a16:colId xmlns:a16="http://schemas.microsoft.com/office/drawing/2014/main" val="3257923478"/>
                    </a:ext>
                  </a:extLst>
                </a:gridCol>
                <a:gridCol w="1529368">
                  <a:extLst>
                    <a:ext uri="{9D8B030D-6E8A-4147-A177-3AD203B41FA5}">
                      <a16:colId xmlns:a16="http://schemas.microsoft.com/office/drawing/2014/main" val="2099188040"/>
                    </a:ext>
                  </a:extLst>
                </a:gridCol>
              </a:tblGrid>
              <a:tr h="1021077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проекта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Заявитель проекта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Отрасль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Рабочие места в период строительства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Рабочие места в период эксплуатации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Объем инвестиций, млн.тенге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Мощность в натуральном выражении 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Ввод в эксплуатацию 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Район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extLst>
                  <a:ext uri="{0D108BD9-81ED-4DB2-BD59-A6C34878D82A}">
                    <a16:rowId xmlns:a16="http://schemas.microsoft.com/office/drawing/2014/main" val="2961168323"/>
                  </a:ext>
                </a:extLst>
              </a:tr>
              <a:tr h="911675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Организация производства металлоконструкций с использованием методов </a:t>
                      </a:r>
                      <a:r>
                        <a:rPr lang="ru-RU" sz="105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роботосварки</a:t>
                      </a:r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"</a:t>
                      </a:r>
                      <a:r>
                        <a:rPr lang="ru-RU" sz="105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Жигермунайсервис</a:t>
                      </a:r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Металлобработка, машиностроение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2 650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 тонн в год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extLst>
                  <a:ext uri="{0D108BD9-81ED-4DB2-BD59-A6C34878D82A}">
                    <a16:rowId xmlns:a16="http://schemas.microsoft.com/office/drawing/2014/main" val="493669578"/>
                  </a:ext>
                </a:extLst>
              </a:tr>
              <a:tr h="962729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Создание рыбоводного садкового хозяйства 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«Луговской конный завод»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АПК и </a:t>
                      </a:r>
                      <a:r>
                        <a:rPr lang="ru-RU" sz="105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сельхозпереработка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тонн рыбы и 5,7 тонн икры 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год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extLst>
                  <a:ext uri="{0D108BD9-81ED-4DB2-BD59-A6C34878D82A}">
                    <a16:rowId xmlns:a16="http://schemas.microsoft.com/office/drawing/2014/main" val="1022539952"/>
                  </a:ext>
                </a:extLst>
              </a:tr>
              <a:tr h="423017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Макаронный цех 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«Карат»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АПК и сельхозпереработка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9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1400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14 600 </a:t>
                      </a:r>
                      <a:b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тонн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год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extLst>
                  <a:ext uri="{0D108BD9-81ED-4DB2-BD59-A6C34878D82A}">
                    <a16:rowId xmlns:a16="http://schemas.microsoft.com/office/drawing/2014/main" val="1173460557"/>
                  </a:ext>
                </a:extLst>
              </a:tr>
              <a:tr h="707460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Строительство Мульти-производственного Комплекса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«Теплый Дом Атырау»    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Стройиндустрия 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10 000м3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год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extLst>
                  <a:ext uri="{0D108BD9-81ED-4DB2-BD59-A6C34878D82A}">
                    <a16:rowId xmlns:a16="http://schemas.microsoft.com/office/drawing/2014/main" val="3142380148"/>
                  </a:ext>
                </a:extLst>
              </a:tr>
              <a:tr h="627233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Производство сварочного оборудования 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«</a:t>
                      </a:r>
                      <a:r>
                        <a:rPr lang="en-US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FinWeldAzia» (</a:t>
                      </a:r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член консорциума </a:t>
                      </a:r>
                      <a:r>
                        <a:rPr lang="en-US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Welding Group)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Машиностроение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30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30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1 595 шт. в год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 год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extLst>
                  <a:ext uri="{0D108BD9-81ED-4DB2-BD59-A6C34878D82A}">
                    <a16:rowId xmlns:a16="http://schemas.microsoft.com/office/drawing/2014/main" val="385781563"/>
                  </a:ext>
                </a:extLst>
              </a:tr>
              <a:tr h="18233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344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5 075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extLst>
                  <a:ext uri="{0D108BD9-81ED-4DB2-BD59-A6C34878D82A}">
                    <a16:rowId xmlns:a16="http://schemas.microsoft.com/office/drawing/2014/main" val="3732107052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EB46876-B7A2-429B-92D6-5639A02F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Карта поддержки предпринимательства 2017</a:t>
            </a:r>
            <a:endParaRPr lang="ru-KZ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1B412A6-309A-4155-A249-61A3366D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Карта поддержки предпринимательства 201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ru-KZ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BC71BD8-304D-485B-9580-6B76C48E8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37563"/>
              </p:ext>
            </p:extLst>
          </p:nvPr>
        </p:nvGraphicFramePr>
        <p:xfrm>
          <a:off x="425244" y="2928731"/>
          <a:ext cx="11329435" cy="3724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624">
                  <a:extLst>
                    <a:ext uri="{9D8B030D-6E8A-4147-A177-3AD203B41FA5}">
                      <a16:colId xmlns:a16="http://schemas.microsoft.com/office/drawing/2014/main" val="3813960907"/>
                    </a:ext>
                  </a:extLst>
                </a:gridCol>
                <a:gridCol w="1476560">
                  <a:extLst>
                    <a:ext uri="{9D8B030D-6E8A-4147-A177-3AD203B41FA5}">
                      <a16:colId xmlns:a16="http://schemas.microsoft.com/office/drawing/2014/main" val="3983400146"/>
                    </a:ext>
                  </a:extLst>
                </a:gridCol>
                <a:gridCol w="1284607">
                  <a:extLst>
                    <a:ext uri="{9D8B030D-6E8A-4147-A177-3AD203B41FA5}">
                      <a16:colId xmlns:a16="http://schemas.microsoft.com/office/drawing/2014/main" val="3964732126"/>
                    </a:ext>
                  </a:extLst>
                </a:gridCol>
                <a:gridCol w="998704">
                  <a:extLst>
                    <a:ext uri="{9D8B030D-6E8A-4147-A177-3AD203B41FA5}">
                      <a16:colId xmlns:a16="http://schemas.microsoft.com/office/drawing/2014/main" val="3319685969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2472057812"/>
                    </a:ext>
                  </a:extLst>
                </a:gridCol>
                <a:gridCol w="583095">
                  <a:extLst>
                    <a:ext uri="{9D8B030D-6E8A-4147-A177-3AD203B41FA5}">
                      <a16:colId xmlns:a16="http://schemas.microsoft.com/office/drawing/2014/main" val="2255522543"/>
                    </a:ext>
                  </a:extLst>
                </a:gridCol>
                <a:gridCol w="622852">
                  <a:extLst>
                    <a:ext uri="{9D8B030D-6E8A-4147-A177-3AD203B41FA5}">
                      <a16:colId xmlns:a16="http://schemas.microsoft.com/office/drawing/2014/main" val="465988243"/>
                    </a:ext>
                  </a:extLst>
                </a:gridCol>
                <a:gridCol w="731933">
                  <a:extLst>
                    <a:ext uri="{9D8B030D-6E8A-4147-A177-3AD203B41FA5}">
                      <a16:colId xmlns:a16="http://schemas.microsoft.com/office/drawing/2014/main" val="4070084093"/>
                    </a:ext>
                  </a:extLst>
                </a:gridCol>
                <a:gridCol w="1411169">
                  <a:extLst>
                    <a:ext uri="{9D8B030D-6E8A-4147-A177-3AD203B41FA5}">
                      <a16:colId xmlns:a16="http://schemas.microsoft.com/office/drawing/2014/main" val="1324725936"/>
                    </a:ext>
                  </a:extLst>
                </a:gridCol>
                <a:gridCol w="1143438">
                  <a:extLst>
                    <a:ext uri="{9D8B030D-6E8A-4147-A177-3AD203B41FA5}">
                      <a16:colId xmlns:a16="http://schemas.microsoft.com/office/drawing/2014/main" val="3285796125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144530652"/>
                    </a:ext>
                  </a:extLst>
                </a:gridCol>
              </a:tblGrid>
              <a:tr h="686218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K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Строительство птицефабрики бройлерного направления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ТОО "</a:t>
                      </a:r>
                      <a:r>
                        <a:rPr lang="en-US" sz="1000" b="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Meken</a:t>
                      </a:r>
                      <a:r>
                        <a:rPr lang="en-US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Chicken"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Региональный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АПК и сельхозпереработка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ru-K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4432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2626 тонн мяса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Махамбетский</a:t>
                      </a:r>
                      <a:r>
                        <a:rPr lang="ru-RU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район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4266101983"/>
                  </a:ext>
                </a:extLst>
              </a:tr>
              <a:tr h="427182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Мельница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ТОО «Карат»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Региональный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АПК и сельхозпереработка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3000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55 000 </a:t>
                      </a:r>
                      <a:b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тонн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город Атырау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519779601"/>
                  </a:ext>
                </a:extLst>
              </a:tr>
              <a:tr h="1381486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Строительство фармацевтического завода 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ТОО "</a:t>
                      </a:r>
                      <a:r>
                        <a:rPr lang="en-US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Lumpan Caspian Pharmaceuticals LLP"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Региональный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Фармацевтическая промышленность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lang="ru-K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lang="ru-K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7400</a:t>
                      </a:r>
                      <a:endParaRPr lang="ru-K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Таблетки - 1 200 млн. штук, капсулы – 300 млн. штук, ампулы – 54 млн. штук, мази – 12 млн. упаковок, жидкости (100 мл, в пластиковых емкостях для внутривенного введения) – 16 млн. флаконов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город Атырау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365533970"/>
                  </a:ext>
                </a:extLst>
              </a:tr>
              <a:tr h="968445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Организация производства по нанесению антикоррозийных защитных покрытий металла методом горячего цинкования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ТОО "Атыраунефтемаш"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Региональный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Машиностроение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15   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2 611   </a:t>
                      </a:r>
                      <a:endParaRPr lang="ru-K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8230 тонн 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 год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город Атырау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3023583725"/>
                  </a:ext>
                </a:extLst>
              </a:tr>
              <a:tr h="15451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ИТОГО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351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254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17 443</a:t>
                      </a:r>
                      <a:endParaRPr lang="ru-KZ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83" marR="5183" marT="5183" marB="0" anchor="ctr"/>
                </a:tc>
                <a:extLst>
                  <a:ext uri="{0D108BD9-81ED-4DB2-BD59-A6C34878D82A}">
                    <a16:rowId xmlns:a16="http://schemas.microsoft.com/office/drawing/2014/main" val="1076561645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C08FA20-B2EB-435A-845F-7EBC11D2F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29291"/>
              </p:ext>
            </p:extLst>
          </p:nvPr>
        </p:nvGraphicFramePr>
        <p:xfrm>
          <a:off x="425244" y="1907653"/>
          <a:ext cx="11345635" cy="1021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83">
                  <a:extLst>
                    <a:ext uri="{9D8B030D-6E8A-4147-A177-3AD203B41FA5}">
                      <a16:colId xmlns:a16="http://schemas.microsoft.com/office/drawing/2014/main" val="4203874654"/>
                    </a:ext>
                  </a:extLst>
                </a:gridCol>
                <a:gridCol w="1478672">
                  <a:extLst>
                    <a:ext uri="{9D8B030D-6E8A-4147-A177-3AD203B41FA5}">
                      <a16:colId xmlns:a16="http://schemas.microsoft.com/office/drawing/2014/main" val="1170723925"/>
                    </a:ext>
                  </a:extLst>
                </a:gridCol>
                <a:gridCol w="1286444">
                  <a:extLst>
                    <a:ext uri="{9D8B030D-6E8A-4147-A177-3AD203B41FA5}">
                      <a16:colId xmlns:a16="http://schemas.microsoft.com/office/drawing/2014/main" val="1353933194"/>
                    </a:ext>
                  </a:extLst>
                </a:gridCol>
                <a:gridCol w="1002294">
                  <a:extLst>
                    <a:ext uri="{9D8B030D-6E8A-4147-A177-3AD203B41FA5}">
                      <a16:colId xmlns:a16="http://schemas.microsoft.com/office/drawing/2014/main" val="1607869409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4194945069"/>
                    </a:ext>
                  </a:extLst>
                </a:gridCol>
                <a:gridCol w="571628">
                  <a:extLst>
                    <a:ext uri="{9D8B030D-6E8A-4147-A177-3AD203B41FA5}">
                      <a16:colId xmlns:a16="http://schemas.microsoft.com/office/drawing/2014/main" val="450244221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1060093973"/>
                    </a:ext>
                  </a:extLst>
                </a:gridCol>
                <a:gridCol w="752011">
                  <a:extLst>
                    <a:ext uri="{9D8B030D-6E8A-4147-A177-3AD203B41FA5}">
                      <a16:colId xmlns:a16="http://schemas.microsoft.com/office/drawing/2014/main" val="2358211550"/>
                    </a:ext>
                  </a:extLst>
                </a:gridCol>
                <a:gridCol w="1413187">
                  <a:extLst>
                    <a:ext uri="{9D8B030D-6E8A-4147-A177-3AD203B41FA5}">
                      <a16:colId xmlns:a16="http://schemas.microsoft.com/office/drawing/2014/main" val="3702724678"/>
                    </a:ext>
                  </a:extLst>
                </a:gridCol>
                <a:gridCol w="1115341">
                  <a:extLst>
                    <a:ext uri="{9D8B030D-6E8A-4147-A177-3AD203B41FA5}">
                      <a16:colId xmlns:a16="http://schemas.microsoft.com/office/drawing/2014/main" val="740644345"/>
                    </a:ext>
                  </a:extLst>
                </a:gridCol>
                <a:gridCol w="1529368">
                  <a:extLst>
                    <a:ext uri="{9D8B030D-6E8A-4147-A177-3AD203B41FA5}">
                      <a16:colId xmlns:a16="http://schemas.microsoft.com/office/drawing/2014/main" val="1504020267"/>
                    </a:ext>
                  </a:extLst>
                </a:gridCol>
              </a:tblGrid>
              <a:tr h="1021077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проекта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Заявитель проекта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Отрасль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Рабочие места в период строительства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Рабочие места в период эксплуатации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Объем инвестиций, млн.тенге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Мощность в натуральном выражении 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Ввод в эксплуатацию 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Район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extLst>
                  <a:ext uri="{0D108BD9-81ED-4DB2-BD59-A6C34878D82A}">
                    <a16:rowId xmlns:a16="http://schemas.microsoft.com/office/drawing/2014/main" val="424794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27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44CA940-F4C9-43B4-A79C-9DB34E30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Карта поддержки предпринимательства 20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endParaRPr lang="ru-KZ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F5E8B2A-1F5C-4535-A40F-37A00E543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14797"/>
              </p:ext>
            </p:extLst>
          </p:nvPr>
        </p:nvGraphicFramePr>
        <p:xfrm>
          <a:off x="425244" y="1907653"/>
          <a:ext cx="11345635" cy="1339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83">
                  <a:extLst>
                    <a:ext uri="{9D8B030D-6E8A-4147-A177-3AD203B41FA5}">
                      <a16:colId xmlns:a16="http://schemas.microsoft.com/office/drawing/2014/main" val="4203874654"/>
                    </a:ext>
                  </a:extLst>
                </a:gridCol>
                <a:gridCol w="1478672">
                  <a:extLst>
                    <a:ext uri="{9D8B030D-6E8A-4147-A177-3AD203B41FA5}">
                      <a16:colId xmlns:a16="http://schemas.microsoft.com/office/drawing/2014/main" val="1170723925"/>
                    </a:ext>
                  </a:extLst>
                </a:gridCol>
                <a:gridCol w="1286444">
                  <a:extLst>
                    <a:ext uri="{9D8B030D-6E8A-4147-A177-3AD203B41FA5}">
                      <a16:colId xmlns:a16="http://schemas.microsoft.com/office/drawing/2014/main" val="1353933194"/>
                    </a:ext>
                  </a:extLst>
                </a:gridCol>
                <a:gridCol w="1002294">
                  <a:extLst>
                    <a:ext uri="{9D8B030D-6E8A-4147-A177-3AD203B41FA5}">
                      <a16:colId xmlns:a16="http://schemas.microsoft.com/office/drawing/2014/main" val="1607869409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4194945069"/>
                    </a:ext>
                  </a:extLst>
                </a:gridCol>
                <a:gridCol w="625583">
                  <a:extLst>
                    <a:ext uri="{9D8B030D-6E8A-4147-A177-3AD203B41FA5}">
                      <a16:colId xmlns:a16="http://schemas.microsoft.com/office/drawing/2014/main" val="450244221"/>
                    </a:ext>
                  </a:extLst>
                </a:gridCol>
                <a:gridCol w="573424">
                  <a:extLst>
                    <a:ext uri="{9D8B030D-6E8A-4147-A177-3AD203B41FA5}">
                      <a16:colId xmlns:a16="http://schemas.microsoft.com/office/drawing/2014/main" val="1060093973"/>
                    </a:ext>
                  </a:extLst>
                </a:gridCol>
                <a:gridCol w="752011">
                  <a:extLst>
                    <a:ext uri="{9D8B030D-6E8A-4147-A177-3AD203B41FA5}">
                      <a16:colId xmlns:a16="http://schemas.microsoft.com/office/drawing/2014/main" val="2358211550"/>
                    </a:ext>
                  </a:extLst>
                </a:gridCol>
                <a:gridCol w="1413187">
                  <a:extLst>
                    <a:ext uri="{9D8B030D-6E8A-4147-A177-3AD203B41FA5}">
                      <a16:colId xmlns:a16="http://schemas.microsoft.com/office/drawing/2014/main" val="3702724678"/>
                    </a:ext>
                  </a:extLst>
                </a:gridCol>
                <a:gridCol w="1115341">
                  <a:extLst>
                    <a:ext uri="{9D8B030D-6E8A-4147-A177-3AD203B41FA5}">
                      <a16:colId xmlns:a16="http://schemas.microsoft.com/office/drawing/2014/main" val="740644345"/>
                    </a:ext>
                  </a:extLst>
                </a:gridCol>
                <a:gridCol w="1529368">
                  <a:extLst>
                    <a:ext uri="{9D8B030D-6E8A-4147-A177-3AD203B41FA5}">
                      <a16:colId xmlns:a16="http://schemas.microsoft.com/office/drawing/2014/main" val="1504020267"/>
                    </a:ext>
                  </a:extLst>
                </a:gridCol>
              </a:tblGrid>
              <a:tr h="1339130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проекта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Заявитель проекта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Отрасль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Рабочие места в период строительства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Рабочие места в период эксплуатации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Объем инвестиций, млн.тенге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Мощность в натуральном выражении 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Ввод в эксплуатацию 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Район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16" marR="5316" marT="5316" marB="0" anchor="ctr"/>
                </a:tc>
                <a:extLst>
                  <a:ext uri="{0D108BD9-81ED-4DB2-BD59-A6C34878D82A}">
                    <a16:rowId xmlns:a16="http://schemas.microsoft.com/office/drawing/2014/main" val="424794773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AEA70EF-B914-4A07-918D-B8466BB3B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01744"/>
              </p:ext>
            </p:extLst>
          </p:nvPr>
        </p:nvGraphicFramePr>
        <p:xfrm>
          <a:off x="425244" y="3246783"/>
          <a:ext cx="11345635" cy="1563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83">
                  <a:extLst>
                    <a:ext uri="{9D8B030D-6E8A-4147-A177-3AD203B41FA5}">
                      <a16:colId xmlns:a16="http://schemas.microsoft.com/office/drawing/2014/main" val="3775662389"/>
                    </a:ext>
                  </a:extLst>
                </a:gridCol>
                <a:gridCol w="1478672">
                  <a:extLst>
                    <a:ext uri="{9D8B030D-6E8A-4147-A177-3AD203B41FA5}">
                      <a16:colId xmlns:a16="http://schemas.microsoft.com/office/drawing/2014/main" val="3554160606"/>
                    </a:ext>
                  </a:extLst>
                </a:gridCol>
                <a:gridCol w="1286444">
                  <a:extLst>
                    <a:ext uri="{9D8B030D-6E8A-4147-A177-3AD203B41FA5}">
                      <a16:colId xmlns:a16="http://schemas.microsoft.com/office/drawing/2014/main" val="2272646996"/>
                    </a:ext>
                  </a:extLst>
                </a:gridCol>
                <a:gridCol w="1007548">
                  <a:extLst>
                    <a:ext uri="{9D8B030D-6E8A-4147-A177-3AD203B41FA5}">
                      <a16:colId xmlns:a16="http://schemas.microsoft.com/office/drawing/2014/main" val="990555123"/>
                    </a:ext>
                  </a:extLst>
                </a:gridCol>
                <a:gridCol w="1245705">
                  <a:extLst>
                    <a:ext uri="{9D8B030D-6E8A-4147-A177-3AD203B41FA5}">
                      <a16:colId xmlns:a16="http://schemas.microsoft.com/office/drawing/2014/main" val="4114152915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1166616433"/>
                    </a:ext>
                  </a:extLst>
                </a:gridCol>
                <a:gridCol w="560171">
                  <a:extLst>
                    <a:ext uri="{9D8B030D-6E8A-4147-A177-3AD203B41FA5}">
                      <a16:colId xmlns:a16="http://schemas.microsoft.com/office/drawing/2014/main" val="2370930413"/>
                    </a:ext>
                  </a:extLst>
                </a:gridCol>
                <a:gridCol w="752010">
                  <a:extLst>
                    <a:ext uri="{9D8B030D-6E8A-4147-A177-3AD203B41FA5}">
                      <a16:colId xmlns:a16="http://schemas.microsoft.com/office/drawing/2014/main" val="2357090962"/>
                    </a:ext>
                  </a:extLst>
                </a:gridCol>
                <a:gridCol w="1413188">
                  <a:extLst>
                    <a:ext uri="{9D8B030D-6E8A-4147-A177-3AD203B41FA5}">
                      <a16:colId xmlns:a16="http://schemas.microsoft.com/office/drawing/2014/main" val="212358055"/>
                    </a:ext>
                  </a:extLst>
                </a:gridCol>
                <a:gridCol w="1115341">
                  <a:extLst>
                    <a:ext uri="{9D8B030D-6E8A-4147-A177-3AD203B41FA5}">
                      <a16:colId xmlns:a16="http://schemas.microsoft.com/office/drawing/2014/main" val="3514023872"/>
                    </a:ext>
                  </a:extLst>
                </a:gridCol>
                <a:gridCol w="1529369">
                  <a:extLst>
                    <a:ext uri="{9D8B030D-6E8A-4147-A177-3AD203B41FA5}">
                      <a16:colId xmlns:a16="http://schemas.microsoft.com/office/drawing/2014/main" val="4020096039"/>
                    </a:ext>
                  </a:extLst>
                </a:gridCol>
              </a:tblGrid>
              <a:tr h="1380216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Строительство завода по производству циклогексана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ТОО «Казхимпродакшн»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Региональный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Химическая промышленность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750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21450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150000 тонн циклогексана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</a:t>
                      </a:r>
                      <a:endParaRPr lang="ru-K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extLst>
                  <a:ext uri="{0D108BD9-81ED-4DB2-BD59-A6C34878D82A}">
                    <a16:rowId xmlns:a16="http://schemas.microsoft.com/office/drawing/2014/main" val="3566947253"/>
                  </a:ext>
                </a:extLst>
              </a:tr>
              <a:tr h="1835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ИТОГО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750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21450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ru-KZ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64" marR="6164" marT="6164" marB="0" anchor="ctr"/>
                </a:tc>
                <a:extLst>
                  <a:ext uri="{0D108BD9-81ED-4DB2-BD59-A6C34878D82A}">
                    <a16:rowId xmlns:a16="http://schemas.microsoft.com/office/drawing/2014/main" val="2699716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96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15754-24A0-45DB-8A57-F2718E1F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Обрабатывающая промышленность </a:t>
            </a:r>
            <a:r>
              <a:rPr lang="ru-RU" b="1" dirty="0" err="1"/>
              <a:t>атырауской</a:t>
            </a:r>
            <a:r>
              <a:rPr lang="ru-RU" b="1" dirty="0"/>
              <a:t> области</a:t>
            </a:r>
            <a:endParaRPr lang="ru-KZ" b="1" dirty="0"/>
          </a:p>
        </p:txBody>
      </p:sp>
      <p:graphicFrame>
        <p:nvGraphicFramePr>
          <p:cNvPr id="4" name="Объект 21">
            <a:extLst>
              <a:ext uri="{FF2B5EF4-FFF2-40B4-BE49-F238E27FC236}">
                <a16:creationId xmlns:a16="http://schemas.microsoft.com/office/drawing/2014/main" id="{3ED9A853-B58E-4BFD-A629-4531DABF12D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057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0E087-2CDC-4B0E-9CEC-B348D370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описание программы</a:t>
            </a:r>
            <a:endParaRPr lang="ru-KZ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3D5CB-3FD3-44A9-8562-9E5387B8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1001"/>
            <a:ext cx="11029615" cy="420776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Государственная программа индустриально-инновационного развития Республики Казахстан на 2015-2019 годы разработана в соответствии с долгосрочными приоритетами Стратегии "Казахстан-2050. Видением политики индустриализации является достижение среднего уровня конкурентоспособности самых развитых стран Организации экономического сотрудничества и развития в обрабатывающей промышленности к 2035 году путем увеличения доли Республики Казахстан в мировом экспорте обрабатывающей промышленности и сокращения разрыва от развитых стран в производительности всех факторов. </a:t>
            </a:r>
          </a:p>
          <a:p>
            <a:pPr marL="0" indent="0" algn="just"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 2010-2014 годах был реализован первый этап в рамках  Государственной программы о форсированному индустриально-инновационному развитию Республики Казахстан (далее - ГПФИИР), где были заложены законодательные, инфраструктурные и институциональные основы для индустриального развития.</a:t>
            </a:r>
          </a:p>
          <a:p>
            <a:pPr marL="0" indent="0" algn="just">
              <a:buNone/>
            </a:pP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Разработчик Программы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Министерство по инвестициям и развитию Республики Казахстан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Цель Программы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2000" b="1" dirty="0">
                <a:latin typeface="Calibri" panose="020F0502020204030204" pitchFamily="34" charset="0"/>
                <a:cs typeface="Calibri" panose="020F0502020204030204" pitchFamily="34" charset="0"/>
              </a:rPr>
              <a:t>		  </a:t>
            </a:r>
            <a:r>
              <a:rPr lang="ru-RU" sz="2100" dirty="0">
                <a:latin typeface="Calibri" panose="020F0502020204030204" pitchFamily="34" charset="0"/>
                <a:cs typeface="Calibri" panose="020F0502020204030204" pitchFamily="34" charset="0"/>
              </a:rPr>
              <a:t>Акцентированное стимулирование конкурентоспособности 										  обрабатывающей промышленности, повышение производительности труда 						   и увеличение объемов экспорта обработанных товаров.</a:t>
            </a:r>
            <a:endParaRPr lang="ru-KZ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1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D4BA2-8937-4810-A7E0-473978FD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 b="1" dirty="0"/>
              <a:t>Цель программы</a:t>
            </a:r>
            <a:endParaRPr lang="ru-KZ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536B8-BAB2-4BE1-B838-BF2C14CB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74" y="2047973"/>
            <a:ext cx="11029615" cy="4525105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ru-RU" sz="1900" dirty="0"/>
              <a:t>	</a:t>
            </a:r>
            <a:r>
              <a:rPr lang="ru-RU" sz="1900" b="1" dirty="0"/>
              <a:t>Задачи программы</a:t>
            </a:r>
          </a:p>
          <a:p>
            <a:pPr fontAlgn="base"/>
            <a:r>
              <a:rPr lang="ru-RU" sz="1900" dirty="0"/>
              <a:t>1) завершение создания эффективной базовой индустрии за счет модернизации предприятий в традиционных секторах;</a:t>
            </a:r>
          </a:p>
          <a:p>
            <a:pPr fontAlgn="base"/>
            <a:r>
              <a:rPr lang="ru-RU" sz="1900" dirty="0"/>
              <a:t>2) создание новых точек индустриального роста через реализацию крупных </a:t>
            </a:r>
            <a:r>
              <a:rPr lang="ru-RU" sz="1900" dirty="0" err="1"/>
              <a:t>отраслеобразующих</a:t>
            </a:r>
            <a:r>
              <a:rPr lang="ru-RU" sz="1900" dirty="0"/>
              <a:t> проектов;</a:t>
            </a:r>
          </a:p>
          <a:p>
            <a:pPr fontAlgn="base"/>
            <a:r>
              <a:rPr lang="ru-RU" sz="1900" dirty="0"/>
              <a:t>3) обеспечение условий для появления высокоэффективного индустриального предпринимательства, ориентированного на экспорт и (или) постоянное повышение производительности своего труда;</a:t>
            </a:r>
          </a:p>
          <a:p>
            <a:pPr fontAlgn="base"/>
            <a:r>
              <a:rPr lang="ru-RU" sz="1900" dirty="0"/>
              <a:t>4) создание предпосылок для появления критической массы инновационно-активного бизнеса.</a:t>
            </a:r>
          </a:p>
          <a:p>
            <a:pPr marL="0" indent="0" fontAlgn="base">
              <a:buNone/>
            </a:pPr>
            <a:endParaRPr lang="ru-RU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buNone/>
            </a:pPr>
            <a:r>
              <a:rPr lang="ru-RU" sz="1900" b="1" dirty="0">
                <a:latin typeface="Calibri" panose="020F0502020204030204" pitchFamily="34" charset="0"/>
                <a:cs typeface="Calibri" panose="020F0502020204030204" pitchFamily="34" charset="0"/>
              </a:rPr>
              <a:t>	Достижение к 2019 году следующих экономических показателей:</a:t>
            </a:r>
          </a:p>
          <a:p>
            <a:pPr fontAlgn="base"/>
            <a:r>
              <a:rPr lang="ru-RU" sz="1900" dirty="0">
                <a:latin typeface="Calibri" panose="020F0502020204030204" pitchFamily="34" charset="0"/>
                <a:cs typeface="Calibri" panose="020F0502020204030204" pitchFamily="34" charset="0"/>
              </a:rPr>
              <a:t>1) рост стоимостного объема экспорта продукции обрабатывающей промышленности на 19% к уровню 2015 года;</a:t>
            </a:r>
          </a:p>
          <a:p>
            <a:pPr fontAlgn="base"/>
            <a:r>
              <a:rPr lang="ru-RU" sz="1900" dirty="0">
                <a:latin typeface="Calibri" panose="020F0502020204030204" pitchFamily="34" charset="0"/>
                <a:cs typeface="Calibri" panose="020F0502020204030204" pitchFamily="34" charset="0"/>
              </a:rPr>
              <a:t>2) рост производительности труда в обрабатывающей промышленности на 22% в реальном выражении к уровню 2015 года;</a:t>
            </a:r>
          </a:p>
          <a:p>
            <a:pPr fontAlgn="base"/>
            <a:r>
              <a:rPr lang="ru-RU" sz="1900" dirty="0">
                <a:latin typeface="Calibri" panose="020F0502020204030204" pitchFamily="34" charset="0"/>
                <a:cs typeface="Calibri" panose="020F0502020204030204" pitchFamily="34" charset="0"/>
              </a:rPr>
              <a:t>3) объем инвестиций в основной капитал обрабатывающей промышленности в сумме 4,5 трлн. тенге;</a:t>
            </a:r>
          </a:p>
          <a:p>
            <a:pPr fontAlgn="base"/>
            <a:r>
              <a:rPr lang="ru-RU" sz="1900" dirty="0">
                <a:latin typeface="Calibri" panose="020F0502020204030204" pitchFamily="34" charset="0"/>
                <a:cs typeface="Calibri" panose="020F0502020204030204" pitchFamily="34" charset="0"/>
              </a:rPr>
              <a:t>4) снижение энергоемкости в обрабатывающей промышленности не менее чем на 7% к уровню 2014 года.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0575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1E1142D-4097-4C83-A244-C4B03F480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35450"/>
              </p:ext>
            </p:extLst>
          </p:nvPr>
        </p:nvGraphicFramePr>
        <p:xfrm>
          <a:off x="463824" y="1827049"/>
          <a:ext cx="11264352" cy="4814233"/>
        </p:xfrm>
        <a:graphic>
          <a:graphicData uri="http://schemas.openxmlformats.org/drawingml/2006/table">
            <a:tbl>
              <a:tblPr/>
              <a:tblGrid>
                <a:gridCol w="397565">
                  <a:extLst>
                    <a:ext uri="{9D8B030D-6E8A-4147-A177-3AD203B41FA5}">
                      <a16:colId xmlns:a16="http://schemas.microsoft.com/office/drawing/2014/main" val="3100518238"/>
                    </a:ext>
                  </a:extLst>
                </a:gridCol>
                <a:gridCol w="1650499">
                  <a:extLst>
                    <a:ext uri="{9D8B030D-6E8A-4147-A177-3AD203B41FA5}">
                      <a16:colId xmlns:a16="http://schemas.microsoft.com/office/drawing/2014/main" val="277082611"/>
                    </a:ext>
                  </a:extLst>
                </a:gridCol>
                <a:gridCol w="1024032">
                  <a:extLst>
                    <a:ext uri="{9D8B030D-6E8A-4147-A177-3AD203B41FA5}">
                      <a16:colId xmlns:a16="http://schemas.microsoft.com/office/drawing/2014/main" val="4096706526"/>
                    </a:ext>
                  </a:extLst>
                </a:gridCol>
                <a:gridCol w="1024032">
                  <a:extLst>
                    <a:ext uri="{9D8B030D-6E8A-4147-A177-3AD203B41FA5}">
                      <a16:colId xmlns:a16="http://schemas.microsoft.com/office/drawing/2014/main" val="2402107989"/>
                    </a:ext>
                  </a:extLst>
                </a:gridCol>
                <a:gridCol w="1024032">
                  <a:extLst>
                    <a:ext uri="{9D8B030D-6E8A-4147-A177-3AD203B41FA5}">
                      <a16:colId xmlns:a16="http://schemas.microsoft.com/office/drawing/2014/main" val="2526939191"/>
                    </a:ext>
                  </a:extLst>
                </a:gridCol>
                <a:gridCol w="1024032">
                  <a:extLst>
                    <a:ext uri="{9D8B030D-6E8A-4147-A177-3AD203B41FA5}">
                      <a16:colId xmlns:a16="http://schemas.microsoft.com/office/drawing/2014/main" val="3236368454"/>
                    </a:ext>
                  </a:extLst>
                </a:gridCol>
                <a:gridCol w="1024032">
                  <a:extLst>
                    <a:ext uri="{9D8B030D-6E8A-4147-A177-3AD203B41FA5}">
                      <a16:colId xmlns:a16="http://schemas.microsoft.com/office/drawing/2014/main" val="3187722690"/>
                    </a:ext>
                  </a:extLst>
                </a:gridCol>
                <a:gridCol w="1024032">
                  <a:extLst>
                    <a:ext uri="{9D8B030D-6E8A-4147-A177-3AD203B41FA5}">
                      <a16:colId xmlns:a16="http://schemas.microsoft.com/office/drawing/2014/main" val="1556708491"/>
                    </a:ext>
                  </a:extLst>
                </a:gridCol>
                <a:gridCol w="1024032">
                  <a:extLst>
                    <a:ext uri="{9D8B030D-6E8A-4147-A177-3AD203B41FA5}">
                      <a16:colId xmlns:a16="http://schemas.microsoft.com/office/drawing/2014/main" val="3914268290"/>
                    </a:ext>
                  </a:extLst>
                </a:gridCol>
                <a:gridCol w="722843">
                  <a:extLst>
                    <a:ext uri="{9D8B030D-6E8A-4147-A177-3AD203B41FA5}">
                      <a16:colId xmlns:a16="http://schemas.microsoft.com/office/drawing/2014/main" val="3265582851"/>
                    </a:ext>
                  </a:extLst>
                </a:gridCol>
                <a:gridCol w="1325221">
                  <a:extLst>
                    <a:ext uri="{9D8B030D-6E8A-4147-A177-3AD203B41FA5}">
                      <a16:colId xmlns:a16="http://schemas.microsoft.com/office/drawing/2014/main" val="4205910995"/>
                    </a:ext>
                  </a:extLst>
                </a:gridCol>
              </a:tblGrid>
              <a:tr h="170939">
                <a:tc rowSpan="2"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№</a:t>
                      </a:r>
                    </a:p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п/п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Целевые индикаторы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Ед. изм.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Ист.</a:t>
                      </a:r>
                    </a:p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информации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2014 год</a:t>
                      </a:r>
                    </a:p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(факт)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Прогноз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ru-RU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Ответственные за исполнение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60269"/>
                  </a:ext>
                </a:extLst>
              </a:tr>
              <a:tr h="369657"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2015 год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2016 год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2017 год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 год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2019 год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7662"/>
                  </a:ext>
                </a:extLst>
              </a:tr>
              <a:tr h="498084">
                <a:tc rowSpan="2">
                  <a:txBody>
                    <a:bodyPr/>
                    <a:lstStyle/>
                    <a:p>
                      <a:pPr fontAlgn="base"/>
                      <a:r>
                        <a:rPr lang="ru-KZ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Рост стоимостного объема экспорта продукции обрабатывающей промышленности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к предыдущему году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КС МНЭ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94,3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106,3*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112,8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110,3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111,2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ru-RU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МИР, МСХ, МЭ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54587"/>
                  </a:ext>
                </a:extLst>
              </a:tr>
              <a:tr h="698242"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к 2015 году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134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155"/>
                  </a:ext>
                </a:extLst>
              </a:tr>
              <a:tr h="498084">
                <a:tc rowSpan="2"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Реальный рост производительности труда в обрабатывающей промышленности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к предыдущему году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КС МНЭ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85,2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113,2*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101,3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104,2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109,1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МИР, МСХ, МЭ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67495"/>
                  </a:ext>
                </a:extLst>
              </a:tr>
              <a:tr h="988801"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к 2015 году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ru-KZ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br>
                        <a:rPr lang="ru-KZ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br>
                        <a:rPr lang="ru-KZ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br>
                        <a:rPr lang="ru-KZ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br>
                        <a:rPr lang="ru-KZ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1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101,3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105,6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111,9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122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ru-KZ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br>
                        <a:rPr lang="ru-KZ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br>
                        <a:rPr lang="ru-KZ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ru-KZ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57605"/>
                  </a:ext>
                </a:extLst>
              </a:tr>
              <a:tr h="912162"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Объем инвестиций в основной капитал обрабатывающей промышленности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млрд. тенге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КС МНЭ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729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774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750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828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1032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1149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МИР, МСХ, МЭ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8352"/>
                  </a:ext>
                </a:extLst>
              </a:tr>
              <a:tr h="624652"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Энергоемкость в обрабатывающей промышленности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к 2014 году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КС МНЭ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KZ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МИР</a:t>
                      </a:r>
                    </a:p>
                  </a:txBody>
                  <a:tcPr marL="6292" marR="6292" marT="3775" marB="3775">
                    <a:lnL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49599"/>
                  </a:ext>
                </a:extLst>
              </a:tr>
            </a:tbl>
          </a:graphicData>
        </a:graphic>
      </p:graphicFrame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B44FCB4-39D9-499C-973B-E43E1E69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рост стоимостного объема экспорта продукции обрабатывающей промышленности на 19% к уровню 2015 года</a:t>
            </a:r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279061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F36BC-2183-4A17-86DB-84310B67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Проекты программы</a:t>
            </a:r>
            <a:endParaRPr lang="ru-KZ" b="1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0900ACC-5C76-45D6-A6BE-0C721109B447}"/>
              </a:ext>
            </a:extLst>
          </p:cNvPr>
          <p:cNvSpPr/>
          <p:nvPr/>
        </p:nvSpPr>
        <p:spPr>
          <a:xfrm>
            <a:off x="3909391" y="2491409"/>
            <a:ext cx="4373218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Государственная программа индустриально-инновационного развития 2015 – 2019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7BFA195-7D2E-47EC-86EF-EE7F0A098A7C}"/>
              </a:ext>
            </a:extLst>
          </p:cNvPr>
          <p:cNvSpPr/>
          <p:nvPr/>
        </p:nvSpPr>
        <p:spPr>
          <a:xfrm>
            <a:off x="581192" y="4446105"/>
            <a:ext cx="3328199" cy="1186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Карта индустриализации 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(Республиканский уровень)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6E549D0-E912-493E-9463-646EB94D6B51}"/>
              </a:ext>
            </a:extLst>
          </p:cNvPr>
          <p:cNvSpPr/>
          <p:nvPr/>
        </p:nvSpPr>
        <p:spPr>
          <a:xfrm>
            <a:off x="8439731" y="4446105"/>
            <a:ext cx="3328199" cy="1186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Карта поддержки предпринимательства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(Региональный уровень)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45B702B-4963-4F86-90A6-566A2E3292F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45292" y="3511826"/>
            <a:ext cx="1770118" cy="93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510E572-14E7-420B-B691-47F8D26AB58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163339" y="3419061"/>
            <a:ext cx="1940492" cy="102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6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DEA8EE1-3F9E-4046-945F-B704D14B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Проекты программы</a:t>
            </a:r>
            <a:endParaRPr lang="ru-KZ" b="1" dirty="0"/>
          </a:p>
        </p:txBody>
      </p:sp>
      <p:graphicFrame>
        <p:nvGraphicFramePr>
          <p:cNvPr id="10" name="Объект 8">
            <a:extLst>
              <a:ext uri="{FF2B5EF4-FFF2-40B4-BE49-F238E27FC236}">
                <a16:creationId xmlns:a16="http://schemas.microsoft.com/office/drawing/2014/main" id="{D8AEE188-AD86-4F0F-AC0E-50F53DB1B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72097"/>
              </p:ext>
            </p:extLst>
          </p:nvPr>
        </p:nvGraphicFramePr>
        <p:xfrm>
          <a:off x="-119269" y="1715956"/>
          <a:ext cx="4949767" cy="483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Прямоугольник 10">
            <a:hlinkClick r:id="rId3" action="ppaction://hlinksldjump"/>
            <a:extLst>
              <a:ext uri="{FF2B5EF4-FFF2-40B4-BE49-F238E27FC236}">
                <a16:creationId xmlns:a16="http://schemas.microsoft.com/office/drawing/2014/main" id="{10EEBE0C-5387-43E2-A529-84934FA191A8}"/>
              </a:ext>
            </a:extLst>
          </p:cNvPr>
          <p:cNvSpPr/>
          <p:nvPr/>
        </p:nvSpPr>
        <p:spPr>
          <a:xfrm>
            <a:off x="1885260" y="6141903"/>
            <a:ext cx="3989708" cy="61031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Карта индустриализации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99B320B-7E31-4C8C-A1DB-B996F688C8A0}"/>
              </a:ext>
            </a:extLst>
          </p:cNvPr>
          <p:cNvSpPr/>
          <p:nvPr/>
        </p:nvSpPr>
        <p:spPr>
          <a:xfrm>
            <a:off x="6835027" y="6137631"/>
            <a:ext cx="3987097" cy="6145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Карта поддержки предпринимательства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C6076-50F0-4B0E-9A25-A2890DF81234}"/>
              </a:ext>
            </a:extLst>
          </p:cNvPr>
          <p:cNvSpPr txBox="1"/>
          <p:nvPr/>
        </p:nvSpPr>
        <p:spPr>
          <a:xfrm>
            <a:off x="1121532" y="1965739"/>
            <a:ext cx="384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проектов</a:t>
            </a:r>
            <a:endParaRPr lang="ru-KZ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Объект 8">
            <a:extLst>
              <a:ext uri="{FF2B5EF4-FFF2-40B4-BE49-F238E27FC236}">
                <a16:creationId xmlns:a16="http://schemas.microsoft.com/office/drawing/2014/main" id="{B89C568E-1703-4437-9021-8CCA7087F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857231"/>
              </p:ext>
            </p:extLst>
          </p:nvPr>
        </p:nvGraphicFramePr>
        <p:xfrm>
          <a:off x="3485079" y="1668373"/>
          <a:ext cx="4949767" cy="483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Объект 8">
            <a:extLst>
              <a:ext uri="{FF2B5EF4-FFF2-40B4-BE49-F238E27FC236}">
                <a16:creationId xmlns:a16="http://schemas.microsoft.com/office/drawing/2014/main" id="{AC998964-CF4D-4ABF-A6B5-2672E6667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275646"/>
              </p:ext>
            </p:extLst>
          </p:nvPr>
        </p:nvGraphicFramePr>
        <p:xfrm>
          <a:off x="7179036" y="1620790"/>
          <a:ext cx="4949767" cy="483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6087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AC66C-721D-49EC-9C7D-FAE880A3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Карта индустриализации 2015-2017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456BD66-794B-4A89-81B5-981CCB7EE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99153"/>
              </p:ext>
            </p:extLst>
          </p:nvPr>
        </p:nvGraphicFramePr>
        <p:xfrm>
          <a:off x="428739" y="1942646"/>
          <a:ext cx="11334522" cy="45162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202">
                  <a:extLst>
                    <a:ext uri="{9D8B030D-6E8A-4147-A177-3AD203B41FA5}">
                      <a16:colId xmlns:a16="http://schemas.microsoft.com/office/drawing/2014/main" val="785540703"/>
                    </a:ext>
                  </a:extLst>
                </a:gridCol>
                <a:gridCol w="1658826">
                  <a:extLst>
                    <a:ext uri="{9D8B030D-6E8A-4147-A177-3AD203B41FA5}">
                      <a16:colId xmlns:a16="http://schemas.microsoft.com/office/drawing/2014/main" val="3684064635"/>
                    </a:ext>
                  </a:extLst>
                </a:gridCol>
                <a:gridCol w="1443178">
                  <a:extLst>
                    <a:ext uri="{9D8B030D-6E8A-4147-A177-3AD203B41FA5}">
                      <a16:colId xmlns:a16="http://schemas.microsoft.com/office/drawing/2014/main" val="937745962"/>
                    </a:ext>
                  </a:extLst>
                </a:gridCol>
                <a:gridCol w="919463">
                  <a:extLst>
                    <a:ext uri="{9D8B030D-6E8A-4147-A177-3AD203B41FA5}">
                      <a16:colId xmlns:a16="http://schemas.microsoft.com/office/drawing/2014/main" val="1468285428"/>
                    </a:ext>
                  </a:extLst>
                </a:gridCol>
                <a:gridCol w="1564036">
                  <a:extLst>
                    <a:ext uri="{9D8B030D-6E8A-4147-A177-3AD203B41FA5}">
                      <a16:colId xmlns:a16="http://schemas.microsoft.com/office/drawing/2014/main" val="935546304"/>
                    </a:ext>
                  </a:extLst>
                </a:gridCol>
                <a:gridCol w="703817">
                  <a:extLst>
                    <a:ext uri="{9D8B030D-6E8A-4147-A177-3AD203B41FA5}">
                      <a16:colId xmlns:a16="http://schemas.microsoft.com/office/drawing/2014/main" val="2547052943"/>
                    </a:ext>
                  </a:extLst>
                </a:gridCol>
                <a:gridCol w="843631">
                  <a:extLst>
                    <a:ext uri="{9D8B030D-6E8A-4147-A177-3AD203B41FA5}">
                      <a16:colId xmlns:a16="http://schemas.microsoft.com/office/drawing/2014/main" val="2202577008"/>
                    </a:ext>
                  </a:extLst>
                </a:gridCol>
                <a:gridCol w="1251230">
                  <a:extLst>
                    <a:ext uri="{9D8B030D-6E8A-4147-A177-3AD203B41FA5}">
                      <a16:colId xmlns:a16="http://schemas.microsoft.com/office/drawing/2014/main" val="3195918778"/>
                    </a:ext>
                  </a:extLst>
                </a:gridCol>
                <a:gridCol w="1016624">
                  <a:extLst>
                    <a:ext uri="{9D8B030D-6E8A-4147-A177-3AD203B41FA5}">
                      <a16:colId xmlns:a16="http://schemas.microsoft.com/office/drawing/2014/main" val="1659349728"/>
                    </a:ext>
                  </a:extLst>
                </a:gridCol>
                <a:gridCol w="1573515">
                  <a:extLst>
                    <a:ext uri="{9D8B030D-6E8A-4147-A177-3AD203B41FA5}">
                      <a16:colId xmlns:a16="http://schemas.microsoft.com/office/drawing/2014/main" val="2760916643"/>
                    </a:ext>
                  </a:extLst>
                </a:gridCol>
              </a:tblGrid>
              <a:tr h="1137175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проекта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Заявитель проекта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Отрасль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Рабочие места в период эксплуатации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Объем инвестиций, млн.тенге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Мощность в натуральном выражении 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Ввод в эксплуатацию 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Район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extLst>
                  <a:ext uri="{0D108BD9-81ED-4DB2-BD59-A6C34878D82A}">
                    <a16:rowId xmlns:a16="http://schemas.microsoft.com/office/drawing/2014/main" val="1806882562"/>
                  </a:ext>
                </a:extLst>
              </a:tr>
              <a:tr h="844759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Реконструкция и модернизация </a:t>
                      </a:r>
                      <a:r>
                        <a:rPr lang="ru-RU" sz="105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Атырауского</a:t>
                      </a:r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НПЗ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АО "НК "КазМунайГаз"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Республиканс-кий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Нефтепереработка и инфраструктура нефтегазового сектора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767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626 492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бензол-133 тыс. тонн, параксилол-496 тыс.тонн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extLst>
                  <a:ext uri="{0D108BD9-81ED-4DB2-BD59-A6C34878D82A}">
                    <a16:rowId xmlns:a16="http://schemas.microsoft.com/office/drawing/2014/main" val="4189731102"/>
                  </a:ext>
                </a:extLst>
              </a:tr>
              <a:tr h="1088440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Строительство интегрированного </a:t>
                      </a:r>
                      <a:r>
                        <a:rPr lang="ru-RU" sz="105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газохимического</a:t>
                      </a:r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комплекса  (1 фаза - полипропилен)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"</a:t>
                      </a:r>
                      <a:r>
                        <a:rPr lang="en-US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Kazakhstan Petrochemical Industries Inc."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Республикан-ский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Нефтепереработка и инфраструктура нефтегазового сектора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915 600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тыс.тонн/год полипропилена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extLst>
                  <a:ext uri="{0D108BD9-81ED-4DB2-BD59-A6C34878D82A}">
                    <a16:rowId xmlns:a16="http://schemas.microsoft.com/office/drawing/2014/main" val="2977633516"/>
                  </a:ext>
                </a:extLst>
              </a:tr>
              <a:tr h="1015334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Строительство интегрированного газохимического комплекса  (2 фаза - полиэтилен)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"</a:t>
                      </a:r>
                      <a:r>
                        <a:rPr lang="en-US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KLPE"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Республикан-ский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Нефтепереработка и инфраструктура нефтегазового сектора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740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1 530 000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800 </a:t>
                      </a:r>
                      <a:r>
                        <a:rPr lang="ru-RU" sz="105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тыс.тонн</a:t>
                      </a:r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/год полиэтилена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extLst>
                  <a:ext uri="{0D108BD9-81ED-4DB2-BD59-A6C34878D82A}">
                    <a16:rowId xmlns:a16="http://schemas.microsoft.com/office/drawing/2014/main" val="1656258151"/>
                  </a:ext>
                </a:extLst>
              </a:tr>
              <a:tr h="43050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2007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3 072 092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39" marR="6339" marT="6339" marB="0" anchor="ctr"/>
                </a:tc>
                <a:extLst>
                  <a:ext uri="{0D108BD9-81ED-4DB2-BD59-A6C34878D82A}">
                    <a16:rowId xmlns:a16="http://schemas.microsoft.com/office/drawing/2014/main" val="110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6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F71BA-79F7-4FFE-B8D9-B43C6726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Карта поддержки предпринимательства 2015</a:t>
            </a:r>
            <a:endParaRPr lang="ru-KZ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883A1F0-2832-43CF-89CC-E614B34A0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25071"/>
              </p:ext>
            </p:extLst>
          </p:nvPr>
        </p:nvGraphicFramePr>
        <p:xfrm>
          <a:off x="442572" y="1715958"/>
          <a:ext cx="11306855" cy="5094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985">
                  <a:extLst>
                    <a:ext uri="{9D8B030D-6E8A-4147-A177-3AD203B41FA5}">
                      <a16:colId xmlns:a16="http://schemas.microsoft.com/office/drawing/2014/main" val="2777781450"/>
                    </a:ext>
                  </a:extLst>
                </a:gridCol>
                <a:gridCol w="1473617">
                  <a:extLst>
                    <a:ext uri="{9D8B030D-6E8A-4147-A177-3AD203B41FA5}">
                      <a16:colId xmlns:a16="http://schemas.microsoft.com/office/drawing/2014/main" val="2668556074"/>
                    </a:ext>
                  </a:extLst>
                </a:gridCol>
                <a:gridCol w="1282046">
                  <a:extLst>
                    <a:ext uri="{9D8B030D-6E8A-4147-A177-3AD203B41FA5}">
                      <a16:colId xmlns:a16="http://schemas.microsoft.com/office/drawing/2014/main" val="4100816183"/>
                    </a:ext>
                  </a:extLst>
                </a:gridCol>
                <a:gridCol w="816805">
                  <a:extLst>
                    <a:ext uri="{9D8B030D-6E8A-4147-A177-3AD203B41FA5}">
                      <a16:colId xmlns:a16="http://schemas.microsoft.com/office/drawing/2014/main" val="2059889400"/>
                    </a:ext>
                  </a:extLst>
                </a:gridCol>
                <a:gridCol w="1389412">
                  <a:extLst>
                    <a:ext uri="{9D8B030D-6E8A-4147-A177-3AD203B41FA5}">
                      <a16:colId xmlns:a16="http://schemas.microsoft.com/office/drawing/2014/main" val="75989701"/>
                    </a:ext>
                  </a:extLst>
                </a:gridCol>
                <a:gridCol w="606288">
                  <a:extLst>
                    <a:ext uri="{9D8B030D-6E8A-4147-A177-3AD203B41FA5}">
                      <a16:colId xmlns:a16="http://schemas.microsoft.com/office/drawing/2014/main" val="1074609113"/>
                    </a:ext>
                  </a:extLst>
                </a:gridCol>
                <a:gridCol w="625234">
                  <a:extLst>
                    <a:ext uri="{9D8B030D-6E8A-4147-A177-3AD203B41FA5}">
                      <a16:colId xmlns:a16="http://schemas.microsoft.com/office/drawing/2014/main" val="2678133190"/>
                    </a:ext>
                  </a:extLst>
                </a:gridCol>
                <a:gridCol w="749440">
                  <a:extLst>
                    <a:ext uri="{9D8B030D-6E8A-4147-A177-3AD203B41FA5}">
                      <a16:colId xmlns:a16="http://schemas.microsoft.com/office/drawing/2014/main" val="4058592070"/>
                    </a:ext>
                  </a:extLst>
                </a:gridCol>
                <a:gridCol w="1408358">
                  <a:extLst>
                    <a:ext uri="{9D8B030D-6E8A-4147-A177-3AD203B41FA5}">
                      <a16:colId xmlns:a16="http://schemas.microsoft.com/office/drawing/2014/main" val="1094483437"/>
                    </a:ext>
                  </a:extLst>
                </a:gridCol>
                <a:gridCol w="1111529">
                  <a:extLst>
                    <a:ext uri="{9D8B030D-6E8A-4147-A177-3AD203B41FA5}">
                      <a16:colId xmlns:a16="http://schemas.microsoft.com/office/drawing/2014/main" val="2121979481"/>
                    </a:ext>
                  </a:extLst>
                </a:gridCol>
                <a:gridCol w="1524141">
                  <a:extLst>
                    <a:ext uri="{9D8B030D-6E8A-4147-A177-3AD203B41FA5}">
                      <a16:colId xmlns:a16="http://schemas.microsoft.com/office/drawing/2014/main" val="3394805814"/>
                    </a:ext>
                  </a:extLst>
                </a:gridCol>
              </a:tblGrid>
              <a:tr h="598699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KZ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проекта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Заявитель проекта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Отрасль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Рабочие места в период строительства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Рабочие места в период эксплуатации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Объем инвестиций, млн.тенге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Мощность в натуральном выражении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Ввод в эксплуатацию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Район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extLst>
                  <a:ext uri="{0D108BD9-81ED-4DB2-BD59-A6C34878D82A}">
                    <a16:rowId xmlns:a16="http://schemas.microsoft.com/office/drawing/2014/main" val="817367997"/>
                  </a:ext>
                </a:extLst>
              </a:tr>
              <a:tr h="479422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KZ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Расширение мощности комплекса по переработке молока и производству кисло-молочной продукции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ТОО «СП Первомайский»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АПК и сельхозпереработка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2456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5686 тонн молока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полугодие 2015 года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Махамбетский район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extLst>
                  <a:ext uri="{0D108BD9-81ED-4DB2-BD59-A6C34878D82A}">
                    <a16:rowId xmlns:a16="http://schemas.microsoft.com/office/drawing/2014/main" val="1887921999"/>
                  </a:ext>
                </a:extLst>
              </a:tr>
              <a:tr h="427388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Завод по производству оптического кабеля 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"ПКФ Континент Ко ЛТД"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Машиностроение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715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4 500 км в год при односменной работе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полугодие 2015 года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extLst>
                  <a:ext uri="{0D108BD9-81ED-4DB2-BD59-A6C34878D82A}">
                    <a16:rowId xmlns:a16="http://schemas.microsoft.com/office/drawing/2014/main" val="3414187143"/>
                  </a:ext>
                </a:extLst>
              </a:tr>
              <a:tr h="837252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Производство шерстяных изделий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"</a:t>
                      </a:r>
                      <a:r>
                        <a:rPr lang="en-US" sz="8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Caspiy</a:t>
                      </a:r>
                      <a:r>
                        <a:rPr lang="en-US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Lana Atyrau"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Легкая промышленность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2 315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Переработка 100 тонн верблюжьей шерсти и 350 тонн овечьей шерсти, производство 400 тыс. погонных метров суконных и стеганных одеял и пледов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полугодие 2015 года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extLst>
                  <a:ext uri="{0D108BD9-81ED-4DB2-BD59-A6C34878D82A}">
                    <a16:rowId xmlns:a16="http://schemas.microsoft.com/office/drawing/2014/main" val="769466500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Перепелиная ферма по производству перепелиных яиц и мяса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"Атырау Бөдене"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АПК и </a:t>
                      </a:r>
                      <a:r>
                        <a:rPr lang="ru-RU" sz="8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сельхозпереработка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700 000 яиц и 2 тонны мяса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полугодие 2015 года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Махамбетский район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extLst>
                  <a:ext uri="{0D108BD9-81ED-4DB2-BD59-A6C34878D82A}">
                    <a16:rowId xmlns:a16="http://schemas.microsoft.com/office/drawing/2014/main" val="727655477"/>
                  </a:ext>
                </a:extLst>
              </a:tr>
              <a:tr h="490920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Производство по переработке и консервированию овощей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"Атырау Агро Феликс"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АПК и </a:t>
                      </a:r>
                      <a:r>
                        <a:rPr lang="ru-RU" sz="8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сельхозпереработка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ru-KZ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825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 тыс. банок консервированной продукции 370 тонн овощных салатов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полугодие 2015 года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extLst>
                  <a:ext uri="{0D108BD9-81ED-4DB2-BD59-A6C34878D82A}">
                    <a16:rowId xmlns:a16="http://schemas.microsoft.com/office/drawing/2014/main" val="2655616071"/>
                  </a:ext>
                </a:extLst>
              </a:tr>
              <a:tr h="522685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Производство по переработке мяса и выпуску мясных продукции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КХ "Асыл Агро"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Пищевая промышленность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ru-KZ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ru-KZ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227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 тонн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полугодие 2015 года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extLst>
                  <a:ext uri="{0D108BD9-81ED-4DB2-BD59-A6C34878D82A}">
                    <a16:rowId xmlns:a16="http://schemas.microsoft.com/office/drawing/2014/main" val="1185987293"/>
                  </a:ext>
                </a:extLst>
              </a:tr>
              <a:tr h="1195081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Завод по производству полимерной продукции 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"Полимер Продакшн"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Химическая промышленность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371</a:t>
                      </a:r>
                      <a:endParaRPr lang="ru-KZ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16 800</a:t>
                      </a:r>
                      <a:endParaRPr lang="ru-KZ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трехслойная полиэтиленовая пленка - 4,125 тыс. тонн/год; </a:t>
                      </a:r>
                      <a:r>
                        <a:rPr lang="ru-RU" sz="80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биаксально</a:t>
                      </a:r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-ориентированная полипропиленовая пленка - 14,738 тыс. тонн/год; полипропиленовые мешки емкостью 25 и 50 кг - 48 млн. штук/год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полугодие 2015 года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extLst>
                  <a:ext uri="{0D108BD9-81ED-4DB2-BD59-A6C34878D82A}">
                    <a16:rowId xmlns:a16="http://schemas.microsoft.com/office/drawing/2014/main" val="2841170226"/>
                  </a:ext>
                </a:extLst>
              </a:tr>
              <a:tr h="1215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565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580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23 428,0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8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68" marR="2368" marT="2368" marB="0" anchor="ctr"/>
                </a:tc>
                <a:extLst>
                  <a:ext uri="{0D108BD9-81ED-4DB2-BD59-A6C34878D82A}">
                    <a16:rowId xmlns:a16="http://schemas.microsoft.com/office/drawing/2014/main" val="99956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524A868-19E6-468A-BD15-B3A98CE5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Карта поддержки предпринимательства 2016</a:t>
            </a:r>
            <a:endParaRPr lang="ru-KZ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4E6C70E-FC43-4593-8D16-3C3FBF11E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42558"/>
              </p:ext>
            </p:extLst>
          </p:nvPr>
        </p:nvGraphicFramePr>
        <p:xfrm>
          <a:off x="436902" y="1700264"/>
          <a:ext cx="11318195" cy="5104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307">
                  <a:extLst>
                    <a:ext uri="{9D8B030D-6E8A-4147-A177-3AD203B41FA5}">
                      <a16:colId xmlns:a16="http://schemas.microsoft.com/office/drawing/2014/main" val="2048552103"/>
                    </a:ext>
                  </a:extLst>
                </a:gridCol>
                <a:gridCol w="1475095">
                  <a:extLst>
                    <a:ext uri="{9D8B030D-6E8A-4147-A177-3AD203B41FA5}">
                      <a16:colId xmlns:a16="http://schemas.microsoft.com/office/drawing/2014/main" val="2520084284"/>
                    </a:ext>
                  </a:extLst>
                </a:gridCol>
                <a:gridCol w="1283333">
                  <a:extLst>
                    <a:ext uri="{9D8B030D-6E8A-4147-A177-3AD203B41FA5}">
                      <a16:colId xmlns:a16="http://schemas.microsoft.com/office/drawing/2014/main" val="372861695"/>
                    </a:ext>
                  </a:extLst>
                </a:gridCol>
                <a:gridCol w="1025859">
                  <a:extLst>
                    <a:ext uri="{9D8B030D-6E8A-4147-A177-3AD203B41FA5}">
                      <a16:colId xmlns:a16="http://schemas.microsoft.com/office/drawing/2014/main" val="1616969065"/>
                    </a:ext>
                  </a:extLst>
                </a:gridCol>
                <a:gridCol w="1182569">
                  <a:extLst>
                    <a:ext uri="{9D8B030D-6E8A-4147-A177-3AD203B41FA5}">
                      <a16:colId xmlns:a16="http://schemas.microsoft.com/office/drawing/2014/main" val="4158989782"/>
                    </a:ext>
                  </a:extLst>
                </a:gridCol>
                <a:gridCol w="606897">
                  <a:extLst>
                    <a:ext uri="{9D8B030D-6E8A-4147-A177-3AD203B41FA5}">
                      <a16:colId xmlns:a16="http://schemas.microsoft.com/office/drawing/2014/main" val="4211122553"/>
                    </a:ext>
                  </a:extLst>
                </a:gridCol>
                <a:gridCol w="625861">
                  <a:extLst>
                    <a:ext uri="{9D8B030D-6E8A-4147-A177-3AD203B41FA5}">
                      <a16:colId xmlns:a16="http://schemas.microsoft.com/office/drawing/2014/main" val="2469530058"/>
                    </a:ext>
                  </a:extLst>
                </a:gridCol>
                <a:gridCol w="822834">
                  <a:extLst>
                    <a:ext uri="{9D8B030D-6E8A-4147-A177-3AD203B41FA5}">
                      <a16:colId xmlns:a16="http://schemas.microsoft.com/office/drawing/2014/main" val="855736779"/>
                    </a:ext>
                  </a:extLst>
                </a:gridCol>
                <a:gridCol w="1337127">
                  <a:extLst>
                    <a:ext uri="{9D8B030D-6E8A-4147-A177-3AD203B41FA5}">
                      <a16:colId xmlns:a16="http://schemas.microsoft.com/office/drawing/2014/main" val="940514900"/>
                    </a:ext>
                  </a:extLst>
                </a:gridCol>
                <a:gridCol w="1112643">
                  <a:extLst>
                    <a:ext uri="{9D8B030D-6E8A-4147-A177-3AD203B41FA5}">
                      <a16:colId xmlns:a16="http://schemas.microsoft.com/office/drawing/2014/main" val="4067318773"/>
                    </a:ext>
                  </a:extLst>
                </a:gridCol>
                <a:gridCol w="1525670">
                  <a:extLst>
                    <a:ext uri="{9D8B030D-6E8A-4147-A177-3AD203B41FA5}">
                      <a16:colId xmlns:a16="http://schemas.microsoft.com/office/drawing/2014/main" val="3780196350"/>
                    </a:ext>
                  </a:extLst>
                </a:gridCol>
              </a:tblGrid>
              <a:tr h="751307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Наименование проекта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Заявитель проекта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Отрасль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Рабочие места в период строительства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Рабочие места в период эксплуатации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Объем инвестиций, млн.тенге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Мощность в натуральном выражении 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Ввод в эксплуатацию 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Район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4150100987"/>
                  </a:ext>
                </a:extLst>
              </a:tr>
              <a:tr h="452516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Производство уплотнительных прокладок 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"Казахстан </a:t>
                      </a:r>
                      <a:r>
                        <a:rPr lang="ru-RU" sz="105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Интегрейтед</a:t>
                      </a:r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05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Сервисез</a:t>
                      </a:r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Машиностроение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45 000 штук в год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полугодие 2016 года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2114117383"/>
                  </a:ext>
                </a:extLst>
              </a:tr>
              <a:tr h="751307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Завод по производству кабельных лотков и электрических щитов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"</a:t>
                      </a:r>
                      <a:r>
                        <a:rPr lang="en-US" sz="1050" b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Centech</a:t>
                      </a:r>
                      <a:r>
                        <a:rPr lang="en-US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Производство легких строительных металлических изделий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тонн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полугодие 2016 года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1555260117"/>
                  </a:ext>
                </a:extLst>
              </a:tr>
              <a:tr h="751307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Организация производства электротехнического оборудования  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«Производственный комплекс KAZELEKTRYM (КАЗЭЛЕКТРУМ)»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Машиностроение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  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   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   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 КТП (комплектные трансформаторные подстанции) 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1418578401"/>
                  </a:ext>
                </a:extLst>
              </a:tr>
              <a:tr h="601911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Расширение мощности завода по производству оптического кабеля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"ПКФ Континент Ко ЛТД"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Машиностроение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-   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  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122   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18 000 км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2213192734"/>
                  </a:ext>
                </a:extLst>
              </a:tr>
              <a:tr h="601911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Хлебзавод «Даулет Нан»</a:t>
                      </a:r>
                      <a:b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«Транс Тех Интернешнл» 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АПК и сельхозпереработка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 15 тонн в сутки (5475 тонн в год)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432653151"/>
                  </a:ext>
                </a:extLst>
              </a:tr>
              <a:tr h="751307"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Производство болтовых соединений </a:t>
                      </a:r>
                      <a:b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ТОО «</a:t>
                      </a:r>
                      <a:r>
                        <a:rPr lang="en-US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Studbolt Manufacturing»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Региональный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Машиностроение</a:t>
                      </a:r>
                      <a:endParaRPr lang="ru-RU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390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 тонн в год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город Атырау</a:t>
                      </a:r>
                      <a:endParaRPr lang="ru-RU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674892345"/>
                  </a:ext>
                </a:extLst>
              </a:tr>
              <a:tr h="1537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</a:t>
                      </a:r>
                      <a:endParaRPr lang="ru-RU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 h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127   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208   </a:t>
                      </a:r>
                      <a:endParaRPr lang="ru-KZ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2395</a:t>
                      </a:r>
                      <a:endParaRPr lang="ru-KZ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KZ" sz="105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K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7" marR="4637" marT="4637" marB="0" anchor="ctr"/>
                </a:tc>
                <a:extLst>
                  <a:ext uri="{0D108BD9-81ED-4DB2-BD59-A6C34878D82A}">
                    <a16:rowId xmlns:a16="http://schemas.microsoft.com/office/drawing/2014/main" val="273146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836898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8286</TotalTime>
  <Words>1333</Words>
  <Application>Microsoft Office PowerPoint</Application>
  <PresentationFormat>Широкоэкранный</PresentationFormat>
  <Paragraphs>544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Wingdings 2</vt:lpstr>
      <vt:lpstr>Дивиденд</vt:lpstr>
      <vt:lpstr>Социально-экономическое развитие Атырауской области </vt:lpstr>
      <vt:lpstr>описание программы</vt:lpstr>
      <vt:lpstr>Цель программы</vt:lpstr>
      <vt:lpstr>рост стоимостного объема экспорта продукции обрабатывающей промышленности на 19% к уровню 2015 года</vt:lpstr>
      <vt:lpstr>Проекты программы</vt:lpstr>
      <vt:lpstr>Проекты программы</vt:lpstr>
      <vt:lpstr>Карта индустриализации 2015-2017</vt:lpstr>
      <vt:lpstr>Карта поддержки предпринимательства 2015</vt:lpstr>
      <vt:lpstr>Карта поддержки предпринимательства 2016</vt:lpstr>
      <vt:lpstr>Карта поддержки предпринимательства 2017</vt:lpstr>
      <vt:lpstr>Карта поддержки предпринимательства 2018</vt:lpstr>
      <vt:lpstr>Карта поддержки предпринимательства 2021</vt:lpstr>
      <vt:lpstr>Обрабатывающая промышленность атырауской области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Fircroft User 7</cp:lastModifiedBy>
  <cp:revision>185</cp:revision>
  <dcterms:created xsi:type="dcterms:W3CDTF">2018-01-03T05:55:33Z</dcterms:created>
  <dcterms:modified xsi:type="dcterms:W3CDTF">2018-02-16T04:32:44Z</dcterms:modified>
</cp:coreProperties>
</file>