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6E53-1083-47AB-92F7-6D29D0C25D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6898-B3AB-4B61-802E-44DDD30A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Социально-экономическое развитие Атырауской области	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жилищного строительства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Нурлы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жол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pic>
        <p:nvPicPr>
          <p:cNvPr id="2050" name="Picture 2" descr="Картинки по запросу Атырау гер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96" y="42738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750157" y="5804452"/>
            <a:ext cx="3155919" cy="374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Ишаев Азамат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E087-2CDC-4B0E-9CEC-B348D37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описание программы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3D5CB-3FD3-44A9-8562-9E5387B8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4007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инфраструктурного развития "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Нұрлы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жол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" на 2015 - 2019 годы (далее - Программа) разработана в целях реализации Послания Главы государства народу Казахстана от 11 ноября 2014 года "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Нұрлы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жол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- путь в будущее", а также пятого направления институциональных реформ плана нации "100 конкретных шагов".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Разработчик Программы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Министерство национальной экономики Республики Казахстан </a:t>
            </a:r>
          </a:p>
          <a:p>
            <a:pPr marL="0" indent="0" algn="just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Цель Программы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k-KZ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	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единого экономического рынка путем интеграции макрорегионов страны на основе выстраивания эффективной инфраструктуры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хабовом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принципе, интеграция транспортной инфраструктуры в международную транспортную систему, реализация транзитного потенциала для обеспечения долгосрочного экономического роста Казахстана</a:t>
            </a:r>
            <a:endParaRPr lang="ru-KZ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C852A-0915-4FBE-94AE-92E918D3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 программы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E2740FB-404D-49BE-8617-ED7699C9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62" y="927450"/>
            <a:ext cx="11610807" cy="6261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формирование современной транспортной инфраструктуры Казахстана, а также обеспечение ее интеграции в международную транспортную систему;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развитие индустриальной инфраструктуры и туристской инфраструктуры;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укрепление энергетической инфраструктуры в рамках Единой электроэнергетической системы;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модернизация (реконструкция и строительство) инфраструктуры жилищно-коммунального хозяйства и систем тепло-, водоснабжения и водоотведения;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 исключен Указом Президента РК от 29.12.2016 № 3</a:t>
            </a: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</a:t>
            </a:r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6) развитие инфраструктуры сферы образования;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7) повышение конкурентоспособности субъектов предпринимательства;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8) поддержка отечественного машиностроения;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9) поддержка экспорта;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 повышение конкурентоспособности субъектов АПК;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11) обеспечение инфраструктурой проектов Единой программ</a:t>
            </a:r>
            <a:r>
              <a:rPr lang="kk-KZ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поддержки предпринимательства "Дорожная карта бизнеса-2020";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12) обеспечение безопасности качества продукции через развитие лабораторных баз;</a:t>
            </a:r>
          </a:p>
          <a:p>
            <a:pPr fontAlgn="base"/>
            <a:r>
              <a:rPr lang="ru-RU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13) обеспечение изученности территории Казахстана с оценкой прогнозных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58668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96D86-9455-4031-AD1C-D220E6D0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Целевые индикаторы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C334F-4F7A-44E5-8A84-E2180646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10" y="1822688"/>
            <a:ext cx="11029615" cy="3678303"/>
          </a:xfrm>
        </p:spPr>
        <p:txBody>
          <a:bodyPr/>
          <a:lstStyle/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1) в 2019 году обеспечение роста ВВП на 8,7 % к 2014 году;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2) в 2015-2019 годах создание рабочих мест на 392,9 тыс. чел., в том числе: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постоянных - 96,5 тыс. чел.;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временных - 296,4 тыс. чел.;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3) в 2019 году повышение рейтинга ВЭФ по качеству базовой инфраструктуры до 57 места;</a:t>
            </a:r>
          </a:p>
          <a:p>
            <a:pPr fontAlgn="base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4) в 2019 году увеличение объема транзитных грузов по территории Республики Казахстан,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т.ч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железнодорожным и автомобильным видами транспорта до 18,1 млн. тонн.</a:t>
            </a:r>
          </a:p>
          <a:p>
            <a:endParaRPr lang="ru-K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8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64">
            <a:extLst>
              <a:ext uri="{FF2B5EF4-FFF2-40B4-BE49-F238E27FC236}">
                <a16:creationId xmlns:a16="http://schemas.microsoft.com/office/drawing/2014/main" id="{1E58A265-A15C-4FCB-995C-6D640FB3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73" y="1001952"/>
            <a:ext cx="8229600" cy="659186"/>
          </a:xfrm>
        </p:spPr>
        <p:txBody>
          <a:bodyPr>
            <a:normAutofit/>
          </a:bodyPr>
          <a:lstStyle/>
          <a:p>
            <a:r>
              <a:rPr lang="ru-RU" sz="2800" b="1" dirty="0"/>
              <a:t>Карта мероприятий программы</a:t>
            </a:r>
          </a:p>
        </p:txBody>
      </p:sp>
      <p:sp>
        <p:nvSpPr>
          <p:cNvPr id="16" name="Номер слайда 3">
            <a:extLst>
              <a:ext uri="{FF2B5EF4-FFF2-40B4-BE49-F238E27FC236}">
                <a16:creationId xmlns:a16="http://schemas.microsoft.com/office/drawing/2014/main" id="{AA58E930-9C0F-4BC0-B49D-A2DA78CAB0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k-KZ" sz="120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kk-KZ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17D9BDB-79B5-4CC1-BD38-DF58E171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66" y="1912173"/>
            <a:ext cx="9144000" cy="4848200"/>
          </a:xfrm>
          <a:prstGeom prst="rect">
            <a:avLst/>
          </a:prstGeom>
        </p:spPr>
      </p:pic>
      <p:sp>
        <p:nvSpPr>
          <p:cNvPr id="39" name="Номер слайда 3">
            <a:extLst>
              <a:ext uri="{FF2B5EF4-FFF2-40B4-BE49-F238E27FC236}">
                <a16:creationId xmlns:a16="http://schemas.microsoft.com/office/drawing/2014/main" id="{2E991F81-2AA4-4D95-98B4-76F8BE36BA12}"/>
              </a:ext>
            </a:extLst>
          </p:cNvPr>
          <p:cNvSpPr txBox="1">
            <a:spLocks/>
          </p:cNvSpPr>
          <p:nvPr/>
        </p:nvSpPr>
        <p:spPr>
          <a:xfrm>
            <a:off x="8474766" y="62370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kk-KZ" sz="120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/>
              <a:t>5</a:t>
            </a:fld>
            <a:endParaRPr lang="kk-KZ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24730EE2-A293-4034-B45F-05AC8F35640F}"/>
              </a:ext>
            </a:extLst>
          </p:cNvPr>
          <p:cNvCxnSpPr/>
          <p:nvPr/>
        </p:nvCxnSpPr>
        <p:spPr>
          <a:xfrm flipH="1" flipV="1">
            <a:off x="3170134" y="4148376"/>
            <a:ext cx="8858" cy="19367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686FE7F-726C-4D1F-BE30-C4B7D218A82B}"/>
              </a:ext>
            </a:extLst>
          </p:cNvPr>
          <p:cNvCxnSpPr/>
          <p:nvPr/>
        </p:nvCxnSpPr>
        <p:spPr>
          <a:xfrm flipV="1">
            <a:off x="6746473" y="4148376"/>
            <a:ext cx="0" cy="952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7B438A3-C841-4360-9CC6-042E1769B5DA}"/>
              </a:ext>
            </a:extLst>
          </p:cNvPr>
          <p:cNvCxnSpPr/>
          <p:nvPr/>
        </p:nvCxnSpPr>
        <p:spPr>
          <a:xfrm flipH="1" flipV="1">
            <a:off x="7836563" y="3859313"/>
            <a:ext cx="11482" cy="599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BAB1EC1-33E9-4000-BC1C-92FC0FE015D4}"/>
              </a:ext>
            </a:extLst>
          </p:cNvPr>
          <p:cNvCxnSpPr/>
          <p:nvPr/>
        </p:nvCxnSpPr>
        <p:spPr>
          <a:xfrm flipH="1" flipV="1">
            <a:off x="8255436" y="3038330"/>
            <a:ext cx="6178" cy="113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917D0376-D782-4E0A-A954-EEC365158E78}"/>
              </a:ext>
            </a:extLst>
          </p:cNvPr>
          <p:cNvCxnSpPr/>
          <p:nvPr/>
        </p:nvCxnSpPr>
        <p:spPr>
          <a:xfrm flipH="1" flipV="1">
            <a:off x="10036717" y="3069511"/>
            <a:ext cx="2" cy="161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837507-37D1-4C6E-BF86-5B16A70D7284}"/>
              </a:ext>
            </a:extLst>
          </p:cNvPr>
          <p:cNvSpPr txBox="1"/>
          <p:nvPr/>
        </p:nvSpPr>
        <p:spPr>
          <a:xfrm>
            <a:off x="6194382" y="4186117"/>
            <a:ext cx="1293962" cy="49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66C53-AB9C-4583-A70F-52298CB5D731}"/>
              </a:ext>
            </a:extLst>
          </p:cNvPr>
          <p:cNvSpPr txBox="1"/>
          <p:nvPr/>
        </p:nvSpPr>
        <p:spPr>
          <a:xfrm>
            <a:off x="3865250" y="3534972"/>
            <a:ext cx="23291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Атырау – Астрахань</a:t>
            </a:r>
          </a:p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92 003,6 млн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тг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277км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38B8208-9EF0-45A6-B801-B273CC20436F}"/>
              </a:ext>
            </a:extLst>
          </p:cNvPr>
          <p:cNvCxnSpPr/>
          <p:nvPr/>
        </p:nvCxnSpPr>
        <p:spPr>
          <a:xfrm flipH="1">
            <a:off x="3174563" y="4148376"/>
            <a:ext cx="1475088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A37F3C3-D4D3-45A0-9722-FCAA21208B9F}"/>
              </a:ext>
            </a:extLst>
          </p:cNvPr>
          <p:cNvCxnSpPr/>
          <p:nvPr/>
        </p:nvCxnSpPr>
        <p:spPr>
          <a:xfrm flipV="1">
            <a:off x="5348878" y="4148376"/>
            <a:ext cx="1397595" cy="8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A11A73C-8864-452F-85D8-19C554691A38}"/>
              </a:ext>
            </a:extLst>
          </p:cNvPr>
          <p:cNvCxnSpPr/>
          <p:nvPr/>
        </p:nvCxnSpPr>
        <p:spPr>
          <a:xfrm>
            <a:off x="7865984" y="3790978"/>
            <a:ext cx="343583" cy="2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04A167A-95BD-4188-B044-CBCCFC77611F}"/>
              </a:ext>
            </a:extLst>
          </p:cNvPr>
          <p:cNvCxnSpPr/>
          <p:nvPr/>
        </p:nvCxnSpPr>
        <p:spPr>
          <a:xfrm flipH="1" flipV="1">
            <a:off x="7843742" y="3850820"/>
            <a:ext cx="436267" cy="8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C52D416-03FC-427F-87BF-A7D5810B7A22}"/>
              </a:ext>
            </a:extLst>
          </p:cNvPr>
          <p:cNvSpPr txBox="1"/>
          <p:nvPr/>
        </p:nvSpPr>
        <p:spPr>
          <a:xfrm>
            <a:off x="6784567" y="3165288"/>
            <a:ext cx="181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Макат – Доссор</a:t>
            </a:r>
          </a:p>
          <a:p>
            <a:pPr algn="ctr"/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3 879,9 млн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тг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17 км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08FD9D-2D25-4B98-9437-EB99FB04735A}"/>
              </a:ext>
            </a:extLst>
          </p:cNvPr>
          <p:cNvSpPr txBox="1"/>
          <p:nvPr/>
        </p:nvSpPr>
        <p:spPr>
          <a:xfrm>
            <a:off x="8049520" y="2480605"/>
            <a:ext cx="2264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Макат – Сагиз</a:t>
            </a:r>
          </a:p>
          <a:p>
            <a:pPr algn="ctr"/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38 208,7 млн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тг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138 км</a:t>
            </a: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FACF460C-33FE-4D08-94D5-8747E43FD363}"/>
              </a:ext>
            </a:extLst>
          </p:cNvPr>
          <p:cNvCxnSpPr/>
          <p:nvPr/>
        </p:nvCxnSpPr>
        <p:spPr>
          <a:xfrm>
            <a:off x="9564404" y="3078003"/>
            <a:ext cx="472313" cy="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79A1755-AC07-431C-B56B-ADEA3AFC23DC}"/>
              </a:ext>
            </a:extLst>
          </p:cNvPr>
          <p:cNvCxnSpPr/>
          <p:nvPr/>
        </p:nvCxnSpPr>
        <p:spPr>
          <a:xfrm flipH="1" flipV="1">
            <a:off x="8269151" y="3069511"/>
            <a:ext cx="612888" cy="8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E7D7070-5216-4933-9E25-1EBDBCF07312}"/>
              </a:ext>
            </a:extLst>
          </p:cNvPr>
          <p:cNvCxnSpPr/>
          <p:nvPr/>
        </p:nvCxnSpPr>
        <p:spPr>
          <a:xfrm flipV="1">
            <a:off x="5661863" y="6125372"/>
            <a:ext cx="501968" cy="8164"/>
          </a:xfrm>
          <a:prstGeom prst="line">
            <a:avLst/>
          </a:prstGeom>
          <a:ln w="28575">
            <a:solidFill>
              <a:srgbClr val="8B33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335D7C8D-ACBB-4FD8-9617-4F29C58C0FF7}"/>
              </a:ext>
            </a:extLst>
          </p:cNvPr>
          <p:cNvCxnSpPr/>
          <p:nvPr/>
        </p:nvCxnSpPr>
        <p:spPr>
          <a:xfrm flipV="1">
            <a:off x="5661863" y="6367028"/>
            <a:ext cx="501968" cy="8164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1CBA4B-4E52-4D8C-8D6D-DDCE12C965EA}"/>
              </a:ext>
            </a:extLst>
          </p:cNvPr>
          <p:cNvSpPr txBox="1"/>
          <p:nvPr/>
        </p:nvSpPr>
        <p:spPr>
          <a:xfrm>
            <a:off x="6194382" y="5854280"/>
            <a:ext cx="517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1200" dirty="0"/>
              <a:t>Подготовлены проектно-сметные документации и ведутся подготовительные работы </a:t>
            </a:r>
          </a:p>
          <a:p>
            <a:r>
              <a:rPr lang="kk-KZ" sz="1200" dirty="0"/>
              <a:t>Дорожно-строительные работы завершены и сдано в эксплуатацию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162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212E8-948D-45D9-9016-14A6FCB9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8" y="702156"/>
            <a:ext cx="11029616" cy="1013800"/>
          </a:xfrm>
        </p:spPr>
        <p:txBody>
          <a:bodyPr/>
          <a:lstStyle/>
          <a:p>
            <a:pPr algn="ctr"/>
            <a:r>
              <a:rPr lang="ru-RU" b="1" dirty="0"/>
              <a:t>План мероприятий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E9F03-A7D8-40F5-A7CB-73879B91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18" y="1209056"/>
            <a:ext cx="11029615" cy="3678303"/>
          </a:xfrm>
        </p:spPr>
        <p:txBody>
          <a:bodyPr/>
          <a:lstStyle/>
          <a:p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В рамках государственной программы предусмотрено реконструкция автомобильной дороги республиканского значения «Актобе-Атырау-Астрахань граница РФ».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432 км автомобильной дороги находится в крайне неудовлетворительном состоянии, дорожное покрытие полностью изношено, негативно влияет на безопасность дорожного движения. </a:t>
            </a:r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(общая протяженность дороги 893 км, из них по территории области проходит 552 км)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K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68F4DC-B5BD-45A9-8752-AA461D99D266}"/>
              </a:ext>
            </a:extLst>
          </p:cNvPr>
          <p:cNvSpPr/>
          <p:nvPr/>
        </p:nvSpPr>
        <p:spPr>
          <a:xfrm>
            <a:off x="4439479" y="3895615"/>
            <a:ext cx="2840855" cy="56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Нурлы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Жол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BCA575-FA70-4271-84BB-25B72847F149}"/>
              </a:ext>
            </a:extLst>
          </p:cNvPr>
          <p:cNvSpPr/>
          <p:nvPr/>
        </p:nvSpPr>
        <p:spPr>
          <a:xfrm>
            <a:off x="1700048" y="4947617"/>
            <a:ext cx="2162008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Макат - Сагиз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0393A4A-ED38-4EA6-8117-7D8846D46651}"/>
              </a:ext>
            </a:extLst>
          </p:cNvPr>
          <p:cNvCxnSpPr>
            <a:cxnSpLocks/>
          </p:cNvCxnSpPr>
          <p:nvPr/>
        </p:nvCxnSpPr>
        <p:spPr>
          <a:xfrm flipH="1">
            <a:off x="3472070" y="4459979"/>
            <a:ext cx="967411" cy="4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99BC5B9-90C7-41F0-863E-BEFF4F32EE12}"/>
              </a:ext>
            </a:extLst>
          </p:cNvPr>
          <p:cNvCxnSpPr>
            <a:cxnSpLocks/>
          </p:cNvCxnSpPr>
          <p:nvPr/>
        </p:nvCxnSpPr>
        <p:spPr>
          <a:xfrm>
            <a:off x="7280334" y="4490108"/>
            <a:ext cx="1344145" cy="39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3E630AB-B8A1-47E7-A1D2-4B8D656523DB}"/>
              </a:ext>
            </a:extLst>
          </p:cNvPr>
          <p:cNvCxnSpPr>
            <a:cxnSpLocks/>
          </p:cNvCxnSpPr>
          <p:nvPr/>
        </p:nvCxnSpPr>
        <p:spPr>
          <a:xfrm flipH="1">
            <a:off x="5934283" y="4490108"/>
            <a:ext cx="1" cy="45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3C197AA-B768-4125-A8EE-ECEDCCCC3F3A}"/>
              </a:ext>
            </a:extLst>
          </p:cNvPr>
          <p:cNvSpPr/>
          <p:nvPr/>
        </p:nvSpPr>
        <p:spPr>
          <a:xfrm>
            <a:off x="4869221" y="4947617"/>
            <a:ext cx="2162008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Макат - Доссор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16D7614-9ACB-4F60-B5B5-E219BF0B02B6}"/>
              </a:ext>
            </a:extLst>
          </p:cNvPr>
          <p:cNvSpPr/>
          <p:nvPr/>
        </p:nvSpPr>
        <p:spPr>
          <a:xfrm>
            <a:off x="8022453" y="4947617"/>
            <a:ext cx="2162008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Атырау - Астрахань</a:t>
            </a:r>
          </a:p>
        </p:txBody>
      </p:sp>
    </p:spTree>
    <p:extLst>
      <p:ext uri="{BB962C8B-B14F-4D97-AF65-F5344CB8AC3E}">
        <p14:creationId xmlns:p14="http://schemas.microsoft.com/office/powerpoint/2010/main" val="8947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6006C-DFA7-4A99-AAB8-539C6006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Макат - Сагиз</a:t>
            </a:r>
            <a:endParaRPr lang="ru-KZ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50A409B-F596-472A-BC0B-787C35B49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4" y="1010274"/>
            <a:ext cx="11029615" cy="3678303"/>
          </a:xfrm>
        </p:spPr>
        <p:txBody>
          <a:bodyPr/>
          <a:lstStyle/>
          <a:p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Макат – Сагиз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 2015 – 2017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kk-KZ" sz="2000" b="1" dirty="0">
                <a:latin typeface="Calibri" panose="020F0502020204030204" pitchFamily="34" charset="0"/>
                <a:cs typeface="Calibri" panose="020F0502020204030204" pitchFamily="34" charset="0"/>
              </a:rPr>
              <a:t>завершено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Протяженность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	138 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км</a:t>
            </a:r>
          </a:p>
          <a:p>
            <a:pPr lvl="1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Заказчик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Национальная компания АО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КазАвтоЖол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2 186,5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млн.тенге</a:t>
            </a:r>
            <a:endParaRPr lang="ru-K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1CF52A8-9CC9-46FD-AB7E-EA770A290A82}"/>
              </a:ext>
            </a:extLst>
          </p:cNvPr>
          <p:cNvSpPr txBox="1">
            <a:spLocks/>
          </p:cNvSpPr>
          <p:nvPr/>
        </p:nvSpPr>
        <p:spPr>
          <a:xfrm>
            <a:off x="397565" y="3365227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Макат – Сагиз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 2017 – 2019 (начато)</a:t>
            </a:r>
          </a:p>
          <a:p>
            <a:pPr lvl="1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Протяженность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км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Компания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АО Ташияп Иншаат /Tasyapi Insaat Taahut ve Ticaret A.S.</a:t>
            </a:r>
          </a:p>
          <a:p>
            <a:pPr lvl="1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Заказчик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Национальная компания АО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КазАвтоЖол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	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38 208,7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млн.тенге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участок 458-418, протяженность 40 км, сметная стоимость -  11 332,5 млн.тенге</a:t>
            </a:r>
          </a:p>
          <a:p>
            <a:pPr lvl="2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участок 418-370, протяженность 48 км, сметная стоимость -  12 865,2 млн.тенге</a:t>
            </a:r>
          </a:p>
          <a:p>
            <a:pPr lvl="2"/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участок 330-370, протяженость 40 км, сметная стоимость -   14 011,0 млн.тенге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ru-K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597115-9DFC-4FD6-BEAE-AE5B1DDC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17" y="1610653"/>
            <a:ext cx="11029615" cy="3678303"/>
          </a:xfrm>
        </p:spPr>
        <p:txBody>
          <a:bodyPr>
            <a:normAutofit/>
          </a:bodyPr>
          <a:lstStyle/>
          <a:p>
            <a:pPr lvl="1"/>
            <a:r>
              <a:rPr lang="kk-KZ" sz="1800" b="1" dirty="0">
                <a:latin typeface="Calibri" panose="020F0502020204030204" pitchFamily="34" charset="0"/>
                <a:cs typeface="Calibri" panose="020F0502020204030204" pitchFamily="34" charset="0"/>
              </a:rPr>
              <a:t>Протяженность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		1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k-KZ" sz="1800" dirty="0">
                <a:latin typeface="Calibri" panose="020F0502020204030204" pitchFamily="34" charset="0"/>
                <a:cs typeface="Calibri" panose="020F0502020204030204" pitchFamily="34" charset="0"/>
              </a:rPr>
              <a:t>км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k-KZ" sz="1800" b="1" dirty="0">
                <a:latin typeface="Calibri" panose="020F0502020204030204" pitchFamily="34" charset="0"/>
                <a:cs typeface="Calibri" panose="020F0502020204030204" pitchFamily="34" charset="0"/>
              </a:rPr>
              <a:t>Компания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kk-KZ" sz="1800" dirty="0">
                <a:latin typeface="Calibri" panose="020F0502020204030204" pitchFamily="34" charset="0"/>
                <a:cs typeface="Calibri" panose="020F0502020204030204" pitchFamily="34" charset="0"/>
              </a:rPr>
              <a:t>АО Ант Иншаат/Ant Insaat Maden Sanayi A.S</a:t>
            </a:r>
          </a:p>
          <a:p>
            <a:pPr lvl="1"/>
            <a:r>
              <a:rPr lang="kk-KZ" sz="1800" b="1" dirty="0">
                <a:latin typeface="Calibri" panose="020F0502020204030204" pitchFamily="34" charset="0"/>
                <a:cs typeface="Calibri" panose="020F0502020204030204" pitchFamily="34" charset="0"/>
              </a:rPr>
              <a:t>Заказчик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		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Комитет автомобильных дорог МИР РК</a:t>
            </a:r>
          </a:p>
          <a:p>
            <a:pPr lvl="1"/>
            <a:r>
              <a:rPr lang="kk-KZ" sz="1800" b="1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		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3 879,9 млн. тенге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k-KZ" sz="1800" b="1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Займы Азиатского Банка Развития</a:t>
            </a:r>
            <a:endParaRPr lang="ru-KZ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KZ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85A702-7DE5-42B1-A57D-116C6CFA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algn="ctr"/>
            <a:r>
              <a:rPr lang="ru-RU" b="1" dirty="0"/>
              <a:t>Макат - </a:t>
            </a:r>
            <a:r>
              <a:rPr lang="kk-KZ" b="1" dirty="0"/>
              <a:t>доссор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297149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FF8B-B322-432E-9150-BCD84F96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/>
              <a:t>Атырау </a:t>
            </a:r>
            <a:r>
              <a:rPr lang="ru-RU" b="1"/>
              <a:t>- астрахань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953A7-AD41-4E9E-AA3B-2B751660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На участок дороги </a:t>
            </a:r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Атырау-Астрахань граница РФ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, общей протяженностью </a:t>
            </a:r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277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 км  </a:t>
            </a:r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(участок 616-893)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 подготовлены проектно-сметные документация, получено положительное заключение государственной экспертизы :</a:t>
            </a:r>
          </a:p>
          <a:p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           участок 616-648, протяженость 32 км, сметная стоимость -   9 898,0 млн.тенге;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участок 833-853, протяженность 20 км, сметная стоимость-  5 060,9 млн.тенге;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участок 693-753, протяженность 60 км, сметная стоимость- 14 825,0 млн.тенге;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участок 753-833, протяженность 80 км, сметная стоимость- 20 675,4 млн.тенге;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участок 648-693, протяженность 45 км, сметная стоимость- 20 121,5 млн.тенге:           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k-KZ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участок 853-893, протяженность 40 км, сметная стоимость- 21 422,8 млн.тенге.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Займы Исламского Банка</a:t>
            </a:r>
          </a:p>
          <a:p>
            <a:pPr marL="0" indent="0">
              <a:buNone/>
            </a:pPr>
            <a:r>
              <a:rPr lang="kk-KZ" b="1" dirty="0">
                <a:latin typeface="Calibri" panose="020F0502020204030204" pitchFamily="34" charset="0"/>
                <a:cs typeface="Calibri" panose="020F0502020204030204" pitchFamily="34" charset="0"/>
              </a:rPr>
              <a:t>Период реализации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kk-KZ" dirty="0">
                <a:latin typeface="Calibri" panose="020F0502020204030204" pitchFamily="34" charset="0"/>
                <a:cs typeface="Calibri" panose="020F0502020204030204" pitchFamily="34" charset="0"/>
              </a:rPr>
              <a:t>2017-2019 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K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7611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10129</TotalTime>
  <Words>385</Words>
  <Application>Microsoft Office PowerPoint</Application>
  <PresentationFormat>Широкоэкранный</PresentationFormat>
  <Paragraphs>79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Wingdings 2</vt:lpstr>
      <vt:lpstr>Дивиденд</vt:lpstr>
      <vt:lpstr>Социально-экономическое развитие Атырауской области </vt:lpstr>
      <vt:lpstr>описание программы</vt:lpstr>
      <vt:lpstr>задачи программы</vt:lpstr>
      <vt:lpstr>Целевые индикаторы</vt:lpstr>
      <vt:lpstr>Карта мероприятий программы</vt:lpstr>
      <vt:lpstr>План мероприятий</vt:lpstr>
      <vt:lpstr>Макат - Сагиз</vt:lpstr>
      <vt:lpstr>Макат - доссор</vt:lpstr>
      <vt:lpstr>Атырау - астрахань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Fircroft User 7</cp:lastModifiedBy>
  <cp:revision>213</cp:revision>
  <cp:lastPrinted>2018-02-14T15:39:51Z</cp:lastPrinted>
  <dcterms:created xsi:type="dcterms:W3CDTF">2018-01-03T05:55:33Z</dcterms:created>
  <dcterms:modified xsi:type="dcterms:W3CDTF">2018-02-16T04:40:08Z</dcterms:modified>
</cp:coreProperties>
</file>