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2" r:id="rId3"/>
    <p:sldId id="275" r:id="rId4"/>
    <p:sldId id="276" r:id="rId5"/>
    <p:sldId id="257" r:id="rId6"/>
    <p:sldId id="263" r:id="rId7"/>
    <p:sldId id="268" r:id="rId8"/>
    <p:sldId id="270" r:id="rId9"/>
    <p:sldId id="273" r:id="rId10"/>
    <p:sldId id="272" r:id="rId11"/>
    <p:sldId id="27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155311423181"/>
          <c:y val="8.6679755937287162E-2"/>
          <c:w val="0.708311137531621"/>
          <c:h val="0.7684778587575297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2E-4EB4-A286-FBA66EDE24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2E-4EB4-A286-FBA66EDE24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2E-4EB4-A286-FBA66EDE24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2E-4EB4-A286-FBA66EDE24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2F-4442-9051-EE92C32CD554}"/>
              </c:ext>
            </c:extLst>
          </c:dPt>
          <c:dLbls>
            <c:dLbl>
              <c:idx val="0"/>
              <c:layout>
                <c:manualLayout>
                  <c:x val="9.7194881889763778E-4"/>
                  <c:y val="1.6949772760709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2E-4EB4-A286-FBA66EDE24B6}"/>
                </c:ext>
              </c:extLst>
            </c:dLbl>
            <c:dLbl>
              <c:idx val="1"/>
              <c:layout>
                <c:manualLayout>
                  <c:x val="-1.5625E-2"/>
                  <c:y val="-9.54923835425268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2E-4EB4-A286-FBA66EDE24B6}"/>
                </c:ext>
              </c:extLst>
            </c:dLbl>
            <c:dLbl>
              <c:idx val="2"/>
              <c:layout>
                <c:manualLayout>
                  <c:x val="-1.7243069225721785E-2"/>
                  <c:y val="-1.4870244397842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2E-4EB4-A286-FBA66EDE24B6}"/>
                </c:ext>
              </c:extLst>
            </c:dLbl>
            <c:dLbl>
              <c:idx val="3"/>
              <c:layout>
                <c:manualLayout>
                  <c:x val="1.0937910104986877E-2"/>
                  <c:y val="-4.9884118363435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2E-4EB4-A286-FBA66EDE24B6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K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Через облигации МИО </c:v>
                </c:pt>
                <c:pt idx="1">
                  <c:v>АО «Байтерек Девелопмент» </c:v>
                </c:pt>
                <c:pt idx="2">
                  <c:v>Кредитные через ЖССБК </c:v>
                </c:pt>
                <c:pt idx="3">
                  <c:v>Арендные</c:v>
                </c:pt>
                <c:pt idx="4">
                  <c:v>За счет средств иностранных компаний </c:v>
                </c:pt>
              </c:strCache>
            </c:strRef>
          </c:cat>
          <c:val>
            <c:numRef>
              <c:f>Лист1!$B$2:$B$6</c:f>
              <c:numCache>
                <c:formatCode>#,##0</c:formatCode>
                <c:ptCount val="5"/>
                <c:pt idx="0">
                  <c:v>6</c:v>
                </c:pt>
                <c:pt idx="1">
                  <c:v>12</c:v>
                </c:pt>
                <c:pt idx="2">
                  <c:v>6</c:v>
                </c:pt>
                <c:pt idx="3">
                  <c:v>8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2E-4EB4-A286-FBA66EDE2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155311423181"/>
          <c:y val="8.6679755937287162E-2"/>
          <c:w val="0.708311137531621"/>
          <c:h val="0.7684778587575297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1 977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43-4FF3-B25C-2976D23C9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43-4FF3-B25C-2976D23C9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43-4FF3-B25C-2976D23C9E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43-4FF3-B25C-2976D23C9E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343-4FF3-B25C-2976D23C9E1E}"/>
              </c:ext>
            </c:extLst>
          </c:dPt>
          <c:dLbls>
            <c:dLbl>
              <c:idx val="0"/>
              <c:layout>
                <c:manualLayout>
                  <c:x val="9.7194881889763778E-4"/>
                  <c:y val="1.6949772760709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43-4FF3-B25C-2976D23C9E1E}"/>
                </c:ext>
              </c:extLst>
            </c:dLbl>
            <c:dLbl>
              <c:idx val="1"/>
              <c:layout>
                <c:manualLayout>
                  <c:x val="-1.5625E-2"/>
                  <c:y val="-9.54923835425268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43-4FF3-B25C-2976D23C9E1E}"/>
                </c:ext>
              </c:extLst>
            </c:dLbl>
            <c:dLbl>
              <c:idx val="2"/>
              <c:layout>
                <c:manualLayout>
                  <c:x val="-1.7243069225721785E-2"/>
                  <c:y val="-1.4870244397842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343-4FF3-B25C-2976D23C9E1E}"/>
                </c:ext>
              </c:extLst>
            </c:dLbl>
            <c:dLbl>
              <c:idx val="3"/>
              <c:layout>
                <c:manualLayout>
                  <c:x val="1.0937910104986877E-2"/>
                  <c:y val="-4.9884118363435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43-4FF3-B25C-2976D23C9E1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K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Через облигации МИО </c:v>
                </c:pt>
                <c:pt idx="1">
                  <c:v>АО «Байтерек Девелопмент» </c:v>
                </c:pt>
                <c:pt idx="2">
                  <c:v>Кредитные через ЖССБК </c:v>
                </c:pt>
                <c:pt idx="3">
                  <c:v>Арендные</c:v>
                </c:pt>
                <c:pt idx="4">
                  <c:v>За счет средств иностранных компаний 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300</c:v>
                </c:pt>
                <c:pt idx="1">
                  <c:v>717</c:v>
                </c:pt>
                <c:pt idx="2">
                  <c:v>315</c:v>
                </c:pt>
                <c:pt idx="3">
                  <c:v>405</c:v>
                </c:pt>
                <c:pt idx="4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343-4FF3-B25C-2976D23C9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155311423181"/>
          <c:y val="8.6679755937287162E-2"/>
          <c:w val="0.708311137531621"/>
          <c:h val="0.7684778587575297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133,7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32-431E-BF6F-8C2F5DF5F8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2-431E-BF6F-8C2F5DF5F8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2-431E-BF6F-8C2F5DF5F8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2-431E-BF6F-8C2F5DF5F8C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32-431E-BF6F-8C2F5DF5F8C8}"/>
              </c:ext>
            </c:extLst>
          </c:dPt>
          <c:dLbls>
            <c:dLbl>
              <c:idx val="0"/>
              <c:layout>
                <c:manualLayout>
                  <c:x val="9.7194881889763778E-4"/>
                  <c:y val="1.6949772760709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932-431E-BF6F-8C2F5DF5F8C8}"/>
                </c:ext>
              </c:extLst>
            </c:dLbl>
            <c:dLbl>
              <c:idx val="1"/>
              <c:layout>
                <c:manualLayout>
                  <c:x val="-1.5625E-2"/>
                  <c:y val="-9.54923835425268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932-431E-BF6F-8C2F5DF5F8C8}"/>
                </c:ext>
              </c:extLst>
            </c:dLbl>
            <c:dLbl>
              <c:idx val="2"/>
              <c:layout>
                <c:manualLayout>
                  <c:x val="-1.7243069225721785E-2"/>
                  <c:y val="-1.4870244397842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932-431E-BF6F-8C2F5DF5F8C8}"/>
                </c:ext>
              </c:extLst>
            </c:dLbl>
            <c:dLbl>
              <c:idx val="3"/>
              <c:layout>
                <c:manualLayout>
                  <c:x val="1.0937910104986877E-2"/>
                  <c:y val="-4.9884118363435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32-431E-BF6F-8C2F5DF5F8C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K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Через облигации МИО </c:v>
                </c:pt>
                <c:pt idx="1">
                  <c:v>АО «Байтерек Девелопмент» </c:v>
                </c:pt>
                <c:pt idx="2">
                  <c:v>Кредитные через ЖССБК </c:v>
                </c:pt>
                <c:pt idx="3">
                  <c:v>Арендные</c:v>
                </c:pt>
                <c:pt idx="4">
                  <c:v>За счет средств иностранных компаний 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20.6</c:v>
                </c:pt>
                <c:pt idx="1">
                  <c:v>49.2</c:v>
                </c:pt>
                <c:pt idx="2">
                  <c:v>22.5</c:v>
                </c:pt>
                <c:pt idx="3">
                  <c:v>25.3</c:v>
                </c:pt>
                <c:pt idx="4">
                  <c:v>16.100000000000001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932-431E-BF6F-8C2F5DF5F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155311423181"/>
          <c:y val="8.6679755937287162E-2"/>
          <c:w val="0.708311137531621"/>
          <c:h val="0.7684778587575297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24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F8-4653-A2FB-CEF92C87DF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F8-4653-A2FB-CEF92C87DF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F8-4653-A2FB-CEF92C87DF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F8-4653-A2FB-CEF92C87DF63}"/>
              </c:ext>
            </c:extLst>
          </c:dPt>
          <c:dLbls>
            <c:dLbl>
              <c:idx val="0"/>
              <c:layout>
                <c:manualLayout>
                  <c:x val="9.7194881889763778E-4"/>
                  <c:y val="1.6949772760709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F8-4653-A2FB-CEF92C87DF63}"/>
                </c:ext>
              </c:extLst>
            </c:dLbl>
            <c:dLbl>
              <c:idx val="1"/>
              <c:layout>
                <c:manualLayout>
                  <c:x val="-1.5625E-2"/>
                  <c:y val="-9.54923835425268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F8-4653-A2FB-CEF92C87DF63}"/>
                </c:ext>
              </c:extLst>
            </c:dLbl>
            <c:dLbl>
              <c:idx val="2"/>
              <c:layout>
                <c:manualLayout>
                  <c:x val="-1.7243069225721785E-2"/>
                  <c:y val="-1.4870244397842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F8-4653-A2FB-CEF92C87DF63}"/>
                </c:ext>
              </c:extLst>
            </c:dLbl>
            <c:dLbl>
              <c:idx val="3"/>
              <c:layout>
                <c:manualLayout>
                  <c:x val="1.0937841254383714E-2"/>
                  <c:y val="1.77729717269748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AF8-4653-A2FB-CEF92C87DF63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ru-K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Национальный Фонд РК</c:v>
                </c:pt>
                <c:pt idx="1">
                  <c:v>АО «Байтерек Девелопмент» </c:v>
                </c:pt>
                <c:pt idx="2">
                  <c:v>Оборотные средства ЖССБК </c:v>
                </c:pt>
                <c:pt idx="3">
                  <c:v>Республиканский бюджет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AF8-4653-A2FB-CEF92C87D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155311423181"/>
          <c:y val="8.6679755937287162E-2"/>
          <c:w val="0.708311137531621"/>
          <c:h val="0.7684778587575297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24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9F-4121-AE0B-1E88F718C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9F-4121-AE0B-1E88F718C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9F-4121-AE0B-1E88F718C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89F-4121-AE0B-1E88F718C576}"/>
              </c:ext>
            </c:extLst>
          </c:dPt>
          <c:dLbls>
            <c:dLbl>
              <c:idx val="0"/>
              <c:layout>
                <c:manualLayout>
                  <c:x val="9.7194881889763778E-4"/>
                  <c:y val="1.6949772760709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9F-4121-AE0B-1E88F718C576}"/>
                </c:ext>
              </c:extLst>
            </c:dLbl>
            <c:dLbl>
              <c:idx val="1"/>
              <c:layout>
                <c:manualLayout>
                  <c:x val="-1.5625E-2"/>
                  <c:y val="-9.54923835425268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9F-4121-AE0B-1E88F718C576}"/>
                </c:ext>
              </c:extLst>
            </c:dLbl>
            <c:dLbl>
              <c:idx val="2"/>
              <c:layout>
                <c:manualLayout>
                  <c:x val="-1.7243069225721785E-2"/>
                  <c:y val="-1.4870244397842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9F-4121-AE0B-1E88F718C576}"/>
                </c:ext>
              </c:extLst>
            </c:dLbl>
            <c:dLbl>
              <c:idx val="3"/>
              <c:layout>
                <c:manualLayout>
                  <c:x val="1.0937841254383714E-2"/>
                  <c:y val="1.77729717269748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9F-4121-AE0B-1E88F718C576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ru-K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Национальный Фонд РК</c:v>
                </c:pt>
                <c:pt idx="1">
                  <c:v>АО «Байтерек Девелопмент» </c:v>
                </c:pt>
                <c:pt idx="2">
                  <c:v>Оборотные средства ЖССБК </c:v>
                </c:pt>
                <c:pt idx="3">
                  <c:v>Республиканский бюджет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300</c:v>
                </c:pt>
                <c:pt idx="1">
                  <c:v>717</c:v>
                </c:pt>
                <c:pt idx="2">
                  <c:v>270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9F-4121-AE0B-1E88F718C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155311423181"/>
          <c:y val="8.6679755937287162E-2"/>
          <c:w val="0.708311137531621"/>
          <c:h val="0.7684778587575297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24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F8-4653-A2FB-CEF92C87DF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F8-4653-A2FB-CEF92C87DF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F8-4653-A2FB-CEF92C87DF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F8-4653-A2FB-CEF92C87DF63}"/>
              </c:ext>
            </c:extLst>
          </c:dPt>
          <c:dLbls>
            <c:dLbl>
              <c:idx val="0"/>
              <c:layout>
                <c:manualLayout>
                  <c:x val="9.7194881889763778E-4"/>
                  <c:y val="1.6949772760709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F8-4653-A2FB-CEF92C87DF63}"/>
                </c:ext>
              </c:extLst>
            </c:dLbl>
            <c:dLbl>
              <c:idx val="1"/>
              <c:layout>
                <c:manualLayout>
                  <c:x val="-1.5625E-2"/>
                  <c:y val="-9.54923835425268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F8-4653-A2FB-CEF92C87DF63}"/>
                </c:ext>
              </c:extLst>
            </c:dLbl>
            <c:dLbl>
              <c:idx val="2"/>
              <c:layout>
                <c:manualLayout>
                  <c:x val="-1.7243069225721785E-2"/>
                  <c:y val="-1.4870244397842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F8-4653-A2FB-CEF92C87DF63}"/>
                </c:ext>
              </c:extLst>
            </c:dLbl>
            <c:dLbl>
              <c:idx val="3"/>
              <c:layout>
                <c:manualLayout>
                  <c:x val="1.0937841254383714E-2"/>
                  <c:y val="1.77729717269748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AF8-4653-A2FB-CEF92C87DF63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ru-K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Национальный Фонд РК</c:v>
                </c:pt>
                <c:pt idx="1">
                  <c:v>Местный Бюджет</c:v>
                </c:pt>
                <c:pt idx="2">
                  <c:v>Средства иностранных компаний</c:v>
                </c:pt>
                <c:pt idx="3">
                  <c:v>Республиканский бюджет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AF8-4653-A2FB-CEF92C87D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155311423181"/>
          <c:y val="8.6679755937287162E-2"/>
          <c:w val="0.708311137531621"/>
          <c:h val="0.7684778587575297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24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9F-4121-AE0B-1E88F718C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9F-4121-AE0B-1E88F718C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9F-4121-AE0B-1E88F718C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89F-4121-AE0B-1E88F718C576}"/>
              </c:ext>
            </c:extLst>
          </c:dPt>
          <c:dLbls>
            <c:dLbl>
              <c:idx val="0"/>
              <c:layout>
                <c:manualLayout>
                  <c:x val="9.7194881889763778E-4"/>
                  <c:y val="1.6949772760709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9F-4121-AE0B-1E88F718C576}"/>
                </c:ext>
              </c:extLst>
            </c:dLbl>
            <c:dLbl>
              <c:idx val="1"/>
              <c:layout>
                <c:manualLayout>
                  <c:x val="-1.5625E-2"/>
                  <c:y val="-9.54923835425268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9F-4121-AE0B-1E88F718C576}"/>
                </c:ext>
              </c:extLst>
            </c:dLbl>
            <c:dLbl>
              <c:idx val="2"/>
              <c:layout>
                <c:manualLayout>
                  <c:x val="-1.7243069225721785E-2"/>
                  <c:y val="-1.4870244397842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9F-4121-AE0B-1E88F718C576}"/>
                </c:ext>
              </c:extLst>
            </c:dLbl>
            <c:dLbl>
              <c:idx val="3"/>
              <c:layout>
                <c:manualLayout>
                  <c:x val="1.0937841254383714E-2"/>
                  <c:y val="1.77729717269748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9F-4121-AE0B-1E88F718C576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ru-K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Национальный Фонд РК</c:v>
                </c:pt>
                <c:pt idx="1">
                  <c:v>Местный Бюджет</c:v>
                </c:pt>
                <c:pt idx="2">
                  <c:v>Средства иностранных компаний</c:v>
                </c:pt>
                <c:pt idx="3">
                  <c:v>Республиканский бюджет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195</c:v>
                </c:pt>
                <c:pt idx="1">
                  <c:v>210</c:v>
                </c:pt>
                <c:pt idx="2">
                  <c:v>240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9F-4121-AE0B-1E88F718C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155311423181"/>
          <c:y val="8.6679755937287162E-2"/>
          <c:w val="0.62793401055066578"/>
          <c:h val="0.7450595752135149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12,2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EC-4BF6-A6E0-E628188B87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EC-4BF6-A6E0-E628188B87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EC-4BF6-A6E0-E628188B87B9}"/>
              </c:ext>
            </c:extLst>
          </c:dPt>
          <c:dLbls>
            <c:dLbl>
              <c:idx val="0"/>
              <c:layout>
                <c:manualLayout>
                  <c:x val="9.7194881889763778E-4"/>
                  <c:y val="1.6949772760709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EC-4BF6-A6E0-E628188B87B9}"/>
                </c:ext>
              </c:extLst>
            </c:dLbl>
            <c:dLbl>
              <c:idx val="1"/>
              <c:layout>
                <c:manualLayout>
                  <c:x val="-1.5625E-2"/>
                  <c:y val="-9.54923835425268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EC-4BF6-A6E0-E628188B87B9}"/>
                </c:ext>
              </c:extLst>
            </c:dLbl>
            <c:dLbl>
              <c:idx val="2"/>
              <c:layout>
                <c:manualLayout>
                  <c:x val="1.0937841254383714E-2"/>
                  <c:y val="1.77729717269748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5EC-4BF6-A6E0-E628188B87B9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ru-K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Национальный Фонд РК</c:v>
                </c:pt>
                <c:pt idx="1">
                  <c:v>Местный Бюджет</c:v>
                </c:pt>
                <c:pt idx="2">
                  <c:v>Республиканский бюджет</c:v>
                </c:pt>
              </c:strCache>
            </c:strRef>
          </c:cat>
          <c:val>
            <c:numRef>
              <c:f>Лист1!$B$2:$B$4</c:f>
              <c:numCache>
                <c:formatCode>#,##0.0</c:formatCode>
                <c:ptCount val="3"/>
                <c:pt idx="0">
                  <c:v>5.6</c:v>
                </c:pt>
                <c:pt idx="1">
                  <c:v>3.3</c:v>
                </c:pt>
                <c:pt idx="2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EC-4BF6-A6E0-E628188B87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5335369876996507E-2"/>
          <c:y val="0.82986128981599883"/>
          <c:w val="0.90551359964608347"/>
          <c:h val="0.170138710184001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ru-K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Ввод</a:t>
            </a:r>
            <a:r>
              <a:rPr lang="ru-RU" sz="2000" baseline="0" dirty="0"/>
              <a:t> жилья в эксплуатацию </a:t>
            </a:r>
            <a:endParaRPr lang="ru-RU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KZ"/>
        </a:p>
      </c:txPr>
    </c:title>
    <c:autoTitleDeleted val="0"/>
    <c:plotArea>
      <c:layout>
        <c:manualLayout>
          <c:layoutTarget val="inner"/>
          <c:xMode val="edge"/>
          <c:yMode val="edge"/>
          <c:x val="0.11392766508785769"/>
          <c:y val="0.13049867137276622"/>
          <c:w val="0.76044976424943511"/>
          <c:h val="0.72177144010846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Площадь введенного жилья (тыс. кв. м.)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4FA-4CD8-875F-DF543101E9EA}"/>
              </c:ext>
            </c:extLst>
          </c:dPt>
          <c:dLbls>
            <c:dLbl>
              <c:idx val="0"/>
              <c:layout>
                <c:manualLayout>
                  <c:x val="-2.0775910580209592E-17"/>
                  <c:y val="2.721981911465666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FA-4CD8-875F-DF543101E9EA}"/>
                </c:ext>
              </c:extLst>
            </c:dLbl>
            <c:dLbl>
              <c:idx val="1"/>
              <c:layout>
                <c:manualLayout>
                  <c:x val="2.266489154760121E-3"/>
                  <c:y val="-4.990242523313016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FA-4CD8-875F-DF543101E9EA}"/>
                </c:ext>
              </c:extLst>
            </c:dLbl>
            <c:dLbl>
              <c:idx val="2"/>
              <c:layout>
                <c:manualLayout>
                  <c:x val="2.266489154760079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FA-4CD8-875F-DF543101E9EA}"/>
                </c:ext>
              </c:extLst>
            </c:dLbl>
            <c:dLbl>
              <c:idx val="3"/>
              <c:layout>
                <c:manualLayout>
                  <c:x val="4.5329783095202419E-3"/>
                  <c:y val="2.72198191146571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FA-4CD8-875F-DF543101E9EA}"/>
                </c:ext>
              </c:extLst>
            </c:dLbl>
            <c:dLbl>
              <c:idx val="4"/>
              <c:layout>
                <c:manualLayout>
                  <c:x val="4.5329783095203252E-3"/>
                  <c:y val="5.443963822931383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4FA-4CD8-875F-DF543101E9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K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Лист1!$B$2:$B$6</c:f>
              <c:numCache>
                <c:formatCode>#,##0.0</c:formatCode>
                <c:ptCount val="5"/>
                <c:pt idx="0">
                  <c:v>515.9</c:v>
                </c:pt>
                <c:pt idx="1">
                  <c:v>522.29999999999995</c:v>
                </c:pt>
                <c:pt idx="2">
                  <c:v>550</c:v>
                </c:pt>
                <c:pt idx="3">
                  <c:v>558.6</c:v>
                </c:pt>
                <c:pt idx="4">
                  <c:v>624.1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FA-4CD8-875F-DF543101E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axId val="391739856"/>
        <c:axId val="391741824"/>
      </c:barChart>
      <c:lineChart>
        <c:grouping val="standar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ИФО введенного жилья (%)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</c:marker>
          <c:dLbls>
            <c:dLbl>
              <c:idx val="1"/>
              <c:layout>
                <c:manualLayout>
                  <c:x val="-5.2141982929001421E-2"/>
                  <c:y val="-3.8138824506753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FA-4CD8-875F-DF543101E9EA}"/>
                </c:ext>
              </c:extLst>
            </c:dLbl>
            <c:dLbl>
              <c:idx val="2"/>
              <c:layout>
                <c:manualLayout>
                  <c:x val="-6.3642480074526442E-2"/>
                  <c:y val="3.26327051913552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FA-4CD8-875F-DF543101E9EA}"/>
                </c:ext>
              </c:extLst>
            </c:dLbl>
            <c:dLbl>
              <c:idx val="3"/>
              <c:layout>
                <c:manualLayout>
                  <c:x val="-6.2749399100661699E-2"/>
                  <c:y val="-3.54168909067780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FA-4CD8-875F-DF543101E9EA}"/>
                </c:ext>
              </c:extLst>
            </c:dLbl>
            <c:dLbl>
              <c:idx val="4"/>
              <c:layout>
                <c:manualLayout>
                  <c:x val="-4.5287308731515624E-2"/>
                  <c:y val="-3.29608433257217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KZ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FA-4CD8-875F-DF543101E9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KZ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Лист1!$C$2:$C$6</c:f>
              <c:numCache>
                <c:formatCode>0.0%</c:formatCode>
                <c:ptCount val="5"/>
                <c:pt idx="0">
                  <c:v>1.0069999999999999</c:v>
                </c:pt>
                <c:pt idx="1">
                  <c:v>1.012</c:v>
                </c:pt>
                <c:pt idx="2">
                  <c:v>1.0529999999999999</c:v>
                </c:pt>
                <c:pt idx="3">
                  <c:v>1.0156382386845</c:v>
                </c:pt>
                <c:pt idx="4">
                  <c:v>1.117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14FA-4CD8-875F-DF543101E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1943176"/>
        <c:axId val="421942520"/>
      </c:lineChart>
      <c:catAx>
        <c:axId val="39173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391741824"/>
        <c:crosses val="autoZero"/>
        <c:auto val="1"/>
        <c:lblAlgn val="ctr"/>
        <c:lblOffset val="100"/>
        <c:noMultiLvlLbl val="0"/>
      </c:catAx>
      <c:valAx>
        <c:axId val="391741824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391739856"/>
        <c:crosses val="autoZero"/>
        <c:crossBetween val="between"/>
      </c:valAx>
      <c:valAx>
        <c:axId val="421942520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421943176"/>
        <c:crosses val="max"/>
        <c:crossBetween val="between"/>
      </c:valAx>
      <c:catAx>
        <c:axId val="421943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1942520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accent2">
              <a:alpha val="67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KZ"/>
        </a:p>
      </c:txPr>
    </c:legend>
    <c:plotVisOnly val="1"/>
    <c:dispBlanksAs val="gap"/>
    <c:showDLblsOverMax val="0"/>
  </c:chart>
  <c:spPr>
    <a:noFill/>
    <a:ln>
      <a:solidFill>
        <a:schemeClr val="accent2"/>
      </a:solidFill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0.31601</cdr:x>
      <cdr:y>0.31415</cdr:y>
    </cdr:from>
    <cdr:to>
      <cdr:x>0.73932</cdr:x>
      <cdr:y>0.60628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8A18E04F-408C-4DFA-9D6C-FDF3156ECEDF}"/>
            </a:ext>
          </a:extLst>
        </cdr:cNvPr>
        <cdr:cNvSpPr txBox="1"/>
      </cdr:nvSpPr>
      <cdr:spPr>
        <a:xfrm xmlns:a="http://schemas.openxmlformats.org/drawingml/2006/main">
          <a:off x="1160433" y="926733"/>
          <a:ext cx="1554448" cy="86177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3600" b="1" dirty="0">
              <a:latin typeface="Calibri" panose="020F0502020204030204" pitchFamily="34" charset="0"/>
              <a:cs typeface="Calibri" panose="020F0502020204030204" pitchFamily="34" charset="0"/>
            </a:rPr>
            <a:t>1332</a:t>
          </a:r>
          <a:r>
            <a:rPr lang="ru-RU" sz="28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 xmlns:a="http://schemas.openxmlformats.org/drawingml/2006/main">
          <a:r>
            <a:rPr lang="ru-RU" sz="1200" b="1" dirty="0">
              <a:latin typeface="Calibri" panose="020F0502020204030204" pitchFamily="34" charset="0"/>
              <a:cs typeface="Calibri" panose="020F0502020204030204" pitchFamily="34" charset="0"/>
            </a:rPr>
            <a:t>   </a:t>
          </a:r>
          <a:r>
            <a:rPr lang="ru-RU" sz="1400" b="1" dirty="0">
              <a:latin typeface="Calibri" panose="020F0502020204030204" pitchFamily="34" charset="0"/>
              <a:cs typeface="Calibri" panose="020F0502020204030204" pitchFamily="34" charset="0"/>
            </a:rPr>
            <a:t>Квартиры</a:t>
          </a:r>
          <a:endParaRPr lang="ru-KZ" sz="12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0.32787</cdr:x>
      <cdr:y>0.31334</cdr:y>
    </cdr:from>
    <cdr:to>
      <cdr:x>0.75118</cdr:x>
      <cdr:y>0.60547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8A18E04F-408C-4DFA-9D6C-FDF3156ECEDF}"/>
            </a:ext>
          </a:extLst>
        </cdr:cNvPr>
        <cdr:cNvSpPr txBox="1"/>
      </cdr:nvSpPr>
      <cdr:spPr>
        <a:xfrm xmlns:a="http://schemas.openxmlformats.org/drawingml/2006/main">
          <a:off x="1203975" y="924361"/>
          <a:ext cx="1554448" cy="86177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3600" b="1" dirty="0">
              <a:latin typeface="Calibri" panose="020F0502020204030204" pitchFamily="34" charset="0"/>
              <a:cs typeface="Calibri" panose="020F0502020204030204" pitchFamily="34" charset="0"/>
            </a:rPr>
            <a:t> 675</a:t>
          </a:r>
          <a:r>
            <a:rPr lang="ru-RU" sz="28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 xmlns:a="http://schemas.openxmlformats.org/drawingml/2006/main">
          <a:r>
            <a:rPr lang="ru-RU" sz="1200" b="1" dirty="0">
              <a:latin typeface="Calibri" panose="020F0502020204030204" pitchFamily="34" charset="0"/>
              <a:cs typeface="Calibri" panose="020F0502020204030204" pitchFamily="34" charset="0"/>
            </a:rPr>
            <a:t>    </a:t>
          </a:r>
          <a:r>
            <a:rPr lang="ru-RU" sz="1400" b="1" dirty="0">
              <a:latin typeface="Calibri" panose="020F0502020204030204" pitchFamily="34" charset="0"/>
              <a:cs typeface="Calibri" panose="020F0502020204030204" pitchFamily="34" charset="0"/>
            </a:rPr>
            <a:t>Квартир</a:t>
          </a:r>
          <a:endParaRPr lang="ru-KZ" sz="12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66E53-1083-47AB-92F7-6D29D0C25D2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D6898-B3AB-4B61-802E-44DDD30A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6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Социально-экономическое развитие Атырауской области	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Государственная программа жилищного строительства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Нурлы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жер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pic>
        <p:nvPicPr>
          <p:cNvPr id="2050" name="Picture 2" descr="Картинки по запросу Атырау гер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196" y="427382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750157" y="5804452"/>
            <a:ext cx="3155919" cy="374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</a:rPr>
              <a:t>Ишаев Азамат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3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46E0C-CB57-467F-BC19-8E99177C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/>
              <a:t>Направления программы</a:t>
            </a:r>
            <a:endParaRPr lang="ru-KZ" b="1" dirty="0"/>
          </a:p>
        </p:txBody>
      </p:sp>
      <p:sp>
        <p:nvSpPr>
          <p:cNvPr id="4" name="Прямоугольник 3">
            <a:hlinkClick r:id="rId2" action="ppaction://hlinksldjump"/>
            <a:extLst>
              <a:ext uri="{FF2B5EF4-FFF2-40B4-BE49-F238E27FC236}">
                <a16:creationId xmlns:a16="http://schemas.microsoft.com/office/drawing/2014/main" id="{2C3DEA07-6DD8-4908-B041-2BE70B65BE46}"/>
              </a:ext>
            </a:extLst>
          </p:cNvPr>
          <p:cNvSpPr/>
          <p:nvPr/>
        </p:nvSpPr>
        <p:spPr>
          <a:xfrm>
            <a:off x="438044" y="2193487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Стимулирование строительства жилья частными застройщиками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>
            <a:hlinkClick r:id="rId2" action="ppaction://hlinksldjump"/>
            <a:extLst>
              <a:ext uri="{FF2B5EF4-FFF2-40B4-BE49-F238E27FC236}">
                <a16:creationId xmlns:a16="http://schemas.microsoft.com/office/drawing/2014/main" id="{419C6DA9-B158-40A7-923F-FF733F7672C4}"/>
              </a:ext>
            </a:extLst>
          </p:cNvPr>
          <p:cNvSpPr/>
          <p:nvPr/>
        </p:nvSpPr>
        <p:spPr>
          <a:xfrm>
            <a:off x="438044" y="2974902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Повышение доступности  ипотечного </a:t>
            </a:r>
            <a:r>
              <a:rPr lang="ru-RU" altLang="ru-RU"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кредитования.</a:t>
            </a:r>
            <a:endParaRPr lang="ru-RU" altLang="ru-RU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hlinkClick r:id="rId2" action="ppaction://hlinksldjump"/>
            <a:extLst>
              <a:ext uri="{FF2B5EF4-FFF2-40B4-BE49-F238E27FC236}">
                <a16:creationId xmlns:a16="http://schemas.microsoft.com/office/drawing/2014/main" id="{5BF23D68-DA3E-490B-8BB1-2F922E695AD6}"/>
              </a:ext>
            </a:extLst>
          </p:cNvPr>
          <p:cNvSpPr/>
          <p:nvPr/>
        </p:nvSpPr>
        <p:spPr>
          <a:xfrm>
            <a:off x="438044" y="3756317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Строительство кредитного жилья  через систему </a:t>
            </a:r>
            <a:r>
              <a:rPr lang="ru-RU" altLang="ru-RU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жилстройсбережений</a:t>
            </a:r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Прямоугольник 9">
            <a:hlinkClick r:id="rId2" action="ppaction://hlinksldjump"/>
            <a:extLst>
              <a:ext uri="{FF2B5EF4-FFF2-40B4-BE49-F238E27FC236}">
                <a16:creationId xmlns:a16="http://schemas.microsoft.com/office/drawing/2014/main" id="{AFF9B8BB-3D7F-4F27-BFF5-6477FA733846}"/>
              </a:ext>
            </a:extLst>
          </p:cNvPr>
          <p:cNvSpPr/>
          <p:nvPr/>
        </p:nvSpPr>
        <p:spPr>
          <a:xfrm>
            <a:off x="438044" y="4537732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фонда арендного жилья для социально-уязвимых слоев населения</a:t>
            </a:r>
          </a:p>
        </p:txBody>
      </p:sp>
      <p:sp>
        <p:nvSpPr>
          <p:cNvPr id="11" name="Прямоугольник 10">
            <a:hlinkClick r:id="rId2" action="ppaction://hlinksldjump"/>
            <a:extLst>
              <a:ext uri="{FF2B5EF4-FFF2-40B4-BE49-F238E27FC236}">
                <a16:creationId xmlns:a16="http://schemas.microsoft.com/office/drawing/2014/main" id="{95DE846D-8F06-4802-9D32-C2A11A479CFC}"/>
              </a:ext>
            </a:extLst>
          </p:cNvPr>
          <p:cNvSpPr/>
          <p:nvPr/>
        </p:nvSpPr>
        <p:spPr>
          <a:xfrm>
            <a:off x="438044" y="5319147"/>
            <a:ext cx="3785613" cy="6077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Развитие индивидуального жилищного строительства.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2A0ECD4-5533-4765-851A-48DFA6EE18D9}"/>
              </a:ext>
            </a:extLst>
          </p:cNvPr>
          <p:cNvSpPr/>
          <p:nvPr/>
        </p:nvSpPr>
        <p:spPr>
          <a:xfrm>
            <a:off x="4499429" y="2193487"/>
            <a:ext cx="7242628" cy="37334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D4A31-561A-47EC-A4DC-BCC5AF357E1A}"/>
              </a:ext>
            </a:extLst>
          </p:cNvPr>
          <p:cNvSpPr txBox="1"/>
          <p:nvPr/>
        </p:nvSpPr>
        <p:spPr>
          <a:xfrm>
            <a:off x="4608686" y="2371322"/>
            <a:ext cx="3780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На строительство ИКИ в 2017 году 		  было выделено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ru-RU" sz="16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K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Объект 8">
            <a:extLst>
              <a:ext uri="{FF2B5EF4-FFF2-40B4-BE49-F238E27FC236}">
                <a16:creationId xmlns:a16="http://schemas.microsoft.com/office/drawing/2014/main" id="{7576CB70-01E3-4557-B37C-933C26272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301619"/>
              </p:ext>
            </p:extLst>
          </p:nvPr>
        </p:nvGraphicFramePr>
        <p:xfrm>
          <a:off x="4688114" y="2673046"/>
          <a:ext cx="3860799" cy="3253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E201018-567F-4C27-8C79-231E2F33B7DE}"/>
              </a:ext>
            </a:extLst>
          </p:cNvPr>
          <p:cNvSpPr txBox="1"/>
          <p:nvPr/>
        </p:nvSpPr>
        <p:spPr>
          <a:xfrm>
            <a:off x="5863062" y="3667399"/>
            <a:ext cx="15101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alibri" panose="020F0502020204030204" pitchFamily="34" charset="0"/>
                <a:cs typeface="Calibri" panose="020F0502020204030204" pitchFamily="34" charset="0"/>
              </a:rPr>
              <a:t>12,2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 млрд. тенге</a:t>
            </a:r>
            <a:endParaRPr lang="ru-KZ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D7BCA-3A6A-40D8-8DF0-E43841B5C106}"/>
              </a:ext>
            </a:extLst>
          </p:cNvPr>
          <p:cNvSpPr txBox="1"/>
          <p:nvPr/>
        </p:nvSpPr>
        <p:spPr>
          <a:xfrm>
            <a:off x="8120744" y="3160818"/>
            <a:ext cx="37007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Подготовлены 400 участков с подведенными инженерными коммуникациями (газ, вода, электричество).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Разработана проектная документация 80 жилых домов ИЖС. ( 2017 – 28, 2018 – 52)</a:t>
            </a:r>
            <a:endParaRPr lang="x-none" sz="1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k-KZ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1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роектирование</a:t>
            </a:r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50-ти жилых домов (двухквартирные 20 домов, одноквартирные 20 домов, 2-х этажные 10 домов). </a:t>
            </a:r>
            <a:endParaRPr lang="x-none" sz="1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x-non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ru-RU" sz="16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K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41ED67-C4EF-4EC0-A488-2B6E3909CBF6}"/>
              </a:ext>
            </a:extLst>
          </p:cNvPr>
          <p:cNvSpPr txBox="1"/>
          <p:nvPr/>
        </p:nvSpPr>
        <p:spPr>
          <a:xfrm>
            <a:off x="7961485" y="2394403"/>
            <a:ext cx="37805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ru-RU" sz="1400" dirty="0"/>
              <a:t>В целях создания единого архитектурного облика индивидуальной жилищной застройки города </a:t>
            </a:r>
            <a:endParaRPr lang="x-none" sz="1400" dirty="0"/>
          </a:p>
          <a:p>
            <a:endParaRPr lang="ru-RU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85475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0E087-2CDC-4B0E-9CEC-B348D370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План на 2018 год</a:t>
            </a:r>
            <a:endParaRPr lang="ru-KZ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3D5CB-3FD3-44A9-8562-9E5387B8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48184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На 2018 год для строительства в двух микрорайонах города Атырау («Береке», «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Нурсая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») разработана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проектно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–сметная документация - </a:t>
            </a: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многоквартирных жилых домов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общей площадью </a:t>
            </a: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234,5 тыс. кв. м.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4 638 квартир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	На участке мкр.Береке 19,76 га запроектированы 29 МКЖ, из них:</a:t>
            </a:r>
          </a:p>
          <a:p>
            <a:pPr lvl="1"/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4 МКЖ – 240 квартирные,</a:t>
            </a:r>
          </a:p>
          <a:p>
            <a:pPr lvl="1"/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21 МКЖ – 72 квартирные,</a:t>
            </a:r>
          </a:p>
          <a:p>
            <a:pPr lvl="1"/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4 МКЖ - 180 квартирные дома ДСК.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	На участке мкр.Нурсая 5 га запроектированы 11 МКЖ, из них: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3 МКЖ – 240 квартирные,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8 МКЖ - 72 квартирные. 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4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21">
            <a:extLst>
              <a:ext uri="{FF2B5EF4-FFF2-40B4-BE49-F238E27FC236}">
                <a16:creationId xmlns:a16="http://schemas.microsoft.com/office/drawing/2014/main" id="{863B0DC0-2303-4891-BA30-078ABF367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663146"/>
              </p:ext>
            </p:extLst>
          </p:nvPr>
        </p:nvGraphicFramePr>
        <p:xfrm>
          <a:off x="391019" y="1885006"/>
          <a:ext cx="11322009" cy="4665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197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0E087-2CDC-4B0E-9CEC-B348D370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/>
              <a:t>ОПИСАНИЕ программы</a:t>
            </a:r>
            <a:endParaRPr lang="ru-KZ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3D5CB-3FD3-44A9-8562-9E5387B8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367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Программа жилищного строительства "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Нұрлы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жер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" разработана во исполнение поручения Главы государства, данного на расширенном заседании Правительства Республики Казахстан 9 сентября 2016 года, и направлена на выработку новых подходов стимулирования жилищного строительства для повышения доступности жилья широким слоям населения и интеграции в нее вопросов жилья из действующих программ.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Разработчик Программы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Министерство по инвестициям и развитию Республики Казахстан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Цель Программы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Повышение доступности жилья для населения</a:t>
            </a:r>
            <a:endParaRPr lang="ru-KZ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E84A8-0AF7-4EBE-8AB6-0C157D90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/>
              <a:t>Задачи программы</a:t>
            </a:r>
            <a:endParaRPr lang="ru-KZ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8C75C-24EB-469A-B10A-B330D59F7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Повышение доступности ипотечного кредитования.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Стимулирование строительства жилья частными застройщиками.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Строительство кредитного жилья через систему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жилстройсбережений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фонда арендного жилья для социально-уязвимых слоев населения.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Развитие индивидуального жилищного строительства.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Обеспечение населения арендным и коммерческим жильем.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Поддержка долевого жилищного строительства.</a:t>
            </a:r>
            <a:endParaRPr lang="ru-KZ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1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044E2-5054-4B30-93FF-B476BCC8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/>
              <a:t>Целевые индикаторы</a:t>
            </a:r>
            <a:endParaRPr lang="ru-KZ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4D94977-FCE0-4A80-A2AF-7F63A6651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630685"/>
              </p:ext>
            </p:extLst>
          </p:nvPr>
        </p:nvGraphicFramePr>
        <p:xfrm>
          <a:off x="362857" y="1934816"/>
          <a:ext cx="11393713" cy="4319194"/>
        </p:xfrm>
        <a:graphic>
          <a:graphicData uri="http://schemas.openxmlformats.org/drawingml/2006/table">
            <a:tbl>
              <a:tblPr/>
              <a:tblGrid>
                <a:gridCol w="1648636">
                  <a:extLst>
                    <a:ext uri="{9D8B030D-6E8A-4147-A177-3AD203B41FA5}">
                      <a16:colId xmlns:a16="http://schemas.microsoft.com/office/drawing/2014/main" val="2028786123"/>
                    </a:ext>
                  </a:extLst>
                </a:gridCol>
                <a:gridCol w="883300">
                  <a:extLst>
                    <a:ext uri="{9D8B030D-6E8A-4147-A177-3AD203B41FA5}">
                      <a16:colId xmlns:a16="http://schemas.microsoft.com/office/drawing/2014/main" val="2519962978"/>
                    </a:ext>
                  </a:extLst>
                </a:gridCol>
                <a:gridCol w="1265968">
                  <a:extLst>
                    <a:ext uri="{9D8B030D-6E8A-4147-A177-3AD203B41FA5}">
                      <a16:colId xmlns:a16="http://schemas.microsoft.com/office/drawing/2014/main" val="3487567438"/>
                    </a:ext>
                  </a:extLst>
                </a:gridCol>
                <a:gridCol w="1246126">
                  <a:extLst>
                    <a:ext uri="{9D8B030D-6E8A-4147-A177-3AD203B41FA5}">
                      <a16:colId xmlns:a16="http://schemas.microsoft.com/office/drawing/2014/main" val="3798636248"/>
                    </a:ext>
                  </a:extLst>
                </a:gridCol>
                <a:gridCol w="1285810">
                  <a:extLst>
                    <a:ext uri="{9D8B030D-6E8A-4147-A177-3AD203B41FA5}">
                      <a16:colId xmlns:a16="http://schemas.microsoft.com/office/drawing/2014/main" val="3071477264"/>
                    </a:ext>
                  </a:extLst>
                </a:gridCol>
                <a:gridCol w="1265968">
                  <a:extLst>
                    <a:ext uri="{9D8B030D-6E8A-4147-A177-3AD203B41FA5}">
                      <a16:colId xmlns:a16="http://schemas.microsoft.com/office/drawing/2014/main" val="1204271701"/>
                    </a:ext>
                  </a:extLst>
                </a:gridCol>
                <a:gridCol w="921120">
                  <a:extLst>
                    <a:ext uri="{9D8B030D-6E8A-4147-A177-3AD203B41FA5}">
                      <a16:colId xmlns:a16="http://schemas.microsoft.com/office/drawing/2014/main" val="1620354366"/>
                    </a:ext>
                  </a:extLst>
                </a:gridCol>
                <a:gridCol w="1218378">
                  <a:extLst>
                    <a:ext uri="{9D8B030D-6E8A-4147-A177-3AD203B41FA5}">
                      <a16:colId xmlns:a16="http://schemas.microsoft.com/office/drawing/2014/main" val="3822974851"/>
                    </a:ext>
                  </a:extLst>
                </a:gridCol>
                <a:gridCol w="1658407">
                  <a:extLst>
                    <a:ext uri="{9D8B030D-6E8A-4147-A177-3AD203B41FA5}">
                      <a16:colId xmlns:a16="http://schemas.microsoft.com/office/drawing/2014/main" val="3030906184"/>
                    </a:ext>
                  </a:extLst>
                </a:gridCol>
              </a:tblGrid>
              <a:tr h="825924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Наименование индикатора</a:t>
                      </a:r>
                      <a:b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(оценка)</a:t>
                      </a:r>
                      <a:b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год</a:t>
                      </a:r>
                      <a:b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 год</a:t>
                      </a:r>
                      <a:b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 год</a:t>
                      </a:r>
                      <a:b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 год</a:t>
                      </a:r>
                      <a:b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 год</a:t>
                      </a:r>
                      <a:b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Источник информации</a:t>
                      </a:r>
                      <a:b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Ответственные за достижение</a:t>
                      </a:r>
                      <a:b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029939"/>
                  </a:ext>
                </a:extLst>
              </a:tr>
              <a:tr h="1996790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Объем ввода жилья за счет всех источников финансирования,</a:t>
                      </a:r>
                      <a:b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тыс. кв. метров*, в том числе:</a:t>
                      </a:r>
                      <a:b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9619</a:t>
                      </a:r>
                      <a:br>
                        <a:rPr lang="ru-KZ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10116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10530</a:t>
                      </a:r>
                      <a:br>
                        <a:rPr lang="ru-KZ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10652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10694</a:t>
                      </a:r>
                      <a:br>
                        <a:rPr lang="ru-KZ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10797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официальные данные статистики</a:t>
                      </a:r>
                      <a:b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МНЭ, МИО областей, городов Астаны и Алматы, АО "НУХ "Байтерек", АО ФНБ "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Самрук-Қазына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</a:t>
                      </a:r>
                      <a:br>
                        <a:rPr lang="ru-RU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42863"/>
                  </a:ext>
                </a:extLst>
              </a:tr>
              <a:tr h="725303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многоквартирное жилье</a:t>
                      </a:r>
                      <a:b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4825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5116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5130</a:t>
                      </a:r>
                      <a:br>
                        <a:rPr lang="ru-KZ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5172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5204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5297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42640"/>
                  </a:ext>
                </a:extLst>
              </a:tr>
              <a:tr h="725303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индивидуальное жилье</a:t>
                      </a:r>
                      <a:br>
                        <a:rPr lang="ru-RU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4794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5400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5480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5490</a:t>
                      </a:r>
                      <a:br>
                        <a:rPr lang="ru-KZ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KZ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5500</a:t>
                      </a:r>
                    </a:p>
                  </a:txBody>
                  <a:tcPr marL="13933" marR="13933" marT="8360" marB="8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3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99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C852A-0915-4FBE-94AE-92E918D3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Строительство жилья в атырауской области в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2017 году</a:t>
            </a:r>
            <a:endParaRPr lang="ru-KZ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20391-D47B-4FF9-861A-A99471B69CA4}"/>
              </a:ext>
            </a:extLst>
          </p:cNvPr>
          <p:cNvSpPr txBox="1"/>
          <p:nvPr/>
        </p:nvSpPr>
        <p:spPr>
          <a:xfrm>
            <a:off x="1099931" y="1881808"/>
            <a:ext cx="11264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В рамках программы </a:t>
            </a:r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 счет государственных и спонсорских средств ведется строительство </a:t>
            </a:r>
            <a:endParaRPr lang="ru-KZ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67982-145B-4A6F-868A-2552417DA576}"/>
              </a:ext>
            </a:extLst>
          </p:cNvPr>
          <p:cNvSpPr txBox="1"/>
          <p:nvPr/>
        </p:nvSpPr>
        <p:spPr>
          <a:xfrm>
            <a:off x="1849862" y="3664858"/>
            <a:ext cx="15544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36</a:t>
            </a: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z="1400" b="1" dirty="0">
                <a:latin typeface="Calibri" panose="020F0502020204030204" pitchFamily="34" charset="0"/>
                <a:cs typeface="Calibri" panose="020F0502020204030204" pitchFamily="34" charset="0"/>
              </a:rPr>
              <a:t>многоэтажных жилых домов </a:t>
            </a:r>
            <a:endParaRPr lang="ru-KZ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Объект 8">
            <a:extLst>
              <a:ext uri="{FF2B5EF4-FFF2-40B4-BE49-F238E27FC236}">
                <a16:creationId xmlns:a16="http://schemas.microsoft.com/office/drawing/2014/main" id="{AFE5C052-3946-45E4-8648-1E33E68D5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234761"/>
              </p:ext>
            </p:extLst>
          </p:nvPr>
        </p:nvGraphicFramePr>
        <p:xfrm>
          <a:off x="188686" y="2399080"/>
          <a:ext cx="4876800" cy="3989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Объект 8">
            <a:extLst>
              <a:ext uri="{FF2B5EF4-FFF2-40B4-BE49-F238E27FC236}">
                <a16:creationId xmlns:a16="http://schemas.microsoft.com/office/drawing/2014/main" id="{5A2AED55-DF8F-466F-9376-3330978EF8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37799"/>
              </p:ext>
            </p:extLst>
          </p:nvPr>
        </p:nvGraphicFramePr>
        <p:xfrm>
          <a:off x="3897796" y="2450284"/>
          <a:ext cx="4876800" cy="3989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Объект 8">
            <a:extLst>
              <a:ext uri="{FF2B5EF4-FFF2-40B4-BE49-F238E27FC236}">
                <a16:creationId xmlns:a16="http://schemas.microsoft.com/office/drawing/2014/main" id="{3AECDB98-8AF3-4DA7-B01E-1499B3D4D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983209"/>
              </p:ext>
            </p:extLst>
          </p:nvPr>
        </p:nvGraphicFramePr>
        <p:xfrm>
          <a:off x="7736115" y="2500681"/>
          <a:ext cx="4876800" cy="3989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DB6484E-AD29-4D23-8C26-23FE8B085073}"/>
              </a:ext>
            </a:extLst>
          </p:cNvPr>
          <p:cNvSpPr txBox="1"/>
          <p:nvPr/>
        </p:nvSpPr>
        <p:spPr>
          <a:xfrm>
            <a:off x="5543748" y="3772579"/>
            <a:ext cx="155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1977</a:t>
            </a: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 квартир</a:t>
            </a:r>
            <a:endParaRPr lang="ru-KZ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3C762-4603-4C0F-95BF-2B4636C129C1}"/>
              </a:ext>
            </a:extLst>
          </p:cNvPr>
          <p:cNvSpPr txBox="1"/>
          <p:nvPr/>
        </p:nvSpPr>
        <p:spPr>
          <a:xfrm>
            <a:off x="9397291" y="3870958"/>
            <a:ext cx="15544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b="1" dirty="0">
                <a:latin typeface="Calibri" panose="020F0502020204030204" pitchFamily="34" charset="0"/>
                <a:cs typeface="Calibri" panose="020F0502020204030204" pitchFamily="34" charset="0"/>
              </a:rPr>
              <a:t>133,7</a:t>
            </a: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z="1400" b="1" dirty="0">
                <a:latin typeface="Calibri" panose="020F0502020204030204" pitchFamily="34" charset="0"/>
                <a:cs typeface="Calibri" panose="020F0502020204030204" pitchFamily="34" charset="0"/>
              </a:rPr>
              <a:t>тыс. кв. метров</a:t>
            </a:r>
            <a:endParaRPr lang="ru-KZ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Прямоугольник 15">
            <a:hlinkClick r:id="rId5" action="ppaction://hlinksldjump"/>
            <a:extLst>
              <a:ext uri="{FF2B5EF4-FFF2-40B4-BE49-F238E27FC236}">
                <a16:creationId xmlns:a16="http://schemas.microsoft.com/office/drawing/2014/main" id="{4EF69970-8A87-42CA-BAE5-70EEADB4146D}"/>
              </a:ext>
            </a:extLst>
          </p:cNvPr>
          <p:cNvSpPr/>
          <p:nvPr/>
        </p:nvSpPr>
        <p:spPr>
          <a:xfrm>
            <a:off x="1149244" y="6184917"/>
            <a:ext cx="1810327" cy="4080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Через облигации МИО 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Прямоугольник 16">
            <a:hlinkClick r:id="rId5" action="ppaction://hlinksldjump"/>
            <a:extLst>
              <a:ext uri="{FF2B5EF4-FFF2-40B4-BE49-F238E27FC236}">
                <a16:creationId xmlns:a16="http://schemas.microsoft.com/office/drawing/2014/main" id="{CA7ED643-E80E-42B0-99A5-DB165053497C}"/>
              </a:ext>
            </a:extLst>
          </p:cNvPr>
          <p:cNvSpPr/>
          <p:nvPr/>
        </p:nvSpPr>
        <p:spPr>
          <a:xfrm>
            <a:off x="3224837" y="6184917"/>
            <a:ext cx="1810327" cy="40802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АО «Байтерек Девелопмент» 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Прямоугольник 17">
            <a:hlinkClick r:id="rId5" action="ppaction://hlinksldjump"/>
            <a:extLst>
              <a:ext uri="{FF2B5EF4-FFF2-40B4-BE49-F238E27FC236}">
                <a16:creationId xmlns:a16="http://schemas.microsoft.com/office/drawing/2014/main" id="{B64183DB-DE22-4E56-84B0-A107544CA0D3}"/>
              </a:ext>
            </a:extLst>
          </p:cNvPr>
          <p:cNvSpPr/>
          <p:nvPr/>
        </p:nvSpPr>
        <p:spPr>
          <a:xfrm>
            <a:off x="5287869" y="6184917"/>
            <a:ext cx="1810327" cy="40802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Кредитные через ЖССБК 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Прямоугольник 19">
            <a:hlinkClick r:id="rId5" action="ppaction://hlinksldjump"/>
            <a:extLst>
              <a:ext uri="{FF2B5EF4-FFF2-40B4-BE49-F238E27FC236}">
                <a16:creationId xmlns:a16="http://schemas.microsoft.com/office/drawing/2014/main" id="{F57BC8A7-B58C-4C2D-B5CA-BB44B2B874D9}"/>
              </a:ext>
            </a:extLst>
          </p:cNvPr>
          <p:cNvSpPr/>
          <p:nvPr/>
        </p:nvSpPr>
        <p:spPr>
          <a:xfrm>
            <a:off x="7317511" y="6189901"/>
            <a:ext cx="1810327" cy="4080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Арендные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Прямоугольник 21">
            <a:hlinkClick r:id="rId5" action="ppaction://hlinksldjump"/>
            <a:extLst>
              <a:ext uri="{FF2B5EF4-FFF2-40B4-BE49-F238E27FC236}">
                <a16:creationId xmlns:a16="http://schemas.microsoft.com/office/drawing/2014/main" id="{25DBFCFD-426F-44A6-92B9-5EE44D1C0FE5}"/>
              </a:ext>
            </a:extLst>
          </p:cNvPr>
          <p:cNvSpPr/>
          <p:nvPr/>
        </p:nvSpPr>
        <p:spPr>
          <a:xfrm>
            <a:off x="9417107" y="6184917"/>
            <a:ext cx="1810327" cy="40802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За счет средств иностранных компаний 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8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46E0C-CB57-467F-BC19-8E99177C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/>
              <a:t>Направления программы</a:t>
            </a:r>
            <a:endParaRPr lang="ru-KZ" b="1" dirty="0"/>
          </a:p>
        </p:txBody>
      </p:sp>
      <p:sp>
        <p:nvSpPr>
          <p:cNvPr id="4" name="Прямоугольник 3">
            <a:hlinkClick r:id="rId2" action="ppaction://hlinksldjump"/>
            <a:extLst>
              <a:ext uri="{FF2B5EF4-FFF2-40B4-BE49-F238E27FC236}">
                <a16:creationId xmlns:a16="http://schemas.microsoft.com/office/drawing/2014/main" id="{2C3DEA07-6DD8-4908-B041-2BE70B65BE46}"/>
              </a:ext>
            </a:extLst>
          </p:cNvPr>
          <p:cNvSpPr/>
          <p:nvPr/>
        </p:nvSpPr>
        <p:spPr>
          <a:xfrm>
            <a:off x="438044" y="2193487"/>
            <a:ext cx="3785613" cy="6077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Стимулирование строительства жилья частными застройщиками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>
            <a:hlinkClick r:id="rId2" action="ppaction://hlinksldjump"/>
            <a:extLst>
              <a:ext uri="{FF2B5EF4-FFF2-40B4-BE49-F238E27FC236}">
                <a16:creationId xmlns:a16="http://schemas.microsoft.com/office/drawing/2014/main" id="{419C6DA9-B158-40A7-923F-FF733F7672C4}"/>
              </a:ext>
            </a:extLst>
          </p:cNvPr>
          <p:cNvSpPr/>
          <p:nvPr/>
        </p:nvSpPr>
        <p:spPr>
          <a:xfrm>
            <a:off x="438044" y="2974902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Повышение доступности  ипотечного </a:t>
            </a:r>
            <a:r>
              <a:rPr lang="ru-RU" altLang="ru-RU"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кредитования.</a:t>
            </a:r>
            <a:endParaRPr lang="ru-RU" altLang="ru-RU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hlinkClick r:id="rId2" action="ppaction://hlinksldjump"/>
            <a:extLst>
              <a:ext uri="{FF2B5EF4-FFF2-40B4-BE49-F238E27FC236}">
                <a16:creationId xmlns:a16="http://schemas.microsoft.com/office/drawing/2014/main" id="{5BF23D68-DA3E-490B-8BB1-2F922E695AD6}"/>
              </a:ext>
            </a:extLst>
          </p:cNvPr>
          <p:cNvSpPr/>
          <p:nvPr/>
        </p:nvSpPr>
        <p:spPr>
          <a:xfrm>
            <a:off x="438044" y="3756317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Строительство кредитного жилья  через систему </a:t>
            </a:r>
            <a:r>
              <a:rPr lang="ru-RU" altLang="ru-RU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жилстройсбережений</a:t>
            </a:r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Прямоугольник 9">
            <a:hlinkClick r:id="rId2" action="ppaction://hlinksldjump"/>
            <a:extLst>
              <a:ext uri="{FF2B5EF4-FFF2-40B4-BE49-F238E27FC236}">
                <a16:creationId xmlns:a16="http://schemas.microsoft.com/office/drawing/2014/main" id="{AFF9B8BB-3D7F-4F27-BFF5-6477FA733846}"/>
              </a:ext>
            </a:extLst>
          </p:cNvPr>
          <p:cNvSpPr/>
          <p:nvPr/>
        </p:nvSpPr>
        <p:spPr>
          <a:xfrm>
            <a:off x="438044" y="4537732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фонда арендного жилья для социально-уязвимых слоев населения</a:t>
            </a:r>
          </a:p>
        </p:txBody>
      </p:sp>
      <p:sp>
        <p:nvSpPr>
          <p:cNvPr id="11" name="Прямоугольник 10">
            <a:hlinkClick r:id="rId2" action="ppaction://hlinksldjump"/>
            <a:extLst>
              <a:ext uri="{FF2B5EF4-FFF2-40B4-BE49-F238E27FC236}">
                <a16:creationId xmlns:a16="http://schemas.microsoft.com/office/drawing/2014/main" id="{95DE846D-8F06-4802-9D32-C2A11A479CFC}"/>
              </a:ext>
            </a:extLst>
          </p:cNvPr>
          <p:cNvSpPr/>
          <p:nvPr/>
        </p:nvSpPr>
        <p:spPr>
          <a:xfrm>
            <a:off x="438044" y="5319147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Развитие индивидуального жилищного строительства.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2A0ECD4-5533-4765-851A-48DFA6EE18D9}"/>
              </a:ext>
            </a:extLst>
          </p:cNvPr>
          <p:cNvSpPr/>
          <p:nvPr/>
        </p:nvSpPr>
        <p:spPr>
          <a:xfrm>
            <a:off x="4499429" y="2193487"/>
            <a:ext cx="7242628" cy="37334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D4A31-561A-47EC-A4DC-BCC5AF357E1A}"/>
              </a:ext>
            </a:extLst>
          </p:cNvPr>
          <p:cNvSpPr txBox="1"/>
          <p:nvPr/>
        </p:nvSpPr>
        <p:spPr>
          <a:xfrm>
            <a:off x="4688115" y="2289218"/>
            <a:ext cx="692269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целях стимулирования предложения со стороны частных застройщиков акиматом создан Региональный консультативный совет (РКС).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Проведены круглые столы по разъяснению данного направления с участием ЖССБК, БВУ, АО «ФРП «Даму», АО «ИО «КИК» и основных застройщиков области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Управлением строительства (оператор программы) совместно с АО «ФРП «Даму» и АО «ИО «КИК» дан брифинг на в Региональной службе коммуникаций.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Акиматом города размещена разъяснительная информация программы «</a:t>
            </a:r>
            <a:r>
              <a:rPr lang="ru-RU" altLang="ru-RU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Нурлы</a:t>
            </a:r>
            <a:r>
              <a:rPr lang="ru-RU" alt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жер</a:t>
            </a:r>
            <a:r>
              <a:rPr lang="ru-RU" alt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 на билбордах и LED экранах города Атырау.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телеканале «Казахстан-Атырау», а также в интернет ресурсах, печатных СМИ и социальных сетях размещены ролики и информация по разъяснению механизмов программы «</a:t>
            </a:r>
            <a:r>
              <a:rPr lang="ru-RU" altLang="ru-RU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Нурлы</a:t>
            </a:r>
            <a:r>
              <a:rPr lang="ru-RU" alt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жер</a:t>
            </a:r>
            <a:r>
              <a:rPr lang="ru-RU" alt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».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ru-RU" sz="1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KZ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5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46E0C-CB57-467F-BC19-8E99177C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/>
              <a:t>Направления программы</a:t>
            </a:r>
            <a:endParaRPr lang="ru-KZ" b="1" dirty="0"/>
          </a:p>
        </p:txBody>
      </p:sp>
      <p:sp>
        <p:nvSpPr>
          <p:cNvPr id="4" name="Прямоугольник 3">
            <a:hlinkClick r:id="rId2" action="ppaction://hlinksldjump"/>
            <a:extLst>
              <a:ext uri="{FF2B5EF4-FFF2-40B4-BE49-F238E27FC236}">
                <a16:creationId xmlns:a16="http://schemas.microsoft.com/office/drawing/2014/main" id="{2C3DEA07-6DD8-4908-B041-2BE70B65BE46}"/>
              </a:ext>
            </a:extLst>
          </p:cNvPr>
          <p:cNvSpPr/>
          <p:nvPr/>
        </p:nvSpPr>
        <p:spPr>
          <a:xfrm>
            <a:off x="438044" y="2193487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Стимулирование строительства жилья частными застройщиками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>
            <a:hlinkClick r:id="rId2" action="ppaction://hlinksldjump"/>
            <a:extLst>
              <a:ext uri="{FF2B5EF4-FFF2-40B4-BE49-F238E27FC236}">
                <a16:creationId xmlns:a16="http://schemas.microsoft.com/office/drawing/2014/main" id="{419C6DA9-B158-40A7-923F-FF733F7672C4}"/>
              </a:ext>
            </a:extLst>
          </p:cNvPr>
          <p:cNvSpPr/>
          <p:nvPr/>
        </p:nvSpPr>
        <p:spPr>
          <a:xfrm>
            <a:off x="438044" y="2974902"/>
            <a:ext cx="3785613" cy="6077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Повышение доступности  ипотечного </a:t>
            </a:r>
            <a:r>
              <a:rPr lang="ru-RU" altLang="ru-RU"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кредитования.</a:t>
            </a:r>
            <a:endParaRPr lang="ru-RU" altLang="ru-RU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hlinkClick r:id="rId2" action="ppaction://hlinksldjump"/>
            <a:extLst>
              <a:ext uri="{FF2B5EF4-FFF2-40B4-BE49-F238E27FC236}">
                <a16:creationId xmlns:a16="http://schemas.microsoft.com/office/drawing/2014/main" id="{5BF23D68-DA3E-490B-8BB1-2F922E695AD6}"/>
              </a:ext>
            </a:extLst>
          </p:cNvPr>
          <p:cNvSpPr/>
          <p:nvPr/>
        </p:nvSpPr>
        <p:spPr>
          <a:xfrm>
            <a:off x="438044" y="3756317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Строительство кредитного жилья  через систему </a:t>
            </a:r>
            <a:r>
              <a:rPr lang="ru-RU" altLang="ru-RU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жилстройсбережений</a:t>
            </a:r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Прямоугольник 9">
            <a:hlinkClick r:id="rId2" action="ppaction://hlinksldjump"/>
            <a:extLst>
              <a:ext uri="{FF2B5EF4-FFF2-40B4-BE49-F238E27FC236}">
                <a16:creationId xmlns:a16="http://schemas.microsoft.com/office/drawing/2014/main" id="{AFF9B8BB-3D7F-4F27-BFF5-6477FA733846}"/>
              </a:ext>
            </a:extLst>
          </p:cNvPr>
          <p:cNvSpPr/>
          <p:nvPr/>
        </p:nvSpPr>
        <p:spPr>
          <a:xfrm>
            <a:off x="438044" y="4537732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фонда арендного жилья для социально-уязвимых слоев населения</a:t>
            </a:r>
          </a:p>
        </p:txBody>
      </p:sp>
      <p:sp>
        <p:nvSpPr>
          <p:cNvPr id="11" name="Прямоугольник 10">
            <a:hlinkClick r:id="rId2" action="ppaction://hlinksldjump"/>
            <a:extLst>
              <a:ext uri="{FF2B5EF4-FFF2-40B4-BE49-F238E27FC236}">
                <a16:creationId xmlns:a16="http://schemas.microsoft.com/office/drawing/2014/main" id="{95DE846D-8F06-4802-9D32-C2A11A479CFC}"/>
              </a:ext>
            </a:extLst>
          </p:cNvPr>
          <p:cNvSpPr/>
          <p:nvPr/>
        </p:nvSpPr>
        <p:spPr>
          <a:xfrm>
            <a:off x="438044" y="5319147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Развитие индивидуального жилищного строительства.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2A0ECD4-5533-4765-851A-48DFA6EE18D9}"/>
              </a:ext>
            </a:extLst>
          </p:cNvPr>
          <p:cNvSpPr/>
          <p:nvPr/>
        </p:nvSpPr>
        <p:spPr>
          <a:xfrm>
            <a:off x="4499429" y="2193487"/>
            <a:ext cx="7242628" cy="37334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D4A31-561A-47EC-A4DC-BCC5AF357E1A}"/>
              </a:ext>
            </a:extLst>
          </p:cNvPr>
          <p:cNvSpPr txBox="1"/>
          <p:nvPr/>
        </p:nvSpPr>
        <p:spPr>
          <a:xfrm>
            <a:off x="4688115" y="2193487"/>
            <a:ext cx="69226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Проделанная работа финансовым агентом АО "ИО 			              "Казахстанская Ипотечная Компания" </a:t>
            </a:r>
          </a:p>
          <a:p>
            <a:pPr>
              <a:defRPr/>
            </a:pPr>
            <a:endParaRPr lang="ru-RU" sz="1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Активная работа по разъяснению среди населения возможности ипотечного кредитования физических лиц, а именно о субсидировании кредитных ставок.   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сегодня из подтвердивших участие в Программе БВУ АО "Банк </a:t>
            </a:r>
            <a:r>
              <a:rPr lang="ru-RU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ЦентрКредит</a:t>
            </a: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АО "</a:t>
            </a:r>
            <a:r>
              <a:rPr lang="ru-RU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АТФБанк</a:t>
            </a: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ДБ АО «Сбербанк» и АО "Банк ВТБ" уже подключились к Программе и принимают заявки на получение субсидированных ипотечных займов. 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</a:t>
            </a:r>
            <a:r>
              <a:rPr lang="ru-RU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г.Атырау</a:t>
            </a: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поступило 20 заявок на сумму 205,7 млн тенге. </a:t>
            </a:r>
            <a:r>
              <a:rPr lang="kk-KZ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Все</a:t>
            </a: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заявк</a:t>
            </a:r>
            <a:r>
              <a:rPr lang="kk-KZ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одобрены (</a:t>
            </a:r>
            <a:r>
              <a:rPr lang="kk-KZ" sz="16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ru-RU" sz="16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БЦК на сумму 168,2 </a:t>
            </a:r>
            <a:r>
              <a:rPr lang="ru-RU" sz="1600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млн.тг</a:t>
            </a:r>
            <a:r>
              <a:rPr lang="ru-RU" sz="16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 – Сбербанк на сумму 37,5 </a:t>
            </a:r>
            <a:r>
              <a:rPr lang="ru-RU" sz="1600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млн.тг</a:t>
            </a:r>
            <a:r>
              <a:rPr lang="ru-RU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k-KZ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x-none" sz="1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x-none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x-none" dirty="0">
              <a:solidFill>
                <a:schemeClr val="accent1"/>
              </a:solidFill>
            </a:endParaRPr>
          </a:p>
          <a:p>
            <a:pPr>
              <a:defRPr/>
            </a:pPr>
            <a:endParaRPr lang="ru-RU" sz="1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KZ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1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46E0C-CB57-467F-BC19-8E99177C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/>
              <a:t>Направления программы</a:t>
            </a:r>
            <a:endParaRPr lang="ru-KZ" b="1" dirty="0"/>
          </a:p>
        </p:txBody>
      </p:sp>
      <p:sp>
        <p:nvSpPr>
          <p:cNvPr id="4" name="Прямоугольник 3">
            <a:hlinkClick r:id="rId2" action="ppaction://hlinksldjump"/>
            <a:extLst>
              <a:ext uri="{FF2B5EF4-FFF2-40B4-BE49-F238E27FC236}">
                <a16:creationId xmlns:a16="http://schemas.microsoft.com/office/drawing/2014/main" id="{2C3DEA07-6DD8-4908-B041-2BE70B65BE46}"/>
              </a:ext>
            </a:extLst>
          </p:cNvPr>
          <p:cNvSpPr/>
          <p:nvPr/>
        </p:nvSpPr>
        <p:spPr>
          <a:xfrm>
            <a:off x="438044" y="2193487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Стимулирование строительства жилья частными застройщиками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>
            <a:hlinkClick r:id="rId2" action="ppaction://hlinksldjump"/>
            <a:extLst>
              <a:ext uri="{FF2B5EF4-FFF2-40B4-BE49-F238E27FC236}">
                <a16:creationId xmlns:a16="http://schemas.microsoft.com/office/drawing/2014/main" id="{419C6DA9-B158-40A7-923F-FF733F7672C4}"/>
              </a:ext>
            </a:extLst>
          </p:cNvPr>
          <p:cNvSpPr/>
          <p:nvPr/>
        </p:nvSpPr>
        <p:spPr>
          <a:xfrm>
            <a:off x="438044" y="2974902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Повышение доступности  ипотечного </a:t>
            </a:r>
            <a:r>
              <a:rPr lang="ru-RU" altLang="ru-RU"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кредитования.</a:t>
            </a:r>
            <a:endParaRPr lang="ru-RU" altLang="ru-RU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hlinkClick r:id="rId2" action="ppaction://hlinksldjump"/>
            <a:extLst>
              <a:ext uri="{FF2B5EF4-FFF2-40B4-BE49-F238E27FC236}">
                <a16:creationId xmlns:a16="http://schemas.microsoft.com/office/drawing/2014/main" id="{5BF23D68-DA3E-490B-8BB1-2F922E695AD6}"/>
              </a:ext>
            </a:extLst>
          </p:cNvPr>
          <p:cNvSpPr/>
          <p:nvPr/>
        </p:nvSpPr>
        <p:spPr>
          <a:xfrm>
            <a:off x="438044" y="3756317"/>
            <a:ext cx="3785613" cy="6077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Строительство кредитного жилья  через систему </a:t>
            </a:r>
            <a:r>
              <a:rPr lang="ru-RU" altLang="ru-RU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жилстройсбережений</a:t>
            </a:r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Прямоугольник 9">
            <a:hlinkClick r:id="rId2" action="ppaction://hlinksldjump"/>
            <a:extLst>
              <a:ext uri="{FF2B5EF4-FFF2-40B4-BE49-F238E27FC236}">
                <a16:creationId xmlns:a16="http://schemas.microsoft.com/office/drawing/2014/main" id="{AFF9B8BB-3D7F-4F27-BFF5-6477FA733846}"/>
              </a:ext>
            </a:extLst>
          </p:cNvPr>
          <p:cNvSpPr/>
          <p:nvPr/>
        </p:nvSpPr>
        <p:spPr>
          <a:xfrm>
            <a:off x="438044" y="4537732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фонда арендного жилья для социально-уязвимых слоев населения</a:t>
            </a:r>
          </a:p>
        </p:txBody>
      </p:sp>
      <p:sp>
        <p:nvSpPr>
          <p:cNvPr id="11" name="Прямоугольник 10">
            <a:hlinkClick r:id="rId2" action="ppaction://hlinksldjump"/>
            <a:extLst>
              <a:ext uri="{FF2B5EF4-FFF2-40B4-BE49-F238E27FC236}">
                <a16:creationId xmlns:a16="http://schemas.microsoft.com/office/drawing/2014/main" id="{95DE846D-8F06-4802-9D32-C2A11A479CFC}"/>
              </a:ext>
            </a:extLst>
          </p:cNvPr>
          <p:cNvSpPr/>
          <p:nvPr/>
        </p:nvSpPr>
        <p:spPr>
          <a:xfrm>
            <a:off x="438044" y="5319147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Развитие индивидуального жилищного строительства.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2A0ECD4-5533-4765-851A-48DFA6EE18D9}"/>
              </a:ext>
            </a:extLst>
          </p:cNvPr>
          <p:cNvSpPr/>
          <p:nvPr/>
        </p:nvSpPr>
        <p:spPr>
          <a:xfrm>
            <a:off x="4499429" y="2193487"/>
            <a:ext cx="7242628" cy="37334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D4A31-561A-47EC-A4DC-BCC5AF357E1A}"/>
              </a:ext>
            </a:extLst>
          </p:cNvPr>
          <p:cNvSpPr txBox="1"/>
          <p:nvPr/>
        </p:nvSpPr>
        <p:spPr>
          <a:xfrm>
            <a:off x="4898882" y="2219962"/>
            <a:ext cx="69226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В данном направлении завершено строительство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 </a:t>
            </a:r>
          </a:p>
          <a:p>
            <a:pPr>
              <a:defRPr/>
            </a:pPr>
            <a:endParaRPr lang="ru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x-non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x-none" dirty="0"/>
          </a:p>
          <a:p>
            <a:pPr>
              <a:defRPr/>
            </a:pPr>
            <a:endParaRPr lang="ru-RU" sz="16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KZ" dirty="0"/>
          </a:p>
        </p:txBody>
      </p:sp>
      <p:graphicFrame>
        <p:nvGraphicFramePr>
          <p:cNvPr id="12" name="Объект 8">
            <a:extLst>
              <a:ext uri="{FF2B5EF4-FFF2-40B4-BE49-F238E27FC236}">
                <a16:creationId xmlns:a16="http://schemas.microsoft.com/office/drawing/2014/main" id="{53B5B852-AD9D-40E5-A8CB-EA09CFDB0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362751"/>
              </p:ext>
            </p:extLst>
          </p:nvPr>
        </p:nvGraphicFramePr>
        <p:xfrm>
          <a:off x="4688115" y="2673046"/>
          <a:ext cx="3672114" cy="2949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A18E04F-408C-4DFA-9D6C-FDF3156ECEDF}"/>
              </a:ext>
            </a:extLst>
          </p:cNvPr>
          <p:cNvSpPr txBox="1"/>
          <p:nvPr/>
        </p:nvSpPr>
        <p:spPr>
          <a:xfrm>
            <a:off x="5848548" y="3575406"/>
            <a:ext cx="155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  24</a:t>
            </a: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   МЖД</a:t>
            </a:r>
            <a:endParaRPr lang="ru-KZ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Объект 8">
            <a:extLst>
              <a:ext uri="{FF2B5EF4-FFF2-40B4-BE49-F238E27FC236}">
                <a16:creationId xmlns:a16="http://schemas.microsoft.com/office/drawing/2014/main" id="{90FF9442-E773-4C52-BECA-16ABC874A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625498"/>
              </p:ext>
            </p:extLst>
          </p:nvPr>
        </p:nvGraphicFramePr>
        <p:xfrm>
          <a:off x="7727927" y="2673750"/>
          <a:ext cx="3672114" cy="2949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Прямоугольник 16">
            <a:hlinkClick r:id="rId2" action="ppaction://hlinksldjump"/>
            <a:extLst>
              <a:ext uri="{FF2B5EF4-FFF2-40B4-BE49-F238E27FC236}">
                <a16:creationId xmlns:a16="http://schemas.microsoft.com/office/drawing/2014/main" id="{5D536D6F-A98B-423F-A4E7-7F4B6D2C56C0}"/>
              </a:ext>
            </a:extLst>
          </p:cNvPr>
          <p:cNvSpPr/>
          <p:nvPr/>
        </p:nvSpPr>
        <p:spPr>
          <a:xfrm>
            <a:off x="4946187" y="5401096"/>
            <a:ext cx="1616674" cy="4080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Национальный Фонд РК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Прямоугольник 17">
            <a:hlinkClick r:id="rId2" action="ppaction://hlinksldjump"/>
            <a:extLst>
              <a:ext uri="{FF2B5EF4-FFF2-40B4-BE49-F238E27FC236}">
                <a16:creationId xmlns:a16="http://schemas.microsoft.com/office/drawing/2014/main" id="{9B8E4512-B53F-41D5-A7D1-0B0842BC97AA}"/>
              </a:ext>
            </a:extLst>
          </p:cNvPr>
          <p:cNvSpPr/>
          <p:nvPr/>
        </p:nvSpPr>
        <p:spPr>
          <a:xfrm>
            <a:off x="6577574" y="5401096"/>
            <a:ext cx="1616674" cy="40802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АО «Байтерек Девелопмент» 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Прямоугольник 18">
            <a:hlinkClick r:id="rId2" action="ppaction://hlinksldjump"/>
            <a:extLst>
              <a:ext uri="{FF2B5EF4-FFF2-40B4-BE49-F238E27FC236}">
                <a16:creationId xmlns:a16="http://schemas.microsoft.com/office/drawing/2014/main" id="{0A1032DE-950F-4B93-9D60-4316C4C77D32}"/>
              </a:ext>
            </a:extLst>
          </p:cNvPr>
          <p:cNvSpPr/>
          <p:nvPr/>
        </p:nvSpPr>
        <p:spPr>
          <a:xfrm>
            <a:off x="8164821" y="5401096"/>
            <a:ext cx="1616674" cy="40802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Оборотные средства ЖССБК 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Прямоугольник 19">
            <a:hlinkClick r:id="rId2" action="ppaction://hlinksldjump"/>
            <a:extLst>
              <a:ext uri="{FF2B5EF4-FFF2-40B4-BE49-F238E27FC236}">
                <a16:creationId xmlns:a16="http://schemas.microsoft.com/office/drawing/2014/main" id="{6F5CDFB1-196C-4B54-85B3-85B4BF2053ED}"/>
              </a:ext>
            </a:extLst>
          </p:cNvPr>
          <p:cNvSpPr/>
          <p:nvPr/>
        </p:nvSpPr>
        <p:spPr>
          <a:xfrm>
            <a:off x="9783367" y="5401096"/>
            <a:ext cx="1616674" cy="4080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Республиканский бюджет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7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46E0C-CB57-467F-BC19-8E99177C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/>
              <a:t>Направления программы</a:t>
            </a:r>
            <a:endParaRPr lang="ru-KZ" b="1" dirty="0"/>
          </a:p>
        </p:txBody>
      </p:sp>
      <p:sp>
        <p:nvSpPr>
          <p:cNvPr id="4" name="Прямоугольник 3">
            <a:hlinkClick r:id="rId2" action="ppaction://hlinksldjump"/>
            <a:extLst>
              <a:ext uri="{FF2B5EF4-FFF2-40B4-BE49-F238E27FC236}">
                <a16:creationId xmlns:a16="http://schemas.microsoft.com/office/drawing/2014/main" id="{2C3DEA07-6DD8-4908-B041-2BE70B65BE46}"/>
              </a:ext>
            </a:extLst>
          </p:cNvPr>
          <p:cNvSpPr/>
          <p:nvPr/>
        </p:nvSpPr>
        <p:spPr>
          <a:xfrm>
            <a:off x="438044" y="2193487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Стимулирование строительства жилья частными застройщиками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>
            <a:hlinkClick r:id="rId2" action="ppaction://hlinksldjump"/>
            <a:extLst>
              <a:ext uri="{FF2B5EF4-FFF2-40B4-BE49-F238E27FC236}">
                <a16:creationId xmlns:a16="http://schemas.microsoft.com/office/drawing/2014/main" id="{419C6DA9-B158-40A7-923F-FF733F7672C4}"/>
              </a:ext>
            </a:extLst>
          </p:cNvPr>
          <p:cNvSpPr/>
          <p:nvPr/>
        </p:nvSpPr>
        <p:spPr>
          <a:xfrm>
            <a:off x="438044" y="2974902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Повышение доступности  ипотечного </a:t>
            </a:r>
            <a:r>
              <a:rPr lang="ru-RU" altLang="ru-RU"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кредитования.</a:t>
            </a:r>
            <a:endParaRPr lang="ru-RU" altLang="ru-RU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hlinkClick r:id="rId2" action="ppaction://hlinksldjump"/>
            <a:extLst>
              <a:ext uri="{FF2B5EF4-FFF2-40B4-BE49-F238E27FC236}">
                <a16:creationId xmlns:a16="http://schemas.microsoft.com/office/drawing/2014/main" id="{5BF23D68-DA3E-490B-8BB1-2F922E695AD6}"/>
              </a:ext>
            </a:extLst>
          </p:cNvPr>
          <p:cNvSpPr/>
          <p:nvPr/>
        </p:nvSpPr>
        <p:spPr>
          <a:xfrm>
            <a:off x="438044" y="3756317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Строительство кредитного жилья  через систему </a:t>
            </a:r>
            <a:r>
              <a:rPr lang="ru-RU" altLang="ru-RU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жилстройсбережений</a:t>
            </a:r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Прямоугольник 9">
            <a:hlinkClick r:id="rId2" action="ppaction://hlinksldjump"/>
            <a:extLst>
              <a:ext uri="{FF2B5EF4-FFF2-40B4-BE49-F238E27FC236}">
                <a16:creationId xmlns:a16="http://schemas.microsoft.com/office/drawing/2014/main" id="{AFF9B8BB-3D7F-4F27-BFF5-6477FA733846}"/>
              </a:ext>
            </a:extLst>
          </p:cNvPr>
          <p:cNvSpPr/>
          <p:nvPr/>
        </p:nvSpPr>
        <p:spPr>
          <a:xfrm>
            <a:off x="438044" y="4537732"/>
            <a:ext cx="3785613" cy="6077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фонда арендного жилья для социально-уязвимых слоев населения</a:t>
            </a:r>
          </a:p>
        </p:txBody>
      </p:sp>
      <p:sp>
        <p:nvSpPr>
          <p:cNvPr id="11" name="Прямоугольник 10">
            <a:hlinkClick r:id="rId2" action="ppaction://hlinksldjump"/>
            <a:extLst>
              <a:ext uri="{FF2B5EF4-FFF2-40B4-BE49-F238E27FC236}">
                <a16:creationId xmlns:a16="http://schemas.microsoft.com/office/drawing/2014/main" id="{95DE846D-8F06-4802-9D32-C2A11A479CFC}"/>
              </a:ext>
            </a:extLst>
          </p:cNvPr>
          <p:cNvSpPr/>
          <p:nvPr/>
        </p:nvSpPr>
        <p:spPr>
          <a:xfrm>
            <a:off x="438044" y="5319147"/>
            <a:ext cx="3785613" cy="60776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Развитие индивидуального жилищного строительства.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2A0ECD4-5533-4765-851A-48DFA6EE18D9}"/>
              </a:ext>
            </a:extLst>
          </p:cNvPr>
          <p:cNvSpPr/>
          <p:nvPr/>
        </p:nvSpPr>
        <p:spPr>
          <a:xfrm>
            <a:off x="4499429" y="2193487"/>
            <a:ext cx="7242628" cy="37334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D4A31-561A-47EC-A4DC-BCC5AF357E1A}"/>
              </a:ext>
            </a:extLst>
          </p:cNvPr>
          <p:cNvSpPr txBox="1"/>
          <p:nvPr/>
        </p:nvSpPr>
        <p:spPr>
          <a:xfrm>
            <a:off x="4898882" y="2219962"/>
            <a:ext cx="69226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В данном направлении завершено строительство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 </a:t>
            </a:r>
          </a:p>
          <a:p>
            <a:pPr>
              <a:defRPr/>
            </a:pPr>
            <a:endParaRPr lang="ru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x-non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x-none" dirty="0"/>
          </a:p>
          <a:p>
            <a:pPr>
              <a:defRPr/>
            </a:pPr>
            <a:endParaRPr lang="ru-RU" sz="16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KZ" dirty="0"/>
          </a:p>
        </p:txBody>
      </p:sp>
      <p:graphicFrame>
        <p:nvGraphicFramePr>
          <p:cNvPr id="12" name="Объект 8">
            <a:extLst>
              <a:ext uri="{FF2B5EF4-FFF2-40B4-BE49-F238E27FC236}">
                <a16:creationId xmlns:a16="http://schemas.microsoft.com/office/drawing/2014/main" id="{53B5B852-AD9D-40E5-A8CB-EA09CFDB0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419144"/>
              </p:ext>
            </p:extLst>
          </p:nvPr>
        </p:nvGraphicFramePr>
        <p:xfrm>
          <a:off x="4688115" y="2673046"/>
          <a:ext cx="3672114" cy="2949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A18E04F-408C-4DFA-9D6C-FDF3156ECEDF}"/>
              </a:ext>
            </a:extLst>
          </p:cNvPr>
          <p:cNvSpPr txBox="1"/>
          <p:nvPr/>
        </p:nvSpPr>
        <p:spPr>
          <a:xfrm>
            <a:off x="5848548" y="3575406"/>
            <a:ext cx="155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  13</a:t>
            </a: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   МЖД</a:t>
            </a:r>
            <a:endParaRPr lang="ru-KZ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Объект 8">
            <a:extLst>
              <a:ext uri="{FF2B5EF4-FFF2-40B4-BE49-F238E27FC236}">
                <a16:creationId xmlns:a16="http://schemas.microsoft.com/office/drawing/2014/main" id="{90FF9442-E773-4C52-BECA-16ABC874A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800076"/>
              </p:ext>
            </p:extLst>
          </p:nvPr>
        </p:nvGraphicFramePr>
        <p:xfrm>
          <a:off x="7727927" y="2673750"/>
          <a:ext cx="3672114" cy="2949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Прямоугольник 16">
            <a:hlinkClick r:id="rId2" action="ppaction://hlinksldjump"/>
            <a:extLst>
              <a:ext uri="{FF2B5EF4-FFF2-40B4-BE49-F238E27FC236}">
                <a16:creationId xmlns:a16="http://schemas.microsoft.com/office/drawing/2014/main" id="{5D536D6F-A98B-423F-A4E7-7F4B6D2C56C0}"/>
              </a:ext>
            </a:extLst>
          </p:cNvPr>
          <p:cNvSpPr/>
          <p:nvPr/>
        </p:nvSpPr>
        <p:spPr>
          <a:xfrm>
            <a:off x="4946187" y="5401096"/>
            <a:ext cx="1616674" cy="40802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Национальный Фонд РК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Прямоугольник 17">
            <a:hlinkClick r:id="rId2" action="ppaction://hlinksldjump"/>
            <a:extLst>
              <a:ext uri="{FF2B5EF4-FFF2-40B4-BE49-F238E27FC236}">
                <a16:creationId xmlns:a16="http://schemas.microsoft.com/office/drawing/2014/main" id="{9B8E4512-B53F-41D5-A7D1-0B0842BC97AA}"/>
              </a:ext>
            </a:extLst>
          </p:cNvPr>
          <p:cNvSpPr/>
          <p:nvPr/>
        </p:nvSpPr>
        <p:spPr>
          <a:xfrm>
            <a:off x="6577574" y="5401096"/>
            <a:ext cx="1616674" cy="40802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Местный Бюджет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Прямоугольник 18">
            <a:hlinkClick r:id="rId2" action="ppaction://hlinksldjump"/>
            <a:extLst>
              <a:ext uri="{FF2B5EF4-FFF2-40B4-BE49-F238E27FC236}">
                <a16:creationId xmlns:a16="http://schemas.microsoft.com/office/drawing/2014/main" id="{0A1032DE-950F-4B93-9D60-4316C4C77D32}"/>
              </a:ext>
            </a:extLst>
          </p:cNvPr>
          <p:cNvSpPr/>
          <p:nvPr/>
        </p:nvSpPr>
        <p:spPr>
          <a:xfrm>
            <a:off x="8164821" y="5401096"/>
            <a:ext cx="1616674" cy="40802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latin typeface="Calibri" panose="020F0502020204030204" pitchFamily="34" charset="0"/>
                <a:cs typeface="Calibri" panose="020F0502020204030204" pitchFamily="34" charset="0"/>
              </a:rPr>
              <a:t>Средства иностранных компаний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Прямоугольник 19">
            <a:hlinkClick r:id="rId2" action="ppaction://hlinksldjump"/>
            <a:extLst>
              <a:ext uri="{FF2B5EF4-FFF2-40B4-BE49-F238E27FC236}">
                <a16:creationId xmlns:a16="http://schemas.microsoft.com/office/drawing/2014/main" id="{6F5CDFB1-196C-4B54-85B3-85B4BF2053ED}"/>
              </a:ext>
            </a:extLst>
          </p:cNvPr>
          <p:cNvSpPr/>
          <p:nvPr/>
        </p:nvSpPr>
        <p:spPr>
          <a:xfrm>
            <a:off x="9783367" y="5401096"/>
            <a:ext cx="1616674" cy="4080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Республиканский бюджет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9934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9810</TotalTime>
  <Words>659</Words>
  <Application>Microsoft Office PowerPoint</Application>
  <PresentationFormat>Широкоэкранный</PresentationFormat>
  <Paragraphs>147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Gill Sans MT</vt:lpstr>
      <vt:lpstr>Wingdings 2</vt:lpstr>
      <vt:lpstr>Дивиденд</vt:lpstr>
      <vt:lpstr>Социально-экономическое развитие Атырауской области </vt:lpstr>
      <vt:lpstr>ОПИСАНИЕ программы</vt:lpstr>
      <vt:lpstr>Задачи программы</vt:lpstr>
      <vt:lpstr>Целевые индикаторы</vt:lpstr>
      <vt:lpstr>Строительство жилья в атырауской области в 2017 году</vt:lpstr>
      <vt:lpstr>Направления программы</vt:lpstr>
      <vt:lpstr>Направления программы</vt:lpstr>
      <vt:lpstr>Направления программы</vt:lpstr>
      <vt:lpstr>Направления программы</vt:lpstr>
      <vt:lpstr>Направления программы</vt:lpstr>
      <vt:lpstr>План на 2018 год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Fircroft User 7</cp:lastModifiedBy>
  <cp:revision>195</cp:revision>
  <dcterms:created xsi:type="dcterms:W3CDTF">2018-01-03T05:55:33Z</dcterms:created>
  <dcterms:modified xsi:type="dcterms:W3CDTF">2018-02-16T04:39:40Z</dcterms:modified>
</cp:coreProperties>
</file>