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B478F0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8D-4A38-8A6D-24E4D92E121B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D-4A38-8A6D-24E4D92E121B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D8D-4A38-8A6D-24E4D92E121B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9A-4975-B097-28C5BF6F2E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ru-RU" sz="2100" b="1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Республиканский</a:t>
                    </a:r>
                    <a:r>
                      <a:rPr lang="ru-RU" sz="2100" b="1" baseline="0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 бюджет</a:t>
                    </a:r>
                    <a:endParaRPr lang="ru-RU" sz="2100" b="1" dirty="0">
                      <a:solidFill>
                        <a:schemeClr val="tx1"/>
                      </a:solidFill>
                      <a:latin typeface="Roboto" pitchFamily="2" charset="0"/>
                      <a:ea typeface="Roboto" pitchFamily="2" charset="0"/>
                    </a:endParaRPr>
                  </a:p>
                  <a:p>
                    <a:r>
                      <a:rPr lang="ru-RU" sz="2100" b="1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1 839 658 тысяч тенге 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8D-4A38-8A6D-24E4D92E12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ru-RU" sz="2100" b="1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Местный</a:t>
                    </a:r>
                    <a:r>
                      <a:rPr lang="ru-RU" sz="2100" b="1" baseline="0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 бюджет </a:t>
                    </a:r>
                  </a:p>
                  <a:p>
                    <a:r>
                      <a:rPr lang="ru-RU" sz="2100" b="1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1</a:t>
                    </a:r>
                    <a:r>
                      <a:rPr lang="ru-RU" sz="2100" b="1" baseline="0" dirty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</a:rPr>
                      <a:t> 702 387 тысяч тенге</a:t>
                    </a:r>
                    <a:endParaRPr lang="ru-RU" sz="2100" b="1" dirty="0">
                      <a:solidFill>
                        <a:schemeClr val="tx1"/>
                      </a:solidFill>
                      <a:latin typeface="Roboto" pitchFamily="2" charset="0"/>
                      <a:ea typeface="Roboto" pitchFamily="2" charset="0"/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8D-4A38-8A6D-24E4D92E12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1839658</c:v>
                </c:pt>
                <c:pt idx="1">
                  <c:v>1702387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D-4A38-8A6D-24E4D92E12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6ABF0-70B8-46FC-AB34-31D68BE8FA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9B42E9-7B43-4F4B-94F7-29F8F7CCCB01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ru-RU" sz="2000" b="1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56 728,8 млн тенге</a:t>
          </a:r>
        </a:p>
      </dgm:t>
    </dgm:pt>
    <dgm:pt modelId="{37795EA1-7465-4C87-BA0E-BC97C9DE17E3}" type="parTrans" cxnId="{77359E60-D8BB-4B17-8460-783E7A9A1091}">
      <dgm:prSet/>
      <dgm:spPr/>
      <dgm:t>
        <a:bodyPr/>
        <a:lstStyle/>
        <a:p>
          <a:endParaRPr lang="ru-RU"/>
        </a:p>
      </dgm:t>
    </dgm:pt>
    <dgm:pt modelId="{B9179BF0-3DA2-46E6-91E5-E6465B451F5C}" type="sibTrans" cxnId="{77359E60-D8BB-4B17-8460-783E7A9A1091}">
      <dgm:prSet/>
      <dgm:spPr/>
      <dgm:t>
        <a:bodyPr/>
        <a:lstStyle/>
        <a:p>
          <a:endParaRPr lang="ru-RU"/>
        </a:p>
      </dgm:t>
    </dgm:pt>
    <dgm:pt modelId="{C1B9D281-EEFC-4625-AA9F-4FA28E9B68AF}">
      <dgm:prSet custT="1"/>
      <dgm:spPr>
        <a:solidFill>
          <a:srgbClr val="00B0F0"/>
        </a:solidFill>
      </dgm:spPr>
      <dgm:t>
        <a:bodyPr/>
        <a:lstStyle/>
        <a:p>
          <a:r>
            <a:rPr lang="ru-RU" sz="2000" b="1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51 311,2 млн тенге</a:t>
          </a:r>
        </a:p>
      </dgm:t>
    </dgm:pt>
    <dgm:pt modelId="{2CC253E1-FA28-49C1-ABBE-ED890EC9BEAE}" type="parTrans" cxnId="{F0E23CD0-32EC-4625-925C-470F7AF97F39}">
      <dgm:prSet/>
      <dgm:spPr/>
      <dgm:t>
        <a:bodyPr/>
        <a:lstStyle/>
        <a:p>
          <a:endParaRPr lang="ru-RU"/>
        </a:p>
      </dgm:t>
    </dgm:pt>
    <dgm:pt modelId="{BFA5A278-590A-436E-A08E-EA93B4ED04F4}" type="sibTrans" cxnId="{F0E23CD0-32EC-4625-925C-470F7AF97F39}">
      <dgm:prSet/>
      <dgm:spPr/>
      <dgm:t>
        <a:bodyPr/>
        <a:lstStyle/>
        <a:p>
          <a:endParaRPr lang="ru-RU"/>
        </a:p>
      </dgm:t>
    </dgm:pt>
    <dgm:pt modelId="{E601D624-E6DD-4325-9912-745A9241C1ED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ru-RU" sz="2000" b="1" baseline="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47 811,3 млн тенге</a:t>
          </a:r>
        </a:p>
      </dgm:t>
    </dgm:pt>
    <dgm:pt modelId="{1E991576-52F6-42D2-B4C9-509867382575}" type="parTrans" cxnId="{455E5536-F853-4F5D-B1AE-298F3A40F85C}">
      <dgm:prSet/>
      <dgm:spPr/>
      <dgm:t>
        <a:bodyPr/>
        <a:lstStyle/>
        <a:p>
          <a:endParaRPr lang="ru-RU"/>
        </a:p>
      </dgm:t>
    </dgm:pt>
    <dgm:pt modelId="{DEFB9D89-37B7-481F-830A-516DAF33C9DF}" type="sibTrans" cxnId="{455E5536-F853-4F5D-B1AE-298F3A40F85C}">
      <dgm:prSet/>
      <dgm:spPr>
        <a:ln>
          <a:solidFill>
            <a:srgbClr val="00B0F0"/>
          </a:solidFill>
        </a:ln>
      </dgm:spPr>
      <dgm:t>
        <a:bodyPr/>
        <a:lstStyle/>
        <a:p>
          <a:endParaRPr lang="ru-RU"/>
        </a:p>
      </dgm:t>
    </dgm:pt>
    <dgm:pt modelId="{7533240B-4A4D-409B-8EEB-548259E85D3F}">
      <dgm:prSet custT="1"/>
      <dgm:spPr>
        <a:solidFill>
          <a:srgbClr val="00B0F0"/>
        </a:solidFill>
      </dgm:spPr>
      <dgm:t>
        <a:bodyPr/>
        <a:lstStyle/>
        <a:p>
          <a:r>
            <a:rPr lang="ru-RU" sz="2000" b="1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62, 700 млн тенге</a:t>
          </a:r>
        </a:p>
      </dgm:t>
    </dgm:pt>
    <dgm:pt modelId="{E404F728-2CDC-4BF6-AC31-6C27DA45324A}" type="parTrans" cxnId="{7BE0D030-52E9-40E9-9405-F8AF87C08890}">
      <dgm:prSet/>
      <dgm:spPr/>
      <dgm:t>
        <a:bodyPr/>
        <a:lstStyle/>
        <a:p>
          <a:endParaRPr lang="ru-RU"/>
        </a:p>
      </dgm:t>
    </dgm:pt>
    <dgm:pt modelId="{32D00F41-B287-40EF-86FA-36BF7B6D32C1}" type="sibTrans" cxnId="{7BE0D030-52E9-40E9-9405-F8AF87C08890}">
      <dgm:prSet/>
      <dgm:spPr/>
      <dgm:t>
        <a:bodyPr/>
        <a:lstStyle/>
        <a:p>
          <a:endParaRPr lang="ru-RU"/>
        </a:p>
      </dgm:t>
    </dgm:pt>
    <dgm:pt modelId="{F67C45A7-5A07-4F6F-9651-E2D4853A5290}">
      <dgm:prSet custT="1"/>
      <dgm:spPr>
        <a:solidFill>
          <a:srgbClr val="00B0F0"/>
        </a:solidFill>
      </dgm:spPr>
      <dgm:t>
        <a:bodyPr/>
        <a:lstStyle/>
        <a:p>
          <a:r>
            <a:rPr lang="ru-RU" sz="2000" b="1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56 802,3 млн тенге</a:t>
          </a:r>
        </a:p>
      </dgm:t>
    </dgm:pt>
    <dgm:pt modelId="{BC77744A-CEBB-43AC-B5A3-971FD1FECBFE}" type="parTrans" cxnId="{16EFB4F8-3F74-4AB6-BE2E-8BA292C0FE42}">
      <dgm:prSet/>
      <dgm:spPr/>
      <dgm:t>
        <a:bodyPr/>
        <a:lstStyle/>
        <a:p>
          <a:endParaRPr lang="ru-RU"/>
        </a:p>
      </dgm:t>
    </dgm:pt>
    <dgm:pt modelId="{2ED80706-AF1D-4E28-8B88-21FED70EE564}" type="sibTrans" cxnId="{16EFB4F8-3F74-4AB6-BE2E-8BA292C0FE42}">
      <dgm:prSet/>
      <dgm:spPr/>
      <dgm:t>
        <a:bodyPr/>
        <a:lstStyle/>
        <a:p>
          <a:endParaRPr lang="ru-RU"/>
        </a:p>
      </dgm:t>
    </dgm:pt>
    <dgm:pt modelId="{B48FC406-35D9-4864-8472-1AF57E8DED8C}" type="pres">
      <dgm:prSet presAssocID="{23C6ABF0-70B8-46FC-AB34-31D68BE8FA14}" presName="Name0" presStyleCnt="0">
        <dgm:presLayoutVars>
          <dgm:chMax val="7"/>
          <dgm:chPref val="7"/>
          <dgm:dir/>
        </dgm:presLayoutVars>
      </dgm:prSet>
      <dgm:spPr/>
    </dgm:pt>
    <dgm:pt modelId="{09164D7C-A742-4672-A806-3252990B989D}" type="pres">
      <dgm:prSet presAssocID="{23C6ABF0-70B8-46FC-AB34-31D68BE8FA14}" presName="Name1" presStyleCnt="0"/>
      <dgm:spPr/>
    </dgm:pt>
    <dgm:pt modelId="{445687B5-6549-456B-81D5-E5BADE4B01D1}" type="pres">
      <dgm:prSet presAssocID="{23C6ABF0-70B8-46FC-AB34-31D68BE8FA14}" presName="cycle" presStyleCnt="0"/>
      <dgm:spPr/>
    </dgm:pt>
    <dgm:pt modelId="{8311B7C7-7AE2-4F6B-BD64-CED7BA1C2384}" type="pres">
      <dgm:prSet presAssocID="{23C6ABF0-70B8-46FC-AB34-31D68BE8FA14}" presName="srcNode" presStyleLbl="node1" presStyleIdx="0" presStyleCnt="5"/>
      <dgm:spPr/>
    </dgm:pt>
    <dgm:pt modelId="{C4B919A6-EB19-4087-82FF-04312719D1D1}" type="pres">
      <dgm:prSet presAssocID="{23C6ABF0-70B8-46FC-AB34-31D68BE8FA14}" presName="conn" presStyleLbl="parChTrans1D2" presStyleIdx="0" presStyleCnt="1" custLinFactNeighborX="-199" custLinFactNeighborY="199"/>
      <dgm:spPr/>
    </dgm:pt>
    <dgm:pt modelId="{9443B74D-0CD1-4701-B735-9C03A9749F35}" type="pres">
      <dgm:prSet presAssocID="{23C6ABF0-70B8-46FC-AB34-31D68BE8FA14}" presName="extraNode" presStyleLbl="node1" presStyleIdx="0" presStyleCnt="5"/>
      <dgm:spPr/>
    </dgm:pt>
    <dgm:pt modelId="{44EA278F-8052-40AA-AF88-BFE7B2837511}" type="pres">
      <dgm:prSet presAssocID="{23C6ABF0-70B8-46FC-AB34-31D68BE8FA14}" presName="dstNode" presStyleLbl="node1" presStyleIdx="0" presStyleCnt="5"/>
      <dgm:spPr/>
    </dgm:pt>
    <dgm:pt modelId="{223095FE-C6C9-4CE8-A5C8-9BC1E30F15E6}" type="pres">
      <dgm:prSet presAssocID="{E601D624-E6DD-4325-9912-745A9241C1ED}" presName="text_1" presStyleLbl="node1" presStyleIdx="0" presStyleCnt="5">
        <dgm:presLayoutVars>
          <dgm:bulletEnabled val="1"/>
        </dgm:presLayoutVars>
      </dgm:prSet>
      <dgm:spPr/>
    </dgm:pt>
    <dgm:pt modelId="{7DA6F5B0-3D7F-4303-9792-BECCF2B5BC76}" type="pres">
      <dgm:prSet presAssocID="{E601D624-E6DD-4325-9912-745A9241C1ED}" presName="accent_1" presStyleCnt="0"/>
      <dgm:spPr/>
    </dgm:pt>
    <dgm:pt modelId="{9E234647-AFD8-4074-ABAE-1A73F498FE7B}" type="pres">
      <dgm:prSet presAssocID="{E601D624-E6DD-4325-9912-745A9241C1ED}" presName="accentRepeatNode" presStyleLbl="solidFgAcc1" presStyleIdx="0" presStyleCnt="5" custLinFactNeighborX="-1071"/>
      <dgm:spPr>
        <a:ln>
          <a:solidFill>
            <a:srgbClr val="00B0F0"/>
          </a:solidFill>
        </a:ln>
      </dgm:spPr>
      <dgm:extLst>
        <a:ext uri="{E40237B7-FDA0-4F09-8148-C483321AD2D9}">
          <dgm14:cNvPr xmlns:dgm14="http://schemas.microsoft.com/office/drawing/2010/diagram" id="0" name="" title="2015"/>
        </a:ext>
      </dgm:extLst>
    </dgm:pt>
    <dgm:pt modelId="{031D6B30-7BF8-4A5A-BA5A-F98B4E2A097F}" type="pres">
      <dgm:prSet presAssocID="{C1B9D281-EEFC-4625-AA9F-4FA28E9B68AF}" presName="text_2" presStyleLbl="node1" presStyleIdx="1" presStyleCnt="5">
        <dgm:presLayoutVars>
          <dgm:bulletEnabled val="1"/>
        </dgm:presLayoutVars>
      </dgm:prSet>
      <dgm:spPr/>
    </dgm:pt>
    <dgm:pt modelId="{D57F6736-7DBE-4AA8-BB16-494AC9B2DD16}" type="pres">
      <dgm:prSet presAssocID="{C1B9D281-EEFC-4625-AA9F-4FA28E9B68AF}" presName="accent_2" presStyleCnt="0"/>
      <dgm:spPr/>
    </dgm:pt>
    <dgm:pt modelId="{CDD15D57-A8D2-449D-A9F0-044C2919C169}" type="pres">
      <dgm:prSet presAssocID="{C1B9D281-EEFC-4625-AA9F-4FA28E9B68AF}" presName="accentRepeatNode" presStyleLbl="solidFgAcc1" presStyleIdx="1" presStyleCnt="5" custLinFactNeighborY="1565"/>
      <dgm:spPr>
        <a:ln>
          <a:solidFill>
            <a:srgbClr val="00B0F0"/>
          </a:solidFill>
        </a:ln>
      </dgm:spPr>
    </dgm:pt>
    <dgm:pt modelId="{D6B40B1C-109B-43FE-88ED-85BA5F957BDA}" type="pres">
      <dgm:prSet presAssocID="{2F9B42E9-7B43-4F4B-94F7-29F8F7CCCB01}" presName="text_3" presStyleLbl="node1" presStyleIdx="2" presStyleCnt="5">
        <dgm:presLayoutVars>
          <dgm:bulletEnabled val="1"/>
        </dgm:presLayoutVars>
      </dgm:prSet>
      <dgm:spPr/>
    </dgm:pt>
    <dgm:pt modelId="{9321CE23-53CD-468C-AA44-89B082D90919}" type="pres">
      <dgm:prSet presAssocID="{2F9B42E9-7B43-4F4B-94F7-29F8F7CCCB01}" presName="accent_3" presStyleCnt="0"/>
      <dgm:spPr/>
    </dgm:pt>
    <dgm:pt modelId="{BB708EC5-DE06-4FFC-81B4-FB5B4272029D}" type="pres">
      <dgm:prSet presAssocID="{2F9B42E9-7B43-4F4B-94F7-29F8F7CCCB01}" presName="accentRepeatNode" presStyleLbl="solidFgAcc1" presStyleIdx="2" presStyleCnt="5"/>
      <dgm:spPr>
        <a:ln>
          <a:solidFill>
            <a:srgbClr val="00B0F0"/>
          </a:solidFill>
        </a:ln>
      </dgm:spPr>
    </dgm:pt>
    <dgm:pt modelId="{699A8069-01AF-456E-97A3-29DF4E338B34}" type="pres">
      <dgm:prSet presAssocID="{F67C45A7-5A07-4F6F-9651-E2D4853A5290}" presName="text_4" presStyleLbl="node1" presStyleIdx="3" presStyleCnt="5">
        <dgm:presLayoutVars>
          <dgm:bulletEnabled val="1"/>
        </dgm:presLayoutVars>
      </dgm:prSet>
      <dgm:spPr/>
    </dgm:pt>
    <dgm:pt modelId="{70AEAD99-6FC6-4118-9AFE-E906B817D456}" type="pres">
      <dgm:prSet presAssocID="{F67C45A7-5A07-4F6F-9651-E2D4853A5290}" presName="accent_4" presStyleCnt="0"/>
      <dgm:spPr/>
    </dgm:pt>
    <dgm:pt modelId="{D686DF32-4B1B-4ACB-B805-276B6D4FF2F3}" type="pres">
      <dgm:prSet presAssocID="{F67C45A7-5A07-4F6F-9651-E2D4853A5290}" presName="accentRepeatNode" presStyleLbl="solidFgAcc1" presStyleIdx="3" presStyleCnt="5"/>
      <dgm:spPr>
        <a:ln>
          <a:solidFill>
            <a:srgbClr val="00B0F0"/>
          </a:solidFill>
        </a:ln>
      </dgm:spPr>
    </dgm:pt>
    <dgm:pt modelId="{C71A7CE5-5F1D-4782-82D9-448FCE948C7D}" type="pres">
      <dgm:prSet presAssocID="{7533240B-4A4D-409B-8EEB-548259E85D3F}" presName="text_5" presStyleLbl="node1" presStyleIdx="4" presStyleCnt="5">
        <dgm:presLayoutVars>
          <dgm:bulletEnabled val="1"/>
        </dgm:presLayoutVars>
      </dgm:prSet>
      <dgm:spPr/>
    </dgm:pt>
    <dgm:pt modelId="{19231F7C-E842-4305-93E1-20F52CEFBB21}" type="pres">
      <dgm:prSet presAssocID="{7533240B-4A4D-409B-8EEB-548259E85D3F}" presName="accent_5" presStyleCnt="0"/>
      <dgm:spPr/>
    </dgm:pt>
    <dgm:pt modelId="{EA804BD5-AA55-41D0-BA76-4811586C6D1B}" type="pres">
      <dgm:prSet presAssocID="{7533240B-4A4D-409B-8EEB-548259E85D3F}" presName="accentRepeatNode" presStyleLbl="solidFgAcc1" presStyleIdx="4" presStyleCnt="5"/>
      <dgm:spPr>
        <a:ln>
          <a:solidFill>
            <a:srgbClr val="00B0F0"/>
          </a:solidFill>
        </a:ln>
      </dgm:spPr>
    </dgm:pt>
  </dgm:ptLst>
  <dgm:cxnLst>
    <dgm:cxn modelId="{C847790C-F206-436E-B201-32F2E9AAAC73}" type="presOf" srcId="{E601D624-E6DD-4325-9912-745A9241C1ED}" destId="{223095FE-C6C9-4CE8-A5C8-9BC1E30F15E6}" srcOrd="0" destOrd="0" presId="urn:microsoft.com/office/officeart/2008/layout/VerticalCurvedList"/>
    <dgm:cxn modelId="{C0485010-E852-4B87-97CF-3B8250298E82}" type="presOf" srcId="{C1B9D281-EEFC-4625-AA9F-4FA28E9B68AF}" destId="{031D6B30-7BF8-4A5A-BA5A-F98B4E2A097F}" srcOrd="0" destOrd="0" presId="urn:microsoft.com/office/officeart/2008/layout/VerticalCurvedList"/>
    <dgm:cxn modelId="{1F092411-EF6F-44F5-AD90-71D71A6EF391}" type="presOf" srcId="{2F9B42E9-7B43-4F4B-94F7-29F8F7CCCB01}" destId="{D6B40B1C-109B-43FE-88ED-85BA5F957BDA}" srcOrd="0" destOrd="0" presId="urn:microsoft.com/office/officeart/2008/layout/VerticalCurvedList"/>
    <dgm:cxn modelId="{7BE0D030-52E9-40E9-9405-F8AF87C08890}" srcId="{23C6ABF0-70B8-46FC-AB34-31D68BE8FA14}" destId="{7533240B-4A4D-409B-8EEB-548259E85D3F}" srcOrd="4" destOrd="0" parTransId="{E404F728-2CDC-4BF6-AC31-6C27DA45324A}" sibTransId="{32D00F41-B287-40EF-86FA-36BF7B6D32C1}"/>
    <dgm:cxn modelId="{455E5536-F853-4F5D-B1AE-298F3A40F85C}" srcId="{23C6ABF0-70B8-46FC-AB34-31D68BE8FA14}" destId="{E601D624-E6DD-4325-9912-745A9241C1ED}" srcOrd="0" destOrd="0" parTransId="{1E991576-52F6-42D2-B4C9-509867382575}" sibTransId="{DEFB9D89-37B7-481F-830A-516DAF33C9DF}"/>
    <dgm:cxn modelId="{77359E60-D8BB-4B17-8460-783E7A9A1091}" srcId="{23C6ABF0-70B8-46FC-AB34-31D68BE8FA14}" destId="{2F9B42E9-7B43-4F4B-94F7-29F8F7CCCB01}" srcOrd="2" destOrd="0" parTransId="{37795EA1-7465-4C87-BA0E-BC97C9DE17E3}" sibTransId="{B9179BF0-3DA2-46E6-91E5-E6465B451F5C}"/>
    <dgm:cxn modelId="{C5184E9F-F5B9-47D4-A9F9-FD57C2BDC8F7}" type="presOf" srcId="{F67C45A7-5A07-4F6F-9651-E2D4853A5290}" destId="{699A8069-01AF-456E-97A3-29DF4E338B34}" srcOrd="0" destOrd="0" presId="urn:microsoft.com/office/officeart/2008/layout/VerticalCurvedList"/>
    <dgm:cxn modelId="{9D2133C3-6899-4C1B-BE5F-3BE3F4530E84}" type="presOf" srcId="{23C6ABF0-70B8-46FC-AB34-31D68BE8FA14}" destId="{B48FC406-35D9-4864-8472-1AF57E8DED8C}" srcOrd="0" destOrd="0" presId="urn:microsoft.com/office/officeart/2008/layout/VerticalCurvedList"/>
    <dgm:cxn modelId="{F0E23CD0-32EC-4625-925C-470F7AF97F39}" srcId="{23C6ABF0-70B8-46FC-AB34-31D68BE8FA14}" destId="{C1B9D281-EEFC-4625-AA9F-4FA28E9B68AF}" srcOrd="1" destOrd="0" parTransId="{2CC253E1-FA28-49C1-ABBE-ED890EC9BEAE}" sibTransId="{BFA5A278-590A-436E-A08E-EA93B4ED04F4}"/>
    <dgm:cxn modelId="{CBA0D5D7-C0CF-4A8C-B1AF-42D470AC55CB}" type="presOf" srcId="{DEFB9D89-37B7-481F-830A-516DAF33C9DF}" destId="{C4B919A6-EB19-4087-82FF-04312719D1D1}" srcOrd="0" destOrd="0" presId="urn:microsoft.com/office/officeart/2008/layout/VerticalCurvedList"/>
    <dgm:cxn modelId="{E34A06F4-8023-4D41-9501-A319738F9F5D}" type="presOf" srcId="{7533240B-4A4D-409B-8EEB-548259E85D3F}" destId="{C71A7CE5-5F1D-4782-82D9-448FCE948C7D}" srcOrd="0" destOrd="0" presId="urn:microsoft.com/office/officeart/2008/layout/VerticalCurvedList"/>
    <dgm:cxn modelId="{16EFB4F8-3F74-4AB6-BE2E-8BA292C0FE42}" srcId="{23C6ABF0-70B8-46FC-AB34-31D68BE8FA14}" destId="{F67C45A7-5A07-4F6F-9651-E2D4853A5290}" srcOrd="3" destOrd="0" parTransId="{BC77744A-CEBB-43AC-B5A3-971FD1FECBFE}" sibTransId="{2ED80706-AF1D-4E28-8B88-21FED70EE564}"/>
    <dgm:cxn modelId="{A14CE17E-EF43-4864-86BD-7C6C5E61EEB7}" type="presParOf" srcId="{B48FC406-35D9-4864-8472-1AF57E8DED8C}" destId="{09164D7C-A742-4672-A806-3252990B989D}" srcOrd="0" destOrd="0" presId="urn:microsoft.com/office/officeart/2008/layout/VerticalCurvedList"/>
    <dgm:cxn modelId="{54B3E509-273A-41F9-BCD2-EA34C9AA33D8}" type="presParOf" srcId="{09164D7C-A742-4672-A806-3252990B989D}" destId="{445687B5-6549-456B-81D5-E5BADE4B01D1}" srcOrd="0" destOrd="0" presId="urn:microsoft.com/office/officeart/2008/layout/VerticalCurvedList"/>
    <dgm:cxn modelId="{B6E071D4-3B46-4E36-A12D-96908B1A22EB}" type="presParOf" srcId="{445687B5-6549-456B-81D5-E5BADE4B01D1}" destId="{8311B7C7-7AE2-4F6B-BD64-CED7BA1C2384}" srcOrd="0" destOrd="0" presId="urn:microsoft.com/office/officeart/2008/layout/VerticalCurvedList"/>
    <dgm:cxn modelId="{D754B91C-400A-4629-B9A1-C6FFB5458ABD}" type="presParOf" srcId="{445687B5-6549-456B-81D5-E5BADE4B01D1}" destId="{C4B919A6-EB19-4087-82FF-04312719D1D1}" srcOrd="1" destOrd="0" presId="urn:microsoft.com/office/officeart/2008/layout/VerticalCurvedList"/>
    <dgm:cxn modelId="{CEADEF2E-73E9-4D36-B29A-64363FE3BA2A}" type="presParOf" srcId="{445687B5-6549-456B-81D5-E5BADE4B01D1}" destId="{9443B74D-0CD1-4701-B735-9C03A9749F35}" srcOrd="2" destOrd="0" presId="urn:microsoft.com/office/officeart/2008/layout/VerticalCurvedList"/>
    <dgm:cxn modelId="{0D46BACA-E078-4E2C-B3FB-20926D2899A0}" type="presParOf" srcId="{445687B5-6549-456B-81D5-E5BADE4B01D1}" destId="{44EA278F-8052-40AA-AF88-BFE7B2837511}" srcOrd="3" destOrd="0" presId="urn:microsoft.com/office/officeart/2008/layout/VerticalCurvedList"/>
    <dgm:cxn modelId="{F663135E-8C8F-4654-8EAA-ECC519AA84CA}" type="presParOf" srcId="{09164D7C-A742-4672-A806-3252990B989D}" destId="{223095FE-C6C9-4CE8-A5C8-9BC1E30F15E6}" srcOrd="1" destOrd="0" presId="urn:microsoft.com/office/officeart/2008/layout/VerticalCurvedList"/>
    <dgm:cxn modelId="{59100347-5295-4600-AF17-FDBA8E2F4ABD}" type="presParOf" srcId="{09164D7C-A742-4672-A806-3252990B989D}" destId="{7DA6F5B0-3D7F-4303-9792-BECCF2B5BC76}" srcOrd="2" destOrd="0" presId="urn:microsoft.com/office/officeart/2008/layout/VerticalCurvedList"/>
    <dgm:cxn modelId="{A29E17E9-3E94-4BB7-B432-1A26683FBE7F}" type="presParOf" srcId="{7DA6F5B0-3D7F-4303-9792-BECCF2B5BC76}" destId="{9E234647-AFD8-4074-ABAE-1A73F498FE7B}" srcOrd="0" destOrd="0" presId="urn:microsoft.com/office/officeart/2008/layout/VerticalCurvedList"/>
    <dgm:cxn modelId="{9900922E-2A07-4A0E-8B77-24B2F92E9112}" type="presParOf" srcId="{09164D7C-A742-4672-A806-3252990B989D}" destId="{031D6B30-7BF8-4A5A-BA5A-F98B4E2A097F}" srcOrd="3" destOrd="0" presId="urn:microsoft.com/office/officeart/2008/layout/VerticalCurvedList"/>
    <dgm:cxn modelId="{EDC9BD50-77DA-472F-88D4-845E0D9DA17D}" type="presParOf" srcId="{09164D7C-A742-4672-A806-3252990B989D}" destId="{D57F6736-7DBE-4AA8-BB16-494AC9B2DD16}" srcOrd="4" destOrd="0" presId="urn:microsoft.com/office/officeart/2008/layout/VerticalCurvedList"/>
    <dgm:cxn modelId="{5B421EB5-E2B5-430D-91A5-54E70015D050}" type="presParOf" srcId="{D57F6736-7DBE-4AA8-BB16-494AC9B2DD16}" destId="{CDD15D57-A8D2-449D-A9F0-044C2919C169}" srcOrd="0" destOrd="0" presId="urn:microsoft.com/office/officeart/2008/layout/VerticalCurvedList"/>
    <dgm:cxn modelId="{E9A1431A-33F0-478A-A4C8-69306CD2D60E}" type="presParOf" srcId="{09164D7C-A742-4672-A806-3252990B989D}" destId="{D6B40B1C-109B-43FE-88ED-85BA5F957BDA}" srcOrd="5" destOrd="0" presId="urn:microsoft.com/office/officeart/2008/layout/VerticalCurvedList"/>
    <dgm:cxn modelId="{916D79E7-7D22-4BB3-AFD3-CD69201F870D}" type="presParOf" srcId="{09164D7C-A742-4672-A806-3252990B989D}" destId="{9321CE23-53CD-468C-AA44-89B082D90919}" srcOrd="6" destOrd="0" presId="urn:microsoft.com/office/officeart/2008/layout/VerticalCurvedList"/>
    <dgm:cxn modelId="{DD8C17EC-BF43-49B8-9BC6-AC5C0EBA851A}" type="presParOf" srcId="{9321CE23-53CD-468C-AA44-89B082D90919}" destId="{BB708EC5-DE06-4FFC-81B4-FB5B4272029D}" srcOrd="0" destOrd="0" presId="urn:microsoft.com/office/officeart/2008/layout/VerticalCurvedList"/>
    <dgm:cxn modelId="{9A6C18A0-C912-4BDE-B079-A08EEE62EB5B}" type="presParOf" srcId="{09164D7C-A742-4672-A806-3252990B989D}" destId="{699A8069-01AF-456E-97A3-29DF4E338B34}" srcOrd="7" destOrd="0" presId="urn:microsoft.com/office/officeart/2008/layout/VerticalCurvedList"/>
    <dgm:cxn modelId="{C2E4C1D6-CBA5-448E-8570-0384951998D4}" type="presParOf" srcId="{09164D7C-A742-4672-A806-3252990B989D}" destId="{70AEAD99-6FC6-4118-9AFE-E906B817D456}" srcOrd="8" destOrd="0" presId="urn:microsoft.com/office/officeart/2008/layout/VerticalCurvedList"/>
    <dgm:cxn modelId="{A09980D5-A377-4333-AF3C-94B7AE50107A}" type="presParOf" srcId="{70AEAD99-6FC6-4118-9AFE-E906B817D456}" destId="{D686DF32-4B1B-4ACB-B805-276B6D4FF2F3}" srcOrd="0" destOrd="0" presId="urn:microsoft.com/office/officeart/2008/layout/VerticalCurvedList"/>
    <dgm:cxn modelId="{843B4283-1A27-4ECF-B9C6-6242D5209036}" type="presParOf" srcId="{09164D7C-A742-4672-A806-3252990B989D}" destId="{C71A7CE5-5F1D-4782-82D9-448FCE948C7D}" srcOrd="9" destOrd="0" presId="urn:microsoft.com/office/officeart/2008/layout/VerticalCurvedList"/>
    <dgm:cxn modelId="{1C193B0D-7368-4C12-AC63-7B566575ABF2}" type="presParOf" srcId="{09164D7C-A742-4672-A806-3252990B989D}" destId="{19231F7C-E842-4305-93E1-20F52CEFBB21}" srcOrd="10" destOrd="0" presId="urn:microsoft.com/office/officeart/2008/layout/VerticalCurvedList"/>
    <dgm:cxn modelId="{403D4841-B299-42BE-A0C2-06B04FDDBB18}" type="presParOf" srcId="{19231F7C-E842-4305-93E1-20F52CEFBB21}" destId="{EA804BD5-AA55-41D0-BA76-4811586C6D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919A6-EB19-4087-82FF-04312719D1D1}">
      <dsp:nvSpPr>
        <dsp:cNvPr id="0" name=""/>
        <dsp:cNvSpPr/>
      </dsp:nvSpPr>
      <dsp:spPr>
        <a:xfrm>
          <a:off x="-6126981" y="-922896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095FE-C6C9-4CE8-A5C8-9BC1E30F15E6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baseline="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47 811,3 млн тенге</a:t>
          </a:r>
        </a:p>
      </dsp:txBody>
      <dsp:txXfrm>
        <a:off x="509717" y="338558"/>
        <a:ext cx="7541700" cy="677550"/>
      </dsp:txXfrm>
    </dsp:sp>
    <dsp:sp modelId="{9E234647-AFD8-4074-ABAE-1A73F498FE7B}">
      <dsp:nvSpPr>
        <dsp:cNvPr id="0" name=""/>
        <dsp:cNvSpPr/>
      </dsp:nvSpPr>
      <dsp:spPr>
        <a:xfrm>
          <a:off x="7717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D6B30-7BF8-4A5A-BA5A-F98B4E2A097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51 311,2 млн тенге</a:t>
          </a:r>
        </a:p>
      </dsp:txBody>
      <dsp:txXfrm>
        <a:off x="995230" y="1354558"/>
        <a:ext cx="7056187" cy="677550"/>
      </dsp:txXfrm>
    </dsp:sp>
    <dsp:sp modelId="{CDD15D57-A8D2-449D-A9F0-044C2919C169}">
      <dsp:nvSpPr>
        <dsp:cNvPr id="0" name=""/>
        <dsp:cNvSpPr/>
      </dsp:nvSpPr>
      <dsp:spPr>
        <a:xfrm>
          <a:off x="571761" y="1283119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40B1C-109B-43FE-88ED-85BA5F957BDA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56 728,8 млн тенге</a:t>
          </a:r>
        </a:p>
      </dsp:txBody>
      <dsp:txXfrm>
        <a:off x="1144243" y="2370558"/>
        <a:ext cx="6907174" cy="677550"/>
      </dsp:txXfrm>
    </dsp:sp>
    <dsp:sp modelId="{BB708EC5-DE06-4FFC-81B4-FB5B4272029D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8069-01AF-456E-97A3-29DF4E338B34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56 802,3 млн тенге</a:t>
          </a:r>
        </a:p>
      </dsp:txBody>
      <dsp:txXfrm>
        <a:off x="995230" y="3386558"/>
        <a:ext cx="7056187" cy="677550"/>
      </dsp:txXfrm>
    </dsp:sp>
    <dsp:sp modelId="{D686DF32-4B1B-4ACB-B805-276B6D4FF2F3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A7CE5-5F1D-4782-82D9-448FCE948C7D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latin typeface="Roboto" pitchFamily="2" charset="0"/>
              <a:ea typeface="Roboto" pitchFamily="2" charset="0"/>
            </a:rPr>
            <a:t>Объем валовой продукции – 62, 700 млн тенге</a:t>
          </a:r>
        </a:p>
      </dsp:txBody>
      <dsp:txXfrm>
        <a:off x="509717" y="4402558"/>
        <a:ext cx="7541700" cy="677550"/>
      </dsp:txXfrm>
    </dsp:sp>
    <dsp:sp modelId="{EA804BD5-AA55-41D0-BA76-4811586C6D1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7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72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37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65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50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6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41A405-9422-4D53-8145-B26DF022EAAF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122DF8-F38C-474F-A0EC-D91BF79034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1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AA605-0738-4202-A9D7-F944F93B0B37}"/>
              </a:ext>
            </a:extLst>
          </p:cNvPr>
          <p:cNvSpPr txBox="1"/>
          <p:nvPr/>
        </p:nvSpPr>
        <p:spPr>
          <a:xfrm>
            <a:off x="702365" y="3260032"/>
            <a:ext cx="107077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АПК является одним из важных секторов экономики, который формирует продовольственную и экономическую безопасность страны, а также трудовой и поселенческий потенциал сельских территорий. Настоящая Государственная программа развития АПК РК на 2017 - 2021 годы разработана в соответствии с поручением Главы государства, данным на расширенном заседании Правительства РК от 9 сентября 2016 года, в соответствии со стратегическими целями развития РК, обозначенными в Плане нации "100 конкретных шагов" и Стратегии "Казахстан-2050".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E837E-86CC-4CA0-82F6-02C9462638F4}"/>
              </a:ext>
            </a:extLst>
          </p:cNvPr>
          <p:cNvSpPr txBox="1"/>
          <p:nvPr/>
        </p:nvSpPr>
        <p:spPr>
          <a:xfrm>
            <a:off x="463823" y="2093845"/>
            <a:ext cx="104951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Roboto" pitchFamily="2" charset="0"/>
                <a:ea typeface="Roboto" pitchFamily="2" charset="0"/>
              </a:rPr>
              <a:t>ГОСУДАРСТВЕННАЯ ПРОГРАММА</a:t>
            </a:r>
          </a:p>
          <a:p>
            <a:r>
              <a:rPr lang="ru-RU" sz="2000" b="1" dirty="0">
                <a:latin typeface="Roboto" pitchFamily="2" charset="0"/>
                <a:ea typeface="Roboto" pitchFamily="2" charset="0"/>
              </a:rPr>
              <a:t>развития агропромышленного комплекса Республики Казахстан на 2017-2021 годы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39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D966-862F-46A5-8CED-7542A3D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815697"/>
            <a:ext cx="10515600" cy="827573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Roboto" pitchFamily="2" charset="0"/>
                <a:ea typeface="Roboto" pitchFamily="2" charset="0"/>
              </a:rPr>
              <a:t>ЦЕЛЬ: Обеспечение производства востребованной на рынках конкурентоспособной продукции АПК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4E309-FA35-448C-9BB6-30A99B43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656" y="1984651"/>
            <a:ext cx="9114183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вовлечение мелких и средних хозяйств в сельскохозяйственную кооперацию;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насыщение внутреннего рынка и развитие экспортного потенциала отечественной продукции;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эффективное использование финансовых мер государственной поддержки;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эффективное использование водных ресурсов;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создание условий для эффективного использования земельных ресурсов;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повышение обеспеченности сельхозтоваропроизводителей техникой и средствами химизации;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развитие торгово-логистической инфраструктуры;</a:t>
            </a:r>
          </a:p>
          <a:p>
            <a:pPr algn="just"/>
            <a:r>
              <a:rPr lang="ru-RU" sz="2200" dirty="0">
                <a:latin typeface="Roboto" pitchFamily="2" charset="0"/>
                <a:ea typeface="Roboto" pitchFamily="2" charset="0"/>
              </a:rPr>
              <a:t>научное-технологическое, кадровое и информационно-маркетинговое обеспечение АПК</a:t>
            </a:r>
          </a:p>
        </p:txBody>
      </p:sp>
    </p:spTree>
    <p:extLst>
      <p:ext uri="{BB962C8B-B14F-4D97-AF65-F5344CB8AC3E}">
        <p14:creationId xmlns:p14="http://schemas.microsoft.com/office/powerpoint/2010/main" val="6327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94C43A-F110-4904-A23C-57800068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3" y="4081670"/>
            <a:ext cx="9912624" cy="212037"/>
          </a:xfrm>
        </p:spPr>
        <p:txBody>
          <a:bodyPr>
            <a:noAutofit/>
          </a:bodyPr>
          <a:lstStyle/>
          <a:p>
            <a:r>
              <a:rPr lang="ru-RU" sz="1600" dirty="0">
                <a:latin typeface="Roboto" pitchFamily="2" charset="0"/>
                <a:ea typeface="Roboto" pitchFamily="2" charset="0"/>
              </a:rPr>
              <a:t>рост производительности труда в сельском хозяйстве на 38% в реальном выражении к уровню 2015 года;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рост валовой продукции (услуг) сельского хозяйства на 30% в реальном выражении к уровню 2015 года;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рост объема экспорта продовольственных товаров на 600 млн долларов США;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снижение объема импорта продовольственных товаров на 400 млн долларов США;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рост оптовой торговли продовольственными товарами на 29% к уровню 2015 года;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снижение расхода поливной воды на 1 га орошаемой площади на 20% к уровню 2015 года (снижение с 9180 м3 в 2015 году до 7348 м3);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увеличение дополнительных поверхностных водных ресурсов на 1,9 км3 к уровню 2015 года;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объем воды в системах повторного и оборотного водоснабжения в промышленности:</a:t>
            </a:r>
          </a:p>
          <a:p>
            <a:r>
              <a:rPr lang="ru-RU" sz="1600" dirty="0">
                <a:latin typeface="Roboto" pitchFamily="2" charset="0"/>
                <a:ea typeface="Roboto" pitchFamily="2" charset="0"/>
              </a:rPr>
              <a:t>повторное с 0,69 км3 в 2015 году до 0,77 км3; оборотное с 7,3 км3 в 2015 году до 7,62 км3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4D85-27CE-4E5A-BD2D-B1D575104543}"/>
              </a:ext>
            </a:extLst>
          </p:cNvPr>
          <p:cNvSpPr txBox="1"/>
          <p:nvPr/>
        </p:nvSpPr>
        <p:spPr>
          <a:xfrm>
            <a:off x="556592" y="1152939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ЦЕЛЕВЫЕ ИНДИКАТОРЫ</a:t>
            </a:r>
          </a:p>
        </p:txBody>
      </p:sp>
    </p:spTree>
    <p:extLst>
      <p:ext uri="{BB962C8B-B14F-4D97-AF65-F5344CB8AC3E}">
        <p14:creationId xmlns:p14="http://schemas.microsoft.com/office/powerpoint/2010/main" val="6210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7176BBA-AC9C-484F-A81E-B2901E44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32643"/>
              </p:ext>
            </p:extLst>
          </p:nvPr>
        </p:nvGraphicFramePr>
        <p:xfrm>
          <a:off x="463826" y="2120347"/>
          <a:ext cx="11304104" cy="423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599">
                  <a:extLst>
                    <a:ext uri="{9D8B030D-6E8A-4147-A177-3AD203B41FA5}">
                      <a16:colId xmlns:a16="http://schemas.microsoft.com/office/drawing/2014/main" val="1320982494"/>
                    </a:ext>
                  </a:extLst>
                </a:gridCol>
                <a:gridCol w="1048128">
                  <a:extLst>
                    <a:ext uri="{9D8B030D-6E8A-4147-A177-3AD203B41FA5}">
                      <a16:colId xmlns:a16="http://schemas.microsoft.com/office/drawing/2014/main" val="3852543536"/>
                    </a:ext>
                  </a:extLst>
                </a:gridCol>
                <a:gridCol w="1123228">
                  <a:extLst>
                    <a:ext uri="{9D8B030D-6E8A-4147-A177-3AD203B41FA5}">
                      <a16:colId xmlns:a16="http://schemas.microsoft.com/office/drawing/2014/main" val="3394906549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474406289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1219656770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196420401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3711273878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4130101182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1435294099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1002018390"/>
                    </a:ext>
                  </a:extLst>
                </a:gridCol>
                <a:gridCol w="809768">
                  <a:extLst>
                    <a:ext uri="{9D8B030D-6E8A-4147-A177-3AD203B41FA5}">
                      <a16:colId xmlns:a16="http://schemas.microsoft.com/office/drawing/2014/main" val="2031117439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Целевые индикаторы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ед. измерение</a:t>
                      </a: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Источники информации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Ответственные за исполнение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2015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2016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2017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2019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2020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2021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4176593039"/>
                  </a:ext>
                </a:extLst>
              </a:tr>
              <a:tr h="672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Индекс производительности труда в сельском хозяйстве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статданные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МСХ, акиматы гг. Астаны и Алматы, областей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124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132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138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3894545282"/>
                  </a:ext>
                </a:extLst>
              </a:tr>
              <a:tr h="672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Индекс физического объема валовой продукции (услуг) сельского хозяйства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статданные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МСХ, акиматы гг. Астаны и Алматы, областей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105,6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125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130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3385362643"/>
                  </a:ext>
                </a:extLst>
              </a:tr>
              <a:tr h="672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Рост объема экспорта продовольственных товаров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млн долл. США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статданные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МСХ, акиматы областей, 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гг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 Астаны и Алматы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814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1 204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920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1 077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1 168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1 329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1 481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4252348675"/>
                  </a:ext>
                </a:extLst>
              </a:tr>
              <a:tr h="672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Снижение объема импорта продовольственных товаров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млн долл. США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статданные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МСХ, акиматы областей, 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гг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 Астаны и Алматы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2 511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3 064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2 466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2 377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2 288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2 196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2 105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1753217264"/>
                  </a:ext>
                </a:extLst>
              </a:tr>
              <a:tr h="83993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Индекс физического объема оптовой торговли продовольственными товарами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статданные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МСХ, МНЭ, акиматы гг. Астаны и Алматы, областей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102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106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123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129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600" marR="5600" marT="5600" marB="0" anchor="b"/>
                </a:tc>
                <a:extLst>
                  <a:ext uri="{0D108BD9-81ED-4DB2-BD59-A6C34878D82A}">
                    <a16:rowId xmlns:a16="http://schemas.microsoft.com/office/drawing/2014/main" val="38427339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316273-EB07-4C4C-80CD-C45A67EE7C80}"/>
              </a:ext>
            </a:extLst>
          </p:cNvPr>
          <p:cNvSpPr txBox="1"/>
          <p:nvPr/>
        </p:nvSpPr>
        <p:spPr>
          <a:xfrm>
            <a:off x="424068" y="1325218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ЦЕЛЕВЫЕ ИНДИКАТОРЫ</a:t>
            </a:r>
          </a:p>
        </p:txBody>
      </p:sp>
    </p:spTree>
    <p:extLst>
      <p:ext uri="{BB962C8B-B14F-4D97-AF65-F5344CB8AC3E}">
        <p14:creationId xmlns:p14="http://schemas.microsoft.com/office/powerpoint/2010/main" val="19861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D7CB55D-EEC9-4A27-A413-F00AD7BDC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35484"/>
              </p:ext>
            </p:extLst>
          </p:nvPr>
        </p:nvGraphicFramePr>
        <p:xfrm>
          <a:off x="-395514" y="1690688"/>
          <a:ext cx="49675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C15A1011-FCF2-4AEA-8707-227FC3DCF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252328"/>
              </p:ext>
            </p:extLst>
          </p:nvPr>
        </p:nvGraphicFramePr>
        <p:xfrm>
          <a:off x="3846280" y="15403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84DD4-ABFE-4A79-B289-5446993D180B}"/>
              </a:ext>
            </a:extLst>
          </p:cNvPr>
          <p:cNvSpPr txBox="1"/>
          <p:nvPr/>
        </p:nvSpPr>
        <p:spPr>
          <a:xfrm>
            <a:off x="4028661" y="194204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2013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9B5D-5A96-42D8-8087-30AB588D39C6}"/>
              </a:ext>
            </a:extLst>
          </p:cNvPr>
          <p:cNvSpPr txBox="1"/>
          <p:nvPr/>
        </p:nvSpPr>
        <p:spPr>
          <a:xfrm>
            <a:off x="4479235" y="29437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2014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CAF8F-B22E-4CF2-9112-29707CB3D957}"/>
              </a:ext>
            </a:extLst>
          </p:cNvPr>
          <p:cNvSpPr txBox="1"/>
          <p:nvPr/>
        </p:nvSpPr>
        <p:spPr>
          <a:xfrm>
            <a:off x="4639935" y="39322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2015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3E8FB-B24F-45AD-ADCE-71E2B823A94B}"/>
              </a:ext>
            </a:extLst>
          </p:cNvPr>
          <p:cNvSpPr txBox="1"/>
          <p:nvPr/>
        </p:nvSpPr>
        <p:spPr>
          <a:xfrm>
            <a:off x="4486698" y="50064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2016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62671-5A4C-4A00-BA8E-D83A3BB53CE1}"/>
              </a:ext>
            </a:extLst>
          </p:cNvPr>
          <p:cNvSpPr txBox="1"/>
          <p:nvPr/>
        </p:nvSpPr>
        <p:spPr>
          <a:xfrm>
            <a:off x="4028661" y="59998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2017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57D7B-8A81-4986-BDBB-8BE0DF6B1339}"/>
              </a:ext>
            </a:extLst>
          </p:cNvPr>
          <p:cNvSpPr txBox="1"/>
          <p:nvPr/>
        </p:nvSpPr>
        <p:spPr>
          <a:xfrm>
            <a:off x="575340" y="1258957"/>
            <a:ext cx="26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ТЕКУЩИЕ ИТОГИ</a:t>
            </a:r>
          </a:p>
        </p:txBody>
      </p:sp>
    </p:spTree>
    <p:extLst>
      <p:ext uri="{BB962C8B-B14F-4D97-AF65-F5344CB8AC3E}">
        <p14:creationId xmlns:p14="http://schemas.microsoft.com/office/powerpoint/2010/main" val="295515445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167</TotalTime>
  <Words>529</Words>
  <Application>Microsoft Office PowerPoint</Application>
  <PresentationFormat>Широкоэкранный</PresentationFormat>
  <Paragraphs>104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Corbel</vt:lpstr>
      <vt:lpstr>Gill Sans MT</vt:lpstr>
      <vt:lpstr>Roboto</vt:lpstr>
      <vt:lpstr>Wingdings 2</vt:lpstr>
      <vt:lpstr>Дивиденд</vt:lpstr>
      <vt:lpstr>Презентация PowerPoint</vt:lpstr>
      <vt:lpstr>ЦЕЛЬ: Обеспечение производства востребованной на рынках конкурентоспособной продукции АПК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Nurbol Tangatov</dc:creator>
  <cp:lastModifiedBy>Nurbol Tangatov</cp:lastModifiedBy>
  <cp:revision>19</cp:revision>
  <dcterms:created xsi:type="dcterms:W3CDTF">2018-02-15T22:58:55Z</dcterms:created>
  <dcterms:modified xsi:type="dcterms:W3CDTF">2018-02-16T04:54:16Z</dcterms:modified>
</cp:coreProperties>
</file>