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878"/>
    <a:srgbClr val="B478F0"/>
    <a:srgbClr val="000000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041A405-9422-4D53-8145-B26DF022EAAF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122DF8-F38C-474F-A0EC-D91BF7903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16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A405-9422-4D53-8145-B26DF022EAAF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2DF8-F38C-474F-A0EC-D91BF7903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89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041A405-9422-4D53-8145-B26DF022EAAF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122DF8-F38C-474F-A0EC-D91BF7903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17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A405-9422-4D53-8145-B26DF022EAAF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5122DF8-F38C-474F-A0EC-D91BF7903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7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041A405-9422-4D53-8145-B26DF022EAAF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122DF8-F38C-474F-A0EC-D91BF7903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A405-9422-4D53-8145-B26DF022EAAF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2DF8-F38C-474F-A0EC-D91BF7903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53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A405-9422-4D53-8145-B26DF022EAAF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2DF8-F38C-474F-A0EC-D91BF7903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86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A405-9422-4D53-8145-B26DF022EAAF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2DF8-F38C-474F-A0EC-D91BF7903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26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A405-9422-4D53-8145-B26DF022EAAF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2DF8-F38C-474F-A0EC-D91BF7903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1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041A405-9422-4D53-8145-B26DF022EAAF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122DF8-F38C-474F-A0EC-D91BF7903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94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A405-9422-4D53-8145-B26DF022EAAF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2DF8-F38C-474F-A0EC-D91BF7903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80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041A405-9422-4D53-8145-B26DF022EAAF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5122DF8-F38C-474F-A0EC-D91BF790340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110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BAA605-0738-4202-A9D7-F944F93B0B37}"/>
              </a:ext>
            </a:extLst>
          </p:cNvPr>
          <p:cNvSpPr txBox="1"/>
          <p:nvPr/>
        </p:nvSpPr>
        <p:spPr>
          <a:xfrm>
            <a:off x="622852" y="3333118"/>
            <a:ext cx="107475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>
                <a:latin typeface="Roboto" pitchFamily="2" charset="0"/>
                <a:ea typeface="Roboto" pitchFamily="2" charset="0"/>
              </a:rPr>
              <a:t>Для решения этих проблем с 2011 года в рамках Программы "Дорожная карта занятости-2020" активно реализовывались меры по вовлечению безработного, самостоятельно занятого и малообеспеченного населения в активные меры содействия занятости. Программа "Дорожная карта занятости 2020" являлась логическим продолжением Плана действий Правительства по реализации Послания Главы государства народу Казахстана от 6 марта 2009 года ("дорожных карт 2009 и 2010 годов"), и включала в себя механизмы антикризисного реагирования.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1AD7A-7BE5-42CF-817C-B16CEF1D3E71}"/>
              </a:ext>
            </a:extLst>
          </p:cNvPr>
          <p:cNvSpPr txBox="1"/>
          <p:nvPr/>
        </p:nvSpPr>
        <p:spPr>
          <a:xfrm flipH="1">
            <a:off x="483043" y="1828799"/>
            <a:ext cx="9615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Roboto" pitchFamily="2" charset="0"/>
                <a:ea typeface="Roboto" pitchFamily="2" charset="0"/>
              </a:rPr>
              <a:t>«Программа развития продуктивной занятости и массового предпринимательства на 2017 - 2021 годы « </a:t>
            </a:r>
            <a:r>
              <a:rPr lang="ru-RU" sz="2400" dirty="0" err="1">
                <a:latin typeface="Roboto" pitchFamily="2" charset="0"/>
                <a:ea typeface="Roboto" pitchFamily="2" charset="0"/>
              </a:rPr>
              <a:t>Еңбек</a:t>
            </a:r>
            <a:r>
              <a:rPr lang="ru-RU" sz="2400" dirty="0">
                <a:latin typeface="Roboto" pitchFamily="2" charset="0"/>
                <a:ea typeface="Roboto" pitchFamily="2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1939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FD966-862F-46A5-8CED-7542A3D8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3" y="815697"/>
            <a:ext cx="10518913" cy="827573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Roboto" pitchFamily="2" charset="0"/>
                <a:ea typeface="Roboto" pitchFamily="2" charset="0"/>
              </a:rPr>
              <a:t>ЦЕЛЬ: Содействие продуктивной занятости населения и вовлечение граждан в предпринимательство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C4E309-FA35-448C-9BB6-30A99B43F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656" y="1984651"/>
            <a:ext cx="9114183" cy="4351338"/>
          </a:xfrm>
        </p:spPr>
        <p:txBody>
          <a:bodyPr>
            <a:normAutofit/>
          </a:bodyPr>
          <a:lstStyle/>
          <a:p>
            <a:pPr algn="just"/>
            <a:r>
              <a:rPr lang="ru-RU" sz="2200" dirty="0">
                <a:latin typeface="Roboto" pitchFamily="2" charset="0"/>
                <a:ea typeface="Roboto" pitchFamily="2" charset="0"/>
              </a:rPr>
              <a:t>Подготовка кадров с техническим и профессиональным образованием с учетом потребностей рынка труда</a:t>
            </a:r>
          </a:p>
          <a:p>
            <a:pPr algn="just"/>
            <a:r>
              <a:rPr lang="ru-RU" sz="2200" dirty="0">
                <a:latin typeface="Roboto" pitchFamily="2" charset="0"/>
                <a:ea typeface="Roboto" pitchFamily="2" charset="0"/>
              </a:rPr>
              <a:t>Краткосрочное профессиональное обучение рабочих кадров по востребованным на рынке труда профессиям и навыкам.</a:t>
            </a:r>
          </a:p>
          <a:p>
            <a:pPr algn="just"/>
            <a:r>
              <a:rPr lang="ru-RU" sz="2200" dirty="0">
                <a:latin typeface="Roboto" pitchFamily="2" charset="0"/>
                <a:ea typeface="Roboto" pitchFamily="2" charset="0"/>
              </a:rPr>
              <a:t>Обучение основам предпринимательства.</a:t>
            </a:r>
          </a:p>
          <a:p>
            <a:pPr algn="just"/>
            <a:r>
              <a:rPr lang="ru-RU" sz="2200" dirty="0">
                <a:latin typeface="Roboto" pitchFamily="2" charset="0"/>
                <a:ea typeface="Roboto" pitchFamily="2" charset="0"/>
              </a:rPr>
              <a:t>Расширение микрокредитования на селе и в городе.</a:t>
            </a:r>
          </a:p>
          <a:p>
            <a:pPr algn="just"/>
            <a:r>
              <a:rPr lang="ru-RU" sz="2200" dirty="0">
                <a:latin typeface="Roboto" pitchFamily="2" charset="0"/>
                <a:ea typeface="Roboto" pitchFamily="2" charset="0"/>
              </a:rPr>
              <a:t>Содействие в обеспечении занятости безработных и самостоятельно занятых.</a:t>
            </a:r>
          </a:p>
          <a:p>
            <a:pPr algn="just"/>
            <a:r>
              <a:rPr lang="ru-RU" sz="2200" dirty="0">
                <a:latin typeface="Roboto" pitchFamily="2" charset="0"/>
                <a:ea typeface="Roboto" pitchFamily="2" charset="0"/>
              </a:rPr>
              <a:t>Повышение мобильности трудовых ресурсов.</a:t>
            </a:r>
          </a:p>
          <a:p>
            <a:pPr algn="just"/>
            <a:r>
              <a:rPr lang="ru-RU" sz="2200" dirty="0">
                <a:latin typeface="Roboto" pitchFamily="2" charset="0"/>
                <a:ea typeface="Roboto" pitchFamily="2" charset="0"/>
              </a:rPr>
              <a:t>Создание единой цифровой площадки по трудоустройству.</a:t>
            </a:r>
          </a:p>
        </p:txBody>
      </p:sp>
    </p:spTree>
    <p:extLst>
      <p:ext uri="{BB962C8B-B14F-4D97-AF65-F5344CB8AC3E}">
        <p14:creationId xmlns:p14="http://schemas.microsoft.com/office/powerpoint/2010/main" val="63274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92605F4-DE25-48F6-BA38-062867515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1" y="1974573"/>
            <a:ext cx="9511748" cy="488342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6400" b="1" dirty="0">
                <a:latin typeface="Roboto" pitchFamily="2" charset="0"/>
                <a:ea typeface="Roboto" pitchFamily="2" charset="0"/>
              </a:rPr>
              <a:t>«Обеспечение участников программы техническим и профессиональным образованием и краткосрочным профессиональным обучением»</a:t>
            </a:r>
          </a:p>
          <a:p>
            <a:pPr marL="0" indent="0">
              <a:buNone/>
            </a:pPr>
            <a:r>
              <a:rPr lang="ru-RU" sz="6400" dirty="0">
                <a:latin typeface="Roboto" pitchFamily="2" charset="0"/>
                <a:ea typeface="Roboto" pitchFamily="2" charset="0"/>
              </a:rPr>
              <a:t>- профессиональная подготовка;</a:t>
            </a:r>
          </a:p>
          <a:p>
            <a:pPr>
              <a:buFontTx/>
              <a:buChar char="-"/>
            </a:pPr>
            <a:r>
              <a:rPr lang="ru-RU" sz="6400" dirty="0">
                <a:latin typeface="Roboto" pitchFamily="2" charset="0"/>
                <a:ea typeface="Roboto" pitchFamily="2" charset="0"/>
              </a:rPr>
              <a:t>обучение на краткосрочных курсах;</a:t>
            </a:r>
            <a:endParaRPr lang="en-US" sz="6400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ru-RU" sz="6400" b="1" dirty="0">
                <a:latin typeface="Roboto" pitchFamily="2" charset="0"/>
                <a:ea typeface="Roboto" pitchFamily="2" charset="0"/>
              </a:rPr>
              <a:t>«Развитие массового предпринимательства»</a:t>
            </a:r>
          </a:p>
          <a:p>
            <a:pPr marL="0" indent="0">
              <a:buNone/>
            </a:pPr>
            <a:r>
              <a:rPr lang="ru-RU" sz="6400" dirty="0">
                <a:latin typeface="Roboto" pitchFamily="2" charset="0"/>
                <a:ea typeface="Roboto" pitchFamily="2" charset="0"/>
              </a:rPr>
              <a:t>- обучение основам предпринимательства по проекту «</a:t>
            </a:r>
            <a:r>
              <a:rPr lang="ru-RU" sz="6400" dirty="0" err="1">
                <a:latin typeface="Roboto" pitchFamily="2" charset="0"/>
                <a:ea typeface="Roboto" pitchFamily="2" charset="0"/>
              </a:rPr>
              <a:t>Бастау</a:t>
            </a:r>
            <a:r>
              <a:rPr lang="ru-RU" sz="6400" dirty="0">
                <a:latin typeface="Roboto" pitchFamily="2" charset="0"/>
                <a:ea typeface="Roboto" pitchFamily="2" charset="0"/>
              </a:rPr>
              <a:t> Бизнес»;</a:t>
            </a:r>
          </a:p>
          <a:p>
            <a:pPr marL="0" indent="0">
              <a:buNone/>
            </a:pPr>
            <a:r>
              <a:rPr lang="ru-RU" sz="6400" dirty="0">
                <a:latin typeface="Roboto" pitchFamily="2" charset="0"/>
                <a:ea typeface="Roboto" pitchFamily="2" charset="0"/>
              </a:rPr>
              <a:t>- предоставление микрокредитов для открытия собственного дела или расширение бизнеса;</a:t>
            </a:r>
          </a:p>
          <a:p>
            <a:pPr marL="0" indent="0">
              <a:buNone/>
            </a:pPr>
            <a:r>
              <a:rPr lang="ru-RU" sz="6400" dirty="0">
                <a:latin typeface="Roboto" pitchFamily="2" charset="0"/>
                <a:ea typeface="Roboto" pitchFamily="2" charset="0"/>
              </a:rPr>
              <a:t>- обеспечение необходимой инженерно-коммуникационной инфраструктуры;</a:t>
            </a:r>
          </a:p>
          <a:p>
            <a:pPr marL="0" indent="0">
              <a:buNone/>
            </a:pPr>
            <a:r>
              <a:rPr lang="ru-RU" sz="6400" dirty="0">
                <a:latin typeface="Roboto" pitchFamily="2" charset="0"/>
                <a:ea typeface="Roboto" pitchFamily="2" charset="0"/>
              </a:rPr>
              <a:t>- гарантирование микрокредитования;</a:t>
            </a:r>
          </a:p>
          <a:p>
            <a:pPr marL="0" indent="0">
              <a:buNone/>
            </a:pPr>
            <a:r>
              <a:rPr lang="ru-RU" sz="6400" dirty="0">
                <a:latin typeface="Roboto" pitchFamily="2" charset="0"/>
                <a:ea typeface="Roboto" pitchFamily="2" charset="0"/>
              </a:rPr>
              <a:t>- субсидирование операционных затрат;</a:t>
            </a:r>
          </a:p>
          <a:p>
            <a:pPr marL="0" indent="0">
              <a:buNone/>
            </a:pPr>
            <a:r>
              <a:rPr lang="ru-RU" sz="6400" dirty="0">
                <a:latin typeface="Roboto" pitchFamily="2" charset="0"/>
                <a:ea typeface="Roboto" pitchFamily="2" charset="0"/>
              </a:rPr>
              <a:t>- предоставление государственных грантов на реализацию новых бизнес-идей;</a:t>
            </a:r>
          </a:p>
          <a:p>
            <a:pPr marL="0" indent="0">
              <a:buNone/>
            </a:pPr>
            <a:r>
              <a:rPr lang="ru-RU" sz="6400" b="1" dirty="0">
                <a:latin typeface="Roboto" pitchFamily="2" charset="0"/>
                <a:ea typeface="Roboto" pitchFamily="2" charset="0"/>
              </a:rPr>
              <a:t>«Развитие рынка труда через содействие занятости населения и мобильность трудовых ресурсов»</a:t>
            </a:r>
          </a:p>
          <a:p>
            <a:pPr marL="0" indent="0">
              <a:buNone/>
            </a:pPr>
            <a:r>
              <a:rPr lang="ru-RU" sz="6400" dirty="0">
                <a:latin typeface="Roboto" pitchFamily="2" charset="0"/>
                <a:ea typeface="Roboto" pitchFamily="2" charset="0"/>
              </a:rPr>
              <a:t>- социальные рабочие места; - повышение мобильности трудовых ресурсов;</a:t>
            </a:r>
          </a:p>
          <a:p>
            <a:pPr marL="0" indent="0">
              <a:buNone/>
            </a:pPr>
            <a:r>
              <a:rPr lang="ru-RU" sz="6400" dirty="0">
                <a:latin typeface="Roboto" pitchFamily="2" charset="0"/>
                <a:ea typeface="Roboto" pitchFamily="2" charset="0"/>
              </a:rPr>
              <a:t>- создание единой цифровой площадки по трудоустройству.</a:t>
            </a:r>
          </a:p>
          <a:p>
            <a:pPr marL="0" indent="0">
              <a:buNone/>
            </a:pPr>
            <a:r>
              <a:rPr lang="ru-RU" sz="6400" dirty="0">
                <a:latin typeface="Roboto" pitchFamily="2" charset="0"/>
                <a:ea typeface="Roboto" pitchFamily="2" charset="0"/>
              </a:rPr>
              <a:t>- Молодежная практика; - общественные работы; - трудоустройство на вакантные рабочие места;</a:t>
            </a:r>
          </a:p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412B9-51A4-4BF6-AFAF-313252560545}"/>
              </a:ext>
            </a:extLst>
          </p:cNvPr>
          <p:cNvSpPr txBox="1"/>
          <p:nvPr/>
        </p:nvSpPr>
        <p:spPr>
          <a:xfrm>
            <a:off x="874644" y="1152940"/>
            <a:ext cx="22156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НАПРАВЛЕНИЯ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252023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6CC9886-6B0D-47BC-89ED-5C4460B3C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83795"/>
              </p:ext>
            </p:extLst>
          </p:nvPr>
        </p:nvGraphicFramePr>
        <p:xfrm>
          <a:off x="1166191" y="2223194"/>
          <a:ext cx="9891091" cy="4250781"/>
        </p:xfrm>
        <a:graphic>
          <a:graphicData uri="http://schemas.openxmlformats.org/drawingml/2006/table">
            <a:tbl>
              <a:tblPr/>
              <a:tblGrid>
                <a:gridCol w="2729948">
                  <a:extLst>
                    <a:ext uri="{9D8B030D-6E8A-4147-A177-3AD203B41FA5}">
                      <a16:colId xmlns:a16="http://schemas.microsoft.com/office/drawing/2014/main" val="264801758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4192625240"/>
                    </a:ext>
                  </a:extLst>
                </a:gridCol>
                <a:gridCol w="1073426">
                  <a:extLst>
                    <a:ext uri="{9D8B030D-6E8A-4147-A177-3AD203B41FA5}">
                      <a16:colId xmlns:a16="http://schemas.microsoft.com/office/drawing/2014/main" val="395517618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val="3629180626"/>
                    </a:ext>
                  </a:extLst>
                </a:gridCol>
                <a:gridCol w="1166191">
                  <a:extLst>
                    <a:ext uri="{9D8B030D-6E8A-4147-A177-3AD203B41FA5}">
                      <a16:colId xmlns:a16="http://schemas.microsoft.com/office/drawing/2014/main" val="435857511"/>
                    </a:ext>
                  </a:extLst>
                </a:gridCol>
                <a:gridCol w="1099930">
                  <a:extLst>
                    <a:ext uri="{9D8B030D-6E8A-4147-A177-3AD203B41FA5}">
                      <a16:colId xmlns:a16="http://schemas.microsoft.com/office/drawing/2014/main" val="1976337604"/>
                    </a:ext>
                  </a:extLst>
                </a:gridCol>
                <a:gridCol w="1475961">
                  <a:extLst>
                    <a:ext uri="{9D8B030D-6E8A-4147-A177-3AD203B41FA5}">
                      <a16:colId xmlns:a16="http://schemas.microsoft.com/office/drawing/2014/main" val="1881308849"/>
                    </a:ext>
                  </a:extLst>
                </a:gridCol>
              </a:tblGrid>
              <a:tr h="357581"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Целевые индикаторы: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Единица измерения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2017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2018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2019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2020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2021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22438"/>
                  </a:ext>
                </a:extLst>
              </a:tr>
              <a:tr h="357581"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Уровень безработицы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%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4,9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4,9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4,8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4,8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4,8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63549"/>
                  </a:ext>
                </a:extLst>
              </a:tr>
              <a:tr h="1448116"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Доля трудовых ресурсов с основным, средним, общим и начальным образованием в составе рабочей силы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%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25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24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23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22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20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947831"/>
                  </a:ext>
                </a:extLst>
              </a:tr>
              <a:tr h="1179444"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Доля непродуктивно занятых в составе самостоятельно занятого населения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%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15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14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13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12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10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3763"/>
                  </a:ext>
                </a:extLst>
              </a:tr>
              <a:tr h="691942"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Прирост активно действующих субъектов МСБ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%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3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5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7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9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10</a:t>
                      </a:r>
                    </a:p>
                  </a:txBody>
                  <a:tcPr marL="19350" marR="19350" marT="11610" marB="11610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6161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065801-6F00-4E38-A314-00A8E9BCDC58}"/>
              </a:ext>
            </a:extLst>
          </p:cNvPr>
          <p:cNvSpPr txBox="1"/>
          <p:nvPr/>
        </p:nvSpPr>
        <p:spPr>
          <a:xfrm>
            <a:off x="1126434" y="1205948"/>
            <a:ext cx="35734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ЦЕЛЕВЫЕ ИНДИКАТОРЫ </a:t>
            </a:r>
          </a:p>
        </p:txBody>
      </p:sp>
    </p:spTree>
    <p:extLst>
      <p:ext uri="{BB962C8B-B14F-4D97-AF65-F5344CB8AC3E}">
        <p14:creationId xmlns:p14="http://schemas.microsoft.com/office/powerpoint/2010/main" val="198614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35480CC-1C9C-4BC0-B2CC-09F4C876035A}"/>
              </a:ext>
            </a:extLst>
          </p:cNvPr>
          <p:cNvSpPr txBox="1"/>
          <p:nvPr/>
        </p:nvSpPr>
        <p:spPr>
          <a:xfrm>
            <a:off x="7453629" y="1916695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Roboto" pitchFamily="2" charset="0"/>
                <a:ea typeface="Roboto" pitchFamily="2" charset="0"/>
              </a:rPr>
              <a:t>План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345DE-03A1-40DB-B032-D5DFC31E9A27}"/>
              </a:ext>
            </a:extLst>
          </p:cNvPr>
          <p:cNvSpPr txBox="1"/>
          <p:nvPr/>
        </p:nvSpPr>
        <p:spPr>
          <a:xfrm>
            <a:off x="476910" y="2001327"/>
            <a:ext cx="8370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Roboto" pitchFamily="2" charset="0"/>
                <a:ea typeface="Roboto" pitchFamily="2" charset="0"/>
              </a:rPr>
              <a:t>Факт</a:t>
            </a: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771F0C33-62E0-409B-B984-A737A46202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466527"/>
              </p:ext>
            </p:extLst>
          </p:nvPr>
        </p:nvGraphicFramePr>
        <p:xfrm>
          <a:off x="476910" y="2536800"/>
          <a:ext cx="6657975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Worksheet" r:id="rId3" imgW="6657890" imgH="3981431" progId="Excel.Sheet.12">
                  <p:embed/>
                </p:oleObj>
              </mc:Choice>
              <mc:Fallback>
                <p:oleObj name="Worksheet" r:id="rId3" imgW="6657890" imgH="39814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6910" y="2536800"/>
                        <a:ext cx="6657975" cy="398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DE217E8-9CFF-4CF6-8F89-43CA62726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4108" y="2432505"/>
            <a:ext cx="3206774" cy="15424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2DF35F-C6B1-4014-BA8C-B1DF865EB33C}"/>
              </a:ext>
            </a:extLst>
          </p:cNvPr>
          <p:cNvSpPr txBox="1"/>
          <p:nvPr/>
        </p:nvSpPr>
        <p:spPr>
          <a:xfrm>
            <a:off x="477078" y="1325218"/>
            <a:ext cx="28600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ФИНАНСИРОВАНИЕ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73696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027CA2-B52C-4F94-A872-0504A2AFA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11" y="1894932"/>
            <a:ext cx="3567479" cy="489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75459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261</TotalTime>
  <Words>350</Words>
  <Application>Microsoft Office PowerPoint</Application>
  <PresentationFormat>Широкоэкранный</PresentationFormat>
  <Paragraphs>64</Paragraphs>
  <Slides>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Corbel</vt:lpstr>
      <vt:lpstr>Gill Sans MT</vt:lpstr>
      <vt:lpstr>Roboto</vt:lpstr>
      <vt:lpstr>Wingdings 2</vt:lpstr>
      <vt:lpstr>Дивиденд</vt:lpstr>
      <vt:lpstr>Лист Microsoft Excel</vt:lpstr>
      <vt:lpstr>Презентация PowerPoint</vt:lpstr>
      <vt:lpstr>ЦЕЛЬ: Содействие продуктивной занятости населения и вовлечение граждан в предпринимательство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Nurbol Tangatov</dc:creator>
  <cp:lastModifiedBy>Nurbol Tangatov</cp:lastModifiedBy>
  <cp:revision>27</cp:revision>
  <dcterms:created xsi:type="dcterms:W3CDTF">2018-02-15T22:58:55Z</dcterms:created>
  <dcterms:modified xsi:type="dcterms:W3CDTF">2018-02-16T04:44:58Z</dcterms:modified>
</cp:coreProperties>
</file>