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18"/>
  </p:notesMasterIdLst>
  <p:sldIdLst>
    <p:sldId id="256" r:id="rId6"/>
    <p:sldId id="262" r:id="rId7"/>
    <p:sldId id="275" r:id="rId8"/>
    <p:sldId id="276" r:id="rId9"/>
    <p:sldId id="278" r:id="rId10"/>
    <p:sldId id="257" r:id="rId11"/>
    <p:sldId id="263" r:id="rId12"/>
    <p:sldId id="26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796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4E-4BE3-83C5-E0EE74C7A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4E-4BE3-83C5-E0EE74C7ADA6}"/>
              </c:ext>
            </c:extLst>
          </c:dPt>
          <c:dLbls>
            <c:dLbl>
              <c:idx val="0"/>
              <c:layout>
                <c:manualLayout>
                  <c:x val="-6.6939897911008378E-2"/>
                  <c:y val="1.1765141830174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44E-4BE3-83C5-E0EE74C7ADA6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44E-4BE3-83C5-E0EE74C7AD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#,##0.00</c:formatCode>
                <c:ptCount val="2"/>
                <c:pt idx="0">
                  <c:v>807257</c:v>
                </c:pt>
                <c:pt idx="1">
                  <c:v>148733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4E-4BE3-83C5-E0EE74C7AD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74-405A-BD82-5EC3D62571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74-405A-BD82-5EC3D625716C}"/>
              </c:ext>
            </c:extLst>
          </c:dPt>
          <c:dLbls>
            <c:dLbl>
              <c:idx val="0"/>
              <c:layout>
                <c:manualLayout>
                  <c:x val="-2.3907106396788692E-3"/>
                  <c:y val="1.1765141830174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A74-405A-BD82-5EC3D625716C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74-405A-BD82-5EC3D6257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 formatCode="#,##0.00">
                  <c:v>132541.9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74-405A-BD82-5EC3D62571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0F-4157-B03D-3BC3EF82DA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0F-4157-B03D-3BC3EF82DA23}"/>
              </c:ext>
            </c:extLst>
          </c:dPt>
          <c:dLbls>
            <c:dLbl>
              <c:idx val="0"/>
              <c:layout>
                <c:manualLayout>
                  <c:x val="7.1721319190365639E-3"/>
                  <c:y val="3.92171394339143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21926543815514"/>
                      <c:h val="0.14357394746756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90F-4157-B03D-3BC3EF82DA23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0F-4157-B03D-3BC3EF82DA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 formatCode="#,##0.00">
                  <c:v>148881.20000000001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0F-4157-B03D-3BC3EF82DA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9F-46E7-9A64-950CCA112F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9F-46E7-9A64-950CCA112FFD}"/>
              </c:ext>
            </c:extLst>
          </c:dPt>
          <c:dLbls>
            <c:dLbl>
              <c:idx val="0"/>
              <c:layout>
                <c:manualLayout>
                  <c:x val="-1.0758197878554912E-2"/>
                  <c:y val="1.5686855773565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936478630058799"/>
                      <c:h val="0.14357394746756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19F-46E7-9A64-950CCA112FFD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9F-46E7-9A64-950CCA112F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 formatCode="#,##0.00">
                  <c:v>148882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9F-46E7-9A64-950CCA112F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7821463988368"/>
          <c:y val="1.7860782242973335E-3"/>
          <c:w val="0.26254558351034629"/>
          <c:h val="0.231098265181973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E6-4989-9560-293DD83E16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E6-4989-9560-293DD83E16DB}"/>
              </c:ext>
            </c:extLst>
          </c:dPt>
          <c:dLbls>
            <c:dLbl>
              <c:idx val="0"/>
              <c:layout>
                <c:manualLayout>
                  <c:x val="-0.14224728306089279"/>
                  <c:y val="0.160790271679049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08062455150645"/>
                      <c:h val="0.14357394746756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8E6-4989-9560-293DD83E16DB}"/>
                </c:ext>
              </c:extLst>
            </c:dLbl>
            <c:dLbl>
              <c:idx val="1"/>
              <c:layout>
                <c:manualLayout>
                  <c:x val="6.5744542591168853E-2"/>
                  <c:y val="-0.1058862764715691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0194374187251"/>
                      <c:h val="0.14357394746756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8E6-4989-9560-293DD83E16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#,##0.0</c:formatCode>
                <c:ptCount val="2"/>
                <c:pt idx="0">
                  <c:v>1743200</c:v>
                </c:pt>
                <c:pt idx="1">
                  <c:v>1022087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E6-4989-9560-293DD83E16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F9-4E20-9D61-B299A3F996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F9-4E20-9D61-B299A3F9968C}"/>
              </c:ext>
            </c:extLst>
          </c:dPt>
          <c:dLbls>
            <c:dLbl>
              <c:idx val="0"/>
              <c:layout>
                <c:manualLayout>
                  <c:x val="-0.14344263838073215"/>
                  <c:y val="0.176477127452615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9F9-4E20-9D61-B299A3F9968C}"/>
                </c:ext>
              </c:extLst>
            </c:dLbl>
            <c:dLbl>
              <c:idx val="1"/>
              <c:layout>
                <c:manualLayout>
                  <c:x val="6.2158476631650597E-2"/>
                  <c:y val="-9.80428485847862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9F9-4E20-9D61-B299A3F996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#,##0.0</c:formatCode>
                <c:ptCount val="2"/>
                <c:pt idx="0">
                  <c:v>1743041.7</c:v>
                </c:pt>
                <c:pt idx="1">
                  <c:v>1022086.8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F9-4E20-9D61-B299A3F9968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9-48BF-9385-A84E36899E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9-48BF-9385-A84E36899E71}"/>
              </c:ext>
            </c:extLst>
          </c:dPt>
          <c:dLbls>
            <c:dLbl>
              <c:idx val="0"/>
              <c:layout>
                <c:manualLayout>
                  <c:x val="-4.0642080874540777E-2"/>
                  <c:y val="3.1373711547131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21926543815514"/>
                      <c:h val="0.14357394746756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8A9-48BF-9385-A84E36899E71}"/>
                </c:ext>
              </c:extLst>
            </c:dLbl>
            <c:dLbl>
              <c:idx val="1"/>
              <c:layout>
                <c:manualLayout>
                  <c:x val="-4.3829188742250828E-17"/>
                  <c:y val="-4.31388533773059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8A9-48BF-9385-A84E36899E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#,##0.0</c:formatCode>
                <c:ptCount val="2"/>
                <c:pt idx="0">
                  <c:v>2952306.2</c:v>
                </c:pt>
                <c:pt idx="1">
                  <c:v>307661.09999999998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A9-48BF-9385-A84E36899E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2-4ED7-9602-4389171DE2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2-4ED7-9602-4389171DE2BC}"/>
              </c:ext>
            </c:extLst>
          </c:dPt>
          <c:dLbls>
            <c:dLbl>
              <c:idx val="0"/>
              <c:layout>
                <c:manualLayout>
                  <c:x val="-5.1400278753095691E-2"/>
                  <c:y val="1.96085697169572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936478630058799"/>
                      <c:h val="0.14357394746756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AC2-4ED7-9602-4389171DE2BC}"/>
                </c:ext>
              </c:extLst>
            </c:dLbl>
            <c:dLbl>
              <c:idx val="1"/>
              <c:layout>
                <c:manualLayout>
                  <c:x val="-2.3907106396788692E-3"/>
                  <c:y val="-3.9217139433914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AC2-4ED7-9602-4389171DE2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#,##0.0</c:formatCode>
                <c:ptCount val="2"/>
                <c:pt idx="0">
                  <c:v>2952867</c:v>
                </c:pt>
                <c:pt idx="1">
                  <c:v>307692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C2-4ED7-9602-4389171DE2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7821463988368"/>
          <c:y val="1.7860782242973335E-3"/>
          <c:w val="0.26254558351034629"/>
          <c:h val="0.231098265181973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E0-4974-A244-FC7EB4BAAB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E0-4974-A244-FC7EB4BAABC9}"/>
              </c:ext>
            </c:extLst>
          </c:dPt>
          <c:dLbls>
            <c:dLbl>
              <c:idx val="0"/>
              <c:layout>
                <c:manualLayout>
                  <c:x val="-6.6939897911008378E-2"/>
                  <c:y val="1.1765141830174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DE0-4974-A244-FC7EB4BAABC9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DE0-4974-A244-FC7EB4BAAB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#,##0.00</c:formatCode>
                <c:ptCount val="2"/>
                <c:pt idx="0">
                  <c:v>807256.7</c:v>
                </c:pt>
                <c:pt idx="1">
                  <c:v>148720.79999999999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E0-4974-A244-FC7EB4BAABC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85-43DE-870C-877B07DEFF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85-43DE-870C-877B07DEFF8A}"/>
              </c:ext>
            </c:extLst>
          </c:dPt>
          <c:dLbls>
            <c:dLbl>
              <c:idx val="0"/>
              <c:layout>
                <c:manualLayout>
                  <c:x val="-1.6734974477752084E-2"/>
                  <c:y val="1.1765141830174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21926543815514"/>
                      <c:h val="0.14357394746756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885-43DE-870C-877B07DEFF8A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85-43DE-870C-877B07DEFF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 formatCode="#,##0.00">
                  <c:v>1048580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85-43DE-870C-877B07DEFF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6D-4196-A33B-7B8685C67B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6D-4196-A33B-7B8685C67B7F}"/>
              </c:ext>
            </c:extLst>
          </c:dPt>
          <c:dLbls>
            <c:dLbl>
              <c:idx val="0"/>
              <c:layout>
                <c:manualLayout>
                  <c:x val="-1.0758197878554912E-2"/>
                  <c:y val="1.5686855773565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936478630058799"/>
                      <c:h val="0.14357394746756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76D-4196-A33B-7B8685C67B7F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6D-4196-A33B-7B8685C67B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 formatCode="#,##0.00">
                  <c:v>1048647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6D-4196-A33B-7B8685C67B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7821463988368"/>
          <c:y val="1.7860782242973335E-3"/>
          <c:w val="0.26254558351034629"/>
          <c:h val="0.231098265181973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CD-4CB6-A09D-950EE79510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CD-4CB6-A09D-950EE795108C}"/>
              </c:ext>
            </c:extLst>
          </c:dPt>
          <c:dLbls>
            <c:dLbl>
              <c:idx val="0"/>
              <c:layout>
                <c:manualLayout>
                  <c:x val="-6.6939897911008378E-2"/>
                  <c:y val="1.1765141830174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CD-4CB6-A09D-950EE795108C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3CD-4CB6-A09D-950EE7951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#,##0.00</c:formatCode>
                <c:ptCount val="2"/>
                <c:pt idx="1">
                  <c:v>78918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CD-4CB6-A09D-950EE795108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BE-4BB1-B056-1F2D4FE7E8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BE-4BB1-B056-1F2D4FE7E8C8}"/>
              </c:ext>
            </c:extLst>
          </c:dPt>
          <c:dLbls>
            <c:dLbl>
              <c:idx val="0"/>
              <c:layout>
                <c:manualLayout>
                  <c:x val="-6.6939897911008378E-2"/>
                  <c:y val="1.1765141830174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BE-4BB1-B056-1F2D4FE7E8C8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5BE-4BB1-B056-1F2D4FE7E8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#,##0.00</c:formatCode>
                <c:ptCount val="2"/>
                <c:pt idx="1">
                  <c:v>78918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BE-4BB1-B056-1F2D4FE7E8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E6-455D-B83D-8FC1ED0190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E6-455D-B83D-8FC1ED019033}"/>
              </c:ext>
            </c:extLst>
          </c:dPt>
          <c:dLbls>
            <c:dLbl>
              <c:idx val="0"/>
              <c:layout>
                <c:manualLayout>
                  <c:x val="-1.0758197878554912E-2"/>
                  <c:y val="1.5686855773565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936478630058799"/>
                      <c:h val="0.14357394746756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5E6-455D-B83D-8FC1ED019033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E6-455D-B83D-8FC1ED0190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 formatCode="#,##0.00">
                  <c:v>79028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E6-455D-B83D-8FC1ED0190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7821463988368"/>
          <c:y val="1.7860782242973335E-3"/>
          <c:w val="0.26254558351034629"/>
          <c:h val="0.231098265181973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63-4FC7-BF58-4ADA3CE5E8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63-4FC7-BF58-4ADA3CE5E894}"/>
              </c:ext>
            </c:extLst>
          </c:dPt>
          <c:dLbls>
            <c:dLbl>
              <c:idx val="0"/>
              <c:layout>
                <c:manualLayout>
                  <c:x val="-1.0758197878554912E-2"/>
                  <c:y val="1.5686855773565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936478630058799"/>
                      <c:h val="0.14357394746756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463-4FC7-BF58-4ADA3CE5E894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63-4FC7-BF58-4ADA3CE5E8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 formatCode="#,##0.00">
                  <c:v>79028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63-4FC7-BF58-4ADA3CE5E8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0E-4FBB-97D5-5725F16DB4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0E-4FBB-97D5-5725F16DB460}"/>
              </c:ext>
            </c:extLst>
          </c:dPt>
          <c:dLbls>
            <c:dLbl>
              <c:idx val="0"/>
              <c:layout>
                <c:manualLayout>
                  <c:x val="2.3907106396788692E-3"/>
                  <c:y val="7.843427886782897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40E-4FBB-97D5-5725F16DB460}"/>
                </c:ext>
              </c:extLst>
            </c:dLbl>
            <c:dLbl>
              <c:idx val="1"/>
              <c:layout>
                <c:manualLayout>
                  <c:x val="0"/>
                  <c:y val="-7.84342788678293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0E-4FBB-97D5-5725F16DB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МБ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 formatCode="#,##0.00">
                  <c:v>132543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0E-4FBB-97D5-5725F16DB4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0.39964</cdr:x>
      <cdr:y>0.42882</cdr:y>
    </cdr:from>
    <cdr:to>
      <cdr:x>0.60036</cdr:x>
      <cdr:y>0.54287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22955" y="1388678"/>
          <a:ext cx="1066318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t"/>
          <a:r>
            <a:rPr lang="ru-RU" b="1" dirty="0">
              <a:latin typeface="Roboto" pitchFamily="2" charset="0"/>
              <a:ea typeface="Roboto" pitchFamily="2" charset="0"/>
              <a:cs typeface="Calibri" panose="020F0502020204030204" pitchFamily="34" charset="0"/>
            </a:rPr>
            <a:t>78 918,0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66E53-1083-47AB-92F7-6D29D0C25D2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6898-B3AB-4B61-802E-44DDD30A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609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42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662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918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1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909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821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2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2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612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865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466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870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725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640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700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46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630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84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42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6271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445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01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099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9107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533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5310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8065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7263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45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34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387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462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005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793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7071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5738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0819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8983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6089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92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81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8753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9245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211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901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660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3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6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14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04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98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B5DF-FFA4-45C3-89FC-B521CEE2B9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2/16/2018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842DA-E826-4F81-9EC7-CDE04D8D3B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52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5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6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9647" y="606545"/>
            <a:ext cx="10993549" cy="1475013"/>
          </a:xfrm>
        </p:spPr>
        <p:txBody>
          <a:bodyPr/>
          <a:lstStyle/>
          <a:p>
            <a:r>
              <a:rPr lang="ru-RU" b="1" dirty="0"/>
              <a:t>Социально-экономическое развитие Атырауской области	</a:t>
            </a:r>
            <a:endParaRPr lang="en-US" b="1" dirty="0"/>
          </a:p>
        </p:txBody>
      </p:sp>
      <p:pic>
        <p:nvPicPr>
          <p:cNvPr id="2050" name="Picture 2" descr="Картинки по запросу Атырау гер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196" y="427382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10023" y="2223327"/>
            <a:ext cx="9552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2400" b="1" cap="all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Государственная программа развития здравоохранения Республики Казахстан "</a:t>
            </a:r>
            <a:r>
              <a:rPr lang="ru-RU" sz="2400" b="1" cap="all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Денсаулық</a:t>
            </a:r>
            <a:r>
              <a:rPr lang="ru-RU" sz="2400" b="1" cap="all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на 2016-2019 годы</a:t>
            </a:r>
          </a:p>
        </p:txBody>
      </p:sp>
    </p:spTree>
    <p:extLst>
      <p:ext uri="{BB962C8B-B14F-4D97-AF65-F5344CB8AC3E}">
        <p14:creationId xmlns:p14="http://schemas.microsoft.com/office/powerpoint/2010/main" val="28173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Объект 5"/>
          <p:cNvGraphicFramePr>
            <a:graphicFrameLocks/>
          </p:cNvGraphicFramePr>
          <p:nvPr>
            <p:extLst/>
          </p:nvPr>
        </p:nvGraphicFramePr>
        <p:xfrm>
          <a:off x="5490382" y="769286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896547" y="754332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990600" y="32891"/>
            <a:ext cx="10730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Проводить информационную работу по профилактике поведенческих факторов риска (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табакокурение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, употребление алкоголя,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психоактивных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 веществ, рисковые формы поведения, низкая физическая активность) с использованием современных информационных технологий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7017" y="360771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План 2016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9521" y="359232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k-K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Факт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 2016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0111" y="653831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План 2017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2614" y="654177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Факт 2017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graphicFrame>
        <p:nvGraphicFramePr>
          <p:cNvPr id="15" name="Объект 5"/>
          <p:cNvGraphicFramePr>
            <a:graphicFrameLocks/>
          </p:cNvGraphicFramePr>
          <p:nvPr>
            <p:extLst/>
          </p:nvPr>
        </p:nvGraphicFramePr>
        <p:xfrm>
          <a:off x="2372624" y="3695821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6242072" y="3311379"/>
            <a:ext cx="529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₸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000852" y="2157964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78 918,0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076590" y="5135126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79 028,0</a:t>
            </a:r>
          </a:p>
        </p:txBody>
      </p:sp>
      <p:graphicFrame>
        <p:nvGraphicFramePr>
          <p:cNvPr id="22" name="Объект 5"/>
          <p:cNvGraphicFramePr>
            <a:graphicFrameLocks/>
          </p:cNvGraphicFramePr>
          <p:nvPr>
            <p:extLst/>
          </p:nvPr>
        </p:nvGraphicFramePr>
        <p:xfrm>
          <a:off x="5504815" y="3695821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7670425" y="5135126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79 028,0</a:t>
            </a:r>
          </a:p>
        </p:txBody>
      </p:sp>
    </p:spTree>
    <p:extLst>
      <p:ext uri="{BB962C8B-B14F-4D97-AF65-F5344CB8AC3E}">
        <p14:creationId xmlns:p14="http://schemas.microsoft.com/office/powerpoint/2010/main" val="9092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896547" y="754332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81743" y="15389"/>
            <a:ext cx="10929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Направление 5.2. Интеграция всех служб здравоохранения вокруг нужд пациента на основе модернизации и приоритетного развития ПМСП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70215" y="633055"/>
            <a:ext cx="10352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Обеспечить дальнейшее развитие Национальной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скрининговой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 программы, ее мониторинг и оценку эффективности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/>
          </p:nvPr>
        </p:nvGraphicFramePr>
        <p:xfrm>
          <a:off x="5471487" y="723275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Объект 5"/>
          <p:cNvGraphicFramePr>
            <a:graphicFrameLocks/>
          </p:cNvGraphicFramePr>
          <p:nvPr>
            <p:extLst/>
          </p:nvPr>
        </p:nvGraphicFramePr>
        <p:xfrm>
          <a:off x="5420190" y="3695821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17017" y="360771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План 2016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9521" y="359232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k-K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Факт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 2016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0111" y="653831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План 2017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2614" y="654177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Факт 2017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graphicFrame>
        <p:nvGraphicFramePr>
          <p:cNvPr id="15" name="Объект 5"/>
          <p:cNvGraphicFramePr>
            <a:graphicFrameLocks/>
          </p:cNvGraphicFramePr>
          <p:nvPr>
            <p:extLst/>
          </p:nvPr>
        </p:nvGraphicFramePr>
        <p:xfrm>
          <a:off x="2372624" y="3695821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6242072" y="3311379"/>
            <a:ext cx="529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₸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954580" y="2251188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132 543,0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529521" y="2218076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132 541,9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030830" y="5278790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148 882,0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522306" y="5278790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148 881,2</a:t>
            </a:r>
          </a:p>
        </p:txBody>
      </p:sp>
    </p:spTree>
    <p:extLst>
      <p:ext uri="{BB962C8B-B14F-4D97-AF65-F5344CB8AC3E}">
        <p14:creationId xmlns:p14="http://schemas.microsoft.com/office/powerpoint/2010/main" val="42599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896547" y="754332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372624" y="-49392"/>
            <a:ext cx="10929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Направление 5.4. Реализация Национальной лекарственной политики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6801" y="240218"/>
            <a:ext cx="10352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Продолжить обеспечение населения РК лекарственными препаратами в рамках ГОБМП, включая расширение перечня лекарственных средств и нозологий, в том числе в рамках амбулаторного лекарственного обеспечения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/>
          </p:nvPr>
        </p:nvGraphicFramePr>
        <p:xfrm>
          <a:off x="5471487" y="723275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Объект 5"/>
          <p:cNvGraphicFramePr>
            <a:graphicFrameLocks/>
          </p:cNvGraphicFramePr>
          <p:nvPr>
            <p:extLst/>
          </p:nvPr>
        </p:nvGraphicFramePr>
        <p:xfrm>
          <a:off x="5420190" y="3695821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17017" y="360771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План 2016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9521" y="359232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k-K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Факт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 2016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0111" y="653831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План 2017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2614" y="654177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Факт 2017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graphicFrame>
        <p:nvGraphicFramePr>
          <p:cNvPr id="13" name="Объект 5"/>
          <p:cNvGraphicFramePr>
            <a:graphicFrameLocks/>
          </p:cNvGraphicFramePr>
          <p:nvPr>
            <p:extLst/>
          </p:nvPr>
        </p:nvGraphicFramePr>
        <p:xfrm>
          <a:off x="2372624" y="3695821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242072" y="3311379"/>
            <a:ext cx="529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₸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860804" y="2200964"/>
            <a:ext cx="138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2 765 287,0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453271" y="2188856"/>
            <a:ext cx="138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2 765 128,6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939877" y="5162221"/>
            <a:ext cx="138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3 260 559,0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382180" y="5162221"/>
            <a:ext cx="138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3 259 967,3</a:t>
            </a:r>
          </a:p>
        </p:txBody>
      </p:sp>
    </p:spTree>
    <p:extLst>
      <p:ext uri="{BB962C8B-B14F-4D97-AF65-F5344CB8AC3E}">
        <p14:creationId xmlns:p14="http://schemas.microsoft.com/office/powerpoint/2010/main" val="82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0E087-2CDC-4B0E-9CEC-B348D370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 smtClean="0">
                <a:latin typeface="Roboto" pitchFamily="2" charset="0"/>
                <a:ea typeface="Roboto" pitchFamily="2" charset="0"/>
              </a:rPr>
              <a:t>Описание </a:t>
            </a:r>
            <a:r>
              <a:rPr lang="kk-KZ" b="1" dirty="0">
                <a:latin typeface="Roboto" pitchFamily="2" charset="0"/>
                <a:ea typeface="Roboto" pitchFamily="2" charset="0"/>
              </a:rPr>
              <a:t>программы</a:t>
            </a:r>
            <a:endParaRPr lang="ru-KZ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3D5CB-3FD3-44A9-8562-9E5387B8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7" y="2159302"/>
            <a:ext cx="11739418" cy="412142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	</a:t>
            </a:r>
            <a:r>
              <a:rPr lang="ru-RU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Данная Программа будет направлена на закрепление и развитие достигнутых результатов и решение проблем в вопросах охраны здоровья в соответствии с новыми вызовами, а также станет основой для планомерного развития отрасли до 2050 года.</a:t>
            </a:r>
          </a:p>
          <a:p>
            <a:pPr marL="0" indent="0" algn="just" fontAlgn="base">
              <a:buNone/>
            </a:pPr>
            <a:r>
              <a:rPr lang="ru-RU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	Реализация Программы будет способствовать устойчивости и динамичному развитию социально-ориентированной национальной системы здравоохранения с соблюдением принципов всеобщего охвата населения, социальной справедливости, обеспечения качественной медицинской помощью и солидарной ответственности за здоровье в соответствии с ключевыми принципами политики Всемирной организации здравоохранения "Здоровье-2020".</a:t>
            </a:r>
          </a:p>
          <a:p>
            <a:pPr marL="0" indent="0">
              <a:buNone/>
            </a:pPr>
            <a:r>
              <a:rPr lang="ru-RU" sz="2000" b="1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Разработчик </a:t>
            </a:r>
            <a:r>
              <a:rPr lang="ru-RU" sz="2000" b="1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Программы</a:t>
            </a:r>
            <a:r>
              <a:rPr lang="en-US" sz="2000" b="1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:</a:t>
            </a:r>
            <a:r>
              <a:rPr lang="ru-RU" sz="2000" b="1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Министерство </a:t>
            </a:r>
            <a:r>
              <a:rPr lang="ru-RU" sz="2000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здравоохранения </a:t>
            </a:r>
            <a:r>
              <a:rPr lang="ru-RU" sz="20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и социального развития Республики Казахстан</a:t>
            </a:r>
            <a:endParaRPr lang="en-US" sz="2000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ru-KZ" sz="2000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E84A8-0AF7-4EBE-8AB6-0C157D90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Цель </a:t>
            </a:r>
            <a:r>
              <a:rPr lang="ru-RU" b="1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и </a:t>
            </a:r>
            <a:r>
              <a:rPr lang="kk-KZ" b="1" dirty="0" smtClean="0">
                <a:latin typeface="Roboto" pitchFamily="2" charset="0"/>
                <a:ea typeface="Roboto" pitchFamily="2" charset="0"/>
              </a:rPr>
              <a:t>Задачи </a:t>
            </a:r>
            <a:r>
              <a:rPr lang="kk-KZ" b="1" dirty="0">
                <a:latin typeface="Roboto" pitchFamily="2" charset="0"/>
                <a:ea typeface="Roboto" pitchFamily="2" charset="0"/>
              </a:rPr>
              <a:t>программы</a:t>
            </a:r>
            <a:endParaRPr lang="ru-KZ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8C75C-24EB-469A-B10A-B330D59F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27" y="4471737"/>
            <a:ext cx="11739145" cy="2795337"/>
          </a:xfrm>
        </p:spPr>
        <p:txBody>
          <a:bodyPr>
            <a:normAutofit/>
          </a:bodyPr>
          <a:lstStyle/>
          <a:p>
            <a:r>
              <a:rPr lang="ru-RU" sz="2100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Развитие </a:t>
            </a:r>
            <a:r>
              <a:rPr lang="ru-RU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системы общественного </a:t>
            </a:r>
            <a:r>
              <a:rPr lang="ru-RU" sz="2100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здравоохранения</a:t>
            </a:r>
            <a:endParaRPr lang="ru-RU" sz="2100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  <a:p>
            <a:r>
              <a:rPr lang="ru-RU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Совершенствование профилактики и управления </a:t>
            </a:r>
            <a:r>
              <a:rPr lang="ru-RU" sz="2100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заболеваниями</a:t>
            </a:r>
            <a:endParaRPr lang="ru-RU" sz="2100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  <a:p>
            <a:r>
              <a:rPr lang="ru-RU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Повышение эффективности управления и финансирования системы </a:t>
            </a:r>
            <a:r>
              <a:rPr lang="ru-RU" sz="2100" dirty="0" smtClean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здравоохранения</a:t>
            </a:r>
            <a:endParaRPr lang="ru-RU" sz="2100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  <a:p>
            <a:r>
              <a:rPr lang="ru-RU" sz="2100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Повышение эффективности использования ресурсов и совершенствование инфраструктуры отрасли</a:t>
            </a:r>
          </a:p>
          <a:p>
            <a:endParaRPr lang="ru-KZ" sz="2000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1493" y="2007395"/>
            <a:ext cx="9529011" cy="2172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RU" sz="21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Укрепление здоровья населения для обеспечения устойчивого социально-экономического развития страны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ru-RU" sz="21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Модернизация национальной системы здравоохранения, ориентированной на эффективность, финансовую устойчивость и поддержку социально-экономического роста</a:t>
            </a:r>
            <a:endParaRPr lang="ru-RU" sz="2100" dirty="0">
              <a:solidFill>
                <a:schemeClr val="tx2"/>
              </a:solidFill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044E2-5054-4B30-93FF-B476BCC8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k-KZ" b="1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Целевые индикаторы</a:t>
            </a:r>
            <a:endParaRPr lang="ru-KZ" b="1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19089"/>
              </p:ext>
            </p:extLst>
          </p:nvPr>
        </p:nvGraphicFramePr>
        <p:xfrm>
          <a:off x="452004" y="1946850"/>
          <a:ext cx="11324359" cy="40660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323">
                  <a:extLst>
                    <a:ext uri="{9D8B030D-6E8A-4147-A177-3AD203B41FA5}">
                      <a16:colId xmlns:a16="http://schemas.microsoft.com/office/drawing/2014/main" val="3889196410"/>
                    </a:ext>
                  </a:extLst>
                </a:gridCol>
                <a:gridCol w="3326942">
                  <a:extLst>
                    <a:ext uri="{9D8B030D-6E8A-4147-A177-3AD203B41FA5}">
                      <a16:colId xmlns:a16="http://schemas.microsoft.com/office/drawing/2014/main" val="3231599590"/>
                    </a:ext>
                  </a:extLst>
                </a:gridCol>
                <a:gridCol w="1582820">
                  <a:extLst>
                    <a:ext uri="{9D8B030D-6E8A-4147-A177-3AD203B41FA5}">
                      <a16:colId xmlns:a16="http://schemas.microsoft.com/office/drawing/2014/main" val="941876380"/>
                    </a:ext>
                  </a:extLst>
                </a:gridCol>
                <a:gridCol w="1453317">
                  <a:extLst>
                    <a:ext uri="{9D8B030D-6E8A-4147-A177-3AD203B41FA5}">
                      <a16:colId xmlns:a16="http://schemas.microsoft.com/office/drawing/2014/main" val="2649704827"/>
                    </a:ext>
                  </a:extLst>
                </a:gridCol>
                <a:gridCol w="1582820">
                  <a:extLst>
                    <a:ext uri="{9D8B030D-6E8A-4147-A177-3AD203B41FA5}">
                      <a16:colId xmlns:a16="http://schemas.microsoft.com/office/drawing/2014/main" val="3671410813"/>
                    </a:ext>
                  </a:extLst>
                </a:gridCol>
                <a:gridCol w="1453317">
                  <a:extLst>
                    <a:ext uri="{9D8B030D-6E8A-4147-A177-3AD203B41FA5}">
                      <a16:colId xmlns:a16="http://schemas.microsoft.com/office/drawing/2014/main" val="2889242345"/>
                    </a:ext>
                  </a:extLst>
                </a:gridCol>
                <a:gridCol w="1582820">
                  <a:extLst>
                    <a:ext uri="{9D8B030D-6E8A-4147-A177-3AD203B41FA5}">
                      <a16:colId xmlns:a16="http://schemas.microsoft.com/office/drawing/2014/main" val="3666385183"/>
                    </a:ext>
                  </a:extLst>
                </a:gridCol>
              </a:tblGrid>
              <a:tr h="405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№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Наименование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Ед. измерения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План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 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План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 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8889649"/>
                  </a:ext>
                </a:extLst>
              </a:tr>
              <a:tr h="418760">
                <a:tc>
                  <a:txBody>
                    <a:bodyPr/>
                    <a:lstStyle/>
                    <a:p>
                      <a:pPr algn="ctr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года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года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года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года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6987208"/>
                  </a:ext>
                </a:extLst>
              </a:tr>
              <a:tr h="41876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k-KZ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Цель 1: Укрепление здоровья населения для обеспечения устойчивого социально -экономического развития страны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97543"/>
                  </a:ext>
                </a:extLst>
              </a:tr>
              <a:tr h="41876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Целевые индикаторы: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1774170"/>
                  </a:ext>
                </a:extLst>
              </a:tr>
              <a:tr h="851028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Уровень ожидаемой продолжительности жизни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количество лет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8090962"/>
                  </a:ext>
                </a:extLst>
              </a:tr>
              <a:tr h="72945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Индекс здоровья населения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7010265"/>
                  </a:ext>
                </a:extLst>
              </a:tr>
              <a:tr h="824011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3)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Уровень удовлетворенности населения качеством медицинской помощи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6479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9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835897"/>
              </p:ext>
            </p:extLst>
          </p:nvPr>
        </p:nvGraphicFramePr>
        <p:xfrm>
          <a:off x="0" y="63799"/>
          <a:ext cx="12191999" cy="67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751">
                  <a:extLst>
                    <a:ext uri="{9D8B030D-6E8A-4147-A177-3AD203B41FA5}">
                      <a16:colId xmlns:a16="http://schemas.microsoft.com/office/drawing/2014/main" val="3364652742"/>
                    </a:ext>
                  </a:extLst>
                </a:gridCol>
                <a:gridCol w="3485643">
                  <a:extLst>
                    <a:ext uri="{9D8B030D-6E8A-4147-A177-3AD203B41FA5}">
                      <a16:colId xmlns:a16="http://schemas.microsoft.com/office/drawing/2014/main" val="41706332"/>
                    </a:ext>
                  </a:extLst>
                </a:gridCol>
                <a:gridCol w="1704091">
                  <a:extLst>
                    <a:ext uri="{9D8B030D-6E8A-4147-A177-3AD203B41FA5}">
                      <a16:colId xmlns:a16="http://schemas.microsoft.com/office/drawing/2014/main" val="2517801509"/>
                    </a:ext>
                  </a:extLst>
                </a:gridCol>
                <a:gridCol w="1564666">
                  <a:extLst>
                    <a:ext uri="{9D8B030D-6E8A-4147-A177-3AD203B41FA5}">
                      <a16:colId xmlns:a16="http://schemas.microsoft.com/office/drawing/2014/main" val="3581216850"/>
                    </a:ext>
                  </a:extLst>
                </a:gridCol>
                <a:gridCol w="1704091">
                  <a:extLst>
                    <a:ext uri="{9D8B030D-6E8A-4147-A177-3AD203B41FA5}">
                      <a16:colId xmlns:a16="http://schemas.microsoft.com/office/drawing/2014/main" val="921910424"/>
                    </a:ext>
                  </a:extLst>
                </a:gridCol>
                <a:gridCol w="1564666">
                  <a:extLst>
                    <a:ext uri="{9D8B030D-6E8A-4147-A177-3AD203B41FA5}">
                      <a16:colId xmlns:a16="http://schemas.microsoft.com/office/drawing/2014/main" val="3693268229"/>
                    </a:ext>
                  </a:extLst>
                </a:gridCol>
                <a:gridCol w="1704091">
                  <a:extLst>
                    <a:ext uri="{9D8B030D-6E8A-4147-A177-3AD203B41FA5}">
                      <a16:colId xmlns:a16="http://schemas.microsoft.com/office/drawing/2014/main" val="2370443728"/>
                    </a:ext>
                  </a:extLst>
                </a:gridCol>
              </a:tblGrid>
              <a:tr h="2079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№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Наименование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Ед. измерения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План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 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План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 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3411694176"/>
                  </a:ext>
                </a:extLst>
              </a:tr>
              <a:tr h="207939">
                <a:tc>
                  <a:txBody>
                    <a:bodyPr/>
                    <a:lstStyle/>
                    <a:p>
                      <a:pPr algn="l" fontAlgn="ctr"/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года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года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года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года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1555431023"/>
                  </a:ext>
                </a:extLst>
              </a:tr>
              <a:tr h="2079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3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ru-RU" sz="135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Задача 1. Развитие системы общественного здравоохранения</a:t>
                      </a:r>
                      <a:endParaRPr lang="ru-RU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353"/>
                  </a:ext>
                </a:extLst>
              </a:tr>
              <a:tr h="269938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1)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Количество ДТП с пострадавшими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абс</a:t>
                      </a:r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402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333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394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382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136107885"/>
                  </a:ext>
                </a:extLst>
              </a:tr>
              <a:tr h="413115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2)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Смертность от травм, несчастных случаев и отравлений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</a:t>
                      </a:r>
                      <a:r>
                        <a:rPr lang="ru-RU" sz="135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r>
                        <a:rPr lang="en-US" sz="135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000</a:t>
                      </a:r>
                      <a:r>
                        <a:rPr lang="ru-RU" sz="135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нас.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58,3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56,7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47,7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3874625288"/>
                  </a:ext>
                </a:extLst>
              </a:tr>
              <a:tr h="234605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3)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Уровень суицидов среди детей от 15-17 лет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100 000 нас.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19,8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14,5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17,3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14,5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488155405"/>
                  </a:ext>
                </a:extLst>
              </a:tr>
              <a:tr h="618292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4)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Распространенность ВИЧ-инфекции в возрастной группе 15-49 лет в пределах 0,2-0,6%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0,06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0,044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0,08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0,046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1592622211"/>
                  </a:ext>
                </a:extLst>
              </a:tr>
              <a:tr h="823468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5)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Заболеваемость инфекциями, передаваемыми половым путем (далее – ИППП), среди детей в возрасте 15-17 лет (маркер – сифилис)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 </a:t>
                      </a:r>
                      <a:r>
                        <a:rPr lang="en-US" sz="135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  <a:r>
                        <a:rPr lang="ru-RU" sz="135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нас.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3,9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3,8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2247669474"/>
                  </a:ext>
                </a:extLst>
              </a:tr>
              <a:tr h="2079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6)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Заболеваемость туберкулезом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100 000 нас.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76,6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66,3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74,7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63,2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90386061"/>
                  </a:ext>
                </a:extLst>
              </a:tr>
              <a:tr h="413115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7)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Заболеваемость туберкулезом среди осужденных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100 000 осужденных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527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440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140908980"/>
                  </a:ext>
                </a:extLst>
              </a:tr>
              <a:tr h="618292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8)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Удержание показателя заболеваемости инфекционными и паразитарными заболеваниями на уровне не более 315,9 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100 000 нас.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670,3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332,1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552,14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370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1507894690"/>
                  </a:ext>
                </a:extLst>
              </a:tr>
              <a:tr h="413115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9)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Охват граждан, занимающихся физической культурой и спортом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25,9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25,9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26,5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27,6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298281006"/>
                  </a:ext>
                </a:extLst>
              </a:tr>
              <a:tr h="618292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10)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Охват детей и подростков, занимающихся физической культурой и спортом на базе детско-юношеских спортивных школ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10,6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10,7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14,2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210239296"/>
                  </a:ext>
                </a:extLst>
              </a:tr>
              <a:tr h="207939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11)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Распространенность ожирения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 </a:t>
                      </a:r>
                      <a:r>
                        <a:rPr lang="en-US" sz="135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  <a:r>
                        <a:rPr lang="ru-RU" sz="135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нас.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256,5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232,4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243,6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3464818408"/>
                  </a:ext>
                </a:extLst>
              </a:tr>
              <a:tr h="618292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12)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Доля общеобразовательных учреждений, реализующих программы по профилактике наркомании и поведенческих болезней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2036008002"/>
                  </a:ext>
                </a:extLst>
              </a:tr>
              <a:tr h="618292">
                <a:tc>
                  <a:txBody>
                    <a:bodyPr/>
                    <a:lstStyle/>
                    <a:p>
                      <a:pPr algn="l" fontAlgn="ctr"/>
                      <a:r>
                        <a:rPr lang="kk-KZ" sz="135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Количество лиц, состоящих на наркологическом учете с пагубным потреблением и зависимостью от наркотиков</a:t>
                      </a:r>
                      <a:endParaRPr lang="ru-RU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100 000 нас.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132,1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136,7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129,8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3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129,7</a:t>
                      </a:r>
                      <a:endParaRPr lang="ru-RU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73" marR="2873" marT="2873" marB="0" anchor="ctr"/>
                </a:tc>
                <a:extLst>
                  <a:ext uri="{0D108BD9-81ED-4DB2-BD59-A6C34878D82A}">
                    <a16:rowId xmlns:a16="http://schemas.microsoft.com/office/drawing/2014/main" val="71537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8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88408"/>
              </p:ext>
            </p:extLst>
          </p:nvPr>
        </p:nvGraphicFramePr>
        <p:xfrm>
          <a:off x="0" y="0"/>
          <a:ext cx="12192000" cy="6856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753">
                  <a:extLst>
                    <a:ext uri="{9D8B030D-6E8A-4147-A177-3AD203B41FA5}">
                      <a16:colId xmlns:a16="http://schemas.microsoft.com/office/drawing/2014/main" val="953711705"/>
                    </a:ext>
                  </a:extLst>
                </a:gridCol>
                <a:gridCol w="3485641">
                  <a:extLst>
                    <a:ext uri="{9D8B030D-6E8A-4147-A177-3AD203B41FA5}">
                      <a16:colId xmlns:a16="http://schemas.microsoft.com/office/drawing/2014/main" val="2839909002"/>
                    </a:ext>
                  </a:extLst>
                </a:gridCol>
                <a:gridCol w="1704092">
                  <a:extLst>
                    <a:ext uri="{9D8B030D-6E8A-4147-A177-3AD203B41FA5}">
                      <a16:colId xmlns:a16="http://schemas.microsoft.com/office/drawing/2014/main" val="227721339"/>
                    </a:ext>
                  </a:extLst>
                </a:gridCol>
                <a:gridCol w="1564665">
                  <a:extLst>
                    <a:ext uri="{9D8B030D-6E8A-4147-A177-3AD203B41FA5}">
                      <a16:colId xmlns:a16="http://schemas.microsoft.com/office/drawing/2014/main" val="2618089359"/>
                    </a:ext>
                  </a:extLst>
                </a:gridCol>
                <a:gridCol w="1704092">
                  <a:extLst>
                    <a:ext uri="{9D8B030D-6E8A-4147-A177-3AD203B41FA5}">
                      <a16:colId xmlns:a16="http://schemas.microsoft.com/office/drawing/2014/main" val="3953992382"/>
                    </a:ext>
                  </a:extLst>
                </a:gridCol>
                <a:gridCol w="1564665">
                  <a:extLst>
                    <a:ext uri="{9D8B030D-6E8A-4147-A177-3AD203B41FA5}">
                      <a16:colId xmlns:a16="http://schemas.microsoft.com/office/drawing/2014/main" val="707059362"/>
                    </a:ext>
                  </a:extLst>
                </a:gridCol>
                <a:gridCol w="1704092">
                  <a:extLst>
                    <a:ext uri="{9D8B030D-6E8A-4147-A177-3AD203B41FA5}">
                      <a16:colId xmlns:a16="http://schemas.microsoft.com/office/drawing/2014/main" val="4078957754"/>
                    </a:ext>
                  </a:extLst>
                </a:gridCol>
              </a:tblGrid>
              <a:tr h="2452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№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Наименование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Ед. измерения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План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План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1977491093"/>
                  </a:ext>
                </a:extLst>
              </a:tr>
              <a:tr h="250912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2312574756"/>
                  </a:ext>
                </a:extLst>
              </a:tr>
              <a:tr h="250912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ru-RU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Задача 2. Совершенствование профилактики и управления заболеваниями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300"/>
                  </a:ext>
                </a:extLst>
              </a:tr>
              <a:tr h="259007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Общая смертность населения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1000 населения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5,71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83466770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Материнская смертность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 </a:t>
                      </a:r>
                      <a:r>
                        <a:rPr lang="ru-RU" sz="14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  <a:r>
                        <a:rPr lang="en-US" sz="1400" u="none" strike="noStrike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4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родившихся </a:t>
                      </a:r>
                      <a:r>
                        <a:rPr lang="ru-RU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живыми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1115572299"/>
                  </a:ext>
                </a:extLst>
              </a:tr>
              <a:tr h="759360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Младенческая смертность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1000 родившихся живыми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3979632843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Смертность от болезней системы кровообращения (БСК)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100 000 нас.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129,1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146,9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135,1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3486217793"/>
                  </a:ext>
                </a:extLst>
              </a:tr>
              <a:tr h="259007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Смертность от туберкулеза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100 000 нас.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2,55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1592332862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Смертность от злокачественных новообразований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100 000 нас.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84,72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84,7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3694041045"/>
                  </a:ext>
                </a:extLst>
              </a:tr>
              <a:tr h="760829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5-летняя выживаемость больных с злокачественными новообразованиями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1714867148"/>
                  </a:ext>
                </a:extLst>
              </a:tr>
              <a:tr h="760829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Ранняя выявляемость злокачественных новообразований (1-2 стадия)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61,7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1363471859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Число прикрепленного населения на 1 ВОП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чел.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2160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2083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497325991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Доля финансирования ПМСП в рамках ГОБМП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2625032531"/>
                  </a:ext>
                </a:extLst>
              </a:tr>
              <a:tr h="760829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Уровень потребления стационарной помощи, финансируемой в условиях ЕНСЗ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число койко-дней на 1000 населения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858,3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845,3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859,4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828,5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161" marR="4161" marT="4161" marB="0" anchor="ctr"/>
                </a:tc>
                <a:extLst>
                  <a:ext uri="{0D108BD9-81ED-4DB2-BD59-A6C34878D82A}">
                    <a16:rowId xmlns:a16="http://schemas.microsoft.com/office/drawing/2014/main" val="30975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42435"/>
              </p:ext>
            </p:extLst>
          </p:nvPr>
        </p:nvGraphicFramePr>
        <p:xfrm>
          <a:off x="-1" y="2"/>
          <a:ext cx="12192001" cy="6857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753">
                  <a:extLst>
                    <a:ext uri="{9D8B030D-6E8A-4147-A177-3AD203B41FA5}">
                      <a16:colId xmlns:a16="http://schemas.microsoft.com/office/drawing/2014/main" val="2805488862"/>
                    </a:ext>
                  </a:extLst>
                </a:gridCol>
                <a:gridCol w="3485640">
                  <a:extLst>
                    <a:ext uri="{9D8B030D-6E8A-4147-A177-3AD203B41FA5}">
                      <a16:colId xmlns:a16="http://schemas.microsoft.com/office/drawing/2014/main" val="373647950"/>
                    </a:ext>
                  </a:extLst>
                </a:gridCol>
                <a:gridCol w="1704092">
                  <a:extLst>
                    <a:ext uri="{9D8B030D-6E8A-4147-A177-3AD203B41FA5}">
                      <a16:colId xmlns:a16="http://schemas.microsoft.com/office/drawing/2014/main" val="1024301036"/>
                    </a:ext>
                  </a:extLst>
                </a:gridCol>
                <a:gridCol w="1564666">
                  <a:extLst>
                    <a:ext uri="{9D8B030D-6E8A-4147-A177-3AD203B41FA5}">
                      <a16:colId xmlns:a16="http://schemas.microsoft.com/office/drawing/2014/main" val="186303531"/>
                    </a:ext>
                  </a:extLst>
                </a:gridCol>
                <a:gridCol w="1704092">
                  <a:extLst>
                    <a:ext uri="{9D8B030D-6E8A-4147-A177-3AD203B41FA5}">
                      <a16:colId xmlns:a16="http://schemas.microsoft.com/office/drawing/2014/main" val="3572578759"/>
                    </a:ext>
                  </a:extLst>
                </a:gridCol>
                <a:gridCol w="1564666">
                  <a:extLst>
                    <a:ext uri="{9D8B030D-6E8A-4147-A177-3AD203B41FA5}">
                      <a16:colId xmlns:a16="http://schemas.microsoft.com/office/drawing/2014/main" val="2509535927"/>
                    </a:ext>
                  </a:extLst>
                </a:gridCol>
                <a:gridCol w="1704092">
                  <a:extLst>
                    <a:ext uri="{9D8B030D-6E8A-4147-A177-3AD203B41FA5}">
                      <a16:colId xmlns:a16="http://schemas.microsoft.com/office/drawing/2014/main" val="451008070"/>
                    </a:ext>
                  </a:extLst>
                </a:gridCol>
              </a:tblGrid>
              <a:tr h="3253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№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Наименование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Ед. измерения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План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План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1860942124"/>
                  </a:ext>
                </a:extLst>
              </a:tr>
              <a:tr h="325304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1713556675"/>
                  </a:ext>
                </a:extLst>
              </a:tr>
              <a:tr h="643878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k-KZ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Цель 2: Модернизация национальной системы здравоохранения, ориентированной на эффективность, финансовую устойчивость и поддержку социально-экономического роста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29404"/>
                  </a:ext>
                </a:extLst>
              </a:tr>
              <a:tr h="3253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Целевые индикаторы: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255538"/>
                  </a:ext>
                </a:extLst>
              </a:tr>
              <a:tr h="887470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Уровень удовлетворенности населения качеством медицинской помощи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1759501836"/>
                  </a:ext>
                </a:extLst>
              </a:tr>
              <a:tr h="5759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k-KZ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Задача 1: Повышение эффективности управления и финансирования системы здравоохранения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04488"/>
                  </a:ext>
                </a:extLst>
              </a:tr>
              <a:tr h="887470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Доля населения, за которое ФСМС получены отчисления и взносы на СМС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1468990384"/>
                  </a:ext>
                </a:extLst>
              </a:tr>
              <a:tr h="1281026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Соотношение средней заработной платы врачей к средней заработной плате в экономике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Среднемесячная ЗП по области за январь-декабрь 2016г. - 267 340тг.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0,9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1567841519"/>
                  </a:ext>
                </a:extLst>
              </a:tr>
              <a:tr h="962451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Доля медицинских организаций, имеющих высокий рейтинг по уровню менеджмента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9,7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3676115737"/>
                  </a:ext>
                </a:extLst>
              </a:tr>
              <a:tr h="643878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Доля частных поставщиков медицинских услуг в рамках ГОБМП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27,5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45,5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3751650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87600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751">
                  <a:extLst>
                    <a:ext uri="{9D8B030D-6E8A-4147-A177-3AD203B41FA5}">
                      <a16:colId xmlns:a16="http://schemas.microsoft.com/office/drawing/2014/main" val="3007953803"/>
                    </a:ext>
                  </a:extLst>
                </a:gridCol>
                <a:gridCol w="3485643">
                  <a:extLst>
                    <a:ext uri="{9D8B030D-6E8A-4147-A177-3AD203B41FA5}">
                      <a16:colId xmlns:a16="http://schemas.microsoft.com/office/drawing/2014/main" val="3503847922"/>
                    </a:ext>
                  </a:extLst>
                </a:gridCol>
                <a:gridCol w="1704091">
                  <a:extLst>
                    <a:ext uri="{9D8B030D-6E8A-4147-A177-3AD203B41FA5}">
                      <a16:colId xmlns:a16="http://schemas.microsoft.com/office/drawing/2014/main" val="1786066227"/>
                    </a:ext>
                  </a:extLst>
                </a:gridCol>
                <a:gridCol w="1564666">
                  <a:extLst>
                    <a:ext uri="{9D8B030D-6E8A-4147-A177-3AD203B41FA5}">
                      <a16:colId xmlns:a16="http://schemas.microsoft.com/office/drawing/2014/main" val="2859377342"/>
                    </a:ext>
                  </a:extLst>
                </a:gridCol>
                <a:gridCol w="1704091">
                  <a:extLst>
                    <a:ext uri="{9D8B030D-6E8A-4147-A177-3AD203B41FA5}">
                      <a16:colId xmlns:a16="http://schemas.microsoft.com/office/drawing/2014/main" val="355304871"/>
                    </a:ext>
                  </a:extLst>
                </a:gridCol>
                <a:gridCol w="1564666">
                  <a:extLst>
                    <a:ext uri="{9D8B030D-6E8A-4147-A177-3AD203B41FA5}">
                      <a16:colId xmlns:a16="http://schemas.microsoft.com/office/drawing/2014/main" val="3658969845"/>
                    </a:ext>
                  </a:extLst>
                </a:gridCol>
                <a:gridCol w="1704091">
                  <a:extLst>
                    <a:ext uri="{9D8B030D-6E8A-4147-A177-3AD203B41FA5}">
                      <a16:colId xmlns:a16="http://schemas.microsoft.com/office/drawing/2014/main" val="3691853762"/>
                    </a:ext>
                  </a:extLst>
                </a:gridCol>
              </a:tblGrid>
              <a:tr h="2275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№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Наименование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Ед. измерения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План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План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extLst>
                  <a:ext uri="{0D108BD9-81ED-4DB2-BD59-A6C34878D82A}">
                    <a16:rowId xmlns:a16="http://schemas.microsoft.com/office/drawing/2014/main" val="2902816947"/>
                  </a:ext>
                </a:extLst>
              </a:tr>
              <a:tr h="235175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года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extLst>
                  <a:ext uri="{0D108BD9-81ED-4DB2-BD59-A6C34878D82A}">
                    <a16:rowId xmlns:a16="http://schemas.microsoft.com/office/drawing/2014/main" val="927970001"/>
                  </a:ext>
                </a:extLst>
              </a:tr>
              <a:tr h="455176">
                <a:tc>
                  <a:txBody>
                    <a:bodyPr/>
                    <a:lstStyle/>
                    <a:p>
                      <a:pPr algn="l" fontAlgn="ctr"/>
                      <a:r>
                        <a:rPr lang="tr-TR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ru-RU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Задача 2. Повышение эффективности использования ресурсов и совершенствование инфраструктуры отрасли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97028"/>
                  </a:ext>
                </a:extLst>
              </a:tr>
              <a:tr h="477936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Доля врачей ПМСП в общем числе врачей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18,3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19,7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extLst>
                  <a:ext uri="{0D108BD9-81ED-4DB2-BD59-A6C34878D82A}">
                    <a16:rowId xmlns:a16="http://schemas.microsoft.com/office/drawing/2014/main" val="536851242"/>
                  </a:ext>
                </a:extLst>
              </a:tr>
              <a:tr h="948285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Доля выпускников резидентуры, успешно прошедших независимую экзаменацию с первого раза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extLst>
                  <a:ext uri="{0D108BD9-81ED-4DB2-BD59-A6C34878D82A}">
                    <a16:rowId xmlns:a16="http://schemas.microsoft.com/office/drawing/2014/main" val="2169039876"/>
                  </a:ext>
                </a:extLst>
              </a:tr>
              <a:tr h="713112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Удельный вес внедренных новых медицинских технологий от числа разрешенных к применению в РК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extLst>
                  <a:ext uri="{0D108BD9-81ED-4DB2-BD59-A6C34878D82A}">
                    <a16:rowId xmlns:a16="http://schemas.microsoft.com/office/drawing/2014/main" val="3744748886"/>
                  </a:ext>
                </a:extLst>
              </a:tr>
              <a:tr h="948285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Доля публикаций в международных рецензируемых изданиях в общем количестве международных публикаций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extLst>
                  <a:ext uri="{0D108BD9-81ED-4DB2-BD59-A6C34878D82A}">
                    <a16:rowId xmlns:a16="http://schemas.microsoft.com/office/drawing/2014/main" val="878786441"/>
                  </a:ext>
                </a:extLst>
              </a:tr>
              <a:tr h="948285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Доля амбулаторного лекарственного обеспечения в общем объеме лекарственного обеспечения в рамках ГОБМП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59,7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extLst>
                  <a:ext uri="{0D108BD9-81ED-4DB2-BD59-A6C34878D82A}">
                    <a16:rowId xmlns:a16="http://schemas.microsoft.com/office/drawing/2014/main" val="1809292526"/>
                  </a:ext>
                </a:extLst>
              </a:tr>
              <a:tr h="477936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Обеспеченность амбулаторно-поликлиническими организациями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10 тыс. населения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extLst>
                  <a:ext uri="{0D108BD9-81ED-4DB2-BD59-A6C34878D82A}">
                    <a16:rowId xmlns:a16="http://schemas.microsoft.com/office/drawing/2014/main" val="4087720345"/>
                  </a:ext>
                </a:extLst>
              </a:tr>
              <a:tr h="477936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Охват населения электронными паспортами здоровья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extLst>
                  <a:ext uri="{0D108BD9-81ED-4DB2-BD59-A6C34878D82A}">
                    <a16:rowId xmlns:a16="http://schemas.microsoft.com/office/drawing/2014/main" val="1511195844"/>
                  </a:ext>
                </a:extLst>
              </a:tr>
              <a:tr h="948285"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Количество реализуемых проектов государственно-частного партнерства, доверительного управления и приватизации в здравоохранении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ед.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99" marR="3899" marT="3899" marB="0" anchor="ctr"/>
                </a:tc>
                <a:extLst>
                  <a:ext uri="{0D108BD9-81ED-4DB2-BD59-A6C34878D82A}">
                    <a16:rowId xmlns:a16="http://schemas.microsoft.com/office/drawing/2014/main" val="4141993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2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1896547" y="754332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2209802" y="0"/>
            <a:ext cx="8937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Направление 5.1. Развитие системы общественного здравоохранения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22120" y="400110"/>
            <a:ext cx="7908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Продолжить мероприятия по дальнейшей иммунизации населения (реализация Национального календаря прививок)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graphicFrame>
        <p:nvGraphicFramePr>
          <p:cNvPr id="26" name="Объект 5"/>
          <p:cNvGraphicFramePr>
            <a:graphicFrameLocks/>
          </p:cNvGraphicFramePr>
          <p:nvPr>
            <p:extLst/>
          </p:nvPr>
        </p:nvGraphicFramePr>
        <p:xfrm>
          <a:off x="5471487" y="723275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Объект 5"/>
          <p:cNvGraphicFramePr>
            <a:graphicFrameLocks/>
          </p:cNvGraphicFramePr>
          <p:nvPr>
            <p:extLst/>
          </p:nvPr>
        </p:nvGraphicFramePr>
        <p:xfrm>
          <a:off x="5420190" y="3695821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3973924" y="2234744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955 990,0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529521" y="2234744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955 977,5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17017" y="360771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План 2016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9521" y="359232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k-K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Факт</a:t>
            </a: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 2016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0111" y="653831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План 2017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72614" y="654177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n-cs"/>
              </a:rPr>
              <a:t>Факт 2017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n-cs"/>
            </a:endParaRPr>
          </a:p>
        </p:txBody>
      </p:sp>
      <p:graphicFrame>
        <p:nvGraphicFramePr>
          <p:cNvPr id="34" name="Объект 5"/>
          <p:cNvGraphicFramePr>
            <a:graphicFrameLocks/>
          </p:cNvGraphicFramePr>
          <p:nvPr>
            <p:extLst/>
          </p:nvPr>
        </p:nvGraphicFramePr>
        <p:xfrm>
          <a:off x="2372624" y="3695821"/>
          <a:ext cx="5312228" cy="323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3917017" y="5135126"/>
            <a:ext cx="138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1 048 647,0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384448" y="5135126"/>
            <a:ext cx="138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1 048 580,0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6242072" y="3311379"/>
            <a:ext cx="529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₸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9939</TotalTime>
  <Words>1033</Words>
  <Application>Microsoft Office PowerPoint</Application>
  <PresentationFormat>Широкоэкранный</PresentationFormat>
  <Paragraphs>435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Gill Sans MT</vt:lpstr>
      <vt:lpstr>Roboto</vt:lpstr>
      <vt:lpstr>Wingdings 2</vt:lpstr>
      <vt:lpstr>Дивиденд</vt:lpstr>
      <vt:lpstr>Тема Office</vt:lpstr>
      <vt:lpstr>1_Тема Office</vt:lpstr>
      <vt:lpstr>2_Тема Office</vt:lpstr>
      <vt:lpstr>3_Тема Office</vt:lpstr>
      <vt:lpstr>Социально-экономическое развитие Атырауской области </vt:lpstr>
      <vt:lpstr>Описание программы</vt:lpstr>
      <vt:lpstr>Цель и Задачи программы</vt:lpstr>
      <vt:lpstr>Целевые индикаторы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Абылайхан</cp:lastModifiedBy>
  <cp:revision>205</cp:revision>
  <dcterms:created xsi:type="dcterms:W3CDTF">2018-01-03T05:55:33Z</dcterms:created>
  <dcterms:modified xsi:type="dcterms:W3CDTF">2018-02-16T05:13:42Z</dcterms:modified>
</cp:coreProperties>
</file>