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</p:sldMasterIdLst>
  <p:notesMasterIdLst>
    <p:notesMasterId r:id="rId10"/>
  </p:notesMasterIdLst>
  <p:sldIdLst>
    <p:sldId id="256" r:id="rId3"/>
    <p:sldId id="262" r:id="rId4"/>
    <p:sldId id="275" r:id="rId5"/>
    <p:sldId id="283" r:id="rId6"/>
    <p:sldId id="276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6E53-1083-47AB-92F7-6D29D0C25D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898-B3AB-4B61-802E-44DDD30A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24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7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8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54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13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68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827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8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977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679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4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9647" y="606545"/>
            <a:ext cx="10993549" cy="1475013"/>
          </a:xfrm>
        </p:spPr>
        <p:txBody>
          <a:bodyPr/>
          <a:lstStyle/>
          <a:p>
            <a:r>
              <a:rPr lang="ru-RU" b="1" dirty="0"/>
              <a:t>Социально-экономическое развитие Атырауской области	</a:t>
            </a:r>
            <a:endParaRPr lang="en-US" b="1" dirty="0"/>
          </a:p>
        </p:txBody>
      </p:sp>
      <p:pic>
        <p:nvPicPr>
          <p:cNvPr id="2050" name="Picture 2" descr="Картинки по запросу Атырау гер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96" y="42738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13894" y="2207285"/>
            <a:ext cx="9545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400" b="1" cap="all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</a:t>
            </a:r>
            <a:r>
              <a:rPr lang="ru-RU" sz="2400" b="1" cap="all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программа развития образования и науки РК на 2016-2019 </a:t>
            </a:r>
            <a:r>
              <a:rPr lang="ru-RU" sz="2400" b="1" cap="all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годы</a:t>
            </a:r>
            <a:endParaRPr lang="ru-RU" sz="2400" b="1" cap="all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 smtClean="0">
                <a:latin typeface="Roboto" pitchFamily="2" charset="0"/>
                <a:ea typeface="Roboto" pitchFamily="2" charset="0"/>
              </a:rPr>
              <a:t>Описание </a:t>
            </a:r>
            <a:r>
              <a:rPr lang="kk-KZ" b="1" dirty="0">
                <a:latin typeface="Roboto" pitchFamily="2" charset="0"/>
                <a:ea typeface="Roboto" pitchFamily="2" charset="0"/>
              </a:rPr>
              <a:t>программы</a:t>
            </a:r>
            <a:endParaRPr lang="ru-KZ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715956"/>
            <a:ext cx="11739418" cy="456477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100" dirty="0" smtClean="0">
                <a:latin typeface="Roboto" pitchFamily="2" charset="0"/>
                <a:ea typeface="Roboto" pitchFamily="2" charset="0"/>
              </a:rPr>
              <a:t>	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Современный этап модернизации казахстанской системы образования и науки предполагает доступность для каждого качественного дошкольного воспитания и школьного образования, возможность получить новые профессиональные навыки в колледже и университете, развить исследовательские и творческие компетенции.</a:t>
            </a:r>
          </a:p>
          <a:p>
            <a:pPr marL="0" indent="0" fontAlgn="base">
              <a:buNone/>
            </a:pPr>
            <a:r>
              <a:rPr lang="en-US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	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Программа разработана на основе Плана Нации "100 конкретных шагов" с учетом ведущих мировых трендов. </a:t>
            </a:r>
            <a:endParaRPr lang="en-US" sz="21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	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Программа прошла широкое обсуждение в педагогической и научной общественности. Учтены предложения работодателей, бизнес-сообщества и международных экспертов.</a:t>
            </a:r>
          </a:p>
          <a:p>
            <a:pPr marL="0" indent="0">
              <a:buNone/>
            </a:pPr>
            <a:r>
              <a:rPr lang="ru-RU" sz="21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Разработчик </a:t>
            </a:r>
            <a:r>
              <a:rPr lang="ru-RU" sz="2100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Программы</a:t>
            </a:r>
            <a:r>
              <a:rPr lang="en-US" sz="21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:</a:t>
            </a:r>
            <a:r>
              <a:rPr lang="ru-RU" sz="21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Министерство образования и науки Республики Казахстан</a:t>
            </a:r>
            <a:endParaRPr lang="ru-KZ" sz="21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E84A8-0AF7-4EBE-8AB6-0C157D90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Цель </a:t>
            </a:r>
            <a:r>
              <a:rPr lang="ru-RU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и </a:t>
            </a:r>
            <a:r>
              <a:rPr lang="kk-KZ" b="1" dirty="0" smtClean="0">
                <a:latin typeface="Roboto" pitchFamily="2" charset="0"/>
                <a:ea typeface="Roboto" pitchFamily="2" charset="0"/>
              </a:rPr>
              <a:t>Задачи </a:t>
            </a:r>
            <a:r>
              <a:rPr lang="kk-KZ" b="1" dirty="0">
                <a:latin typeface="Roboto" pitchFamily="2" charset="0"/>
                <a:ea typeface="Roboto" pitchFamily="2" charset="0"/>
              </a:rPr>
              <a:t>программы</a:t>
            </a:r>
            <a:endParaRPr lang="ru-KZ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0193" y="2226343"/>
            <a:ext cx="8829507" cy="3082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Повышение конкурентоспособности образования и науки </a:t>
            </a:r>
            <a:endParaRPr lang="en-US" sz="2800" dirty="0" smtClean="0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endParaRPr lang="en-US" sz="2800" dirty="0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Развитие человеческого капитала для устойчивого роста экономики</a:t>
            </a:r>
            <a:endParaRPr lang="ru-KZ" sz="2800" dirty="0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EF88C75C-24EB-469A-B10A-B330D59F7DDB}"/>
              </a:ext>
            </a:extLst>
          </p:cNvPr>
          <p:cNvSpPr txBox="1">
            <a:spLocks/>
          </p:cNvSpPr>
          <p:nvPr/>
        </p:nvSpPr>
        <p:spPr>
          <a:xfrm>
            <a:off x="485807" y="369971"/>
            <a:ext cx="11529595" cy="61087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Улучшение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качественного состава педагогических кадров дошкольных организаций и повышение престижа профессии;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Увеличение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сети дошкольных организаций с учетом демографической ситуации;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Обновление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содержания дошкольного воспитания и обучения, ориентированного на качественную подготовку детей к школе;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Усовершенствование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менеджмента и мониторинга развития дошкольного воспитания и обучения;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Повышение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престижа профессии педагогов и повышение их качественного состава;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Обеспечение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инфраструктурного развития среднего образования;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Обновление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содержания среднего образования;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Формирование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 школьников духовно-нравственных ценностей Общенациональной патриотической идеи "</a:t>
            </a:r>
            <a:r>
              <a:rPr lang="ru-RU" sz="1600" dirty="0" err="1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Мәңгілік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 Ел" и культуры здорового образа жизни;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Усовершенствование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менеджмента и мониторинга развития среднего образования;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Повышение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престижа системы технического и профессионального образования;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Обеспечение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доступности </a:t>
            </a:r>
            <a:r>
              <a:rPr lang="ru-RU" sz="1600" dirty="0" err="1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ТиПО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 и качества подготовки кадров;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Обновление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содержания </a:t>
            </a:r>
            <a:r>
              <a:rPr lang="ru-RU" sz="1600" dirty="0" err="1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ТиПО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 с учетом запросов индустриально-инновационного развития страны;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Укрепление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духовно-нравственных ценностей Общенациональной патриотической идеи "</a:t>
            </a:r>
            <a:r>
              <a:rPr lang="ru-RU" sz="1600" dirty="0" err="1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Мәңгілік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 Ел" и культуры здорового образа жизни;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Усовершенствование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менеджмента и мониторинга развития </a:t>
            </a:r>
            <a:r>
              <a:rPr lang="ru-RU" sz="1600" dirty="0" err="1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ТиПО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;</a:t>
            </a:r>
          </a:p>
          <a:p>
            <a:pPr>
              <a:buClr>
                <a:srgbClr val="629DD1"/>
              </a:buClr>
            </a:pP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Обеспечение </a:t>
            </a:r>
            <a:r>
              <a:rPr lang="ru-RU" sz="1600" dirty="0" smtClean="0">
                <a:solidFill>
                  <a:srgbClr val="242852"/>
                </a:solidFill>
                <a:latin typeface="Roboto" pitchFamily="2" charset="0"/>
                <a:ea typeface="Roboto" pitchFamily="2" charset="0"/>
              </a:rPr>
              <a:t>качественной подготовки конкурентоспособных кадров;</a:t>
            </a:r>
            <a:endParaRPr lang="ru-KZ" sz="1400" dirty="0">
              <a:solidFill>
                <a:srgbClr val="242852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044E2-5054-4B30-93FF-B476BCC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k-KZ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Целевые индикаторы</a:t>
            </a:r>
            <a:endParaRPr lang="ru-KZ" b="1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6489"/>
              </p:ext>
            </p:extLst>
          </p:nvPr>
        </p:nvGraphicFramePr>
        <p:xfrm>
          <a:off x="0" y="2496831"/>
          <a:ext cx="12192000" cy="379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4992">
                  <a:extLst>
                    <a:ext uri="{9D8B030D-6E8A-4147-A177-3AD203B41FA5}">
                      <a16:colId xmlns:a16="http://schemas.microsoft.com/office/drawing/2014/main" val="1095414958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973193482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56458951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688335817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307360634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3477534133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764701924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3955137808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718227669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782969975"/>
                    </a:ext>
                  </a:extLst>
                </a:gridCol>
              </a:tblGrid>
              <a:tr h="2207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Ед. изм.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Исполнение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48352"/>
                  </a:ext>
                </a:extLst>
              </a:tr>
              <a:tr h="3500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63394"/>
                  </a:ext>
                </a:extLst>
              </a:tr>
              <a:tr h="1995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План на 2016г.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Факт за 2016г.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План на 2017г.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Факт за 2017г.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План на 2018г.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Факт за 2018г.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План на 2019г.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Факт за 2019г.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42928"/>
                  </a:ext>
                </a:extLst>
              </a:tr>
              <a:tr h="112933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Цель: Обеспечение равного доступа к качественному дошкольному воспитанию и обучению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36733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Доля детей 3-6 лет, охваченных дошкольным воспитанием и обучением по обновленному содержанию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84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85,7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87,1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93,1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kk-KZ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92,2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kk-KZ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3000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Уменьшение потребности в местах в дошкольные организации от общей  потребности 2014 года (194,6 </a:t>
                      </a:r>
                      <a:r>
                        <a:rPr lang="ru-RU" sz="1400" u="none" strike="noStrike" dirty="0" err="1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тыс.мест</a:t>
                      </a:r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55,9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59,5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11,3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0155"/>
                  </a:ext>
                </a:extLst>
              </a:tr>
              <a:tr h="29738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Доля дошкольных организаций с полным днем пребывания от общего количества всех типов и видов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79,5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54,2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81,1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85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79793"/>
                  </a:ext>
                </a:extLst>
              </a:tr>
              <a:tr h="29738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Доля мини-центров с кратковременным днем пребывания от общего их количества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Calibri" panose="020F0502020204030204" pitchFamily="34" charset="0"/>
                      </a:endParaRPr>
                    </a:p>
                  </a:txBody>
                  <a:tcPr marL="3660" marR="3660" marT="366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1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3630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4992">
                  <a:extLst>
                    <a:ext uri="{9D8B030D-6E8A-4147-A177-3AD203B41FA5}">
                      <a16:colId xmlns:a16="http://schemas.microsoft.com/office/drawing/2014/main" val="1831782979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316876161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196511868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1352392357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77741513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1376850913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944212381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4184144222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3326188073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1141638182"/>
                    </a:ext>
                  </a:extLst>
                </a:gridCol>
              </a:tblGrid>
              <a:tr h="3913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Наименование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Ед. изм.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Исполнение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82574"/>
                  </a:ext>
                </a:extLst>
              </a:tr>
              <a:tr h="2321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13014"/>
                  </a:ext>
                </a:extLst>
              </a:tr>
              <a:tr h="4591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2016г.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2016г.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2017г.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2017г.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2018г.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2018г.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2019г.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2019г.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125692"/>
                  </a:ext>
                </a:extLst>
              </a:tr>
              <a:tr h="4591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ru-RU" sz="1200" b="1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Цель: Обеспечение равного доступа к качественному среднему образованию, формирование интеллектуально, физически, духовно развитого и успешного гражданина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48662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учащихся с успеваемостью на «хорошо» и «отлично» (качество обучения)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52,1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52,2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57,3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57,6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57,8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58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1185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аварийных школ от общего количества школ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3,1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3,1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1,6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1,6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06410"/>
                  </a:ext>
                </a:extLst>
              </a:tr>
              <a:tr h="2752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Доля школ, ведущих занятия в три смены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4,6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27180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молодых педагогов от общего количества педагогов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2,1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3,9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2,2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2,3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1719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педагогов с высшей и первой категориями от общего количества педагогов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47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48,7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48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48,7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48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49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96327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Всего школ создавшие условие инклюз образование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30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30,5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59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59,5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44378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школ, применяющих ИКТ в образовательном процессе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100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93082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школьников, охваченных дополнительным образованием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52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52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53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63,7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55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38398"/>
                  </a:ext>
                </a:extLst>
              </a:tr>
              <a:tr h="114020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обучающихся, охваченных спортивными секциями общеобразовательных школ, в том числе республиканскими детско-юношескими спортивными турнирами (спартакиада школьников и др.)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27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26,5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27,5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80</a:t>
                      </a:r>
                      <a:endParaRPr lang="kk-KZ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28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28,5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313708"/>
                  </a:ext>
                </a:extLst>
              </a:tr>
              <a:tr h="68619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Доля школьников, охваченных детско-юношеским движением, в том числе движениями «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Жас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ұлан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», «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Жас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ru-RU" sz="12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қыран</a:t>
                      </a:r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»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38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39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40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2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43</a:t>
                      </a:r>
                      <a:endParaRPr lang="kk-KZ" sz="12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45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184" marR="4184" marT="4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63517"/>
              </p:ext>
            </p:extLst>
          </p:nvPr>
        </p:nvGraphicFramePr>
        <p:xfrm>
          <a:off x="2" y="0"/>
          <a:ext cx="12191997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4989">
                  <a:extLst>
                    <a:ext uri="{9D8B030D-6E8A-4147-A177-3AD203B41FA5}">
                      <a16:colId xmlns:a16="http://schemas.microsoft.com/office/drawing/2014/main" val="3695458664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1576727394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4192932736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891967991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1204319742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76341362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532598396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204539795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2500520643"/>
                    </a:ext>
                  </a:extLst>
                </a:gridCol>
                <a:gridCol w="964112">
                  <a:extLst>
                    <a:ext uri="{9D8B030D-6E8A-4147-A177-3AD203B41FA5}">
                      <a16:colId xmlns:a16="http://schemas.microsoft.com/office/drawing/2014/main" val="3399382850"/>
                    </a:ext>
                  </a:extLst>
                </a:gridCol>
              </a:tblGrid>
              <a:tr h="334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Наименование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Ед. изм.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Исполнение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41311"/>
                  </a:ext>
                </a:extLst>
              </a:tr>
              <a:tr h="2317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31197"/>
                  </a:ext>
                </a:extLst>
              </a:tr>
              <a:tr h="4584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2016г.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2016г.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2017г.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2017г.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2018г.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2018г.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План на 2019г.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Факт за 2019г.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88994"/>
                  </a:ext>
                </a:extLst>
              </a:tr>
              <a:tr h="45841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Цель: Социально-экономическая интеграция молодежи через создание условий для получения технического и профессионального образования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46313"/>
                  </a:ext>
                </a:extLst>
              </a:tr>
              <a:tr h="4584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государственных колледжей, прошедших процедуру аккредитации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3,5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11,1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7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16,6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2195"/>
                  </a:ext>
                </a:extLst>
              </a:tr>
              <a:tr h="1138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выпускников учебных заведений ТиПО, обучившихся по государственному образовательному заказу, трудоустроенных и занятых в первый год после окончания обучения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80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92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85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94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95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57860"/>
                  </a:ext>
                </a:extLst>
              </a:tr>
              <a:tr h="91169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Доля организаций </a:t>
                      </a:r>
                      <a:r>
                        <a:rPr lang="ru-RU" sz="14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ТиПО</a:t>
                      </a:r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, создавших равные условия и </a:t>
                      </a:r>
                      <a:r>
                        <a:rPr lang="ru-RU" sz="1400" u="none" strike="noStrike" dirty="0" err="1">
                          <a:effectLst/>
                          <a:latin typeface="Roboto" pitchFamily="2" charset="0"/>
                          <a:ea typeface="Roboto" pitchFamily="2" charset="0"/>
                        </a:rPr>
                        <a:t>безбарьерный</a:t>
                      </a:r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 доступ для студентов с особыми образовательными потребностями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21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25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40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38149"/>
                  </a:ext>
                </a:extLst>
              </a:tr>
              <a:tr h="10948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колледжей, внедривших основные принципы дуального обучения по технологическим и сельскохозяйственным специальностям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80,1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36935"/>
                  </a:ext>
                </a:extLst>
              </a:tr>
              <a:tr h="4584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обучающихся ТиПО, охваченных спортивными секциями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84722"/>
                  </a:ext>
                </a:extLst>
              </a:tr>
              <a:tr h="13127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Доля обучающихся в организациях ТиПО, вовлеченных в общественно-полезную деятельность (волонтерство, участие в деятельности комитетов по делам молодежи и др.)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35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Roboto" pitchFamily="2" charset="0"/>
                          <a:ea typeface="Roboto" pitchFamily="2" charset="0"/>
                        </a:rPr>
                        <a:t>40</a:t>
                      </a:r>
                      <a:endParaRPr lang="kk-KZ" sz="1400" b="0" i="0" u="none" strike="noStrike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42</a:t>
                      </a:r>
                      <a:endParaRPr lang="kk-KZ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Roboto" pitchFamily="2" charset="0"/>
                          <a:ea typeface="Roboto" pitchFamily="2" charset="0"/>
                        </a:rPr>
                        <a:t>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4819" marR="4819" marT="481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7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9996</TotalTime>
  <Words>685</Words>
  <Application>Microsoft Office PowerPoint</Application>
  <PresentationFormat>Широкоэкранный</PresentationFormat>
  <Paragraphs>269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Gill Sans MT</vt:lpstr>
      <vt:lpstr>Roboto</vt:lpstr>
      <vt:lpstr>Wingdings 2</vt:lpstr>
      <vt:lpstr>Дивиденд</vt:lpstr>
      <vt:lpstr>4_Тема Office</vt:lpstr>
      <vt:lpstr>Социально-экономическое развитие Атырауской области </vt:lpstr>
      <vt:lpstr>Описание программы</vt:lpstr>
      <vt:lpstr>Цель и Задачи программы</vt:lpstr>
      <vt:lpstr>Презентация PowerPoint</vt:lpstr>
      <vt:lpstr>Целевые индикаторы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Абылайхан</cp:lastModifiedBy>
  <cp:revision>210</cp:revision>
  <dcterms:created xsi:type="dcterms:W3CDTF">2018-01-03T05:55:33Z</dcterms:created>
  <dcterms:modified xsi:type="dcterms:W3CDTF">2018-02-16T06:10:58Z</dcterms:modified>
</cp:coreProperties>
</file>