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3"/>
    <p:restoredTop sz="96327"/>
  </p:normalViewPr>
  <p:slideViewPr>
    <p:cSldViewPr snapToGrid="0">
      <p:cViewPr>
        <p:scale>
          <a:sx n="60" d="100"/>
          <a:sy n="60" d="100"/>
        </p:scale>
        <p:origin x="50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85F4D-7156-7145-A462-BFB61750713F}" type="datetimeFigureOut">
              <a:rPr lang="en-US" smtClean="0"/>
              <a:t>3/24/23</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89F8E0-3767-C14B-96DC-4102E0958184}" type="slidenum">
              <a:rPr lang="en-US" smtClean="0"/>
              <a:t>‹#›</a:t>
            </a:fld>
            <a:endParaRPr lang="en-US"/>
          </a:p>
        </p:txBody>
      </p:sp>
    </p:spTree>
    <p:extLst>
      <p:ext uri="{BB962C8B-B14F-4D97-AF65-F5344CB8AC3E}">
        <p14:creationId xmlns:p14="http://schemas.microsoft.com/office/powerpoint/2010/main" val="3993145174"/>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89F8E0-3767-C14B-96DC-4102E0958184}" type="slidenum">
              <a:rPr lang="en-US" smtClean="0"/>
              <a:t>1</a:t>
            </a:fld>
            <a:endParaRPr lang="en-US"/>
          </a:p>
        </p:txBody>
      </p:sp>
    </p:spTree>
    <p:extLst>
      <p:ext uri="{BB962C8B-B14F-4D97-AF65-F5344CB8AC3E}">
        <p14:creationId xmlns:p14="http://schemas.microsoft.com/office/powerpoint/2010/main" val="1270629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75419" y="14811672"/>
            <a:ext cx="19776259"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394861" y="4754880"/>
            <a:ext cx="19175405" cy="7223251"/>
          </a:xfrm>
          <a:effectLst/>
        </p:spPr>
        <p:txBody>
          <a:bodyPr anchor="b">
            <a:normAutofit/>
          </a:bodyPr>
          <a:lstStyle>
            <a:lvl1pPr>
              <a:defRPr sz="864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394861" y="11978134"/>
            <a:ext cx="19175405" cy="2833541"/>
          </a:xfrm>
        </p:spPr>
        <p:txBody>
          <a:bodyPr anchor="t">
            <a:normAutofit/>
          </a:bodyPr>
          <a:lstStyle>
            <a:lvl1pPr marL="0" indent="0" algn="l">
              <a:buNone/>
              <a:defRPr sz="3840" cap="all">
                <a:solidFill>
                  <a:schemeClr val="accent2"/>
                </a:solidFill>
              </a:defRPr>
            </a:lvl1pPr>
            <a:lvl2pPr marL="1097280" indent="0" algn="ctr">
              <a:buNone/>
              <a:defRPr>
                <a:solidFill>
                  <a:schemeClr val="tx1">
                    <a:tint val="75000"/>
                  </a:schemeClr>
                </a:solidFill>
              </a:defRPr>
            </a:lvl2pPr>
            <a:lvl3pPr marL="2194560" indent="0" algn="ctr">
              <a:buNone/>
              <a:defRPr>
                <a:solidFill>
                  <a:schemeClr val="tx1">
                    <a:tint val="75000"/>
                  </a:schemeClr>
                </a:solidFill>
              </a:defRPr>
            </a:lvl3pPr>
            <a:lvl4pPr marL="3291840" indent="0" algn="ctr">
              <a:buNone/>
              <a:defRPr>
                <a:solidFill>
                  <a:schemeClr val="tx1">
                    <a:tint val="75000"/>
                  </a:schemeClr>
                </a:solidFill>
              </a:defRPr>
            </a:lvl4pPr>
            <a:lvl5pPr marL="4389120" indent="0" algn="ctr">
              <a:buNone/>
              <a:defRPr>
                <a:solidFill>
                  <a:schemeClr val="tx1">
                    <a:tint val="75000"/>
                  </a:schemeClr>
                </a:solidFill>
              </a:defRPr>
            </a:lvl5pPr>
            <a:lvl6pPr marL="5486400" indent="0" algn="ctr">
              <a:buNone/>
              <a:defRPr>
                <a:solidFill>
                  <a:schemeClr val="tx1">
                    <a:tint val="75000"/>
                  </a:schemeClr>
                </a:solidFill>
              </a:defRPr>
            </a:lvl6pPr>
            <a:lvl7pPr marL="6583680" indent="0" algn="ctr">
              <a:buNone/>
              <a:defRPr>
                <a:solidFill>
                  <a:schemeClr val="tx1">
                    <a:tint val="75000"/>
                  </a:schemeClr>
                </a:solidFill>
              </a:defRPr>
            </a:lvl7pPr>
            <a:lvl8pPr marL="7680960" indent="0" algn="ctr">
              <a:buNone/>
              <a:defRPr>
                <a:solidFill>
                  <a:schemeClr val="tx1">
                    <a:tint val="75000"/>
                  </a:schemeClr>
                </a:solidFill>
              </a:defRPr>
            </a:lvl8pPr>
            <a:lvl9pPr marL="877824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9785F1C-7D4E-6B48-863F-D75359666637}" type="datetimeFigureOut">
              <a:rPr lang="en-US" smtClean="0"/>
              <a:t>3/24/23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F982B1F-6287-1447-9C93-FE27A5FC7A7E}" type="slidenum">
              <a:rPr lang="en-US" smtClean="0"/>
              <a:t>‹#›</a:t>
            </a:fld>
            <a:endParaRPr lang="en-US"/>
          </a:p>
        </p:txBody>
      </p:sp>
    </p:spTree>
    <p:extLst>
      <p:ext uri="{BB962C8B-B14F-4D97-AF65-F5344CB8AC3E}">
        <p14:creationId xmlns:p14="http://schemas.microsoft.com/office/powerpoint/2010/main" val="1710576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1075422" y="2878682"/>
            <a:ext cx="19772897"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85F1C-7D4E-6B48-863F-D75359666637}" type="datetimeFigureOut">
              <a:rPr lang="en-US" smtClean="0"/>
              <a:t>3/24/23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82B1F-6287-1447-9C93-FE27A5FC7A7E}" type="slidenum">
              <a:rPr lang="en-US" smtClean="0"/>
              <a:t>‹#›</a:t>
            </a:fld>
            <a:endParaRPr lang="en-US"/>
          </a:p>
        </p:txBody>
      </p:sp>
    </p:spTree>
    <p:extLst>
      <p:ext uri="{BB962C8B-B14F-4D97-AF65-F5344CB8AC3E}">
        <p14:creationId xmlns:p14="http://schemas.microsoft.com/office/powerpoint/2010/main" val="3548301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15910561" y="2878680"/>
            <a:ext cx="4937758"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15910561" y="3243483"/>
            <a:ext cx="3607495" cy="24878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94862" y="3243483"/>
            <a:ext cx="14213302" cy="248787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188612" y="28589455"/>
            <a:ext cx="2274413" cy="1752600"/>
          </a:xfrm>
        </p:spPr>
        <p:txBody>
          <a:bodyPr/>
          <a:lstStyle>
            <a:lvl1pPr>
              <a:defRPr>
                <a:solidFill>
                  <a:schemeClr val="accent1">
                    <a:lumMod val="75000"/>
                    <a:lumOff val="25000"/>
                  </a:schemeClr>
                </a:solidFill>
              </a:defRPr>
            </a:lvl1pPr>
          </a:lstStyle>
          <a:p>
            <a:fld id="{39785F1C-7D4E-6B48-863F-D75359666637}" type="datetimeFigureOut">
              <a:rPr lang="en-US" smtClean="0"/>
              <a:t>3/24/23</a:t>
            </a:fld>
            <a:endParaRPr lang="en-US"/>
          </a:p>
        </p:txBody>
      </p:sp>
      <p:sp>
        <p:nvSpPr>
          <p:cNvPr id="5" name="Footer Placeholder 4"/>
          <p:cNvSpPr>
            <a:spLocks noGrp="1"/>
          </p:cNvSpPr>
          <p:nvPr>
            <p:ph type="ftr" sz="quarter" idx="11"/>
          </p:nvPr>
        </p:nvSpPr>
        <p:spPr>
          <a:xfrm>
            <a:off x="1394862" y="28568690"/>
            <a:ext cx="14213302" cy="1752600"/>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F982B1F-6287-1447-9C93-FE27A5FC7A7E}" type="slidenum">
              <a:rPr lang="en-US" smtClean="0"/>
              <a:t>‹#›</a:t>
            </a:fld>
            <a:endParaRPr lang="en-US"/>
          </a:p>
        </p:txBody>
      </p:sp>
    </p:spTree>
    <p:extLst>
      <p:ext uri="{BB962C8B-B14F-4D97-AF65-F5344CB8AC3E}">
        <p14:creationId xmlns:p14="http://schemas.microsoft.com/office/powerpoint/2010/main" val="171482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075422" y="2878682"/>
            <a:ext cx="19772897"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394861" y="10694417"/>
            <a:ext cx="19175405" cy="17427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85F1C-7D4E-6B48-863F-D75359666637}" type="datetimeFigureOut">
              <a:rPr lang="en-US" smtClean="0"/>
              <a:t>3/24/23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82B1F-6287-1447-9C93-FE27A5FC7A7E}" type="slidenum">
              <a:rPr lang="en-US" smtClean="0"/>
              <a:t>‹#›</a:t>
            </a:fld>
            <a:endParaRPr lang="en-US"/>
          </a:p>
        </p:txBody>
      </p:sp>
    </p:spTree>
    <p:extLst>
      <p:ext uri="{BB962C8B-B14F-4D97-AF65-F5344CB8AC3E}">
        <p14:creationId xmlns:p14="http://schemas.microsoft.com/office/powerpoint/2010/main" val="8591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1086352" y="24681473"/>
            <a:ext cx="19772897"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394865" y="14575551"/>
            <a:ext cx="19175402" cy="7223251"/>
          </a:xfrm>
        </p:spPr>
        <p:txBody>
          <a:bodyPr anchor="b">
            <a:normAutofit/>
          </a:bodyPr>
          <a:lstStyle>
            <a:lvl1pPr algn="l">
              <a:defRPr sz="864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94865" y="21798802"/>
            <a:ext cx="19175402" cy="2882669"/>
          </a:xfrm>
        </p:spPr>
        <p:txBody>
          <a:bodyPr anchor="t">
            <a:normAutofit/>
          </a:bodyPr>
          <a:lstStyle>
            <a:lvl1pPr marL="0" indent="0" algn="l">
              <a:buNone/>
              <a:defRPr sz="4320" cap="all">
                <a:solidFill>
                  <a:schemeClr val="accent2"/>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9785F1C-7D4E-6B48-863F-D75359666637}" type="datetimeFigureOut">
              <a:rPr lang="en-US" smtClean="0"/>
              <a:t>3/24/23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F982B1F-6287-1447-9C93-FE27A5FC7A7E}" type="slidenum">
              <a:rPr lang="en-US" smtClean="0"/>
              <a:t>‹#›</a:t>
            </a:fld>
            <a:endParaRPr lang="en-US"/>
          </a:p>
        </p:txBody>
      </p:sp>
    </p:spTree>
    <p:extLst>
      <p:ext uri="{BB962C8B-B14F-4D97-AF65-F5344CB8AC3E}">
        <p14:creationId xmlns:p14="http://schemas.microsoft.com/office/powerpoint/2010/main" val="380492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1075422" y="2878682"/>
            <a:ext cx="19772897"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94862" y="10694412"/>
            <a:ext cx="9358865"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91877" y="10694417"/>
            <a:ext cx="9378389"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785F1C-7D4E-6B48-863F-D75359666637}" type="datetimeFigureOut">
              <a:rPr lang="en-US" smtClean="0"/>
              <a:t>3/24/23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82B1F-6287-1447-9C93-FE27A5FC7A7E}" type="slidenum">
              <a:rPr lang="en-US" smtClean="0"/>
              <a:t>‹#›</a:t>
            </a:fld>
            <a:endParaRPr lang="en-US"/>
          </a:p>
        </p:txBody>
      </p:sp>
    </p:spTree>
    <p:extLst>
      <p:ext uri="{BB962C8B-B14F-4D97-AF65-F5344CB8AC3E}">
        <p14:creationId xmlns:p14="http://schemas.microsoft.com/office/powerpoint/2010/main" val="1789747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1075422" y="2878682"/>
            <a:ext cx="19772897"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129326" y="10694414"/>
            <a:ext cx="8624400" cy="2766058"/>
          </a:xfrm>
        </p:spPr>
        <p:txBody>
          <a:bodyPr anchor="b">
            <a:noAutofit/>
          </a:bodyPr>
          <a:lstStyle>
            <a:lvl1pPr marL="0" indent="0">
              <a:buNone/>
              <a:defRPr sz="5280" b="0">
                <a:solidFill>
                  <a:schemeClr val="accent2"/>
                </a:solidFill>
              </a:defRPr>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394862" y="14045047"/>
            <a:ext cx="9358865"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926340" y="10694414"/>
            <a:ext cx="8643924" cy="2766058"/>
          </a:xfrm>
        </p:spPr>
        <p:txBody>
          <a:bodyPr anchor="b">
            <a:noAutofit/>
          </a:bodyPr>
          <a:lstStyle>
            <a:lvl1pPr marL="0" indent="0">
              <a:buNone/>
              <a:defRPr sz="5280" b="0">
                <a:solidFill>
                  <a:schemeClr val="accent2"/>
                </a:solidFill>
              </a:defRPr>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91877" y="14045047"/>
            <a:ext cx="9378389"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785F1C-7D4E-6B48-863F-D75359666637}" type="datetimeFigureOut">
              <a:rPr lang="en-US" smtClean="0"/>
              <a:t>3/24/23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982B1F-6287-1447-9C93-FE27A5FC7A7E}" type="slidenum">
              <a:rPr lang="en-US" smtClean="0"/>
              <a:t>‹#›</a:t>
            </a:fld>
            <a:endParaRPr lang="en-US"/>
          </a:p>
        </p:txBody>
      </p:sp>
    </p:spTree>
    <p:extLst>
      <p:ext uri="{BB962C8B-B14F-4D97-AF65-F5344CB8AC3E}">
        <p14:creationId xmlns:p14="http://schemas.microsoft.com/office/powerpoint/2010/main" val="95954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1075422" y="2878682"/>
            <a:ext cx="19772897"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785F1C-7D4E-6B48-863F-D75359666637}" type="datetimeFigureOut">
              <a:rPr lang="en-US" smtClean="0"/>
              <a:t>3/24/23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982B1F-6287-1447-9C93-FE27A5FC7A7E}" type="slidenum">
              <a:rPr lang="en-US" smtClean="0"/>
              <a:t>‹#›</a:t>
            </a:fld>
            <a:endParaRPr lang="en-US"/>
          </a:p>
        </p:txBody>
      </p:sp>
    </p:spTree>
    <p:extLst>
      <p:ext uri="{BB962C8B-B14F-4D97-AF65-F5344CB8AC3E}">
        <p14:creationId xmlns:p14="http://schemas.microsoft.com/office/powerpoint/2010/main" val="402132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85F1C-7D4E-6B48-863F-D75359666637}" type="datetimeFigureOut">
              <a:rPr lang="en-US" smtClean="0"/>
              <a:t>3/24/23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982B1F-6287-1447-9C93-FE27A5FC7A7E}" type="slidenum">
              <a:rPr lang="en-US" smtClean="0"/>
              <a:t>‹#›</a:t>
            </a:fld>
            <a:endParaRPr lang="en-US"/>
          </a:p>
        </p:txBody>
      </p:sp>
    </p:spTree>
    <p:extLst>
      <p:ext uri="{BB962C8B-B14F-4D97-AF65-F5344CB8AC3E}">
        <p14:creationId xmlns:p14="http://schemas.microsoft.com/office/powerpoint/2010/main" val="427971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1086352" y="24681470"/>
            <a:ext cx="19772897"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395246" y="25259021"/>
            <a:ext cx="8487900" cy="3309667"/>
          </a:xfrm>
        </p:spPr>
        <p:txBody>
          <a:bodyPr anchor="ctr"/>
          <a:lstStyle>
            <a:lvl1pPr algn="l">
              <a:defRPr sz="48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1071358" y="2885760"/>
            <a:ext cx="19776960" cy="20183040"/>
          </a:xfrm>
        </p:spPr>
        <p:txBody>
          <a:bodyPr anchor="ctr">
            <a:normAutofit/>
          </a:bodyPr>
          <a:lstStyle>
            <a:lvl1pPr>
              <a:defRPr sz="4800">
                <a:solidFill>
                  <a:schemeClr val="tx2"/>
                </a:solidFill>
              </a:defRPr>
            </a:lvl1pPr>
            <a:lvl2pPr>
              <a:defRPr sz="4320">
                <a:solidFill>
                  <a:schemeClr val="tx2"/>
                </a:solidFill>
              </a:defRPr>
            </a:lvl2pPr>
            <a:lvl3pPr>
              <a:defRPr sz="3840">
                <a:solidFill>
                  <a:schemeClr val="tx2"/>
                </a:solidFill>
              </a:defRPr>
            </a:lvl3pPr>
            <a:lvl4pPr>
              <a:defRPr sz="3360">
                <a:solidFill>
                  <a:schemeClr val="tx2"/>
                </a:solidFill>
              </a:defRPr>
            </a:lvl4pPr>
            <a:lvl5pPr>
              <a:defRPr sz="3360">
                <a:solidFill>
                  <a:schemeClr val="tx2"/>
                </a:solidFill>
              </a:defRPr>
            </a:lvl5pPr>
            <a:lvl6pPr>
              <a:defRPr sz="3360">
                <a:solidFill>
                  <a:schemeClr val="tx2"/>
                </a:solidFill>
              </a:defRPr>
            </a:lvl6pPr>
            <a:lvl7pPr>
              <a:defRPr sz="3360">
                <a:solidFill>
                  <a:schemeClr val="tx2"/>
                </a:solidFill>
              </a:defRPr>
            </a:lvl7pPr>
            <a:lvl8pPr>
              <a:defRPr sz="3360">
                <a:solidFill>
                  <a:schemeClr val="tx2"/>
                </a:solidFill>
              </a:defRPr>
            </a:lvl8pPr>
            <a:lvl9pPr>
              <a:defRPr sz="336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33482" y="25259018"/>
            <a:ext cx="10236785" cy="3309672"/>
          </a:xfrm>
        </p:spPr>
        <p:txBody>
          <a:bodyPr anchor="ctr">
            <a:normAutofit/>
          </a:bodyPr>
          <a:lstStyle>
            <a:lvl1pPr marL="0" indent="0" algn="r">
              <a:buNone/>
              <a:defRPr sz="2640">
                <a:solidFill>
                  <a:schemeClr val="bg1"/>
                </a:solidFill>
              </a:defRPr>
            </a:lvl1pPr>
            <a:lvl2pPr marL="1097280" indent="0">
              <a:buNone/>
              <a:defRPr sz="2640"/>
            </a:lvl2pPr>
            <a:lvl3pPr marL="2194560" indent="0">
              <a:buNone/>
              <a:defRPr sz="2400"/>
            </a:lvl3pPr>
            <a:lvl4pPr marL="3291840" indent="0">
              <a:buNone/>
              <a:defRPr sz="2160"/>
            </a:lvl4pPr>
            <a:lvl5pPr marL="4389120" indent="0">
              <a:buNone/>
              <a:defRPr sz="2160"/>
            </a:lvl5pPr>
            <a:lvl6pPr marL="5486400" indent="0">
              <a:buNone/>
              <a:defRPr sz="2160"/>
            </a:lvl6pPr>
            <a:lvl7pPr marL="6583680" indent="0">
              <a:buNone/>
              <a:defRPr sz="2160"/>
            </a:lvl7pPr>
            <a:lvl8pPr marL="7680960" indent="0">
              <a:buNone/>
              <a:defRPr sz="2160"/>
            </a:lvl8pPr>
            <a:lvl9pPr marL="8778240" indent="0">
              <a:buNone/>
              <a:defRPr sz="216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9785F1C-7D4E-6B48-863F-D75359666637}" type="datetimeFigureOut">
              <a:rPr lang="en-US" smtClean="0"/>
              <a:t>3/24/23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F982B1F-6287-1447-9C93-FE27A5FC7A7E}" type="slidenum">
              <a:rPr lang="en-US" smtClean="0"/>
              <a:t>‹#›</a:t>
            </a:fld>
            <a:endParaRPr lang="en-US"/>
          </a:p>
        </p:txBody>
      </p:sp>
    </p:spTree>
    <p:extLst>
      <p:ext uri="{BB962C8B-B14F-4D97-AF65-F5344CB8AC3E}">
        <p14:creationId xmlns:p14="http://schemas.microsoft.com/office/powerpoint/2010/main" val="27608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4861" y="22528267"/>
            <a:ext cx="19175405" cy="2720342"/>
          </a:xfrm>
        </p:spPr>
        <p:txBody>
          <a:bodyPr anchor="b">
            <a:normAutofit/>
          </a:bodyPr>
          <a:lstStyle>
            <a:lvl1pPr algn="l">
              <a:defRPr sz="576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5423" y="2878680"/>
            <a:ext cx="19772894" cy="17074810"/>
          </a:xfrm>
        </p:spPr>
        <p:txBody>
          <a:bodyPr anchor="t">
            <a:normAutofit/>
          </a:bodyPr>
          <a:lstStyle>
            <a:lvl1pPr marL="0" indent="0" algn="ctr">
              <a:buNone/>
              <a:defRPr sz="3840"/>
            </a:lvl1pPr>
            <a:lvl2pPr marL="1097280" indent="0">
              <a:buNone/>
              <a:defRPr sz="3840"/>
            </a:lvl2pPr>
            <a:lvl3pPr marL="2194560" indent="0">
              <a:buNone/>
              <a:defRPr sz="3840"/>
            </a:lvl3pPr>
            <a:lvl4pPr marL="3291840" indent="0">
              <a:buNone/>
              <a:defRPr sz="3840"/>
            </a:lvl4pPr>
            <a:lvl5pPr marL="4389120" indent="0">
              <a:buNone/>
              <a:defRPr sz="3840"/>
            </a:lvl5pPr>
            <a:lvl6pPr marL="5486400" indent="0">
              <a:buNone/>
              <a:defRPr sz="3840"/>
            </a:lvl6pPr>
            <a:lvl7pPr marL="6583680" indent="0">
              <a:buNone/>
              <a:defRPr sz="3840"/>
            </a:lvl7pPr>
            <a:lvl8pPr marL="7680960" indent="0">
              <a:buNone/>
              <a:defRPr sz="3840"/>
            </a:lvl8pPr>
            <a:lvl9pPr marL="8778240" indent="0">
              <a:buNone/>
              <a:defRPr sz="3840"/>
            </a:lvl9pPr>
          </a:lstStyle>
          <a:p>
            <a:r>
              <a:rPr lang="en-US"/>
              <a:t>Click icon to add picture</a:t>
            </a:r>
            <a:endParaRPr lang="en-US" dirty="0"/>
          </a:p>
        </p:txBody>
      </p:sp>
      <p:sp>
        <p:nvSpPr>
          <p:cNvPr id="4" name="Text Placeholder 3"/>
          <p:cNvSpPr>
            <a:spLocks noGrp="1"/>
          </p:cNvSpPr>
          <p:nvPr>
            <p:ph type="body" sz="half" idx="2"/>
          </p:nvPr>
        </p:nvSpPr>
        <p:spPr>
          <a:xfrm>
            <a:off x="1394861" y="25248607"/>
            <a:ext cx="19175405" cy="2873621"/>
          </a:xfrm>
        </p:spPr>
        <p:txBody>
          <a:bodyPr>
            <a:normAutofit/>
          </a:bodyPr>
          <a:lstStyle>
            <a:lvl1pPr marL="0" indent="0">
              <a:buNone/>
              <a:defRPr sz="2880"/>
            </a:lvl1pPr>
            <a:lvl2pPr marL="1097280" indent="0">
              <a:buNone/>
              <a:defRPr sz="2880"/>
            </a:lvl2pPr>
            <a:lvl3pPr marL="2194560" indent="0">
              <a:buNone/>
              <a:defRPr sz="2400"/>
            </a:lvl3pPr>
            <a:lvl4pPr marL="3291840" indent="0">
              <a:buNone/>
              <a:defRPr sz="2160"/>
            </a:lvl4pPr>
            <a:lvl5pPr marL="4389120" indent="0">
              <a:buNone/>
              <a:defRPr sz="2160"/>
            </a:lvl5pPr>
            <a:lvl6pPr marL="5486400" indent="0">
              <a:buNone/>
              <a:defRPr sz="2160"/>
            </a:lvl6pPr>
            <a:lvl7pPr marL="6583680" indent="0">
              <a:buNone/>
              <a:defRPr sz="2160"/>
            </a:lvl7pPr>
            <a:lvl8pPr marL="7680960" indent="0">
              <a:buNone/>
              <a:defRPr sz="2160"/>
            </a:lvl8pPr>
            <a:lvl9pPr marL="8778240" indent="0">
              <a:buNone/>
              <a:defRPr sz="2160"/>
            </a:lvl9pPr>
          </a:lstStyle>
          <a:p>
            <a:pPr lvl="0"/>
            <a:r>
              <a:rPr lang="en-US"/>
              <a:t>Click to edit Master text styles</a:t>
            </a:r>
          </a:p>
        </p:txBody>
      </p:sp>
      <p:sp>
        <p:nvSpPr>
          <p:cNvPr id="5" name="Date Placeholder 4"/>
          <p:cNvSpPr>
            <a:spLocks noGrp="1"/>
          </p:cNvSpPr>
          <p:nvPr>
            <p:ph type="dt" sz="half" idx="10"/>
          </p:nvPr>
        </p:nvSpPr>
        <p:spPr/>
        <p:txBody>
          <a:bodyPr/>
          <a:lstStyle/>
          <a:p>
            <a:fld id="{39785F1C-7D4E-6B48-863F-D75359666637}" type="datetimeFigureOut">
              <a:rPr lang="en-US" smtClean="0"/>
              <a:t>3/24/23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82B1F-6287-1447-9C93-FE27A5FC7A7E}" type="slidenum">
              <a:rPr lang="en-US" smtClean="0"/>
              <a:t>‹#›</a:t>
            </a:fld>
            <a:endParaRPr lang="en-US"/>
          </a:p>
        </p:txBody>
      </p:sp>
    </p:spTree>
    <p:extLst>
      <p:ext uri="{BB962C8B-B14F-4D97-AF65-F5344CB8AC3E}">
        <p14:creationId xmlns:p14="http://schemas.microsoft.com/office/powerpoint/2010/main" val="75772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94861" y="3299878"/>
            <a:ext cx="19175405" cy="5199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94861" y="10694415"/>
            <a:ext cx="19175405" cy="174278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342385" y="28589455"/>
            <a:ext cx="5120640" cy="1752600"/>
          </a:xfrm>
          <a:prstGeom prst="rect">
            <a:avLst/>
          </a:prstGeom>
        </p:spPr>
        <p:txBody>
          <a:bodyPr vert="horz" lIns="91440" tIns="45720" rIns="91440" bIns="45720" rtlCol="0" anchor="ctr"/>
          <a:lstStyle>
            <a:lvl1pPr algn="r">
              <a:defRPr sz="2160">
                <a:solidFill>
                  <a:schemeClr val="accent2"/>
                </a:solidFill>
              </a:defRPr>
            </a:lvl1pPr>
          </a:lstStyle>
          <a:p>
            <a:fld id="{39785F1C-7D4E-6B48-863F-D75359666637}" type="datetimeFigureOut">
              <a:rPr lang="en-US" smtClean="0"/>
              <a:t>3/24/23</a:t>
            </a:fld>
            <a:endParaRPr lang="en-US"/>
          </a:p>
        </p:txBody>
      </p:sp>
      <p:sp>
        <p:nvSpPr>
          <p:cNvPr id="5" name="Footer Placeholder 4"/>
          <p:cNvSpPr>
            <a:spLocks noGrp="1"/>
          </p:cNvSpPr>
          <p:nvPr>
            <p:ph type="ftr" sz="quarter" idx="3"/>
          </p:nvPr>
        </p:nvSpPr>
        <p:spPr>
          <a:xfrm>
            <a:off x="1394862" y="28568690"/>
            <a:ext cx="11689404" cy="1752600"/>
          </a:xfrm>
          <a:prstGeom prst="rect">
            <a:avLst/>
          </a:prstGeom>
        </p:spPr>
        <p:txBody>
          <a:bodyPr vert="horz" lIns="91440" tIns="45720" rIns="91440" bIns="45720" rtlCol="0" anchor="ctr"/>
          <a:lstStyle>
            <a:lvl1pPr algn="l">
              <a:defRPr sz="2160" cap="all">
                <a:solidFill>
                  <a:schemeClr val="accent2"/>
                </a:solidFill>
              </a:defRPr>
            </a:lvl1pPr>
          </a:lstStyle>
          <a:p>
            <a:endParaRPr lang="en-US"/>
          </a:p>
        </p:txBody>
      </p:sp>
      <p:sp>
        <p:nvSpPr>
          <p:cNvPr id="6" name="Slide Number Placeholder 5"/>
          <p:cNvSpPr>
            <a:spLocks noGrp="1"/>
          </p:cNvSpPr>
          <p:nvPr>
            <p:ph type="sldNum" sz="quarter" idx="4"/>
          </p:nvPr>
        </p:nvSpPr>
        <p:spPr>
          <a:xfrm>
            <a:off x="18721143" y="28589455"/>
            <a:ext cx="1849123" cy="1752600"/>
          </a:xfrm>
          <a:prstGeom prst="rect">
            <a:avLst/>
          </a:prstGeom>
        </p:spPr>
        <p:txBody>
          <a:bodyPr vert="horz" lIns="91440" tIns="45720" rIns="91440" bIns="45720" rtlCol="0" anchor="ctr"/>
          <a:lstStyle>
            <a:lvl1pPr algn="r">
              <a:defRPr sz="2160">
                <a:solidFill>
                  <a:schemeClr val="accent2"/>
                </a:solidFill>
              </a:defRPr>
            </a:lvl1pPr>
          </a:lstStyle>
          <a:p>
            <a:fld id="{8F982B1F-6287-1447-9C93-FE27A5FC7A7E}" type="slidenum">
              <a:rPr lang="en-US" smtClean="0"/>
              <a:t>‹#›</a:t>
            </a:fld>
            <a:endParaRPr lang="en-US"/>
          </a:p>
        </p:txBody>
      </p:sp>
      <p:sp>
        <p:nvSpPr>
          <p:cNvPr id="9" name="Rectangle 8"/>
          <p:cNvSpPr/>
          <p:nvPr/>
        </p:nvSpPr>
        <p:spPr>
          <a:xfrm>
            <a:off x="1075419" y="2118360"/>
            <a:ext cx="6527782"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14342402" y="2118360"/>
            <a:ext cx="650592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7719842" y="2118360"/>
            <a:ext cx="650592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978266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97280" rtl="0" eaLnBrk="1" latinLnBrk="0" hangingPunct="1">
        <a:spcBef>
          <a:spcPct val="0"/>
        </a:spcBef>
        <a:buNone/>
        <a:defRPr sz="672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734400" indent="-734400" algn="l" defTabSz="1097280" rtl="0" eaLnBrk="1" latinLnBrk="0" hangingPunct="1">
        <a:spcBef>
          <a:spcPct val="20000"/>
        </a:spcBef>
        <a:spcAft>
          <a:spcPts val="1440"/>
        </a:spcAft>
        <a:buClr>
          <a:schemeClr val="accent2"/>
        </a:buClr>
        <a:buSzPct val="92000"/>
        <a:buFont typeface="Wingdings 2" panose="05020102010507070707" pitchFamily="18" charset="2"/>
        <a:buChar char=""/>
        <a:defRPr sz="4320" kern="1200">
          <a:solidFill>
            <a:schemeClr val="tx2"/>
          </a:solidFill>
          <a:latin typeface="+mn-lt"/>
          <a:ea typeface="+mn-ea"/>
          <a:cs typeface="+mn-cs"/>
        </a:defRPr>
      </a:lvl1pPr>
      <a:lvl2pPr marL="1512000" indent="-734400" algn="l" defTabSz="1097280" rtl="0" eaLnBrk="1" latinLnBrk="0" hangingPunct="1">
        <a:spcBef>
          <a:spcPct val="20000"/>
        </a:spcBef>
        <a:spcAft>
          <a:spcPts val="1440"/>
        </a:spcAft>
        <a:buClr>
          <a:schemeClr val="accent2"/>
        </a:buClr>
        <a:buSzPct val="92000"/>
        <a:buFont typeface="Wingdings 2" panose="05020102010507070707" pitchFamily="18" charset="2"/>
        <a:buChar char=""/>
        <a:defRPr sz="3840" kern="1200">
          <a:solidFill>
            <a:schemeClr val="tx2"/>
          </a:solidFill>
          <a:latin typeface="+mn-lt"/>
          <a:ea typeface="+mn-ea"/>
          <a:cs typeface="+mn-cs"/>
        </a:defRPr>
      </a:lvl2pPr>
      <a:lvl3pPr marL="2160000" indent="-648000" algn="l" defTabSz="1097280" rtl="0" eaLnBrk="1" latinLnBrk="0" hangingPunct="1">
        <a:spcBef>
          <a:spcPct val="20000"/>
        </a:spcBef>
        <a:spcAft>
          <a:spcPts val="1440"/>
        </a:spcAft>
        <a:buClr>
          <a:schemeClr val="accent2"/>
        </a:buClr>
        <a:buSzPct val="92000"/>
        <a:buFont typeface="Wingdings 2" panose="05020102010507070707" pitchFamily="18" charset="2"/>
        <a:buChar char=""/>
        <a:defRPr sz="3360" kern="1200">
          <a:solidFill>
            <a:schemeClr val="tx2"/>
          </a:solidFill>
          <a:latin typeface="+mn-lt"/>
          <a:ea typeface="+mn-ea"/>
          <a:cs typeface="+mn-cs"/>
        </a:defRPr>
      </a:lvl3pPr>
      <a:lvl4pPr marL="2980800" indent="-561600" algn="l" defTabSz="1097280" rtl="0" eaLnBrk="1" latinLnBrk="0" hangingPunct="1">
        <a:spcBef>
          <a:spcPct val="20000"/>
        </a:spcBef>
        <a:spcAft>
          <a:spcPts val="1440"/>
        </a:spcAft>
        <a:buClr>
          <a:schemeClr val="accent2"/>
        </a:buClr>
        <a:buSzPct val="92000"/>
        <a:buFont typeface="Wingdings 2" panose="05020102010507070707" pitchFamily="18" charset="2"/>
        <a:buChar char=""/>
        <a:defRPr sz="2880" kern="1200">
          <a:solidFill>
            <a:schemeClr val="tx2"/>
          </a:solidFill>
          <a:latin typeface="+mn-lt"/>
          <a:ea typeface="+mn-ea"/>
          <a:cs typeface="+mn-cs"/>
        </a:defRPr>
      </a:lvl4pPr>
      <a:lvl5pPr marL="3844800" indent="-561600" algn="l" defTabSz="1097280" rtl="0" eaLnBrk="1" latinLnBrk="0" hangingPunct="1">
        <a:spcBef>
          <a:spcPct val="20000"/>
        </a:spcBef>
        <a:spcAft>
          <a:spcPts val="1440"/>
        </a:spcAft>
        <a:buClr>
          <a:schemeClr val="accent2"/>
        </a:buClr>
        <a:buSzPct val="92000"/>
        <a:buFont typeface="Wingdings 2" panose="05020102010507070707" pitchFamily="18" charset="2"/>
        <a:buChar char=""/>
        <a:defRPr sz="2880" kern="1200">
          <a:solidFill>
            <a:schemeClr val="tx2"/>
          </a:solidFill>
          <a:latin typeface="+mn-lt"/>
          <a:ea typeface="+mn-ea"/>
          <a:cs typeface="+mn-cs"/>
        </a:defRPr>
      </a:lvl5pPr>
      <a:lvl6pPr marL="4560000" indent="-548640" algn="l" defTabSz="1097280" rtl="0" eaLnBrk="1" latinLnBrk="0" hangingPunct="1">
        <a:spcBef>
          <a:spcPct val="20000"/>
        </a:spcBef>
        <a:spcAft>
          <a:spcPts val="1440"/>
        </a:spcAft>
        <a:buClr>
          <a:schemeClr val="accent2"/>
        </a:buClr>
        <a:buSzPct val="92000"/>
        <a:buFont typeface="Wingdings 2" panose="05020102010507070707" pitchFamily="18" charset="2"/>
        <a:buChar char=""/>
        <a:defRPr sz="2880" kern="1200">
          <a:solidFill>
            <a:schemeClr val="tx2"/>
          </a:solidFill>
          <a:latin typeface="+mn-lt"/>
          <a:ea typeface="+mn-ea"/>
          <a:cs typeface="+mn-cs"/>
        </a:defRPr>
      </a:lvl6pPr>
      <a:lvl7pPr marL="5280000" indent="-548640" algn="l" defTabSz="1097280" rtl="0" eaLnBrk="1" latinLnBrk="0" hangingPunct="1">
        <a:spcBef>
          <a:spcPct val="20000"/>
        </a:spcBef>
        <a:spcAft>
          <a:spcPts val="1440"/>
        </a:spcAft>
        <a:buClr>
          <a:schemeClr val="accent2"/>
        </a:buClr>
        <a:buSzPct val="92000"/>
        <a:buFont typeface="Wingdings 2" panose="05020102010507070707" pitchFamily="18" charset="2"/>
        <a:buChar char=""/>
        <a:defRPr sz="2880" kern="1200">
          <a:solidFill>
            <a:schemeClr val="tx2"/>
          </a:solidFill>
          <a:latin typeface="+mn-lt"/>
          <a:ea typeface="+mn-ea"/>
          <a:cs typeface="+mn-cs"/>
        </a:defRPr>
      </a:lvl7pPr>
      <a:lvl8pPr marL="6000000" indent="-548640" algn="l" defTabSz="1097280" rtl="0" eaLnBrk="1" latinLnBrk="0" hangingPunct="1">
        <a:spcBef>
          <a:spcPct val="20000"/>
        </a:spcBef>
        <a:spcAft>
          <a:spcPts val="1440"/>
        </a:spcAft>
        <a:buClr>
          <a:schemeClr val="accent2"/>
        </a:buClr>
        <a:buSzPct val="92000"/>
        <a:buFont typeface="Wingdings 2" panose="05020102010507070707" pitchFamily="18" charset="2"/>
        <a:buChar char=""/>
        <a:defRPr sz="2880" kern="1200">
          <a:solidFill>
            <a:schemeClr val="tx2"/>
          </a:solidFill>
          <a:latin typeface="+mn-lt"/>
          <a:ea typeface="+mn-ea"/>
          <a:cs typeface="+mn-cs"/>
        </a:defRPr>
      </a:lvl8pPr>
      <a:lvl9pPr marL="6720000" indent="-548640" algn="l" defTabSz="1097280" rtl="0" eaLnBrk="1" latinLnBrk="0" hangingPunct="1">
        <a:spcBef>
          <a:spcPct val="20000"/>
        </a:spcBef>
        <a:spcAft>
          <a:spcPts val="1440"/>
        </a:spcAft>
        <a:buClr>
          <a:schemeClr val="accent2"/>
        </a:buClr>
        <a:buSzPct val="92000"/>
        <a:buFont typeface="Wingdings 2" panose="05020102010507070707" pitchFamily="18" charset="2"/>
        <a:buChar char=""/>
        <a:defRPr sz="2880" kern="1200">
          <a:solidFill>
            <a:schemeClr val="tx2"/>
          </a:solidFill>
          <a:latin typeface="+mn-lt"/>
          <a:ea typeface="+mn-ea"/>
          <a:cs typeface="+mn-cs"/>
        </a:defRPr>
      </a:lvl9pPr>
    </p:bodyStyle>
    <p:otherStyle>
      <a:defPPr>
        <a:defRPr lang="en-US"/>
      </a:defPPr>
      <a:lvl1pPr marL="0" algn="l" defTabSz="1097280" rtl="0" eaLnBrk="1" latinLnBrk="0" hangingPunct="1">
        <a:defRPr sz="4320" kern="1200">
          <a:solidFill>
            <a:schemeClr val="tx1"/>
          </a:solidFill>
          <a:latin typeface="+mn-lt"/>
          <a:ea typeface="+mn-ea"/>
          <a:cs typeface="+mn-cs"/>
        </a:defRPr>
      </a:lvl1pPr>
      <a:lvl2pPr marL="1097280" algn="l" defTabSz="1097280" rtl="0" eaLnBrk="1" latinLnBrk="0" hangingPunct="1">
        <a:defRPr sz="4320" kern="1200">
          <a:solidFill>
            <a:schemeClr val="tx1"/>
          </a:solidFill>
          <a:latin typeface="+mn-lt"/>
          <a:ea typeface="+mn-ea"/>
          <a:cs typeface="+mn-cs"/>
        </a:defRPr>
      </a:lvl2pPr>
      <a:lvl3pPr marL="2194560" algn="l" defTabSz="1097280" rtl="0" eaLnBrk="1" latinLnBrk="0" hangingPunct="1">
        <a:defRPr sz="4320" kern="1200">
          <a:solidFill>
            <a:schemeClr val="tx1"/>
          </a:solidFill>
          <a:latin typeface="+mn-lt"/>
          <a:ea typeface="+mn-ea"/>
          <a:cs typeface="+mn-cs"/>
        </a:defRPr>
      </a:lvl3pPr>
      <a:lvl4pPr marL="3291840" algn="l" defTabSz="1097280" rtl="0" eaLnBrk="1" latinLnBrk="0" hangingPunct="1">
        <a:defRPr sz="4320" kern="1200">
          <a:solidFill>
            <a:schemeClr val="tx1"/>
          </a:solidFill>
          <a:latin typeface="+mn-lt"/>
          <a:ea typeface="+mn-ea"/>
          <a:cs typeface="+mn-cs"/>
        </a:defRPr>
      </a:lvl4pPr>
      <a:lvl5pPr marL="4389120" algn="l" defTabSz="1097280" rtl="0" eaLnBrk="1" latinLnBrk="0" hangingPunct="1">
        <a:defRPr sz="4320" kern="1200">
          <a:solidFill>
            <a:schemeClr val="tx1"/>
          </a:solidFill>
          <a:latin typeface="+mn-lt"/>
          <a:ea typeface="+mn-ea"/>
          <a:cs typeface="+mn-cs"/>
        </a:defRPr>
      </a:lvl5pPr>
      <a:lvl6pPr marL="5486400" algn="l" defTabSz="1097280" rtl="0" eaLnBrk="1" latinLnBrk="0" hangingPunct="1">
        <a:defRPr sz="4320" kern="1200">
          <a:solidFill>
            <a:schemeClr val="tx1"/>
          </a:solidFill>
          <a:latin typeface="+mn-lt"/>
          <a:ea typeface="+mn-ea"/>
          <a:cs typeface="+mn-cs"/>
        </a:defRPr>
      </a:lvl6pPr>
      <a:lvl7pPr marL="6583680" algn="l" defTabSz="1097280" rtl="0" eaLnBrk="1" latinLnBrk="0" hangingPunct="1">
        <a:defRPr sz="4320" kern="1200">
          <a:solidFill>
            <a:schemeClr val="tx1"/>
          </a:solidFill>
          <a:latin typeface="+mn-lt"/>
          <a:ea typeface="+mn-ea"/>
          <a:cs typeface="+mn-cs"/>
        </a:defRPr>
      </a:lvl7pPr>
      <a:lvl8pPr marL="7680960" algn="l" defTabSz="1097280" rtl="0" eaLnBrk="1" latinLnBrk="0" hangingPunct="1">
        <a:defRPr sz="4320" kern="1200">
          <a:solidFill>
            <a:schemeClr val="tx1"/>
          </a:solidFill>
          <a:latin typeface="+mn-lt"/>
          <a:ea typeface="+mn-ea"/>
          <a:cs typeface="+mn-cs"/>
        </a:defRPr>
      </a:lvl8pPr>
      <a:lvl9pPr marL="8778240" algn="l" defTabSz="109728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B5B078-F32A-F83E-0DF5-C52127892FB3}"/>
              </a:ext>
            </a:extLst>
          </p:cNvPr>
          <p:cNvPicPr>
            <a:picLocks noChangeAspect="1"/>
          </p:cNvPicPr>
          <p:nvPr/>
        </p:nvPicPr>
        <p:blipFill>
          <a:blip r:embed="rId3"/>
          <a:stretch>
            <a:fillRect/>
          </a:stretch>
        </p:blipFill>
        <p:spPr>
          <a:xfrm>
            <a:off x="1270434" y="19179454"/>
            <a:ext cx="8447724" cy="8447724"/>
          </a:xfrm>
          <a:prstGeom prst="rect">
            <a:avLst/>
          </a:prstGeom>
        </p:spPr>
      </p:pic>
      <p:sp>
        <p:nvSpPr>
          <p:cNvPr id="13" name="Rectangle 12">
            <a:extLst>
              <a:ext uri="{FF2B5EF4-FFF2-40B4-BE49-F238E27FC236}">
                <a16:creationId xmlns:a16="http://schemas.microsoft.com/office/drawing/2014/main" id="{E91B3D34-DAB3-A181-E1DA-02B83E5C6264}"/>
              </a:ext>
            </a:extLst>
          </p:cNvPr>
          <p:cNvSpPr/>
          <p:nvPr/>
        </p:nvSpPr>
        <p:spPr>
          <a:xfrm>
            <a:off x="457200" y="457200"/>
            <a:ext cx="21031200" cy="32004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9DB8B4F-5856-5702-1B46-20A397A1C8F8}"/>
              </a:ext>
            </a:extLst>
          </p:cNvPr>
          <p:cNvSpPr/>
          <p:nvPr/>
        </p:nvSpPr>
        <p:spPr>
          <a:xfrm>
            <a:off x="910771" y="1367107"/>
            <a:ext cx="20124057" cy="2190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accent2"/>
                </a:solidFill>
                <a:latin typeface="Helvetica" pitchFamily="2" charset="0"/>
              </a:rPr>
              <a:t>Does Borderline Personality Disorder Affect Treatment Trajectories of Patients with </a:t>
            </a:r>
          </a:p>
          <a:p>
            <a:pPr algn="ctr"/>
            <a:r>
              <a:rPr lang="en-US" sz="7200" b="1" dirty="0">
                <a:solidFill>
                  <a:schemeClr val="accent2"/>
                </a:solidFill>
                <a:latin typeface="Helvetica" pitchFamily="2" charset="0"/>
              </a:rPr>
              <a:t>Major Depressive Disorder?</a:t>
            </a:r>
          </a:p>
        </p:txBody>
      </p:sp>
      <p:pic>
        <p:nvPicPr>
          <p:cNvPr id="9" name="Picture 8" descr="Text&#10;&#10;Description automatically generated">
            <a:extLst>
              <a:ext uri="{FF2B5EF4-FFF2-40B4-BE49-F238E27FC236}">
                <a16:creationId xmlns:a16="http://schemas.microsoft.com/office/drawing/2014/main" id="{51CC4B9C-BFC3-8588-F2DB-8B5811531D2E}"/>
              </a:ext>
            </a:extLst>
          </p:cNvPr>
          <p:cNvPicPr>
            <a:picLocks noChangeAspect="1"/>
          </p:cNvPicPr>
          <p:nvPr/>
        </p:nvPicPr>
        <p:blipFill>
          <a:blip r:embed="rId4"/>
          <a:stretch>
            <a:fillRect/>
          </a:stretch>
        </p:blipFill>
        <p:spPr>
          <a:xfrm>
            <a:off x="17499685" y="3051912"/>
            <a:ext cx="3761930" cy="803711"/>
          </a:xfrm>
          <a:prstGeom prst="rect">
            <a:avLst/>
          </a:prstGeom>
        </p:spPr>
      </p:pic>
      <p:sp>
        <p:nvSpPr>
          <p:cNvPr id="15" name="TextBox 14">
            <a:extLst>
              <a:ext uri="{FF2B5EF4-FFF2-40B4-BE49-F238E27FC236}">
                <a16:creationId xmlns:a16="http://schemas.microsoft.com/office/drawing/2014/main" id="{91DBDEB9-25C5-CB80-1A91-597E0B1A8C25}"/>
              </a:ext>
            </a:extLst>
          </p:cNvPr>
          <p:cNvSpPr txBox="1"/>
          <p:nvPr/>
        </p:nvSpPr>
        <p:spPr>
          <a:xfrm>
            <a:off x="457199" y="4228872"/>
            <a:ext cx="21031200" cy="1261884"/>
          </a:xfrm>
          <a:prstGeom prst="rect">
            <a:avLst/>
          </a:prstGeom>
          <a:noFill/>
        </p:spPr>
        <p:txBody>
          <a:bodyPr wrap="square" rtlCol="0">
            <a:spAutoFit/>
          </a:bodyPr>
          <a:lstStyle/>
          <a:p>
            <a:pPr algn="ctr"/>
            <a:r>
              <a:rPr lang="en-US" sz="4400" dirty="0">
                <a:solidFill>
                  <a:schemeClr val="tx2"/>
                </a:solidFill>
                <a:latin typeface="Helvetica" pitchFamily="2" charset="0"/>
              </a:rPr>
              <a:t>Sin-Ying Lin, M.A., Shereen Khoo, Ph.D., Mark Zimmerman, Ph.D.</a:t>
            </a:r>
          </a:p>
          <a:p>
            <a:pPr algn="ctr"/>
            <a:r>
              <a:rPr lang="en-US" sz="3200" dirty="0">
                <a:solidFill>
                  <a:schemeClr val="tx2"/>
                </a:solidFill>
                <a:latin typeface="Helvetica" pitchFamily="2" charset="0"/>
              </a:rPr>
              <a:t>Department of Psychiatry and Human Behavior, Brown Medical School, Rhode Island Hospital, Providence, RI</a:t>
            </a:r>
          </a:p>
        </p:txBody>
      </p:sp>
      <p:sp>
        <p:nvSpPr>
          <p:cNvPr id="19" name="TextBox 18">
            <a:extLst>
              <a:ext uri="{FF2B5EF4-FFF2-40B4-BE49-F238E27FC236}">
                <a16:creationId xmlns:a16="http://schemas.microsoft.com/office/drawing/2014/main" id="{42C62FC6-8B63-83F0-E60F-6E40157FA8DB}"/>
              </a:ext>
            </a:extLst>
          </p:cNvPr>
          <p:cNvSpPr txBox="1"/>
          <p:nvPr/>
        </p:nvSpPr>
        <p:spPr>
          <a:xfrm>
            <a:off x="910771" y="5874949"/>
            <a:ext cx="20124057" cy="1015663"/>
          </a:xfrm>
          <a:prstGeom prst="rect">
            <a:avLst/>
          </a:prstGeom>
          <a:solidFill>
            <a:schemeClr val="tx2"/>
          </a:solidFill>
          <a:ln>
            <a:noFill/>
          </a:ln>
        </p:spPr>
        <p:txBody>
          <a:bodyPr wrap="square" rtlCol="0">
            <a:spAutoFit/>
          </a:bodyPr>
          <a:lstStyle/>
          <a:p>
            <a:r>
              <a:rPr lang="en-US" sz="6000" dirty="0">
                <a:solidFill>
                  <a:schemeClr val="bg1"/>
                </a:solidFill>
              </a:rPr>
              <a:t>Background</a:t>
            </a:r>
          </a:p>
        </p:txBody>
      </p:sp>
      <p:sp>
        <p:nvSpPr>
          <p:cNvPr id="20" name="TextBox 19">
            <a:extLst>
              <a:ext uri="{FF2B5EF4-FFF2-40B4-BE49-F238E27FC236}">
                <a16:creationId xmlns:a16="http://schemas.microsoft.com/office/drawing/2014/main" id="{560C4FE4-9765-F984-1FC1-C43152DD5408}"/>
              </a:ext>
            </a:extLst>
          </p:cNvPr>
          <p:cNvSpPr txBox="1"/>
          <p:nvPr/>
        </p:nvSpPr>
        <p:spPr>
          <a:xfrm>
            <a:off x="910771" y="10207464"/>
            <a:ext cx="20124057" cy="1015663"/>
          </a:xfrm>
          <a:prstGeom prst="rect">
            <a:avLst/>
          </a:prstGeom>
          <a:solidFill>
            <a:schemeClr val="accent3"/>
          </a:solidFill>
          <a:ln>
            <a:noFill/>
          </a:ln>
        </p:spPr>
        <p:txBody>
          <a:bodyPr wrap="square" rtlCol="0">
            <a:spAutoFit/>
          </a:bodyPr>
          <a:lstStyle/>
          <a:p>
            <a:r>
              <a:rPr lang="en-US" sz="6000" dirty="0">
                <a:solidFill>
                  <a:schemeClr val="bg1"/>
                </a:solidFill>
              </a:rPr>
              <a:t>Method</a:t>
            </a:r>
          </a:p>
        </p:txBody>
      </p:sp>
      <p:sp>
        <p:nvSpPr>
          <p:cNvPr id="21" name="TextBox 20">
            <a:extLst>
              <a:ext uri="{FF2B5EF4-FFF2-40B4-BE49-F238E27FC236}">
                <a16:creationId xmlns:a16="http://schemas.microsoft.com/office/drawing/2014/main" id="{12263E27-83FC-5648-C1EF-FB9549C42D82}"/>
              </a:ext>
            </a:extLst>
          </p:cNvPr>
          <p:cNvSpPr txBox="1"/>
          <p:nvPr/>
        </p:nvSpPr>
        <p:spPr>
          <a:xfrm>
            <a:off x="910771" y="16049141"/>
            <a:ext cx="20124057" cy="1015663"/>
          </a:xfrm>
          <a:prstGeom prst="rect">
            <a:avLst/>
          </a:prstGeom>
          <a:solidFill>
            <a:schemeClr val="accent2"/>
          </a:solidFill>
          <a:ln>
            <a:noFill/>
          </a:ln>
        </p:spPr>
        <p:txBody>
          <a:bodyPr wrap="square" rtlCol="0">
            <a:spAutoFit/>
          </a:bodyPr>
          <a:lstStyle/>
          <a:p>
            <a:r>
              <a:rPr lang="en-US" sz="6000" dirty="0">
                <a:solidFill>
                  <a:schemeClr val="bg1"/>
                </a:solidFill>
              </a:rPr>
              <a:t>Results</a:t>
            </a:r>
          </a:p>
        </p:txBody>
      </p:sp>
      <p:sp>
        <p:nvSpPr>
          <p:cNvPr id="22" name="TextBox 21">
            <a:extLst>
              <a:ext uri="{FF2B5EF4-FFF2-40B4-BE49-F238E27FC236}">
                <a16:creationId xmlns:a16="http://schemas.microsoft.com/office/drawing/2014/main" id="{C8354DDC-BC9F-5C12-937C-EC1FF583028F}"/>
              </a:ext>
            </a:extLst>
          </p:cNvPr>
          <p:cNvSpPr txBox="1"/>
          <p:nvPr/>
        </p:nvSpPr>
        <p:spPr>
          <a:xfrm>
            <a:off x="910770" y="27774936"/>
            <a:ext cx="20124057" cy="1015663"/>
          </a:xfrm>
          <a:prstGeom prst="rect">
            <a:avLst/>
          </a:prstGeom>
          <a:solidFill>
            <a:schemeClr val="accent1"/>
          </a:solidFill>
          <a:ln>
            <a:noFill/>
          </a:ln>
        </p:spPr>
        <p:txBody>
          <a:bodyPr wrap="square" rtlCol="0">
            <a:spAutoFit/>
          </a:bodyPr>
          <a:lstStyle/>
          <a:p>
            <a:r>
              <a:rPr lang="en-US" sz="6000" dirty="0">
                <a:solidFill>
                  <a:schemeClr val="bg1"/>
                </a:solidFill>
              </a:rPr>
              <a:t>Conclusion</a:t>
            </a:r>
          </a:p>
        </p:txBody>
      </p:sp>
      <p:graphicFrame>
        <p:nvGraphicFramePr>
          <p:cNvPr id="23" name="Table 22">
            <a:extLst>
              <a:ext uri="{FF2B5EF4-FFF2-40B4-BE49-F238E27FC236}">
                <a16:creationId xmlns:a16="http://schemas.microsoft.com/office/drawing/2014/main" id="{A1ECD1E7-30A1-D724-1DE0-D2BF743C0C40}"/>
              </a:ext>
            </a:extLst>
          </p:cNvPr>
          <p:cNvGraphicFramePr>
            <a:graphicFrameLocks noGrp="1"/>
          </p:cNvGraphicFramePr>
          <p:nvPr>
            <p:extLst>
              <p:ext uri="{D42A27DB-BD31-4B8C-83A1-F6EECF244321}">
                <p14:modId xmlns:p14="http://schemas.microsoft.com/office/powerpoint/2010/main" val="1553620477"/>
              </p:ext>
            </p:extLst>
          </p:nvPr>
        </p:nvGraphicFramePr>
        <p:xfrm>
          <a:off x="10540313" y="17931595"/>
          <a:ext cx="8160370" cy="2373784"/>
        </p:xfrm>
        <a:graphic>
          <a:graphicData uri="http://schemas.openxmlformats.org/drawingml/2006/table">
            <a:tbl>
              <a:tblPr firstRow="1" firstCol="1" bandRow="1">
                <a:tableStyleId>{5C22544A-7EE6-4342-B048-85BDC9FD1C3A}</a:tableStyleId>
              </a:tblPr>
              <a:tblGrid>
                <a:gridCol w="3658813">
                  <a:extLst>
                    <a:ext uri="{9D8B030D-6E8A-4147-A177-3AD203B41FA5}">
                      <a16:colId xmlns:a16="http://schemas.microsoft.com/office/drawing/2014/main" val="1668761342"/>
                    </a:ext>
                  </a:extLst>
                </a:gridCol>
                <a:gridCol w="2116666">
                  <a:extLst>
                    <a:ext uri="{9D8B030D-6E8A-4147-A177-3AD203B41FA5}">
                      <a16:colId xmlns:a16="http://schemas.microsoft.com/office/drawing/2014/main" val="480741457"/>
                    </a:ext>
                  </a:extLst>
                </a:gridCol>
                <a:gridCol w="2384891">
                  <a:extLst>
                    <a:ext uri="{9D8B030D-6E8A-4147-A177-3AD203B41FA5}">
                      <a16:colId xmlns:a16="http://schemas.microsoft.com/office/drawing/2014/main" val="3958589397"/>
                    </a:ext>
                  </a:extLst>
                </a:gridCol>
              </a:tblGrid>
              <a:tr h="219350">
                <a:tc rowSpan="2">
                  <a:txBody>
                    <a:bodyPr/>
                    <a:lstStyle/>
                    <a:p>
                      <a:pPr marL="0" marR="0" indent="0" algn="ctr">
                        <a:lnSpc>
                          <a:spcPct val="100000"/>
                        </a:lnSpc>
                        <a:spcBef>
                          <a:spcPts val="0"/>
                        </a:spcBef>
                        <a:spcAft>
                          <a:spcPts val="0"/>
                        </a:spcAft>
                      </a:pPr>
                      <a:r>
                        <a:rPr lang="en-US" sz="2400" dirty="0">
                          <a:effectLst/>
                          <a:latin typeface="Helvetica" pitchFamily="2" charset="0"/>
                        </a:rPr>
                        <a:t>Variable </a:t>
                      </a:r>
                      <a:r>
                        <a:rPr lang="en-US" sz="2400" i="1" dirty="0">
                          <a:effectLst/>
                          <a:latin typeface="Helvetica" pitchFamily="2" charset="0"/>
                        </a:rPr>
                        <a:t>M </a:t>
                      </a:r>
                      <a:r>
                        <a:rPr lang="en-US" sz="2400" dirty="0">
                          <a:effectLst/>
                          <a:latin typeface="Helvetica" pitchFamily="2" charset="0"/>
                        </a:rPr>
                        <a:t>(</a:t>
                      </a:r>
                      <a:r>
                        <a:rPr lang="en-US" sz="2400" i="1" dirty="0">
                          <a:effectLst/>
                          <a:latin typeface="Helvetica" pitchFamily="2" charset="0"/>
                        </a:rPr>
                        <a:t>SD</a:t>
                      </a:r>
                      <a:r>
                        <a:rPr lang="en-US" sz="2400" dirty="0">
                          <a:effectLst/>
                          <a:latin typeface="Helvetica" pitchFamily="2" charset="0"/>
                        </a:rPr>
                        <a:t>)</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solidFill>
                      <a:schemeClr val="accent1">
                        <a:alpha val="90000"/>
                      </a:schemeClr>
                    </a:solidFill>
                  </a:tcPr>
                </a:tc>
                <a:tc gridSpan="2">
                  <a:txBody>
                    <a:bodyPr/>
                    <a:lstStyle/>
                    <a:p>
                      <a:pPr marL="0" marR="0" indent="0" algn="ctr">
                        <a:lnSpc>
                          <a:spcPct val="100000"/>
                        </a:lnSpc>
                        <a:spcBef>
                          <a:spcPts val="0"/>
                        </a:spcBef>
                        <a:spcAft>
                          <a:spcPts val="0"/>
                        </a:spcAft>
                      </a:pPr>
                      <a:r>
                        <a:rPr lang="en-US" sz="2400" dirty="0">
                          <a:effectLst/>
                          <a:latin typeface="Helvetica" pitchFamily="2" charset="0"/>
                        </a:rPr>
                        <a:t>At Discharge</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solidFill>
                      <a:schemeClr val="accent1">
                        <a:alpha val="90000"/>
                      </a:schemeClr>
                    </a:solidFill>
                  </a:tcPr>
                </a:tc>
                <a:tc hMerge="1">
                  <a:txBody>
                    <a:bodyPr/>
                    <a:lstStyle/>
                    <a:p>
                      <a:endParaRPr lang="en-US"/>
                    </a:p>
                  </a:txBody>
                  <a:tcPr/>
                </a:tc>
                <a:extLst>
                  <a:ext uri="{0D108BD9-81ED-4DB2-BD59-A6C34878D82A}">
                    <a16:rowId xmlns:a16="http://schemas.microsoft.com/office/drawing/2014/main" val="3562226026"/>
                  </a:ext>
                </a:extLst>
              </a:tr>
              <a:tr h="219350">
                <a:tc vMerge="1">
                  <a:txBody>
                    <a:bodyPr/>
                    <a:lstStyle/>
                    <a:p>
                      <a:endParaRPr lang="en-US"/>
                    </a:p>
                  </a:txBody>
                  <a:tcPr/>
                </a:tc>
                <a:tc>
                  <a:txBody>
                    <a:bodyPr/>
                    <a:lstStyle/>
                    <a:p>
                      <a:pPr marL="0" marR="0" indent="0" algn="ctr">
                        <a:lnSpc>
                          <a:spcPct val="100000"/>
                        </a:lnSpc>
                        <a:spcBef>
                          <a:spcPts val="0"/>
                        </a:spcBef>
                        <a:spcAft>
                          <a:spcPts val="0"/>
                        </a:spcAft>
                      </a:pPr>
                      <a:r>
                        <a:rPr lang="en-US" sz="2400" dirty="0">
                          <a:effectLst/>
                          <a:latin typeface="Helvetica" pitchFamily="2" charset="0"/>
                        </a:rPr>
                        <a:t>BPD Absent</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solidFill>
                      <a:schemeClr val="accent1">
                        <a:tint val="40000"/>
                        <a:alpha val="90000"/>
                      </a:schemeClr>
                    </a:solidFill>
                  </a:tcPr>
                </a:tc>
                <a:tc>
                  <a:txBody>
                    <a:bodyPr/>
                    <a:lstStyle/>
                    <a:p>
                      <a:pPr marL="0" marR="0" indent="0" algn="ctr">
                        <a:lnSpc>
                          <a:spcPct val="100000"/>
                        </a:lnSpc>
                        <a:spcBef>
                          <a:spcPts val="0"/>
                        </a:spcBef>
                        <a:spcAft>
                          <a:spcPts val="0"/>
                        </a:spcAft>
                      </a:pPr>
                      <a:r>
                        <a:rPr lang="en-US" sz="2400" dirty="0">
                          <a:effectLst/>
                          <a:latin typeface="Helvetica" pitchFamily="2" charset="0"/>
                        </a:rPr>
                        <a:t>BPD Present</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solidFill>
                      <a:schemeClr val="accent1">
                        <a:tint val="40000"/>
                        <a:alpha val="90000"/>
                      </a:schemeClr>
                    </a:solidFill>
                  </a:tcPr>
                </a:tc>
                <a:extLst>
                  <a:ext uri="{0D108BD9-81ED-4DB2-BD59-A6C34878D82A}">
                    <a16:rowId xmlns:a16="http://schemas.microsoft.com/office/drawing/2014/main" val="3315222462"/>
                  </a:ext>
                </a:extLst>
              </a:tr>
              <a:tr h="410566">
                <a:tc>
                  <a:txBody>
                    <a:bodyPr/>
                    <a:lstStyle/>
                    <a:p>
                      <a:pPr marL="0" marR="0" indent="0" algn="ctr">
                        <a:lnSpc>
                          <a:spcPct val="100000"/>
                        </a:lnSpc>
                        <a:spcBef>
                          <a:spcPts val="0"/>
                        </a:spcBef>
                        <a:spcAft>
                          <a:spcPts val="0"/>
                        </a:spcAft>
                      </a:pPr>
                      <a:r>
                        <a:rPr lang="en-US" sz="2400" dirty="0">
                          <a:effectLst/>
                          <a:latin typeface="Helvetica" pitchFamily="2" charset="0"/>
                        </a:rPr>
                        <a:t>Depressive Symptoms</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solidFill>
                      <a:schemeClr val="tx2">
                        <a:alpha val="90000"/>
                      </a:schemeClr>
                    </a:solidFill>
                  </a:tcPr>
                </a:tc>
                <a:tc>
                  <a:txBody>
                    <a:bodyPr/>
                    <a:lstStyle/>
                    <a:p>
                      <a:pPr marL="0" marR="0" indent="0" algn="ctr">
                        <a:lnSpc>
                          <a:spcPct val="100000"/>
                        </a:lnSpc>
                        <a:spcBef>
                          <a:spcPts val="0"/>
                        </a:spcBef>
                        <a:spcAft>
                          <a:spcPts val="0"/>
                        </a:spcAft>
                      </a:pPr>
                      <a:r>
                        <a:rPr lang="en-US" sz="2400" dirty="0">
                          <a:effectLst/>
                          <a:latin typeface="Helvetica" pitchFamily="2" charset="0"/>
                        </a:rPr>
                        <a:t>2.25 (0.84)</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noFill/>
                  </a:tcPr>
                </a:tc>
                <a:tc>
                  <a:txBody>
                    <a:bodyPr/>
                    <a:lstStyle/>
                    <a:p>
                      <a:pPr marL="0" marR="0" indent="0" algn="ctr">
                        <a:lnSpc>
                          <a:spcPct val="100000"/>
                        </a:lnSpc>
                        <a:spcBef>
                          <a:spcPts val="0"/>
                        </a:spcBef>
                        <a:spcAft>
                          <a:spcPts val="0"/>
                        </a:spcAft>
                      </a:pPr>
                      <a:r>
                        <a:rPr lang="en-US" sz="2400" dirty="0">
                          <a:effectLst/>
                          <a:latin typeface="Helvetica" pitchFamily="2" charset="0"/>
                        </a:rPr>
                        <a:t>2.39 (0.89) </a:t>
                      </a:r>
                      <a:r>
                        <a:rPr lang="en-US" sz="2400" baseline="30000" dirty="0">
                          <a:effectLst/>
                          <a:latin typeface="Helvetica" pitchFamily="2" charset="0"/>
                        </a:rPr>
                        <a:t>NS</a:t>
                      </a:r>
                      <a:endParaRPr lang="en-US" sz="2400" baseline="300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978199654"/>
                  </a:ext>
                </a:extLst>
              </a:tr>
              <a:tr h="410566">
                <a:tc>
                  <a:txBody>
                    <a:bodyPr/>
                    <a:lstStyle/>
                    <a:p>
                      <a:pPr marL="0" marR="0" indent="0" algn="ctr">
                        <a:lnSpc>
                          <a:spcPct val="100000"/>
                        </a:lnSpc>
                        <a:spcBef>
                          <a:spcPts val="0"/>
                        </a:spcBef>
                        <a:spcAft>
                          <a:spcPts val="0"/>
                        </a:spcAft>
                      </a:pPr>
                      <a:r>
                        <a:rPr lang="en-US" sz="2400" dirty="0">
                          <a:effectLst/>
                          <a:latin typeface="Helvetica" pitchFamily="2" charset="0"/>
                        </a:rPr>
                        <a:t>Functional Impairment</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solidFill>
                      <a:schemeClr val="accent3">
                        <a:alpha val="90000"/>
                      </a:schemeClr>
                    </a:solidFill>
                  </a:tcPr>
                </a:tc>
                <a:tc>
                  <a:txBody>
                    <a:bodyPr/>
                    <a:lstStyle/>
                    <a:p>
                      <a:pPr marL="0" marR="0" indent="0" algn="ctr">
                        <a:lnSpc>
                          <a:spcPct val="100000"/>
                        </a:lnSpc>
                        <a:spcBef>
                          <a:spcPts val="0"/>
                        </a:spcBef>
                        <a:spcAft>
                          <a:spcPts val="0"/>
                        </a:spcAft>
                      </a:pPr>
                      <a:r>
                        <a:rPr lang="en-US" sz="2400" dirty="0">
                          <a:effectLst/>
                          <a:latin typeface="Helvetica" pitchFamily="2" charset="0"/>
                        </a:rPr>
                        <a:t>2.71 (1.16)</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noFill/>
                  </a:tcPr>
                </a:tc>
                <a:tc>
                  <a:txBody>
                    <a:bodyPr/>
                    <a:lstStyle/>
                    <a:p>
                      <a:pPr marL="0" marR="0" indent="0" algn="ctr">
                        <a:lnSpc>
                          <a:spcPct val="100000"/>
                        </a:lnSpc>
                        <a:spcBef>
                          <a:spcPts val="0"/>
                        </a:spcBef>
                        <a:spcAft>
                          <a:spcPts val="0"/>
                        </a:spcAft>
                      </a:pPr>
                      <a:r>
                        <a:rPr lang="en-US" sz="2400" dirty="0">
                          <a:effectLst/>
                          <a:latin typeface="Helvetica" pitchFamily="2" charset="0"/>
                        </a:rPr>
                        <a:t>2.79 (1.21) </a:t>
                      </a:r>
                      <a:r>
                        <a:rPr lang="en-US" sz="2400" baseline="30000" dirty="0">
                          <a:effectLst/>
                          <a:latin typeface="Helvetica" pitchFamily="2" charset="0"/>
                        </a:rPr>
                        <a:t>NS</a:t>
                      </a:r>
                      <a:endParaRPr lang="en-US" sz="2400" baseline="300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906552084"/>
                  </a:ext>
                </a:extLst>
              </a:tr>
              <a:tr h="410566">
                <a:tc>
                  <a:txBody>
                    <a:bodyPr/>
                    <a:lstStyle/>
                    <a:p>
                      <a:pPr marL="0" marR="0" indent="0" algn="ctr">
                        <a:lnSpc>
                          <a:spcPct val="100000"/>
                        </a:lnSpc>
                        <a:spcBef>
                          <a:spcPts val="0"/>
                        </a:spcBef>
                        <a:spcAft>
                          <a:spcPts val="0"/>
                        </a:spcAft>
                      </a:pPr>
                      <a:r>
                        <a:rPr lang="en-US" sz="2400" dirty="0">
                          <a:effectLst/>
                          <a:latin typeface="Helvetica" pitchFamily="2" charset="0"/>
                          <a:ea typeface="PMingLiU" panose="02020500000000000000" pitchFamily="18" charset="-120"/>
                          <a:cs typeface="Times New Roman" panose="02020603050405020304" pitchFamily="18" charset="0"/>
                        </a:rPr>
                        <a:t>Life Dissatisfaction</a:t>
                      </a:r>
                    </a:p>
                  </a:txBody>
                  <a:tcPr marL="68580" marR="68580" marT="0" marB="0" anchor="ctr">
                    <a:lnB w="12700" cmpd="sng">
                      <a:noFill/>
                    </a:lnB>
                    <a:solidFill>
                      <a:schemeClr val="accent2">
                        <a:alpha val="90000"/>
                      </a:schemeClr>
                    </a:solidFill>
                  </a:tcPr>
                </a:tc>
                <a:tc>
                  <a:txBody>
                    <a:bodyPr/>
                    <a:lstStyle/>
                    <a:p>
                      <a:pPr marL="0" marR="0" indent="0" algn="ctr">
                        <a:lnSpc>
                          <a:spcPct val="100000"/>
                        </a:lnSpc>
                        <a:spcBef>
                          <a:spcPts val="0"/>
                        </a:spcBef>
                        <a:spcAft>
                          <a:spcPts val="0"/>
                        </a:spcAft>
                      </a:pPr>
                      <a:r>
                        <a:rPr lang="en-US" sz="2400" dirty="0">
                          <a:effectLst/>
                          <a:latin typeface="Helvetica" pitchFamily="2" charset="0"/>
                        </a:rPr>
                        <a:t>2.86 (0.90)</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lnB w="12700" cmpd="sng">
                      <a:noFill/>
                    </a:lnB>
                    <a:noFill/>
                  </a:tcPr>
                </a:tc>
                <a:tc>
                  <a:txBody>
                    <a:bodyPr/>
                    <a:lstStyle/>
                    <a:p>
                      <a:pPr marL="0" marR="0" indent="0" algn="ctr">
                        <a:lnSpc>
                          <a:spcPct val="100000"/>
                        </a:lnSpc>
                        <a:spcBef>
                          <a:spcPts val="0"/>
                        </a:spcBef>
                        <a:spcAft>
                          <a:spcPts val="0"/>
                        </a:spcAft>
                      </a:pPr>
                      <a:r>
                        <a:rPr lang="en-US" sz="2400" dirty="0">
                          <a:effectLst/>
                          <a:latin typeface="Helvetica" pitchFamily="2" charset="0"/>
                        </a:rPr>
                        <a:t>2.98 (1.02 ) </a:t>
                      </a:r>
                      <a:r>
                        <a:rPr lang="en-US" sz="2400" baseline="30000" dirty="0">
                          <a:effectLst/>
                          <a:latin typeface="Helvetica" pitchFamily="2" charset="0"/>
                        </a:rPr>
                        <a:t>NS</a:t>
                      </a:r>
                      <a:endParaRPr lang="en-US" sz="2400" baseline="300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lnB w="12700" cmpd="sng">
                      <a:noFill/>
                    </a:lnB>
                    <a:noFill/>
                  </a:tcPr>
                </a:tc>
                <a:extLst>
                  <a:ext uri="{0D108BD9-81ED-4DB2-BD59-A6C34878D82A}">
                    <a16:rowId xmlns:a16="http://schemas.microsoft.com/office/drawing/2014/main" val="1782536116"/>
                  </a:ext>
                </a:extLst>
              </a:tr>
              <a:tr h="410566">
                <a:tc>
                  <a:txBody>
                    <a:bodyPr/>
                    <a:lstStyle/>
                    <a:p>
                      <a:pPr marL="0" marR="0" indent="0" algn="ctr">
                        <a:lnSpc>
                          <a:spcPct val="100000"/>
                        </a:lnSpc>
                        <a:spcBef>
                          <a:spcPts val="0"/>
                        </a:spcBef>
                        <a:spcAft>
                          <a:spcPts val="0"/>
                        </a:spcAft>
                      </a:pPr>
                      <a:r>
                        <a:rPr lang="en-US" sz="2400" dirty="0">
                          <a:effectLst/>
                          <a:latin typeface="Helvetica" pitchFamily="2" charset="0"/>
                          <a:ea typeface="PMingLiU" panose="02020500000000000000" pitchFamily="18" charset="-120"/>
                          <a:cs typeface="Times New Roman" panose="02020603050405020304" pitchFamily="18" charset="0"/>
                        </a:rPr>
                        <a:t>Treatment Length</a:t>
                      </a:r>
                    </a:p>
                  </a:txBody>
                  <a:tcPr marL="68580" marR="68580" marT="0" marB="0"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90000"/>
                      </a:schemeClr>
                    </a:solidFill>
                  </a:tcPr>
                </a:tc>
                <a:tc>
                  <a:txBody>
                    <a:bodyPr/>
                    <a:lstStyle/>
                    <a:p>
                      <a:pPr marL="0" marR="0" indent="0" algn="ctr">
                        <a:lnSpc>
                          <a:spcPct val="100000"/>
                        </a:lnSpc>
                        <a:spcBef>
                          <a:spcPts val="0"/>
                        </a:spcBef>
                        <a:spcAft>
                          <a:spcPts val="0"/>
                        </a:spcAft>
                      </a:pPr>
                      <a:r>
                        <a:rPr lang="en-US" sz="2400" dirty="0">
                          <a:effectLst/>
                          <a:latin typeface="Helvetica" pitchFamily="2" charset="0"/>
                          <a:ea typeface="PMingLiU" panose="02020500000000000000" pitchFamily="18" charset="-120"/>
                          <a:cs typeface="Times New Roman" panose="02020603050405020304" pitchFamily="18" charset="0"/>
                        </a:rPr>
                        <a:t>11.23 (5.17)</a:t>
                      </a:r>
                    </a:p>
                  </a:txBody>
                  <a:tcPr marL="68580" marR="68580" marT="0" marB="0"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dirty="0">
                          <a:effectLst/>
                          <a:latin typeface="Helvetica" pitchFamily="2" charset="0"/>
                          <a:ea typeface="PMingLiU" panose="02020500000000000000" pitchFamily="18" charset="-120"/>
                          <a:cs typeface="Times New Roman" panose="02020603050405020304" pitchFamily="18" charset="0"/>
                        </a:rPr>
                        <a:t>14.46 (11.01)</a:t>
                      </a:r>
                      <a:r>
                        <a:rPr lang="en-US" sz="2400" baseline="30000" dirty="0">
                          <a:effectLst/>
                        </a:rPr>
                        <a:t> ***</a:t>
                      </a:r>
                      <a:endParaRPr lang="en-US" sz="2400" dirty="0">
                        <a:effectLst/>
                      </a:endParaRPr>
                    </a:p>
                  </a:txBody>
                  <a:tcPr marL="68580" marR="68580" marT="0" marB="0"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2030430"/>
                  </a:ext>
                </a:extLst>
              </a:tr>
            </a:tbl>
          </a:graphicData>
        </a:graphic>
      </p:graphicFrame>
      <p:graphicFrame>
        <p:nvGraphicFramePr>
          <p:cNvPr id="25" name="Table 24">
            <a:extLst>
              <a:ext uri="{FF2B5EF4-FFF2-40B4-BE49-F238E27FC236}">
                <a16:creationId xmlns:a16="http://schemas.microsoft.com/office/drawing/2014/main" id="{2F7FA937-59F2-58C3-9459-49D651A82C8D}"/>
              </a:ext>
            </a:extLst>
          </p:cNvPr>
          <p:cNvGraphicFramePr>
            <a:graphicFrameLocks noGrp="1"/>
          </p:cNvGraphicFramePr>
          <p:nvPr>
            <p:extLst>
              <p:ext uri="{D42A27DB-BD31-4B8C-83A1-F6EECF244321}">
                <p14:modId xmlns:p14="http://schemas.microsoft.com/office/powerpoint/2010/main" val="1689449797"/>
              </p:ext>
            </p:extLst>
          </p:nvPr>
        </p:nvGraphicFramePr>
        <p:xfrm>
          <a:off x="10427627" y="21169138"/>
          <a:ext cx="10489970" cy="6313176"/>
        </p:xfrm>
        <a:graphic>
          <a:graphicData uri="http://schemas.openxmlformats.org/drawingml/2006/table">
            <a:tbl>
              <a:tblPr firstRow="1" firstCol="1" bandRow="1">
                <a:tableStyleId>{5C22544A-7EE6-4342-B048-85BDC9FD1C3A}</a:tableStyleId>
              </a:tblPr>
              <a:tblGrid>
                <a:gridCol w="3886200">
                  <a:extLst>
                    <a:ext uri="{9D8B030D-6E8A-4147-A177-3AD203B41FA5}">
                      <a16:colId xmlns:a16="http://schemas.microsoft.com/office/drawing/2014/main" val="4167612699"/>
                    </a:ext>
                  </a:extLst>
                </a:gridCol>
                <a:gridCol w="1498600">
                  <a:extLst>
                    <a:ext uri="{9D8B030D-6E8A-4147-A177-3AD203B41FA5}">
                      <a16:colId xmlns:a16="http://schemas.microsoft.com/office/drawing/2014/main" val="2656352160"/>
                    </a:ext>
                  </a:extLst>
                </a:gridCol>
                <a:gridCol w="914400">
                  <a:extLst>
                    <a:ext uri="{9D8B030D-6E8A-4147-A177-3AD203B41FA5}">
                      <a16:colId xmlns:a16="http://schemas.microsoft.com/office/drawing/2014/main" val="4138721457"/>
                    </a:ext>
                  </a:extLst>
                </a:gridCol>
                <a:gridCol w="939800">
                  <a:extLst>
                    <a:ext uri="{9D8B030D-6E8A-4147-A177-3AD203B41FA5}">
                      <a16:colId xmlns:a16="http://schemas.microsoft.com/office/drawing/2014/main" val="486966333"/>
                    </a:ext>
                  </a:extLst>
                </a:gridCol>
                <a:gridCol w="1117600">
                  <a:extLst>
                    <a:ext uri="{9D8B030D-6E8A-4147-A177-3AD203B41FA5}">
                      <a16:colId xmlns:a16="http://schemas.microsoft.com/office/drawing/2014/main" val="3441582615"/>
                    </a:ext>
                  </a:extLst>
                </a:gridCol>
                <a:gridCol w="1117600">
                  <a:extLst>
                    <a:ext uri="{9D8B030D-6E8A-4147-A177-3AD203B41FA5}">
                      <a16:colId xmlns:a16="http://schemas.microsoft.com/office/drawing/2014/main" val="3818202644"/>
                    </a:ext>
                  </a:extLst>
                </a:gridCol>
                <a:gridCol w="1015770">
                  <a:extLst>
                    <a:ext uri="{9D8B030D-6E8A-4147-A177-3AD203B41FA5}">
                      <a16:colId xmlns:a16="http://schemas.microsoft.com/office/drawing/2014/main" val="1584672018"/>
                    </a:ext>
                  </a:extLst>
                </a:gridCol>
              </a:tblGrid>
              <a:tr h="312248">
                <a:tc>
                  <a:txBody>
                    <a:bodyPr/>
                    <a:lstStyle/>
                    <a:p>
                      <a:pPr marL="0" marR="0" indent="0">
                        <a:lnSpc>
                          <a:spcPct val="100000"/>
                        </a:lnSpc>
                        <a:spcBef>
                          <a:spcPts val="0"/>
                        </a:spcBef>
                        <a:spcAft>
                          <a:spcPts val="0"/>
                        </a:spcAft>
                      </a:pP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lnR w="12700" cmpd="sng">
                      <a:noFill/>
                    </a:lnR>
                    <a:noFill/>
                  </a:tcPr>
                </a:tc>
                <a:tc>
                  <a:txBody>
                    <a:bodyPr/>
                    <a:lstStyle/>
                    <a:p>
                      <a:pPr marL="0" marR="0" indent="0" algn="ctr">
                        <a:lnSpc>
                          <a:spcPct val="100000"/>
                        </a:lnSpc>
                        <a:spcBef>
                          <a:spcPts val="0"/>
                        </a:spcBef>
                        <a:spcAft>
                          <a:spcPts val="0"/>
                        </a:spcAft>
                      </a:pPr>
                      <a:r>
                        <a:rPr lang="en-US" sz="2400" dirty="0">
                          <a:effectLst/>
                          <a:latin typeface="Helvetica" pitchFamily="2" charset="0"/>
                          <a:ea typeface="PMingLiU" panose="02020500000000000000" pitchFamily="18" charset="-120"/>
                          <a:cs typeface="Times New Roman" panose="02020603050405020304" pitchFamily="18" charset="0"/>
                        </a:rPr>
                        <a:t>Var.</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90000"/>
                      </a:schemeClr>
                    </a:solidFill>
                  </a:tcPr>
                </a:tc>
                <a:tc>
                  <a:txBody>
                    <a:bodyPr/>
                    <a:lstStyle/>
                    <a:p>
                      <a:pPr marL="0" marR="0" indent="0" algn="ctr">
                        <a:lnSpc>
                          <a:spcPct val="100000"/>
                        </a:lnSpc>
                        <a:spcBef>
                          <a:spcPts val="0"/>
                        </a:spcBef>
                        <a:spcAft>
                          <a:spcPts val="0"/>
                        </a:spcAft>
                      </a:pPr>
                      <a:r>
                        <a:rPr lang="en-US" sz="2400" dirty="0">
                          <a:effectLst/>
                          <a:latin typeface="Helvetica" pitchFamily="2" charset="0"/>
                        </a:rPr>
                        <a:t>B</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90000"/>
                      </a:schemeClr>
                    </a:solidFill>
                  </a:tcPr>
                </a:tc>
                <a:tc>
                  <a:txBody>
                    <a:bodyPr/>
                    <a:lstStyle/>
                    <a:p>
                      <a:pPr algn="ctr"/>
                      <a:r>
                        <a:rPr lang="en-US" sz="2400" dirty="0">
                          <a:effectLst/>
                          <a:latin typeface="Helvetica" pitchFamily="2" charset="0"/>
                        </a:rPr>
                        <a:t>SE</a:t>
                      </a:r>
                      <a:endParaRPr lang="en-US" sz="2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90000"/>
                      </a:schemeClr>
                    </a:solidFill>
                  </a:tcPr>
                </a:tc>
                <a:tc>
                  <a:txBody>
                    <a:bodyPr/>
                    <a:lstStyle/>
                    <a:p>
                      <a:pPr marL="0" marR="0" indent="0" algn="ctr">
                        <a:lnSpc>
                          <a:spcPct val="100000"/>
                        </a:lnSpc>
                        <a:spcBef>
                          <a:spcPts val="0"/>
                        </a:spcBef>
                        <a:spcAft>
                          <a:spcPts val="0"/>
                        </a:spcAft>
                      </a:pPr>
                      <a:r>
                        <a:rPr lang="en-US" sz="2400" i="1" dirty="0" err="1">
                          <a:effectLst/>
                          <a:latin typeface="Helvetica" pitchFamily="2" charset="0"/>
                        </a:rPr>
                        <a:t>df</a:t>
                      </a:r>
                      <a:endParaRPr lang="en-US" sz="2400" i="1"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90000"/>
                      </a:schemeClr>
                    </a:solidFill>
                  </a:tcPr>
                </a:tc>
                <a:tc>
                  <a:txBody>
                    <a:bodyPr/>
                    <a:lstStyle/>
                    <a:p>
                      <a:pPr marL="0" marR="0" indent="0" algn="ctr">
                        <a:lnSpc>
                          <a:spcPct val="100000"/>
                        </a:lnSpc>
                        <a:spcBef>
                          <a:spcPts val="0"/>
                        </a:spcBef>
                        <a:spcAft>
                          <a:spcPts val="0"/>
                        </a:spcAft>
                      </a:pPr>
                      <a:r>
                        <a:rPr lang="en-US" sz="2400" i="1" dirty="0">
                          <a:effectLst/>
                          <a:latin typeface="Helvetica" pitchFamily="2" charset="0"/>
                        </a:rPr>
                        <a:t>t</a:t>
                      </a:r>
                      <a:endParaRPr lang="en-US" sz="2400" i="1"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90000"/>
                      </a:schemeClr>
                    </a:solidFill>
                  </a:tcPr>
                </a:tc>
                <a:tc>
                  <a:txBody>
                    <a:bodyPr/>
                    <a:lstStyle/>
                    <a:p>
                      <a:pPr marL="0" marR="0" indent="0" algn="ctr">
                        <a:lnSpc>
                          <a:spcPct val="100000"/>
                        </a:lnSpc>
                        <a:spcBef>
                          <a:spcPts val="0"/>
                        </a:spcBef>
                        <a:spcAft>
                          <a:spcPts val="0"/>
                        </a:spcAft>
                      </a:pPr>
                      <a:r>
                        <a:rPr lang="en-US" sz="2400" i="1" dirty="0">
                          <a:effectLst/>
                          <a:latin typeface="Helvetica" pitchFamily="2" charset="0"/>
                        </a:rPr>
                        <a:t>p</a:t>
                      </a:r>
                      <a:endParaRPr lang="en-US" sz="2400" i="1"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alpha val="90000"/>
                      </a:schemeClr>
                    </a:solidFill>
                  </a:tcPr>
                </a:tc>
                <a:extLst>
                  <a:ext uri="{0D108BD9-81ED-4DB2-BD59-A6C34878D82A}">
                    <a16:rowId xmlns:a16="http://schemas.microsoft.com/office/drawing/2014/main" val="2713426570"/>
                  </a:ext>
                </a:extLst>
              </a:tr>
              <a:tr h="203200">
                <a:tc rowSpan="4">
                  <a:txBody>
                    <a:bodyPr/>
                    <a:lstStyle/>
                    <a:p>
                      <a:pPr marL="0" marR="0" indent="0" algn="ctr">
                        <a:lnSpc>
                          <a:spcPct val="100000"/>
                        </a:lnSpc>
                        <a:spcBef>
                          <a:spcPts val="0"/>
                        </a:spcBef>
                        <a:spcAft>
                          <a:spcPts val="0"/>
                        </a:spcAft>
                      </a:pPr>
                      <a:r>
                        <a:rPr lang="en-US" sz="2400" dirty="0">
                          <a:effectLst/>
                          <a:latin typeface="Helvetica" pitchFamily="2" charset="0"/>
                          <a:ea typeface="PMingLiU" panose="02020500000000000000" pitchFamily="18" charset="-120"/>
                          <a:cs typeface="Times New Roman" panose="02020603050405020304" pitchFamily="18" charset="0"/>
                        </a:rPr>
                        <a:t>Depressive Symptoms</a:t>
                      </a:r>
                    </a:p>
                  </a:txBody>
                  <a:tcPr marL="68580" marR="68580" marT="0" marB="0" anchor="ctr">
                    <a:lnB w="28575" cap="flat" cmpd="sng" algn="ctr">
                      <a:solidFill>
                        <a:schemeClr val="tx2"/>
                      </a:solidFill>
                      <a:prstDash val="solid"/>
                      <a:round/>
                      <a:headEnd type="none" w="med" len="med"/>
                      <a:tailEnd type="none" w="med" len="med"/>
                    </a:lnB>
                    <a:solidFill>
                      <a:schemeClr val="tx2">
                        <a:alpha val="90000"/>
                      </a:schemeClr>
                    </a:solidFill>
                  </a:tcPr>
                </a:tc>
                <a:tc>
                  <a:txBody>
                    <a:bodyPr/>
                    <a:lstStyle/>
                    <a:p>
                      <a:pPr marL="0" marR="0" indent="0">
                        <a:lnSpc>
                          <a:spcPct val="150000"/>
                        </a:lnSpc>
                        <a:spcBef>
                          <a:spcPts val="0"/>
                        </a:spcBef>
                        <a:spcAft>
                          <a:spcPts val="0"/>
                        </a:spcAft>
                      </a:pPr>
                      <a:r>
                        <a:rPr lang="en-US" sz="2400" b="1" dirty="0">
                          <a:effectLst/>
                          <a:latin typeface="Helvetica" pitchFamily="2" charset="0"/>
                        </a:rPr>
                        <a:t>Intercept</a:t>
                      </a:r>
                      <a:endParaRPr lang="en-US" sz="2400" b="1"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38100" cmpd="sng">
                      <a:noFill/>
                    </a:lnT>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3.07</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38100" cmpd="sng">
                      <a:noFill/>
                    </a:lnT>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0.03</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38100" cmpd="sng">
                      <a:noFill/>
                    </a:lnT>
                    <a:noFill/>
                  </a:tcPr>
                </a:tc>
                <a:tc>
                  <a:txBody>
                    <a:bodyPr/>
                    <a:lstStyle/>
                    <a:p>
                      <a:pPr marL="0" marR="0" indent="0" algn="r">
                        <a:lnSpc>
                          <a:spcPct val="150000"/>
                        </a:lnSpc>
                        <a:spcBef>
                          <a:spcPts val="0"/>
                        </a:spcBef>
                        <a:spcAft>
                          <a:spcPts val="0"/>
                        </a:spcAft>
                      </a:pPr>
                      <a:r>
                        <a:rPr lang="en-US" sz="2400">
                          <a:solidFill>
                            <a:srgbClr val="000000"/>
                          </a:solidFill>
                          <a:effectLst/>
                          <a:latin typeface="Helvetica" pitchFamily="2" charset="0"/>
                          <a:ea typeface="PMingLiU" panose="02020500000000000000" pitchFamily="18" charset="-120"/>
                          <a:cs typeface="Times New Roman" panose="02020603050405020304" pitchFamily="18" charset="0"/>
                        </a:rPr>
                        <a:t>869.18</a:t>
                      </a:r>
                      <a:endParaRPr lang="en-US" sz="240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38100" cmpd="sng">
                      <a:noFill/>
                    </a:lnT>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121.41</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38100" cmpd="sng">
                      <a:noFill/>
                    </a:lnT>
                    <a:noFill/>
                  </a:tcPr>
                </a:tc>
                <a:tc>
                  <a:txBody>
                    <a:bodyPr/>
                    <a:lstStyle/>
                    <a:p>
                      <a:pPr marL="0" marR="0" indent="0" algn="r">
                        <a:lnSpc>
                          <a:spcPct val="150000"/>
                        </a:lnSpc>
                        <a:spcBef>
                          <a:spcPts val="0"/>
                        </a:spcBef>
                        <a:spcAft>
                          <a:spcPts val="0"/>
                        </a:spcAft>
                      </a:pPr>
                      <a:r>
                        <a:rPr lang="en-US" sz="2400" b="1" u="none" dirty="0">
                          <a:solidFill>
                            <a:srgbClr val="000000"/>
                          </a:solidFill>
                          <a:effectLst/>
                          <a:latin typeface="Helvetica" pitchFamily="2" charset="0"/>
                          <a:ea typeface="PMingLiU" panose="02020500000000000000" pitchFamily="18" charset="-120"/>
                          <a:cs typeface="Times New Roman" panose="02020603050405020304" pitchFamily="18" charset="0"/>
                        </a:rPr>
                        <a:t>&lt;.001</a:t>
                      </a:r>
                      <a:endParaRPr lang="en-US" sz="2400" b="1" u="none"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38100" cmpd="sng">
                      <a:noFill/>
                    </a:lnT>
                    <a:noFill/>
                  </a:tcPr>
                </a:tc>
                <a:extLst>
                  <a:ext uri="{0D108BD9-81ED-4DB2-BD59-A6C34878D82A}">
                    <a16:rowId xmlns:a16="http://schemas.microsoft.com/office/drawing/2014/main" val="2328421596"/>
                  </a:ext>
                </a:extLst>
              </a:tr>
              <a:tr h="203200">
                <a:tc vMerge="1">
                  <a:txBody>
                    <a:bodyPr/>
                    <a:lstStyle/>
                    <a:p>
                      <a:pPr marL="0" marR="0" indent="0">
                        <a:lnSpc>
                          <a:spcPct val="100000"/>
                        </a:lnSpc>
                        <a:spcBef>
                          <a:spcPts val="0"/>
                        </a:spcBef>
                        <a:spcAft>
                          <a:spcPts val="0"/>
                        </a:spcAft>
                      </a:pPr>
                      <a:endParaRPr lang="en-US" sz="18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tc>
                <a:tc>
                  <a:txBody>
                    <a:bodyPr/>
                    <a:lstStyle/>
                    <a:p>
                      <a:pPr marL="0" marR="0" indent="0">
                        <a:lnSpc>
                          <a:spcPct val="150000"/>
                        </a:lnSpc>
                        <a:spcBef>
                          <a:spcPts val="0"/>
                        </a:spcBef>
                        <a:spcAft>
                          <a:spcPts val="0"/>
                        </a:spcAft>
                      </a:pPr>
                      <a:r>
                        <a:rPr lang="en-US" sz="2400" b="1" dirty="0">
                          <a:effectLst/>
                          <a:latin typeface="Helvetica" pitchFamily="2" charset="0"/>
                        </a:rPr>
                        <a:t>Day</a:t>
                      </a:r>
                      <a:endParaRPr lang="en-US" sz="2400" b="1"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-0.11</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0.00</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628.88</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-29.84</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b="1" u="none" dirty="0">
                          <a:solidFill>
                            <a:srgbClr val="000000"/>
                          </a:solidFill>
                          <a:effectLst/>
                          <a:latin typeface="Helvetica" pitchFamily="2" charset="0"/>
                          <a:ea typeface="PMingLiU" panose="02020500000000000000" pitchFamily="18" charset="-120"/>
                          <a:cs typeface="Times New Roman" panose="02020603050405020304" pitchFamily="18" charset="0"/>
                        </a:rPr>
                        <a:t>&lt;.001</a:t>
                      </a:r>
                      <a:endParaRPr lang="en-US" sz="2400" b="1" u="none"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903208095"/>
                  </a:ext>
                </a:extLst>
              </a:tr>
              <a:tr h="203200">
                <a:tc vMerge="1">
                  <a:txBody>
                    <a:bodyPr/>
                    <a:lstStyle/>
                    <a:p>
                      <a:pPr marL="0" marR="0" indent="0">
                        <a:lnSpc>
                          <a:spcPct val="100000"/>
                        </a:lnSpc>
                        <a:spcBef>
                          <a:spcPts val="0"/>
                        </a:spcBef>
                        <a:spcAft>
                          <a:spcPts val="0"/>
                        </a:spcAft>
                      </a:pPr>
                      <a:endParaRPr lang="en-US" sz="18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tc>
                <a:tc>
                  <a:txBody>
                    <a:bodyPr/>
                    <a:lstStyle/>
                    <a:p>
                      <a:pPr marL="0" marR="0" indent="0">
                        <a:lnSpc>
                          <a:spcPct val="150000"/>
                        </a:lnSpc>
                        <a:spcBef>
                          <a:spcPts val="0"/>
                        </a:spcBef>
                        <a:spcAft>
                          <a:spcPts val="0"/>
                        </a:spcAft>
                      </a:pPr>
                      <a:r>
                        <a:rPr lang="en-US" sz="2400" b="1" dirty="0">
                          <a:effectLst/>
                          <a:latin typeface="Helvetica" pitchFamily="2" charset="0"/>
                        </a:rPr>
                        <a:t>BPD</a:t>
                      </a:r>
                      <a:endParaRPr lang="en-US" sz="2400" b="1"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0.22</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0.06</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987.48</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3.76</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b="1" u="none" dirty="0">
                          <a:solidFill>
                            <a:srgbClr val="000000"/>
                          </a:solidFill>
                          <a:effectLst/>
                          <a:latin typeface="Helvetica" pitchFamily="2" charset="0"/>
                          <a:ea typeface="PMingLiU" panose="02020500000000000000" pitchFamily="18" charset="-120"/>
                          <a:cs typeface="Times New Roman" panose="02020603050405020304" pitchFamily="18" charset="0"/>
                        </a:rPr>
                        <a:t>&lt;.001</a:t>
                      </a:r>
                      <a:endParaRPr lang="en-US" sz="2400" b="1" u="none"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472504578"/>
                  </a:ext>
                </a:extLst>
              </a:tr>
              <a:tr h="203200">
                <a:tc vMerge="1">
                  <a:txBody>
                    <a:bodyPr/>
                    <a:lstStyle/>
                    <a:p>
                      <a:pPr marL="0" marR="0" indent="0">
                        <a:lnSpc>
                          <a:spcPct val="100000"/>
                        </a:lnSpc>
                        <a:spcBef>
                          <a:spcPts val="0"/>
                        </a:spcBef>
                        <a:spcAft>
                          <a:spcPts val="0"/>
                        </a:spcAft>
                      </a:pPr>
                      <a:endParaRPr lang="en-US" sz="18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tc>
                <a:tc>
                  <a:txBody>
                    <a:bodyPr/>
                    <a:lstStyle/>
                    <a:p>
                      <a:pPr marL="0" marR="0" indent="0">
                        <a:lnSpc>
                          <a:spcPct val="150000"/>
                        </a:lnSpc>
                        <a:spcBef>
                          <a:spcPts val="0"/>
                        </a:spcBef>
                        <a:spcAft>
                          <a:spcPts val="0"/>
                        </a:spcAft>
                      </a:pPr>
                      <a:r>
                        <a:rPr lang="en-US" sz="2400" b="1" dirty="0">
                          <a:effectLst/>
                          <a:latin typeface="Helvetica" pitchFamily="2" charset="0"/>
                        </a:rPr>
                        <a:t>Day*BPD</a:t>
                      </a:r>
                      <a:endParaRPr lang="en-US" sz="2400" b="1"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tx2"/>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0.02</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tx2"/>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0.01</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tx2"/>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556.50</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tx2"/>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2.11</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tx2"/>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b="1" u="none" dirty="0">
                          <a:solidFill>
                            <a:srgbClr val="000000"/>
                          </a:solidFill>
                          <a:effectLst/>
                          <a:latin typeface="Helvetica" pitchFamily="2" charset="0"/>
                          <a:ea typeface="PMingLiU" panose="02020500000000000000" pitchFamily="18" charset="-120"/>
                          <a:cs typeface="Times New Roman" panose="02020603050405020304" pitchFamily="18" charset="0"/>
                        </a:rPr>
                        <a:t>0.035</a:t>
                      </a:r>
                      <a:endParaRPr lang="en-US" sz="2400" b="1" u="none"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00880842"/>
                  </a:ext>
                </a:extLst>
              </a:tr>
              <a:tr h="203200">
                <a:tc rowSpan="4">
                  <a:txBody>
                    <a:bodyPr/>
                    <a:lstStyle/>
                    <a:p>
                      <a:pPr marL="0" marR="0" indent="0" algn="ctr">
                        <a:lnSpc>
                          <a:spcPct val="100000"/>
                        </a:lnSpc>
                        <a:spcBef>
                          <a:spcPts val="0"/>
                        </a:spcBef>
                        <a:spcAft>
                          <a:spcPts val="0"/>
                        </a:spcAft>
                      </a:pPr>
                      <a:r>
                        <a:rPr lang="en-US" sz="2400" dirty="0">
                          <a:effectLst/>
                          <a:latin typeface="Helvetica" pitchFamily="2" charset="0"/>
                          <a:ea typeface="PMingLiU" panose="02020500000000000000" pitchFamily="18" charset="-120"/>
                          <a:cs typeface="Times New Roman" panose="02020603050405020304" pitchFamily="18" charset="0"/>
                        </a:rPr>
                        <a:t>Functional Impairment</a:t>
                      </a:r>
                    </a:p>
                  </a:txBody>
                  <a:tcPr marL="68580" marR="68580" marT="0" marB="0" anchor="ctr">
                    <a:lnT w="28575" cap="flat" cmpd="sng" algn="ctr">
                      <a:solidFill>
                        <a:schemeClr val="tx2"/>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3">
                        <a:alpha val="90000"/>
                      </a:schemeClr>
                    </a:solidFill>
                  </a:tcPr>
                </a:tc>
                <a:tc>
                  <a:txBody>
                    <a:bodyPr/>
                    <a:lstStyle/>
                    <a:p>
                      <a:pPr marL="0" marR="0" indent="0">
                        <a:lnSpc>
                          <a:spcPct val="150000"/>
                        </a:lnSpc>
                        <a:spcBef>
                          <a:spcPts val="0"/>
                        </a:spcBef>
                        <a:spcAft>
                          <a:spcPts val="0"/>
                        </a:spcAft>
                      </a:pPr>
                      <a:r>
                        <a:rPr lang="en-US" sz="2400" b="1" dirty="0">
                          <a:effectLst/>
                          <a:latin typeface="Helvetica" pitchFamily="2" charset="0"/>
                        </a:rPr>
                        <a:t>Intercept</a:t>
                      </a:r>
                      <a:endParaRPr lang="en-US" sz="2400" b="1"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28575" cap="flat" cmpd="sng" algn="ctr">
                      <a:solidFill>
                        <a:schemeClr val="tx2"/>
                      </a:solidFill>
                      <a:prstDash val="solid"/>
                      <a:round/>
                      <a:headEnd type="none" w="med" len="med"/>
                      <a:tailEnd type="none" w="med" len="med"/>
                    </a:lnT>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3.54</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28575" cap="flat" cmpd="sng" algn="ctr">
                      <a:solidFill>
                        <a:schemeClr val="tx2"/>
                      </a:solidFill>
                      <a:prstDash val="solid"/>
                      <a:round/>
                      <a:headEnd type="none" w="med" len="med"/>
                      <a:tailEnd type="none" w="med" len="med"/>
                    </a:lnT>
                    <a:noFill/>
                  </a:tcPr>
                </a:tc>
                <a:tc>
                  <a:txBody>
                    <a:bodyPr/>
                    <a:lstStyle/>
                    <a:p>
                      <a:pPr marL="0" marR="0" indent="0" algn="r">
                        <a:lnSpc>
                          <a:spcPct val="150000"/>
                        </a:lnSpc>
                        <a:spcBef>
                          <a:spcPts val="0"/>
                        </a:spcBef>
                        <a:spcAft>
                          <a:spcPts val="0"/>
                        </a:spcAft>
                      </a:pPr>
                      <a:r>
                        <a:rPr lang="en-US" sz="2400">
                          <a:solidFill>
                            <a:srgbClr val="000000"/>
                          </a:solidFill>
                          <a:effectLst/>
                          <a:latin typeface="Helvetica" pitchFamily="2" charset="0"/>
                          <a:ea typeface="PMingLiU" panose="02020500000000000000" pitchFamily="18" charset="-120"/>
                          <a:cs typeface="Times New Roman" panose="02020603050405020304" pitchFamily="18" charset="0"/>
                        </a:rPr>
                        <a:t>0.04</a:t>
                      </a:r>
                      <a:endParaRPr lang="en-US" sz="240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28575" cap="flat" cmpd="sng" algn="ctr">
                      <a:solidFill>
                        <a:schemeClr val="tx2"/>
                      </a:solidFill>
                      <a:prstDash val="solid"/>
                      <a:round/>
                      <a:headEnd type="none" w="med" len="med"/>
                      <a:tailEnd type="none" w="med" len="med"/>
                    </a:lnT>
                    <a:noFill/>
                  </a:tcPr>
                </a:tc>
                <a:tc>
                  <a:txBody>
                    <a:bodyPr/>
                    <a:lstStyle/>
                    <a:p>
                      <a:pPr marL="0" marR="0" indent="0" algn="r">
                        <a:lnSpc>
                          <a:spcPct val="150000"/>
                        </a:lnSpc>
                        <a:spcBef>
                          <a:spcPts val="0"/>
                        </a:spcBef>
                        <a:spcAft>
                          <a:spcPts val="0"/>
                        </a:spcAft>
                      </a:pPr>
                      <a:r>
                        <a:rPr lang="en-US" sz="2400">
                          <a:solidFill>
                            <a:srgbClr val="000000"/>
                          </a:solidFill>
                          <a:effectLst/>
                          <a:latin typeface="Helvetica" pitchFamily="2" charset="0"/>
                          <a:ea typeface="PMingLiU" panose="02020500000000000000" pitchFamily="18" charset="-120"/>
                          <a:cs typeface="Times New Roman" panose="02020603050405020304" pitchFamily="18" charset="0"/>
                        </a:rPr>
                        <a:t>896.09</a:t>
                      </a:r>
                      <a:endParaRPr lang="en-US" sz="240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28575" cap="flat" cmpd="sng" algn="ctr">
                      <a:solidFill>
                        <a:schemeClr val="tx2"/>
                      </a:solidFill>
                      <a:prstDash val="solid"/>
                      <a:round/>
                      <a:headEnd type="none" w="med" len="med"/>
                      <a:tailEnd type="none" w="med" len="med"/>
                    </a:lnT>
                    <a:noFill/>
                  </a:tcPr>
                </a:tc>
                <a:tc>
                  <a:txBody>
                    <a:bodyPr/>
                    <a:lstStyle/>
                    <a:p>
                      <a:pPr marL="0" marR="0" indent="0" algn="r">
                        <a:lnSpc>
                          <a:spcPct val="150000"/>
                        </a:lnSpc>
                        <a:spcBef>
                          <a:spcPts val="0"/>
                        </a:spcBef>
                        <a:spcAft>
                          <a:spcPts val="0"/>
                        </a:spcAft>
                      </a:pPr>
                      <a:r>
                        <a:rPr lang="en-US" sz="2400">
                          <a:solidFill>
                            <a:srgbClr val="000000"/>
                          </a:solidFill>
                          <a:effectLst/>
                          <a:latin typeface="Helvetica" pitchFamily="2" charset="0"/>
                          <a:ea typeface="PMingLiU" panose="02020500000000000000" pitchFamily="18" charset="-120"/>
                          <a:cs typeface="Times New Roman" panose="02020603050405020304" pitchFamily="18" charset="0"/>
                        </a:rPr>
                        <a:t>97.32</a:t>
                      </a:r>
                      <a:endParaRPr lang="en-US" sz="240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28575" cap="flat" cmpd="sng" algn="ctr">
                      <a:solidFill>
                        <a:schemeClr val="tx2"/>
                      </a:solidFill>
                      <a:prstDash val="solid"/>
                      <a:round/>
                      <a:headEnd type="none" w="med" len="med"/>
                      <a:tailEnd type="none" w="med" len="med"/>
                    </a:lnT>
                    <a:noFill/>
                  </a:tcPr>
                </a:tc>
                <a:tc>
                  <a:txBody>
                    <a:bodyPr/>
                    <a:lstStyle/>
                    <a:p>
                      <a:pPr marL="0" marR="0" indent="0" algn="r">
                        <a:lnSpc>
                          <a:spcPct val="150000"/>
                        </a:lnSpc>
                        <a:spcBef>
                          <a:spcPts val="0"/>
                        </a:spcBef>
                        <a:spcAft>
                          <a:spcPts val="0"/>
                        </a:spcAft>
                      </a:pPr>
                      <a:r>
                        <a:rPr lang="en-US" sz="2400" b="1" u="none" dirty="0">
                          <a:solidFill>
                            <a:srgbClr val="000000"/>
                          </a:solidFill>
                          <a:effectLst/>
                          <a:latin typeface="Helvetica" pitchFamily="2" charset="0"/>
                          <a:ea typeface="PMingLiU" panose="02020500000000000000" pitchFamily="18" charset="-120"/>
                          <a:cs typeface="Times New Roman" panose="02020603050405020304" pitchFamily="18" charset="0"/>
                        </a:rPr>
                        <a:t>&lt;.001</a:t>
                      </a:r>
                      <a:endParaRPr lang="en-US" sz="2400" b="1" u="none"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28575" cap="flat" cmpd="sng" algn="ctr">
                      <a:solidFill>
                        <a:schemeClr val="tx2"/>
                      </a:solidFill>
                      <a:prstDash val="solid"/>
                      <a:round/>
                      <a:headEnd type="none" w="med" len="med"/>
                      <a:tailEnd type="none" w="med" len="med"/>
                    </a:lnT>
                    <a:noFill/>
                  </a:tcPr>
                </a:tc>
                <a:extLst>
                  <a:ext uri="{0D108BD9-81ED-4DB2-BD59-A6C34878D82A}">
                    <a16:rowId xmlns:a16="http://schemas.microsoft.com/office/drawing/2014/main" val="3273904399"/>
                  </a:ext>
                </a:extLst>
              </a:tr>
              <a:tr h="203200">
                <a:tc vMerge="1">
                  <a:txBody>
                    <a:bodyPr/>
                    <a:lstStyle/>
                    <a:p>
                      <a:pPr marL="0" marR="0" indent="0">
                        <a:lnSpc>
                          <a:spcPct val="100000"/>
                        </a:lnSpc>
                        <a:spcBef>
                          <a:spcPts val="0"/>
                        </a:spcBef>
                        <a:spcAft>
                          <a:spcPts val="0"/>
                        </a:spcAft>
                      </a:pPr>
                      <a:endParaRPr lang="en-US" sz="18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tc>
                <a:tc>
                  <a:txBody>
                    <a:bodyPr/>
                    <a:lstStyle/>
                    <a:p>
                      <a:pPr marL="0" marR="0" indent="0">
                        <a:lnSpc>
                          <a:spcPct val="150000"/>
                        </a:lnSpc>
                        <a:spcBef>
                          <a:spcPts val="0"/>
                        </a:spcBef>
                        <a:spcAft>
                          <a:spcPts val="0"/>
                        </a:spcAft>
                      </a:pPr>
                      <a:r>
                        <a:rPr lang="en-US" sz="2400" b="1" dirty="0">
                          <a:effectLst/>
                          <a:latin typeface="Helvetica" pitchFamily="2" charset="0"/>
                        </a:rPr>
                        <a:t>Day</a:t>
                      </a:r>
                      <a:endParaRPr lang="en-US" sz="2400" b="1"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-0.10</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a:solidFill>
                            <a:srgbClr val="000000"/>
                          </a:solidFill>
                          <a:effectLst/>
                          <a:latin typeface="Helvetica" pitchFamily="2" charset="0"/>
                          <a:ea typeface="PMingLiU" panose="02020500000000000000" pitchFamily="18" charset="-120"/>
                          <a:cs typeface="Times New Roman" panose="02020603050405020304" pitchFamily="18" charset="0"/>
                        </a:rPr>
                        <a:t>0.00</a:t>
                      </a:r>
                      <a:endParaRPr lang="en-US" sz="240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580.69</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a:solidFill>
                            <a:srgbClr val="000000"/>
                          </a:solidFill>
                          <a:effectLst/>
                          <a:latin typeface="Helvetica" pitchFamily="2" charset="0"/>
                          <a:ea typeface="PMingLiU" panose="02020500000000000000" pitchFamily="18" charset="-120"/>
                          <a:cs typeface="Times New Roman" panose="02020603050405020304" pitchFamily="18" charset="0"/>
                        </a:rPr>
                        <a:t>-21.71</a:t>
                      </a:r>
                      <a:endParaRPr lang="en-US" sz="240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b="1" u="none" dirty="0">
                          <a:solidFill>
                            <a:srgbClr val="000000"/>
                          </a:solidFill>
                          <a:effectLst/>
                          <a:latin typeface="Helvetica" pitchFamily="2" charset="0"/>
                          <a:ea typeface="PMingLiU" panose="02020500000000000000" pitchFamily="18" charset="-120"/>
                          <a:cs typeface="Times New Roman" panose="02020603050405020304" pitchFamily="18" charset="0"/>
                        </a:rPr>
                        <a:t>&lt;.001</a:t>
                      </a:r>
                      <a:endParaRPr lang="en-US" sz="2400" b="1" u="none"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2404666013"/>
                  </a:ext>
                </a:extLst>
              </a:tr>
              <a:tr h="203200">
                <a:tc vMerge="1">
                  <a:txBody>
                    <a:bodyPr/>
                    <a:lstStyle/>
                    <a:p>
                      <a:pPr marL="0" marR="0" indent="0">
                        <a:lnSpc>
                          <a:spcPct val="100000"/>
                        </a:lnSpc>
                        <a:spcBef>
                          <a:spcPts val="0"/>
                        </a:spcBef>
                        <a:spcAft>
                          <a:spcPts val="0"/>
                        </a:spcAft>
                      </a:pPr>
                      <a:endParaRPr lang="en-US" sz="18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tc>
                <a:tc>
                  <a:txBody>
                    <a:bodyPr/>
                    <a:lstStyle/>
                    <a:p>
                      <a:pPr marL="0" marR="0" indent="0">
                        <a:lnSpc>
                          <a:spcPct val="150000"/>
                        </a:lnSpc>
                        <a:spcBef>
                          <a:spcPts val="0"/>
                        </a:spcBef>
                        <a:spcAft>
                          <a:spcPts val="0"/>
                        </a:spcAft>
                      </a:pPr>
                      <a:r>
                        <a:rPr lang="en-US" sz="2400" dirty="0">
                          <a:effectLst/>
                          <a:latin typeface="Helvetica" pitchFamily="2" charset="0"/>
                        </a:rPr>
                        <a:t>BPD</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0.15</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a:solidFill>
                            <a:srgbClr val="000000"/>
                          </a:solidFill>
                          <a:effectLst/>
                          <a:latin typeface="Helvetica" pitchFamily="2" charset="0"/>
                          <a:ea typeface="PMingLiU" panose="02020500000000000000" pitchFamily="18" charset="-120"/>
                          <a:cs typeface="Times New Roman" panose="02020603050405020304" pitchFamily="18" charset="0"/>
                        </a:rPr>
                        <a:t>0.08</a:t>
                      </a:r>
                      <a:endParaRPr lang="en-US" sz="240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a:solidFill>
                            <a:srgbClr val="000000"/>
                          </a:solidFill>
                          <a:effectLst/>
                          <a:latin typeface="Helvetica" pitchFamily="2" charset="0"/>
                          <a:ea typeface="PMingLiU" panose="02020500000000000000" pitchFamily="18" charset="-120"/>
                          <a:cs typeface="Times New Roman" panose="02020603050405020304" pitchFamily="18" charset="0"/>
                        </a:rPr>
                        <a:t>971.44</a:t>
                      </a:r>
                      <a:endParaRPr lang="en-US" sz="240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1.74</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0.082</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682467086"/>
                  </a:ext>
                </a:extLst>
              </a:tr>
              <a:tr h="203200">
                <a:tc vMerge="1">
                  <a:txBody>
                    <a:bodyPr/>
                    <a:lstStyle/>
                    <a:p>
                      <a:pPr marL="0" marR="0" indent="0">
                        <a:lnSpc>
                          <a:spcPct val="100000"/>
                        </a:lnSpc>
                        <a:spcBef>
                          <a:spcPts val="0"/>
                        </a:spcBef>
                        <a:spcAft>
                          <a:spcPts val="0"/>
                        </a:spcAft>
                      </a:pPr>
                      <a:endParaRPr lang="en-US" sz="18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tc>
                <a:tc>
                  <a:txBody>
                    <a:bodyPr/>
                    <a:lstStyle/>
                    <a:p>
                      <a:pPr marL="0" marR="0" indent="0">
                        <a:lnSpc>
                          <a:spcPct val="150000"/>
                        </a:lnSpc>
                        <a:spcBef>
                          <a:spcPts val="0"/>
                        </a:spcBef>
                        <a:spcAft>
                          <a:spcPts val="0"/>
                        </a:spcAft>
                      </a:pPr>
                      <a:r>
                        <a:rPr lang="en-US" sz="2400" dirty="0">
                          <a:effectLst/>
                          <a:latin typeface="Helvetica" pitchFamily="2" charset="0"/>
                        </a:rPr>
                        <a:t>Day*BPD</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accent3"/>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0.02</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accent3"/>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0.01</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accent3"/>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475.18</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accent3"/>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1.46</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accent3"/>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0.145</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577289404"/>
                  </a:ext>
                </a:extLst>
              </a:tr>
              <a:tr h="203200">
                <a:tc rowSpan="4">
                  <a:txBody>
                    <a:bodyPr/>
                    <a:lstStyle/>
                    <a:p>
                      <a:pPr marL="0" marR="0" indent="0" algn="ctr">
                        <a:lnSpc>
                          <a:spcPct val="100000"/>
                        </a:lnSpc>
                        <a:spcBef>
                          <a:spcPts val="0"/>
                        </a:spcBef>
                        <a:spcAft>
                          <a:spcPts val="0"/>
                        </a:spcAft>
                      </a:pPr>
                      <a:r>
                        <a:rPr lang="en-US" sz="2400" dirty="0">
                          <a:effectLst/>
                          <a:latin typeface="Helvetica" pitchFamily="2" charset="0"/>
                          <a:ea typeface="PMingLiU" panose="02020500000000000000" pitchFamily="18" charset="-120"/>
                          <a:cs typeface="Times New Roman" panose="02020603050405020304" pitchFamily="18" charset="0"/>
                        </a:rPr>
                        <a:t>Life Dissatisfaction</a:t>
                      </a:r>
                    </a:p>
                  </a:txBody>
                  <a:tcPr marL="68580" marR="68580" marT="0" marB="0" anchor="ctr">
                    <a:lnT w="28575" cap="flat" cmpd="sng" algn="ctr">
                      <a:solidFill>
                        <a:schemeClr val="accent3"/>
                      </a:solid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chemeClr val="accent2">
                        <a:alpha val="90000"/>
                      </a:schemeClr>
                    </a:solidFill>
                  </a:tcPr>
                </a:tc>
                <a:tc>
                  <a:txBody>
                    <a:bodyPr/>
                    <a:lstStyle/>
                    <a:p>
                      <a:pPr marL="0" marR="0" indent="0">
                        <a:lnSpc>
                          <a:spcPct val="150000"/>
                        </a:lnSpc>
                        <a:spcBef>
                          <a:spcPts val="0"/>
                        </a:spcBef>
                        <a:spcAft>
                          <a:spcPts val="0"/>
                        </a:spcAft>
                      </a:pPr>
                      <a:r>
                        <a:rPr lang="en-US" sz="2400" b="1" dirty="0">
                          <a:effectLst/>
                          <a:latin typeface="Helvetica" pitchFamily="2" charset="0"/>
                        </a:rPr>
                        <a:t>Intercept</a:t>
                      </a:r>
                      <a:endParaRPr lang="en-US" sz="2400" b="1"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28575" cap="flat" cmpd="sng" algn="ctr">
                      <a:solidFill>
                        <a:schemeClr val="accent3"/>
                      </a:solidFill>
                      <a:prstDash val="solid"/>
                      <a:round/>
                      <a:headEnd type="none" w="med" len="med"/>
                      <a:tailEnd type="none" w="med" len="med"/>
                    </a:lnT>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3.44</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28575" cap="flat" cmpd="sng" algn="ctr">
                      <a:solidFill>
                        <a:schemeClr val="accent3"/>
                      </a:solidFill>
                      <a:prstDash val="solid"/>
                      <a:round/>
                      <a:headEnd type="none" w="med" len="med"/>
                      <a:tailEnd type="none" w="med" len="med"/>
                    </a:lnT>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0.03</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28575" cap="flat" cmpd="sng" algn="ctr">
                      <a:solidFill>
                        <a:schemeClr val="accent3"/>
                      </a:solidFill>
                      <a:prstDash val="solid"/>
                      <a:round/>
                      <a:headEnd type="none" w="med" len="med"/>
                      <a:tailEnd type="none" w="med" len="med"/>
                    </a:lnT>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925.09</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28575" cap="flat" cmpd="sng" algn="ctr">
                      <a:solidFill>
                        <a:schemeClr val="accent3"/>
                      </a:solidFill>
                      <a:prstDash val="solid"/>
                      <a:round/>
                      <a:headEnd type="none" w="med" len="med"/>
                      <a:tailEnd type="none" w="med" len="med"/>
                    </a:lnT>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126.35</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28575" cap="flat" cmpd="sng" algn="ctr">
                      <a:solidFill>
                        <a:schemeClr val="accent3"/>
                      </a:solidFill>
                      <a:prstDash val="solid"/>
                      <a:round/>
                      <a:headEnd type="none" w="med" len="med"/>
                      <a:tailEnd type="none" w="med" len="med"/>
                    </a:lnT>
                    <a:noFill/>
                  </a:tcPr>
                </a:tc>
                <a:tc>
                  <a:txBody>
                    <a:bodyPr/>
                    <a:lstStyle/>
                    <a:p>
                      <a:pPr marL="0" marR="0" indent="0" algn="r">
                        <a:lnSpc>
                          <a:spcPct val="150000"/>
                        </a:lnSpc>
                        <a:spcBef>
                          <a:spcPts val="0"/>
                        </a:spcBef>
                        <a:spcAft>
                          <a:spcPts val="0"/>
                        </a:spcAft>
                      </a:pPr>
                      <a:r>
                        <a:rPr lang="en-US" sz="2400" b="1" u="none" dirty="0">
                          <a:solidFill>
                            <a:srgbClr val="000000"/>
                          </a:solidFill>
                          <a:effectLst/>
                          <a:latin typeface="Helvetica" pitchFamily="2" charset="0"/>
                          <a:ea typeface="PMingLiU" panose="02020500000000000000" pitchFamily="18" charset="-120"/>
                          <a:cs typeface="Times New Roman" panose="02020603050405020304" pitchFamily="18" charset="0"/>
                        </a:rPr>
                        <a:t>&lt;.001</a:t>
                      </a:r>
                      <a:endParaRPr lang="en-US" sz="2400" b="1" u="none"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T w="28575" cap="flat" cmpd="sng" algn="ctr">
                      <a:solidFill>
                        <a:schemeClr val="accent3"/>
                      </a:solidFill>
                      <a:prstDash val="solid"/>
                      <a:round/>
                      <a:headEnd type="none" w="med" len="med"/>
                      <a:tailEnd type="none" w="med" len="med"/>
                    </a:lnT>
                    <a:noFill/>
                  </a:tcPr>
                </a:tc>
                <a:extLst>
                  <a:ext uri="{0D108BD9-81ED-4DB2-BD59-A6C34878D82A}">
                    <a16:rowId xmlns:a16="http://schemas.microsoft.com/office/drawing/2014/main" val="294062579"/>
                  </a:ext>
                </a:extLst>
              </a:tr>
              <a:tr h="203200">
                <a:tc vMerge="1">
                  <a:txBody>
                    <a:bodyPr/>
                    <a:lstStyle/>
                    <a:p>
                      <a:pPr marL="0" marR="0" indent="0">
                        <a:lnSpc>
                          <a:spcPct val="100000"/>
                        </a:lnSpc>
                        <a:spcBef>
                          <a:spcPts val="0"/>
                        </a:spcBef>
                        <a:spcAft>
                          <a:spcPts val="0"/>
                        </a:spcAft>
                      </a:pPr>
                      <a:endParaRPr lang="en-US" sz="18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tc>
                <a:tc>
                  <a:txBody>
                    <a:bodyPr/>
                    <a:lstStyle/>
                    <a:p>
                      <a:pPr marL="0" marR="0" indent="0">
                        <a:lnSpc>
                          <a:spcPct val="150000"/>
                        </a:lnSpc>
                        <a:spcBef>
                          <a:spcPts val="0"/>
                        </a:spcBef>
                        <a:spcAft>
                          <a:spcPts val="0"/>
                        </a:spcAft>
                      </a:pPr>
                      <a:r>
                        <a:rPr lang="en-US" sz="2400" b="1" dirty="0">
                          <a:effectLst/>
                          <a:latin typeface="Helvetica" pitchFamily="2" charset="0"/>
                        </a:rPr>
                        <a:t>Day</a:t>
                      </a:r>
                      <a:endParaRPr lang="en-US" sz="2400" b="1"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-0.07</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a:solidFill>
                            <a:srgbClr val="000000"/>
                          </a:solidFill>
                          <a:effectLst/>
                          <a:latin typeface="Helvetica" pitchFamily="2" charset="0"/>
                          <a:ea typeface="PMingLiU" panose="02020500000000000000" pitchFamily="18" charset="-120"/>
                          <a:cs typeface="Times New Roman" panose="02020603050405020304" pitchFamily="18" charset="0"/>
                        </a:rPr>
                        <a:t>0.00</a:t>
                      </a:r>
                      <a:endParaRPr lang="en-US" sz="240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548.20</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-19.55</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b="1" u="none" dirty="0">
                          <a:solidFill>
                            <a:srgbClr val="000000"/>
                          </a:solidFill>
                          <a:effectLst/>
                          <a:latin typeface="Helvetica" pitchFamily="2" charset="0"/>
                          <a:ea typeface="PMingLiU" panose="02020500000000000000" pitchFamily="18" charset="-120"/>
                          <a:cs typeface="Times New Roman" panose="02020603050405020304" pitchFamily="18" charset="0"/>
                        </a:rPr>
                        <a:t>&lt;.001</a:t>
                      </a:r>
                      <a:endParaRPr lang="en-US" sz="2400" b="1" u="none"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176979932"/>
                  </a:ext>
                </a:extLst>
              </a:tr>
              <a:tr h="203200">
                <a:tc vMerge="1">
                  <a:txBody>
                    <a:bodyPr/>
                    <a:lstStyle/>
                    <a:p>
                      <a:pPr marL="0" marR="0" indent="0">
                        <a:lnSpc>
                          <a:spcPct val="100000"/>
                        </a:lnSpc>
                        <a:spcBef>
                          <a:spcPts val="0"/>
                        </a:spcBef>
                        <a:spcAft>
                          <a:spcPts val="0"/>
                        </a:spcAft>
                      </a:pPr>
                      <a:endParaRPr lang="en-US" sz="18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tc>
                <a:tc>
                  <a:txBody>
                    <a:bodyPr/>
                    <a:lstStyle/>
                    <a:p>
                      <a:pPr marL="0" marR="0" indent="0">
                        <a:lnSpc>
                          <a:spcPct val="150000"/>
                        </a:lnSpc>
                        <a:spcBef>
                          <a:spcPts val="0"/>
                        </a:spcBef>
                        <a:spcAft>
                          <a:spcPts val="0"/>
                        </a:spcAft>
                      </a:pPr>
                      <a:r>
                        <a:rPr lang="en-US" sz="2400" dirty="0">
                          <a:effectLst/>
                          <a:latin typeface="Helvetica" pitchFamily="2" charset="0"/>
                        </a:rPr>
                        <a:t>BPD</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0.12</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a:solidFill>
                            <a:srgbClr val="000000"/>
                          </a:solidFill>
                          <a:effectLst/>
                          <a:latin typeface="Helvetica" pitchFamily="2" charset="0"/>
                          <a:ea typeface="PMingLiU" panose="02020500000000000000" pitchFamily="18" charset="-120"/>
                          <a:cs typeface="Times New Roman" panose="02020603050405020304" pitchFamily="18" charset="0"/>
                        </a:rPr>
                        <a:t>0.06</a:t>
                      </a:r>
                      <a:endParaRPr lang="en-US" sz="240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975.01</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1.89</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0.059</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3872471796"/>
                  </a:ext>
                </a:extLst>
              </a:tr>
              <a:tr h="203200">
                <a:tc vMerge="1">
                  <a:txBody>
                    <a:bodyPr/>
                    <a:lstStyle/>
                    <a:p>
                      <a:pPr marL="0" marR="0" indent="0">
                        <a:lnSpc>
                          <a:spcPct val="100000"/>
                        </a:lnSpc>
                        <a:spcBef>
                          <a:spcPts val="0"/>
                        </a:spcBef>
                        <a:spcAft>
                          <a:spcPts val="0"/>
                        </a:spcAft>
                      </a:pPr>
                      <a:endParaRPr lang="en-US" sz="18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tc>
                <a:tc>
                  <a:txBody>
                    <a:bodyPr/>
                    <a:lstStyle/>
                    <a:p>
                      <a:pPr marL="0" marR="0" indent="0">
                        <a:lnSpc>
                          <a:spcPct val="150000"/>
                        </a:lnSpc>
                        <a:spcBef>
                          <a:spcPts val="0"/>
                        </a:spcBef>
                        <a:spcAft>
                          <a:spcPts val="0"/>
                        </a:spcAft>
                      </a:pPr>
                      <a:r>
                        <a:rPr lang="en-US" sz="2400" dirty="0">
                          <a:effectLst/>
                          <a:latin typeface="Helvetica" pitchFamily="2" charset="0"/>
                        </a:rPr>
                        <a:t>Day*BPD</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accent2"/>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0.01</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accent2"/>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0.01</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accent2"/>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439.79</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accent2"/>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1.40</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accent2"/>
                      </a:solidFill>
                      <a:prstDash val="solid"/>
                      <a:round/>
                      <a:headEnd type="none" w="med" len="med"/>
                      <a:tailEnd type="none" w="med" len="med"/>
                    </a:lnB>
                    <a:noFill/>
                  </a:tcPr>
                </a:tc>
                <a:tc>
                  <a:txBody>
                    <a:bodyPr/>
                    <a:lstStyle/>
                    <a:p>
                      <a:pPr marL="0" marR="0" indent="0" algn="r">
                        <a:lnSpc>
                          <a:spcPct val="150000"/>
                        </a:lnSpc>
                        <a:spcBef>
                          <a:spcPts val="0"/>
                        </a:spcBef>
                        <a:spcAft>
                          <a:spcPts val="0"/>
                        </a:spcAft>
                      </a:pPr>
                      <a:r>
                        <a:rPr lang="en-US" sz="2400" dirty="0">
                          <a:solidFill>
                            <a:srgbClr val="000000"/>
                          </a:solidFill>
                          <a:effectLst/>
                          <a:latin typeface="Helvetica" pitchFamily="2" charset="0"/>
                          <a:ea typeface="PMingLiU" panose="02020500000000000000" pitchFamily="18" charset="-120"/>
                          <a:cs typeface="Times New Roman" panose="02020603050405020304" pitchFamily="18" charset="0"/>
                        </a:rPr>
                        <a:t>0.161</a:t>
                      </a:r>
                      <a:endParaRPr lang="en-US" sz="2400" dirty="0">
                        <a:effectLst/>
                        <a:latin typeface="Helvetica" pitchFamily="2" charset="0"/>
                        <a:ea typeface="PMingLiU" panose="02020500000000000000" pitchFamily="18" charset="-120"/>
                        <a:cs typeface="Times New Roman" panose="02020603050405020304" pitchFamily="18" charset="0"/>
                      </a:endParaRPr>
                    </a:p>
                  </a:txBody>
                  <a:tcPr marL="68580" marR="68580" marT="0" marB="0" anchor="b">
                    <a:lnB w="28575"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2773640612"/>
                  </a:ext>
                </a:extLst>
              </a:tr>
            </a:tbl>
          </a:graphicData>
        </a:graphic>
      </p:graphicFrame>
      <p:sp>
        <p:nvSpPr>
          <p:cNvPr id="6" name="TextBox 5">
            <a:extLst>
              <a:ext uri="{FF2B5EF4-FFF2-40B4-BE49-F238E27FC236}">
                <a16:creationId xmlns:a16="http://schemas.microsoft.com/office/drawing/2014/main" id="{E1D09B4A-0FE3-F774-04D3-D26A4A71335E}"/>
              </a:ext>
            </a:extLst>
          </p:cNvPr>
          <p:cNvSpPr txBox="1"/>
          <p:nvPr/>
        </p:nvSpPr>
        <p:spPr>
          <a:xfrm>
            <a:off x="1164109" y="17406318"/>
            <a:ext cx="7957432" cy="1569660"/>
          </a:xfrm>
          <a:prstGeom prst="rect">
            <a:avLst/>
          </a:prstGeom>
          <a:noFill/>
        </p:spPr>
        <p:txBody>
          <a:bodyPr wrap="square" rtlCol="0">
            <a:spAutoFit/>
          </a:bodyPr>
          <a:lstStyle/>
          <a:p>
            <a:r>
              <a:rPr lang="en-US" sz="3200" b="1" dirty="0">
                <a:latin typeface="Helvetica" pitchFamily="2" charset="0"/>
              </a:rPr>
              <a:t>Figure 1. </a:t>
            </a:r>
            <a:r>
              <a:rPr lang="en-US" sz="3200" i="1" dirty="0">
                <a:latin typeface="Helvetica" pitchFamily="2" charset="0"/>
              </a:rPr>
              <a:t>Treatment Trajectories of Patients with Primary MDD with or without Comorbid BPD</a:t>
            </a:r>
          </a:p>
        </p:txBody>
      </p:sp>
      <p:sp>
        <p:nvSpPr>
          <p:cNvPr id="40" name="TextBox 39">
            <a:extLst>
              <a:ext uri="{FF2B5EF4-FFF2-40B4-BE49-F238E27FC236}">
                <a16:creationId xmlns:a16="http://schemas.microsoft.com/office/drawing/2014/main" id="{1D940335-9004-2496-6BC1-60CA5A7434BC}"/>
              </a:ext>
            </a:extLst>
          </p:cNvPr>
          <p:cNvSpPr txBox="1"/>
          <p:nvPr/>
        </p:nvSpPr>
        <p:spPr>
          <a:xfrm>
            <a:off x="10427627" y="20593782"/>
            <a:ext cx="9971161" cy="584775"/>
          </a:xfrm>
          <a:prstGeom prst="rect">
            <a:avLst/>
          </a:prstGeom>
          <a:noFill/>
        </p:spPr>
        <p:txBody>
          <a:bodyPr wrap="square" rtlCol="0">
            <a:spAutoFit/>
          </a:bodyPr>
          <a:lstStyle/>
          <a:p>
            <a:r>
              <a:rPr lang="en-US" sz="3200" b="1" dirty="0">
                <a:latin typeface="Helvetica" pitchFamily="2" charset="0"/>
              </a:rPr>
              <a:t>Table 2</a:t>
            </a:r>
            <a:r>
              <a:rPr lang="en-US" sz="3200" b="1" i="1" dirty="0">
                <a:latin typeface="Helvetica" pitchFamily="2" charset="0"/>
              </a:rPr>
              <a:t>. </a:t>
            </a:r>
            <a:r>
              <a:rPr lang="en-US" sz="3200" i="1" dirty="0">
                <a:latin typeface="Helvetica" pitchFamily="2" charset="0"/>
              </a:rPr>
              <a:t>MLM Coefficients Corresponding to Figure 1</a:t>
            </a:r>
          </a:p>
        </p:txBody>
      </p:sp>
      <p:sp>
        <p:nvSpPr>
          <p:cNvPr id="41" name="TextBox 40">
            <a:extLst>
              <a:ext uri="{FF2B5EF4-FFF2-40B4-BE49-F238E27FC236}">
                <a16:creationId xmlns:a16="http://schemas.microsoft.com/office/drawing/2014/main" id="{727CA06F-201B-FFB7-BFEA-5916A2BBCA37}"/>
              </a:ext>
            </a:extLst>
          </p:cNvPr>
          <p:cNvSpPr txBox="1"/>
          <p:nvPr/>
        </p:nvSpPr>
        <p:spPr>
          <a:xfrm>
            <a:off x="10427627" y="17261684"/>
            <a:ext cx="10058400" cy="584775"/>
          </a:xfrm>
          <a:prstGeom prst="rect">
            <a:avLst/>
          </a:prstGeom>
          <a:noFill/>
        </p:spPr>
        <p:txBody>
          <a:bodyPr wrap="square" rtlCol="0">
            <a:spAutoFit/>
          </a:bodyPr>
          <a:lstStyle/>
          <a:p>
            <a:r>
              <a:rPr lang="en-US" sz="3200" b="1" dirty="0">
                <a:latin typeface="Helvetica" pitchFamily="2" charset="0"/>
              </a:rPr>
              <a:t>Table 1</a:t>
            </a:r>
            <a:r>
              <a:rPr lang="en-US" sz="3200" b="1" i="1" dirty="0">
                <a:latin typeface="Helvetica" pitchFamily="2" charset="0"/>
              </a:rPr>
              <a:t>. </a:t>
            </a:r>
            <a:r>
              <a:rPr lang="en-US" sz="3200" i="1" dirty="0">
                <a:latin typeface="Helvetica" pitchFamily="2" charset="0"/>
              </a:rPr>
              <a:t>Outcome and Treatment Length Comparisons</a:t>
            </a:r>
          </a:p>
        </p:txBody>
      </p:sp>
      <p:sp>
        <p:nvSpPr>
          <p:cNvPr id="42" name="TextBox 41">
            <a:extLst>
              <a:ext uri="{FF2B5EF4-FFF2-40B4-BE49-F238E27FC236}">
                <a16:creationId xmlns:a16="http://schemas.microsoft.com/office/drawing/2014/main" id="{46E54D26-EC12-CF73-9B39-1A45594A2863}"/>
              </a:ext>
            </a:extLst>
          </p:cNvPr>
          <p:cNvSpPr txBox="1"/>
          <p:nvPr/>
        </p:nvSpPr>
        <p:spPr>
          <a:xfrm>
            <a:off x="18860858" y="19621352"/>
            <a:ext cx="2217274" cy="646331"/>
          </a:xfrm>
          <a:prstGeom prst="rect">
            <a:avLst/>
          </a:prstGeom>
          <a:noFill/>
        </p:spPr>
        <p:txBody>
          <a:bodyPr wrap="none" rtlCol="0">
            <a:spAutoFit/>
          </a:bodyPr>
          <a:lstStyle/>
          <a:p>
            <a:r>
              <a:rPr lang="en-US" dirty="0">
                <a:latin typeface="Helvetica" pitchFamily="2" charset="0"/>
              </a:rPr>
              <a:t>NS = Nonsignificant</a:t>
            </a:r>
          </a:p>
          <a:p>
            <a:r>
              <a:rPr lang="en-US" dirty="0">
                <a:latin typeface="Helvetica" pitchFamily="2" charset="0"/>
              </a:rPr>
              <a:t>*** = </a:t>
            </a:r>
            <a:r>
              <a:rPr lang="en-US" i="1" dirty="0">
                <a:latin typeface="Helvetica" pitchFamily="2" charset="0"/>
              </a:rPr>
              <a:t>p</a:t>
            </a:r>
            <a:r>
              <a:rPr lang="en-US" dirty="0">
                <a:latin typeface="Helvetica" pitchFamily="2" charset="0"/>
              </a:rPr>
              <a:t> &lt; .001</a:t>
            </a:r>
          </a:p>
        </p:txBody>
      </p:sp>
      <p:sp>
        <p:nvSpPr>
          <p:cNvPr id="43" name="Rectangle 42">
            <a:extLst>
              <a:ext uri="{FF2B5EF4-FFF2-40B4-BE49-F238E27FC236}">
                <a16:creationId xmlns:a16="http://schemas.microsoft.com/office/drawing/2014/main" id="{A15B07DC-6C96-5FFC-5B76-D0911E7F5518}"/>
              </a:ext>
            </a:extLst>
          </p:cNvPr>
          <p:cNvSpPr/>
          <p:nvPr/>
        </p:nvSpPr>
        <p:spPr>
          <a:xfrm>
            <a:off x="910770" y="27711400"/>
            <a:ext cx="20124057" cy="444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577FA22-3F84-A408-6474-731ADBEEE113}"/>
              </a:ext>
            </a:extLst>
          </p:cNvPr>
          <p:cNvSpPr txBox="1"/>
          <p:nvPr/>
        </p:nvSpPr>
        <p:spPr>
          <a:xfrm>
            <a:off x="910770" y="28881392"/>
            <a:ext cx="20058584" cy="3539430"/>
          </a:xfrm>
          <a:prstGeom prst="rect">
            <a:avLst/>
          </a:prstGeom>
          <a:noFill/>
        </p:spPr>
        <p:txBody>
          <a:bodyPr wrap="square" rtlCol="0">
            <a:spAutoFit/>
          </a:bodyPr>
          <a:lstStyle/>
          <a:p>
            <a:pPr marL="514350" indent="-514350">
              <a:buAutoNum type="arabicPeriod"/>
            </a:pPr>
            <a:r>
              <a:rPr lang="en-US" sz="3200" dirty="0">
                <a:latin typeface="Helvetica" pitchFamily="2" charset="0"/>
              </a:rPr>
              <a:t>Among patients seeking treatment for depression, those with comorbid BPD often endorsed </a:t>
            </a:r>
            <a:r>
              <a:rPr lang="en-US" sz="3200" i="1" dirty="0">
                <a:latin typeface="Helvetica" pitchFamily="2" charset="0"/>
              </a:rPr>
              <a:t>more severe </a:t>
            </a:r>
            <a:r>
              <a:rPr lang="en-US" sz="3200" dirty="0">
                <a:latin typeface="Helvetica" pitchFamily="2" charset="0"/>
              </a:rPr>
              <a:t>depressive symptoms at intake and showed </a:t>
            </a:r>
            <a:r>
              <a:rPr lang="en-US" sz="3200" i="1" dirty="0">
                <a:latin typeface="Helvetica" pitchFamily="2" charset="0"/>
              </a:rPr>
              <a:t>slower improvement </a:t>
            </a:r>
            <a:r>
              <a:rPr lang="en-US" sz="3200" dirty="0">
                <a:latin typeface="Helvetica" pitchFamily="2" charset="0"/>
              </a:rPr>
              <a:t>in symptom reduction than those without.</a:t>
            </a:r>
          </a:p>
          <a:p>
            <a:pPr marL="514350" indent="-514350">
              <a:buAutoNum type="arabicPeriod"/>
            </a:pPr>
            <a:r>
              <a:rPr lang="en-US" sz="3200" dirty="0">
                <a:latin typeface="Helvetica" pitchFamily="2" charset="0"/>
              </a:rPr>
              <a:t>However, we found no difference in the initial status and speed of improvement in depression-related functioning and general life satisfaction in these two groups. </a:t>
            </a:r>
          </a:p>
          <a:p>
            <a:pPr marL="514350" indent="-514350">
              <a:buAutoNum type="arabicPeriod"/>
            </a:pPr>
            <a:r>
              <a:rPr lang="en-US" sz="3200" dirty="0">
                <a:latin typeface="Helvetica" pitchFamily="2" charset="0"/>
              </a:rPr>
              <a:t>MDD patients with comorbidity BPD often required a more extended stay in the partial program but were able to achieve similar results to patients without BPD with, on average, three to four more days of stay, serving as (a) important evidence for insurance claims and (b) positive evidence for BPD prognosis</a:t>
            </a:r>
          </a:p>
        </p:txBody>
      </p:sp>
      <p:sp>
        <p:nvSpPr>
          <p:cNvPr id="45" name="TextBox 44">
            <a:extLst>
              <a:ext uri="{FF2B5EF4-FFF2-40B4-BE49-F238E27FC236}">
                <a16:creationId xmlns:a16="http://schemas.microsoft.com/office/drawing/2014/main" id="{1973D5CC-0853-67A4-96C5-351DAB7DAA36}"/>
              </a:ext>
            </a:extLst>
          </p:cNvPr>
          <p:cNvSpPr txBox="1"/>
          <p:nvPr/>
        </p:nvSpPr>
        <p:spPr>
          <a:xfrm>
            <a:off x="914398" y="11296697"/>
            <a:ext cx="10058400" cy="6001643"/>
          </a:xfrm>
          <a:prstGeom prst="rect">
            <a:avLst/>
          </a:prstGeom>
          <a:noFill/>
        </p:spPr>
        <p:txBody>
          <a:bodyPr wrap="square" rtlCol="0">
            <a:spAutoFit/>
          </a:bodyPr>
          <a:lstStyle/>
          <a:p>
            <a:r>
              <a:rPr lang="en-US" sz="3200" b="1" dirty="0">
                <a:latin typeface="Helvetica" pitchFamily="2" charset="0"/>
              </a:rPr>
              <a:t>Participants (</a:t>
            </a:r>
            <a:r>
              <a:rPr lang="en-US" sz="3200" b="1" i="1" dirty="0">
                <a:latin typeface="Helvetica" pitchFamily="2" charset="0"/>
              </a:rPr>
              <a:t>N</a:t>
            </a:r>
            <a:r>
              <a:rPr lang="en-US" sz="3200" b="1" dirty="0">
                <a:latin typeface="Helvetica" pitchFamily="2" charset="0"/>
              </a:rPr>
              <a:t> = 1,0</a:t>
            </a:r>
            <a:r>
              <a:rPr lang="en-US" altLang="zh-TW" sz="3200" b="1" dirty="0">
                <a:latin typeface="Helvetica" pitchFamily="2" charset="0"/>
              </a:rPr>
              <a:t>87</a:t>
            </a:r>
            <a:r>
              <a:rPr lang="en-US" sz="3200" b="1" dirty="0">
                <a:latin typeface="Helvetica" pitchFamily="2" charset="0"/>
              </a:rPr>
              <a:t>; 17.8% had BPD)</a:t>
            </a:r>
          </a:p>
          <a:p>
            <a:pPr marL="457200" indent="-457200">
              <a:buFont typeface="Arial" panose="020B0604020202020204" pitchFamily="34" charset="0"/>
              <a:buChar char="•"/>
            </a:pPr>
            <a:r>
              <a:rPr lang="en-US" sz="3200" dirty="0">
                <a:latin typeface="Helvetica" pitchFamily="2" charset="0"/>
              </a:rPr>
              <a:t>Patients at the </a:t>
            </a:r>
            <a:r>
              <a:rPr lang="en-US" sz="3200" i="1" dirty="0">
                <a:latin typeface="Helvetica" pitchFamily="2" charset="0"/>
              </a:rPr>
              <a:t>Adult Partial Hospital Program </a:t>
            </a:r>
            <a:r>
              <a:rPr lang="en-US" sz="3200" dirty="0">
                <a:latin typeface="Helvetica" pitchFamily="2" charset="0"/>
              </a:rPr>
              <a:t>at</a:t>
            </a:r>
            <a:r>
              <a:rPr lang="en-US" sz="3200" i="1" dirty="0">
                <a:latin typeface="Helvetica" pitchFamily="2" charset="0"/>
              </a:rPr>
              <a:t> Rhode Island Hospital </a:t>
            </a:r>
            <a:r>
              <a:rPr lang="en-US" sz="3200" dirty="0">
                <a:latin typeface="Helvetica" pitchFamily="2" charset="0"/>
              </a:rPr>
              <a:t>from 2014 to 2020 who</a:t>
            </a:r>
          </a:p>
          <a:p>
            <a:pPr marL="914400" lvl="1" indent="-457200">
              <a:buFont typeface="Arial" panose="020B0604020202020204" pitchFamily="34" charset="0"/>
              <a:buChar char="•"/>
            </a:pPr>
            <a:r>
              <a:rPr lang="en-US" sz="3200" dirty="0">
                <a:latin typeface="Helvetica" pitchFamily="2" charset="0"/>
              </a:rPr>
              <a:t>Consented to research</a:t>
            </a:r>
          </a:p>
          <a:p>
            <a:pPr marL="914400" lvl="1" indent="-457200">
              <a:buFont typeface="Arial" panose="020B0604020202020204" pitchFamily="34" charset="0"/>
              <a:buChar char="•"/>
            </a:pPr>
            <a:r>
              <a:rPr lang="en-US" sz="3200" dirty="0">
                <a:latin typeface="Helvetica" pitchFamily="2" charset="0"/>
              </a:rPr>
              <a:t>Had a primary diagnosis of MDD upon admission</a:t>
            </a:r>
          </a:p>
          <a:p>
            <a:pPr marL="914400" lvl="1" indent="-457200">
              <a:buFont typeface="Arial" panose="020B0604020202020204" pitchFamily="34" charset="0"/>
              <a:buChar char="•"/>
            </a:pPr>
            <a:r>
              <a:rPr lang="en-US" sz="3200" dirty="0">
                <a:latin typeface="Helvetica" pitchFamily="2" charset="0"/>
              </a:rPr>
              <a:t>Completed a diagnostic interview and at least one daily assessment</a:t>
            </a:r>
          </a:p>
          <a:p>
            <a:pPr marL="914400" lvl="1" indent="-457200">
              <a:buFont typeface="Arial" panose="020B0604020202020204" pitchFamily="34" charset="0"/>
              <a:buChar char="•"/>
            </a:pPr>
            <a:r>
              <a:rPr lang="en-US" sz="3200" dirty="0">
                <a:latin typeface="Helvetica" pitchFamily="2" charset="0"/>
              </a:rPr>
              <a:t>Were granted a treatment completion status by the providers </a:t>
            </a:r>
          </a:p>
          <a:p>
            <a:pPr marL="457200" indent="-457200">
              <a:buFont typeface="Arial" panose="020B0604020202020204" pitchFamily="34" charset="0"/>
              <a:buChar char="•"/>
            </a:pPr>
            <a:endParaRPr lang="en-US" sz="3200" dirty="0">
              <a:latin typeface="Helvetica" pitchFamily="2" charset="0"/>
            </a:endParaRPr>
          </a:p>
          <a:p>
            <a:pPr marL="457200" indent="-457200">
              <a:buFont typeface="Arial" panose="020B0604020202020204" pitchFamily="34" charset="0"/>
              <a:buChar char="•"/>
            </a:pPr>
            <a:endParaRPr lang="en-US" sz="3200" dirty="0">
              <a:latin typeface="Helvetica" pitchFamily="2" charset="0"/>
            </a:endParaRPr>
          </a:p>
          <a:p>
            <a:r>
              <a:rPr lang="en-US" sz="3200" dirty="0">
                <a:latin typeface="Helvetica" pitchFamily="2" charset="0"/>
              </a:rPr>
              <a:t> </a:t>
            </a:r>
          </a:p>
        </p:txBody>
      </p:sp>
      <p:sp>
        <p:nvSpPr>
          <p:cNvPr id="46" name="TextBox 45">
            <a:extLst>
              <a:ext uri="{FF2B5EF4-FFF2-40B4-BE49-F238E27FC236}">
                <a16:creationId xmlns:a16="http://schemas.microsoft.com/office/drawing/2014/main" id="{18F7B74D-8362-C280-2A33-BA031A9BB07C}"/>
              </a:ext>
            </a:extLst>
          </p:cNvPr>
          <p:cNvSpPr txBox="1"/>
          <p:nvPr/>
        </p:nvSpPr>
        <p:spPr>
          <a:xfrm>
            <a:off x="910771" y="6958474"/>
            <a:ext cx="20124056" cy="3046988"/>
          </a:xfrm>
          <a:prstGeom prst="rect">
            <a:avLst/>
          </a:prstGeom>
          <a:noFill/>
        </p:spPr>
        <p:txBody>
          <a:bodyPr wrap="square" rtlCol="0">
            <a:spAutoFit/>
          </a:bodyPr>
          <a:lstStyle/>
          <a:p>
            <a:r>
              <a:rPr lang="en-US" sz="3200" dirty="0">
                <a:effectLst/>
                <a:latin typeface="Helvetica" pitchFamily="2" charset="0"/>
                <a:ea typeface="PMingLiU" panose="02020500000000000000" pitchFamily="18" charset="-120"/>
              </a:rPr>
              <a:t>Borderline personality disorder (BPD) is often comorbid with major depressive disorder (MDD) and is commonly viewed as a negative indicator of treatment outcomes in depression. However, research on the adverse predictive effects of BPD on treatment outcomes showed mixed results and primarily focused on single-point comparisons (e.g., pre-post comparisons), which may be insufficient to capture the mood fluctuation characterizing BPD. The current study leveraged daily assessment data to investigate the effects of BPD on the treatment trajectories of patients who primarily sought treatment for MDD.</a:t>
            </a:r>
            <a:r>
              <a:rPr lang="en-US" sz="3200" dirty="0">
                <a:effectLst/>
                <a:latin typeface="Helvetica" pitchFamily="2" charset="0"/>
              </a:rPr>
              <a:t> </a:t>
            </a:r>
            <a:endParaRPr lang="en-US" sz="3200" dirty="0">
              <a:latin typeface="Helvetica" pitchFamily="2" charset="0"/>
            </a:endParaRPr>
          </a:p>
        </p:txBody>
      </p:sp>
      <p:sp>
        <p:nvSpPr>
          <p:cNvPr id="48" name="TextBox 47">
            <a:extLst>
              <a:ext uri="{FF2B5EF4-FFF2-40B4-BE49-F238E27FC236}">
                <a16:creationId xmlns:a16="http://schemas.microsoft.com/office/drawing/2014/main" id="{8860C542-62B1-80BD-F92B-517321A56E34}"/>
              </a:ext>
            </a:extLst>
          </p:cNvPr>
          <p:cNvSpPr txBox="1"/>
          <p:nvPr/>
        </p:nvSpPr>
        <p:spPr>
          <a:xfrm>
            <a:off x="11147284" y="11309037"/>
            <a:ext cx="10058400" cy="3539430"/>
          </a:xfrm>
          <a:prstGeom prst="rect">
            <a:avLst/>
          </a:prstGeom>
          <a:noFill/>
        </p:spPr>
        <p:txBody>
          <a:bodyPr wrap="square" rtlCol="0">
            <a:spAutoFit/>
          </a:bodyPr>
          <a:lstStyle/>
          <a:p>
            <a:r>
              <a:rPr lang="en-US" sz="3200" b="1" dirty="0">
                <a:latin typeface="Helvetica" pitchFamily="2" charset="0"/>
              </a:rPr>
              <a:t>Statistical Analysis</a:t>
            </a:r>
          </a:p>
          <a:p>
            <a:pPr marL="457200" indent="-457200">
              <a:buFont typeface="Arial" panose="020B0604020202020204" pitchFamily="34" charset="0"/>
              <a:buChar char="•"/>
            </a:pPr>
            <a:r>
              <a:rPr lang="en-US" sz="3200" dirty="0">
                <a:latin typeface="Helvetica" pitchFamily="2" charset="0"/>
              </a:rPr>
              <a:t>Compared treatment outcomes in patients with primary MDD with and w/o BPD</a:t>
            </a:r>
          </a:p>
          <a:p>
            <a:pPr marL="457200" indent="-457200">
              <a:buFont typeface="Arial" panose="020B0604020202020204" pitchFamily="34" charset="0"/>
              <a:buChar char="•"/>
            </a:pPr>
            <a:r>
              <a:rPr lang="en-US" sz="3200" dirty="0">
                <a:latin typeface="Helvetica" pitchFamily="2" charset="0"/>
              </a:rPr>
              <a:t>Examined the effects of BPD on depression treatment trajectories with multilevel modeling (MLM), accounting for the nested structure of longitudinal data and multiple admissions</a:t>
            </a:r>
          </a:p>
        </p:txBody>
      </p:sp>
      <p:sp>
        <p:nvSpPr>
          <p:cNvPr id="35" name="TextBox 34">
            <a:extLst>
              <a:ext uri="{FF2B5EF4-FFF2-40B4-BE49-F238E27FC236}">
                <a16:creationId xmlns:a16="http://schemas.microsoft.com/office/drawing/2014/main" id="{F6C4ED58-3CD9-A88F-122F-A90EF9385A8C}"/>
              </a:ext>
            </a:extLst>
          </p:cNvPr>
          <p:cNvSpPr txBox="1"/>
          <p:nvPr/>
        </p:nvSpPr>
        <p:spPr>
          <a:xfrm>
            <a:off x="6082457" y="25228788"/>
            <a:ext cx="3816070" cy="1015663"/>
          </a:xfrm>
          <a:prstGeom prst="rect">
            <a:avLst/>
          </a:prstGeom>
          <a:noFill/>
        </p:spPr>
        <p:txBody>
          <a:bodyPr wrap="square" rtlCol="0">
            <a:spAutoFit/>
          </a:bodyPr>
          <a:lstStyle/>
          <a:p>
            <a:r>
              <a:rPr lang="en-US" sz="2000" dirty="0">
                <a:latin typeface="Helvetica" pitchFamily="2" charset="0"/>
              </a:rPr>
              <a:t>(Plotted up to the average </a:t>
            </a:r>
            <a:r>
              <a:rPr lang="en-US" altLang="zh-TW" sz="2000" dirty="0">
                <a:latin typeface="Helvetica" pitchFamily="2" charset="0"/>
              </a:rPr>
              <a:t>treatment length </a:t>
            </a:r>
            <a:r>
              <a:rPr lang="en-US" sz="2000" dirty="0">
                <a:latin typeface="Helvetica" pitchFamily="2" charset="0"/>
              </a:rPr>
              <a:t>of each group)</a:t>
            </a:r>
          </a:p>
          <a:p>
            <a:endParaRPr lang="en-US" sz="2000" dirty="0"/>
          </a:p>
        </p:txBody>
      </p:sp>
      <p:pic>
        <p:nvPicPr>
          <p:cNvPr id="60" name="Picture 59">
            <a:extLst>
              <a:ext uri="{FF2B5EF4-FFF2-40B4-BE49-F238E27FC236}">
                <a16:creationId xmlns:a16="http://schemas.microsoft.com/office/drawing/2014/main" id="{591577ED-19A4-DB53-C513-68D665C57F2A}"/>
              </a:ext>
            </a:extLst>
          </p:cNvPr>
          <p:cNvPicPr>
            <a:picLocks noChangeAspect="1"/>
          </p:cNvPicPr>
          <p:nvPr/>
        </p:nvPicPr>
        <p:blipFill>
          <a:blip r:embed="rId5"/>
          <a:stretch>
            <a:fillRect/>
          </a:stretch>
        </p:blipFill>
        <p:spPr>
          <a:xfrm>
            <a:off x="749773" y="2990198"/>
            <a:ext cx="2575380" cy="927137"/>
          </a:xfrm>
          <a:prstGeom prst="rect">
            <a:avLst/>
          </a:prstGeom>
        </p:spPr>
      </p:pic>
    </p:spTree>
    <p:extLst>
      <p:ext uri="{BB962C8B-B14F-4D97-AF65-F5344CB8AC3E}">
        <p14:creationId xmlns:p14="http://schemas.microsoft.com/office/powerpoint/2010/main" val="186504398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{0226C797-E86D-F64C-8774-C5C468E0007D}tf10001123</Template>
  <TotalTime>428</TotalTime>
  <Words>582</Words>
  <Application>Microsoft Macintosh PowerPoint</Application>
  <PresentationFormat>Custom</PresentationFormat>
  <Paragraphs>128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Gill Sans MT</vt:lpstr>
      <vt:lpstr>Helvetica</vt:lpstr>
      <vt:lpstr>Wingdings 2</vt:lpstr>
      <vt:lpstr>Dividend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Sin-Ying Lin</dc:creator>
  <cp:lastModifiedBy>Sin-Ying Lin</cp:lastModifiedBy>
  <cp:revision>8</cp:revision>
  <dcterms:created xsi:type="dcterms:W3CDTF">2023-03-23T13:11:22Z</dcterms:created>
  <dcterms:modified xsi:type="dcterms:W3CDTF">2023-03-25T00:13:07Z</dcterms:modified>
</cp:coreProperties>
</file>