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  <p:sldId id="274" r:id="rId4"/>
    <p:sldId id="275" r:id="rId5"/>
    <p:sldId id="276" r:id="rId6"/>
    <p:sldId id="278" r:id="rId7"/>
    <p:sldId id="279" r:id="rId8"/>
    <p:sldId id="280" r:id="rId9"/>
    <p:sldId id="260" r:id="rId10"/>
    <p:sldId id="257" r:id="rId11"/>
    <p:sldId id="294" r:id="rId12"/>
    <p:sldId id="258" r:id="rId13"/>
    <p:sldId id="259" r:id="rId14"/>
    <p:sldId id="293" r:id="rId15"/>
    <p:sldId id="261" r:id="rId16"/>
    <p:sldId id="295" r:id="rId17"/>
    <p:sldId id="296" r:id="rId18"/>
    <p:sldId id="298" r:id="rId19"/>
    <p:sldId id="297" r:id="rId20"/>
    <p:sldId id="263" r:id="rId21"/>
    <p:sldId id="264" r:id="rId22"/>
    <p:sldId id="302" r:id="rId23"/>
    <p:sldId id="265" r:id="rId24"/>
    <p:sldId id="266" r:id="rId25"/>
    <p:sldId id="267" r:id="rId26"/>
    <p:sldId id="303" r:id="rId27"/>
    <p:sldId id="268" r:id="rId28"/>
    <p:sldId id="269" r:id="rId29"/>
    <p:sldId id="270" r:id="rId30"/>
    <p:sldId id="271" r:id="rId31"/>
    <p:sldId id="282" r:id="rId32"/>
    <p:sldId id="283" r:id="rId33"/>
    <p:sldId id="284" r:id="rId34"/>
    <p:sldId id="285" r:id="rId35"/>
    <p:sldId id="286" r:id="rId36"/>
    <p:sldId id="287" r:id="rId37"/>
    <p:sldId id="29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785D-A42D-4F43-85CD-2358CDFAAC4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B5DC-965A-491E-86A9-E6AD43438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4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785D-A42D-4F43-85CD-2358CDFAAC4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B5DC-965A-491E-86A9-E6AD43438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2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785D-A42D-4F43-85CD-2358CDFAAC4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B5DC-965A-491E-86A9-E6AD43438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39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785D-A42D-4F43-85CD-2358CDFAAC4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B5DC-965A-491E-86A9-E6AD4343835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8018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785D-A42D-4F43-85CD-2358CDFAAC4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B5DC-965A-491E-86A9-E6AD43438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05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785D-A42D-4F43-85CD-2358CDFAAC4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B5DC-965A-491E-86A9-E6AD43438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79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785D-A42D-4F43-85CD-2358CDFAAC4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B5DC-965A-491E-86A9-E6AD43438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53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785D-A42D-4F43-85CD-2358CDFAAC4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B5DC-965A-491E-86A9-E6AD43438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4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785D-A42D-4F43-85CD-2358CDFAAC4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B5DC-965A-491E-86A9-E6AD43438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6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785D-A42D-4F43-85CD-2358CDFAAC4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B5DC-965A-491E-86A9-E6AD43438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55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785D-A42D-4F43-85CD-2358CDFAAC4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B5DC-965A-491E-86A9-E6AD43438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6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785D-A42D-4F43-85CD-2358CDFAAC4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B5DC-965A-491E-86A9-E6AD43438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3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476251" y="4634508"/>
            <a:ext cx="11249487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35719" tIns="35719" rIns="35719" bIns="35719" anchor="ctr"/>
          <a:lstStyle/>
          <a:p>
            <a:pPr algn="l" defTabSz="321457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4" name="Line"/>
          <p:cNvSpPr/>
          <p:nvPr/>
        </p:nvSpPr>
        <p:spPr>
          <a:xfrm>
            <a:off x="476250" y="2875359"/>
            <a:ext cx="11250018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35719" tIns="35719" rIns="35719" bIns="35719" anchor="ctr"/>
          <a:lstStyle/>
          <a:p>
            <a:pPr algn="l" defTabSz="321457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5" name="Line"/>
          <p:cNvSpPr/>
          <p:nvPr/>
        </p:nvSpPr>
        <p:spPr>
          <a:xfrm flipV="1">
            <a:off x="7494659" y="3182523"/>
            <a:ext cx="1" cy="1155065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35719" tIns="35719" rIns="35719" bIns="35719" anchor="ctr"/>
          <a:lstStyle/>
          <a:p>
            <a:pPr algn="l" defTabSz="321457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476250" y="2464594"/>
            <a:ext cx="6750844" cy="37792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1687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476250" y="2911078"/>
            <a:ext cx="6750844" cy="1696641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62875" y="2911078"/>
            <a:ext cx="3976688" cy="169664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687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687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687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687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68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0002006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1311909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476250" y="3429000"/>
            <a:ext cx="5321601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35719" tIns="35719" rIns="35719" bIns="35719" anchor="ctr"/>
          <a:lstStyle/>
          <a:p>
            <a:pPr algn="l" defTabSz="321457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" name="Line"/>
          <p:cNvSpPr/>
          <p:nvPr/>
        </p:nvSpPr>
        <p:spPr>
          <a:xfrm>
            <a:off x="476250" y="1946672"/>
            <a:ext cx="532154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35719" tIns="35719" rIns="35719" bIns="35719" anchor="ctr"/>
          <a:lstStyle/>
          <a:p>
            <a:pPr algn="l" defTabSz="321457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476250" y="1506240"/>
            <a:ext cx="5322094" cy="377924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1687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285654" y="415230"/>
            <a:ext cx="5443954" cy="598289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476250" y="1973461"/>
            <a:ext cx="5322094" cy="1428750"/>
          </a:xfrm>
          <a:prstGeom prst="rect">
            <a:avLst/>
          </a:prstGeom>
        </p:spPr>
        <p:txBody>
          <a:bodyPr/>
          <a:lstStyle>
            <a:lvl1pPr algn="l">
              <a:defRPr sz="3937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76250" y="3536156"/>
            <a:ext cx="5322094" cy="282178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687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687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687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687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68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650734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-845344" y="-89297"/>
            <a:ext cx="13323094" cy="7029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025216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00063" y="4196953"/>
            <a:ext cx="11191875" cy="48179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844"/>
              </a:spcBef>
              <a:buClrTx/>
              <a:buSzTx/>
              <a:buFontTx/>
              <a:buNone/>
              <a:defRPr sz="2109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190625" y="2991445"/>
            <a:ext cx="9810750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91609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785D-A42D-4F43-85CD-2358CDFAAC4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B5DC-965A-491E-86A9-E6AD43438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4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785D-A42D-4F43-85CD-2358CDFAAC4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B5DC-965A-491E-86A9-E6AD43438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0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785D-A42D-4F43-85CD-2358CDFAAC4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B5DC-965A-491E-86A9-E6AD43438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1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785D-A42D-4F43-85CD-2358CDFAAC4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B5DC-965A-491E-86A9-E6AD43438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7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785D-A42D-4F43-85CD-2358CDFAAC4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B5DC-965A-491E-86A9-E6AD43438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0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785D-A42D-4F43-85CD-2358CDFAAC4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B5DC-965A-491E-86A9-E6AD43438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1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785D-A42D-4F43-85CD-2358CDFAAC4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B5DC-965A-491E-86A9-E6AD43438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2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B9F785D-A42D-4F43-85CD-2358CDFAAC44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FBBB5DC-965A-491E-86A9-E6AD43438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3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07/29/2019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07/29/2019</a:t>
            </a:r>
          </a:p>
        </p:txBody>
      </p:sp>
      <p:sp>
        <p:nvSpPr>
          <p:cNvPr id="134" name="Geico Mini Proje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Geico</a:t>
            </a:r>
            <a:r>
              <a:rPr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 Mini Project</a:t>
            </a:r>
          </a:p>
        </p:txBody>
      </p:sp>
      <p:sp>
        <p:nvSpPr>
          <p:cNvPr id="135" name="Tejveer Singh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Tejveer Singh</a:t>
            </a:r>
          </a:p>
        </p:txBody>
      </p:sp>
    </p:spTree>
    <p:extLst>
      <p:ext uri="{BB962C8B-B14F-4D97-AF65-F5344CB8AC3E}">
        <p14:creationId xmlns:p14="http://schemas.microsoft.com/office/powerpoint/2010/main" val="1123677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Ventures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uring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nalysis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Cleaning     </a:t>
            </a:r>
          </a:p>
          <a:p>
            <a:pPr marL="514350" indent="-514350">
              <a:buAutoNum type="alphaUcPeriod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Exploration</a:t>
            </a:r>
          </a:p>
          <a:p>
            <a:pPr marL="514350" indent="-514350">
              <a:buAutoNum type="alphaUcPeriod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eparating helpful insights</a:t>
            </a:r>
          </a:p>
          <a:p>
            <a:pPr marL="514350" indent="-514350">
              <a:buAutoNum type="alphaUcPeriod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xecuting Supervised machine learning algorithms like random forest, gradient boosting, support vector classification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39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929" y="2697483"/>
            <a:ext cx="10364451" cy="1596177"/>
          </a:xfrm>
        </p:spPr>
        <p:txBody>
          <a:bodyPr>
            <a:normAutofit/>
          </a:bodyPr>
          <a:lstStyle/>
          <a:p>
            <a:r>
              <a:rPr lang="en-US" sz="5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1873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44523"/>
          </a:xfrm>
        </p:spPr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DUPLICATES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pPr marL="284163" indent="-284163">
              <a:buAutoNum type="alphaUcPeriod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Duplicates:</a:t>
            </a:r>
          </a:p>
          <a:p>
            <a:pPr marL="0" indent="0">
              <a:buNone/>
              <a:tabLst>
                <a:tab pos="801688" algn="l"/>
                <a:tab pos="854075" algn="l"/>
                <a:tab pos="974725" algn="l"/>
              </a:tabLst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First of all, I checked if the whole row appears elsewhere with the same values in each  	column. I encountered few duplicate rows.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Solution:</a:t>
            </a:r>
          </a:p>
          <a:p>
            <a:pPr marL="0" indent="801688">
              <a:buNone/>
              <a:tabLst>
                <a:tab pos="173038" algn="l"/>
                <a:tab pos="801688" algn="l"/>
              </a:tabLst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duplicate rows have to be removed. After removing duplicates dataset reduced to  		           (129808 x 29)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08188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8951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7425"/>
            <a:ext cx="10515600" cy="4339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missing values are very pivotal to understand. They might be intentionally missing!. I mean they might not have a valid value for some reason or they are missed during the data gathering process. so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pursued beneath two different ways.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olution:</a:t>
            </a:r>
          </a:p>
          <a:p>
            <a:pPr marL="457200" indent="-457200">
              <a:buNone/>
              <a:tabLst>
                <a:tab pos="517525" algn="l"/>
              </a:tabLst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 As the percentage of missing data was 0.62% quite less so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preferred to remove it. </a:t>
            </a:r>
          </a:p>
          <a:p>
            <a:pPr marL="514350" indent="-514350">
              <a:buAutoNum type="alphaUcPeriod" startAt="2"/>
              <a:tabLst>
                <a:tab pos="457200" algn="l"/>
                <a:tab pos="569913" algn="l"/>
              </a:tabLst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solution is to impute the missing values with mean, median, mode of that particular column. I used mode for imputing the missing values. In my analysis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have used both  techniques.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05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050" y="2473196"/>
            <a:ext cx="10364451" cy="1596177"/>
          </a:xfrm>
        </p:spPr>
        <p:txBody>
          <a:bodyPr>
            <a:normAutofit/>
          </a:bodyPr>
          <a:lstStyle/>
          <a:p>
            <a:r>
              <a:rPr lang="en-US" sz="5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5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5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xploration</a:t>
            </a:r>
            <a:endParaRPr lang="en-US" sz="5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5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xploration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662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ISSUES:</a:t>
            </a:r>
          </a:p>
          <a:p>
            <a:pPr marL="0" indent="0">
              <a:buNone/>
              <a:tabLst>
                <a:tab pos="517525" algn="l"/>
                <a:tab pos="801688" algn="l"/>
                <a:tab pos="1027113" algn="l"/>
                <a:tab pos="1604963" algn="l"/>
                <a:tab pos="1655763" algn="l"/>
                <a:tab pos="1716088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   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variable (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call_flag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a categorical variable having binary values(0s and 1s).but  	the percentage of 1s in the dataset is 3.62%.</a:t>
            </a:r>
          </a:p>
          <a:p>
            <a:pPr marL="514350" indent="-514350">
              <a:buAutoNum type="alphaUcPeriod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 is a classic example of an unbalanced dataset.</a:t>
            </a:r>
          </a:p>
          <a:p>
            <a:pPr marL="514350" indent="-514350">
              <a:buAutoNum type="alphaUcPeriod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accuracy metric for evaluating the performance of a machine learning algorithm is insignificant.</a:t>
            </a:r>
          </a:p>
          <a:p>
            <a:pPr marL="514350" indent="-514350">
              <a:buAutoNum type="alphaUcPeriod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random splitting of data into training and testing will also be a problem in case of an unbalanced data.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93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160" y="2630911"/>
            <a:ext cx="10364451" cy="1596177"/>
          </a:xfrm>
        </p:spPr>
        <p:txBody>
          <a:bodyPr>
            <a:normAutofit/>
          </a:bodyPr>
          <a:lstStyle/>
          <a:p>
            <a:r>
              <a:rPr lang="en-US" sz="5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5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utlier Detection</a:t>
            </a:r>
            <a:endParaRPr lang="en-US" sz="5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5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408691"/>
          </a:xfrm>
        </p:spPr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utliers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854679"/>
            <a:ext cx="10364452" cy="4416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outliers?</a:t>
            </a:r>
          </a:p>
          <a:p>
            <a:pPr marL="0" indent="0">
              <a:buNone/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An outlier is a rare occurrence within a given data set. In statistics and data science, an outlier is an observation that is distant from other observations.</a:t>
            </a:r>
          </a:p>
          <a:p>
            <a:pPr marL="0" indent="0">
              <a:buNone/>
            </a:pPr>
            <a:endParaRPr lang="en-US" sz="18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 for outliers?</a:t>
            </a:r>
          </a:p>
          <a:p>
            <a:pPr marL="457200" indent="-457200">
              <a:buAutoNum type="alphaUcPeriod"/>
            </a:pP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may be due to variability in the measurement or it may indicate experimental error.</a:t>
            </a:r>
          </a:p>
          <a:p>
            <a:pPr marL="0" indent="0">
              <a:buNone/>
            </a:pPr>
            <a:endParaRPr lang="en-US" sz="18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detect?</a:t>
            </a:r>
          </a:p>
          <a:p>
            <a:pPr marL="0" indent="0">
              <a:buNone/>
            </a:pPr>
            <a:r>
              <a:rPr lang="en-US" sz="1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There are many methods but I assume the variables are having Gaussian distribution and 99.7% of the observation should be between three standard deviation above and below the mean. The values which are outside this range can be called as outliers.</a:t>
            </a:r>
            <a:endParaRPr lang="en-US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62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835505"/>
            <a:ext cx="10364451" cy="1596177"/>
          </a:xfrm>
        </p:spPr>
        <p:txBody>
          <a:bodyPr>
            <a:normAutofit/>
          </a:bodyPr>
          <a:lstStyle/>
          <a:p>
            <a:r>
              <a:rPr lang="en-US" sz="5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to Detect and tackle  Outliers</a:t>
            </a:r>
            <a:endParaRPr lang="en-US" sz="5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26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45058"/>
            <a:ext cx="3932237" cy="1105674"/>
          </a:xfrm>
        </p:spPr>
        <p:txBody>
          <a:bodyPr>
            <a:normAutofit/>
          </a:bodyPr>
          <a:lstStyle/>
          <a:p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of a Policy Holder</a:t>
            </a:r>
            <a:b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X-axis-Age</a:t>
            </a:r>
            <a:b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Yaxis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-Probability density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of the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policyholder-I 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it is a </a:t>
            </a:r>
            <a:r>
              <a:rPr lang="en-US" sz="2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having mean of 48.81 years and standard deviation of 14.03 years. </a:t>
            </a:r>
          </a:p>
          <a:p>
            <a:pPr>
              <a:tabLst>
                <a:tab pos="5829300" algn="l"/>
              </a:tabLst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looks somewhat right                                                    skewed but it has very few outliers which are three standard deviation above and below the mean . So outliers from this variables can be ignored</a:t>
            </a:r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2518913"/>
            <a:ext cx="3932237" cy="335007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518913"/>
            <a:ext cx="3724275" cy="280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0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O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TOC</a:t>
            </a:r>
          </a:p>
        </p:txBody>
      </p:sp>
      <p:sp>
        <p:nvSpPr>
          <p:cNvPr id="138" name="Who am I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W</a:t>
            </a:r>
            <a:r>
              <a:rPr lang="en-US" cap="none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ho am </a:t>
            </a:r>
            <a:r>
              <a:rPr lang="en-US" cap="none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I</a:t>
            </a:r>
            <a:r>
              <a:rPr lang="en-US" cap="none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 ?</a:t>
            </a:r>
          </a:p>
          <a:p>
            <a:r>
              <a:rPr lang="en-US" cap="none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U</a:t>
            </a:r>
            <a:r>
              <a:rPr lang="en-US" cap="none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nderstanding the problem</a:t>
            </a:r>
          </a:p>
          <a:p>
            <a:r>
              <a:rPr lang="en-US" cap="none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P</a:t>
            </a:r>
            <a:r>
              <a:rPr lang="en-US" cap="none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roject objective</a:t>
            </a:r>
          </a:p>
          <a:p>
            <a:r>
              <a:rPr lang="en-US" cap="none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T</a:t>
            </a:r>
            <a:r>
              <a:rPr lang="en-US" cap="none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arget audience</a:t>
            </a:r>
          </a:p>
          <a:p>
            <a:r>
              <a:rPr lang="en-US" cap="none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M</a:t>
            </a:r>
            <a:r>
              <a:rPr lang="en-US" cap="none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arket trends</a:t>
            </a:r>
          </a:p>
          <a:p>
            <a:r>
              <a:rPr lang="en-US" cap="none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I</a:t>
            </a:r>
            <a:r>
              <a:rPr lang="en-US" cap="none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mplementation</a:t>
            </a:r>
            <a:endParaRPr lang="en-US" cap="none" dirty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3564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45057"/>
            <a:ext cx="3932237" cy="1712343"/>
          </a:xfrm>
        </p:spPr>
        <p:txBody>
          <a:bodyPr>
            <a:normAutofit/>
          </a:bodyPr>
          <a:lstStyle/>
          <a:p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Tenure-Years of tenure with the company</a:t>
            </a:r>
            <a:b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x-axis-Tenure</a:t>
            </a:r>
            <a:b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y-axis-Probability density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enure of 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policyholder-I assume that it is a </a:t>
            </a:r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having mean of 8.59 years and standard deviation of 7.29 years. </a:t>
            </a:r>
          </a:p>
          <a:p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 distribution is right skewed having too many outliers which are three standard deviation above and below the mean.</a:t>
            </a:r>
          </a:p>
          <a:p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will do the log transformation of this variable too see if I can reduce skewness.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2518913"/>
            <a:ext cx="3932237" cy="335007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505374"/>
            <a:ext cx="3914775" cy="335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Tenure-years of tenure with the company</a:t>
            </a:r>
            <a:b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X-axis-tenure</a:t>
            </a:r>
            <a:b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Y-axis-log probability density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even after the log transformation the distribution becomes left skewed ,now there are outliers in left side of the distribution. as the number of outliers are quite large 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cannot remove the outliers .</a:t>
            </a:r>
          </a:p>
          <a:p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olution:</a:t>
            </a:r>
          </a:p>
          <a:p>
            <a:pPr marL="0" indent="0">
              <a:buNone/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Outliers: The points which are above or below the three standard deviation of the mean. These points can be replaced with a fixed value of (mean+ 3xsd) for the points which are above these values and with fixed value of (mean-3xsd) for the points which are below these values.</a:t>
            </a:r>
          </a:p>
          <a:p>
            <a:pPr marL="0" indent="0">
              <a:buNone/>
            </a:pPr>
            <a:r>
              <a:rPr lang="en-US" sz="20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Mean,Sd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–Mean and Standard deviation of the distribution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93" y="3053751"/>
            <a:ext cx="36290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0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835505"/>
            <a:ext cx="10364451" cy="1596177"/>
          </a:xfrm>
        </p:spPr>
        <p:txBody>
          <a:bodyPr>
            <a:normAutofit/>
          </a:bodyPr>
          <a:lstStyle/>
          <a:p>
            <a:r>
              <a:rPr lang="en-US" sz="5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Insights from the Data</a:t>
            </a:r>
            <a:endParaRPr lang="en-US" sz="5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16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ustomer segment vs Number of service calls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4 segments in which customer are divided.</a:t>
            </a:r>
          </a:p>
          <a:p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peculiar stuff is customers who are from segment 1 make the maximum service calls.</a:t>
            </a:r>
          </a:p>
          <a:p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might be a correlation between the customer segment 1 and service calls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58860"/>
            <a:ext cx="39338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8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27536"/>
          </a:xfrm>
        </p:spPr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orrelation in the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ataset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13775" y="1846054"/>
            <a:ext cx="10364452" cy="4571999"/>
          </a:xfrm>
        </p:spPr>
        <p:txBody>
          <a:bodyPr>
            <a:no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number of payments made from channel 1 /channel 2/channel 3/channel 4/channel 5 in last 3 months are highly correlated with payments made from these channels in the last 6 months.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orrelation values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channel3_6m=channel3_3m (r=0.96)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channel4_6m=channel4_3m (r=0.88)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channel5_6m=channel5_3m (r=0.97)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channel1_6m=channel1_3m (r=0.90)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channel2_6m=channel_3m   (r=0.85)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high correlation values might have impact on the interpretability of the machine learning model.</a:t>
            </a:r>
          </a:p>
          <a:p>
            <a:pPr marL="0" indent="0">
              <a:buNone/>
            </a:pPr>
            <a:endParaRPr lang="en-US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25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 Engineering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4309752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age of the policyholder is a continuous variable and it can be a useful variable in determining weather a customer will make a service call or not.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according to the distribution of the age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made buckets like: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16 years - 29 years will be categorized as young age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29 years-  45 years will be categorized as mature age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45 years-  60 years will be categorized as middle age</a:t>
            </a:r>
          </a:p>
          <a:p>
            <a:pPr marL="0" indent="0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60 years-  100 years will be categorized as old age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new features might add extra information to the model in term of interpretability.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2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786" y="2870011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achine Learning </a:t>
            </a:r>
            <a:r>
              <a:rPr 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odelling</a:t>
            </a:r>
            <a:endParaRPr lang="en-US" sz="4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2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odelling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objective:</a:t>
            </a:r>
          </a:p>
          <a:p>
            <a:r>
              <a:rPr lang="en-US" sz="2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9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classify customers who will make service calls in the next five days.</a:t>
            </a:r>
          </a:p>
          <a:p>
            <a:r>
              <a:rPr lang="en-US" sz="2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9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ositive class-1 (customer who makes a service call)/ negative class-0 (customer who doesn’t make a service call)</a:t>
            </a:r>
          </a:p>
          <a:p>
            <a:r>
              <a:rPr lang="en-US" sz="2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9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give more importance to model classifying the classes correctly rather than model interpretation.</a:t>
            </a:r>
          </a:p>
          <a:p>
            <a:pPr marL="0" indent="0">
              <a:buNone/>
            </a:pPr>
            <a:r>
              <a:rPr lang="en-US" sz="2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9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ssues:</a:t>
            </a:r>
          </a:p>
          <a:p>
            <a:r>
              <a:rPr lang="en-US" sz="29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unbalanced. The positive classes is a minority class.</a:t>
            </a:r>
          </a:p>
          <a:p>
            <a:r>
              <a:rPr lang="en-US" sz="2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9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accuracy cannot be used as a metric for evaluating the success of the model.</a:t>
            </a:r>
          </a:p>
          <a:p>
            <a:r>
              <a:rPr lang="en-US" sz="2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9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will make use of area under ROC (receiver operator characteristic) curve as a metric to evaluate the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nbalanced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ataset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Issues:</a:t>
            </a:r>
          </a:p>
          <a:p>
            <a:r>
              <a:rPr lang="en-US" sz="2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9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dataset cannot be split randomly into train and test as the likelihood of getting positive class in training set is very less.</a:t>
            </a:r>
          </a:p>
          <a:p>
            <a:r>
              <a:rPr lang="en-US" sz="2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9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proportion of positive class in the dataset is approximately 3% of the total classes.</a:t>
            </a:r>
          </a:p>
          <a:p>
            <a:pPr marL="0" indent="0">
              <a:buNone/>
            </a:pPr>
            <a:r>
              <a:rPr lang="en-US" sz="2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9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olution:</a:t>
            </a:r>
          </a:p>
          <a:p>
            <a:r>
              <a:rPr lang="en-US" sz="29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Stratified sampling: While doing train-test split it maintain the proportion of majority and minority class similar to the original dataset.</a:t>
            </a:r>
          </a:p>
          <a:p>
            <a:r>
              <a:rPr lang="en-US" sz="2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9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fter getting the training set we will use under sampling /over sampling techniques to balance the training dataset with majority/minority classes.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esampling 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echniques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Sampling: </a:t>
            </a:r>
          </a:p>
          <a:p>
            <a:pPr marL="741363" indent="-741363"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A. We will separate training data individually into majority class and minority class.</a:t>
            </a:r>
          </a:p>
          <a:p>
            <a:pPr marL="741363" indent="-741363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B. We will specifically randomly sample without replacement the data of majority class equal to the size of minority class for the training set.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versampling: </a:t>
            </a:r>
          </a:p>
          <a:p>
            <a:pPr marL="0" indent="0">
              <a:buNone/>
              <a:tabLst>
                <a:tab pos="517525" algn="l"/>
              </a:tabLst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A.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will specifically randomly sample with replacement the data of minority class      	   	  equal to the size of majority class for the training set.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ata Scientist"/>
          <p:cNvSpPr txBox="1">
            <a:spLocks noGrp="1"/>
          </p:cNvSpPr>
          <p:nvPr>
            <p:ph type="body" sz="quarter" idx="13"/>
          </p:nvPr>
        </p:nvSpPr>
        <p:spPr>
          <a:xfrm>
            <a:off x="476250" y="1540608"/>
            <a:ext cx="5322094" cy="343556"/>
          </a:xfrm>
          <a:prstGeom prst="rect">
            <a:avLst/>
          </a:prstGeom>
        </p:spPr>
        <p:txBody>
          <a:bodyPr/>
          <a:lstStyle/>
          <a:p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Scientist</a:t>
            </a:r>
          </a:p>
        </p:txBody>
      </p:sp>
      <p:pic>
        <p:nvPicPr>
          <p:cNvPr id="141" name="IMG_3330.JPG" descr="IMG_3330.JPG"/>
          <p:cNvPicPr>
            <a:picLocks noGrp="1"/>
          </p:cNvPicPr>
          <p:nvPr>
            <p:ph type="pic" sz="half" idx="14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228764" y="392906"/>
            <a:ext cx="4107657" cy="6090048"/>
          </a:xfrm>
          <a:prstGeom prst="rect">
            <a:avLst/>
          </a:prstGeom>
        </p:spPr>
      </p:pic>
      <p:sp>
        <p:nvSpPr>
          <p:cNvPr id="142" name="Hi, I’m Tejve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Hi, I’m Tejveer</a:t>
            </a:r>
          </a:p>
        </p:txBody>
      </p:sp>
      <p:sp>
        <p:nvSpPr>
          <p:cNvPr id="143" name="I’m passionate about building machine learning models that make people’s lives easier. I have over 5 years experience in Fortune 500 Oil and Gas Industry and Telecommunication.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defTabSz="305384">
              <a:lnSpc>
                <a:spcPts val="4078"/>
              </a:lnSpc>
              <a:spcBef>
                <a:spcPts val="1406"/>
              </a:spcBef>
              <a:defRPr sz="2280">
                <a:ln w="0" cap="flat">
                  <a:solidFill>
                    <a:srgbClr val="7F7F7F"/>
                  </a:solidFill>
                  <a:prstDash val="solid"/>
                  <a:miter lim="400000"/>
                </a:ln>
                <a:solidFill>
                  <a:srgbClr val="7F7F7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600" cap="none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I</a:t>
            </a:r>
            <a:r>
              <a:rPr lang="en-US" sz="1600" cap="none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 am passionate about building machine learning models that make people's  lives easier. </a:t>
            </a:r>
            <a:r>
              <a:rPr lang="en-US" sz="1600" cap="none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I</a:t>
            </a:r>
            <a:r>
              <a:rPr lang="en-US" sz="1600" cap="none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 have over 4 years experience in fortune 500 oil and gas industry and telecommunication. </a:t>
            </a:r>
            <a:endParaRPr lang="en-US" sz="1600" cap="none" dirty="0" smtClean="0">
              <a:ln w="0" cap="flat">
                <a:solidFill>
                  <a:srgbClr val="000000"/>
                </a:solidFill>
                <a:prstDash val="solid"/>
                <a:miter lim="400000"/>
              </a:ln>
              <a:solidFill>
                <a:srgbClr val="000000"/>
              </a:solidFill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  <a:sym typeface="Times"/>
            </a:endParaRPr>
          </a:p>
          <a:p>
            <a:pPr defTabSz="305384">
              <a:lnSpc>
                <a:spcPts val="4078"/>
              </a:lnSpc>
              <a:spcBef>
                <a:spcPts val="1406"/>
              </a:spcBef>
              <a:defRPr sz="2280">
                <a:ln w="0" cap="flat">
                  <a:solidFill>
                    <a:srgbClr val="7F7F7F"/>
                  </a:solidFill>
                  <a:prstDash val="solid"/>
                  <a:miter lim="400000"/>
                </a:ln>
                <a:solidFill>
                  <a:srgbClr val="7F7F7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1600" cap="none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I</a:t>
            </a:r>
            <a:r>
              <a:rPr lang="en-US" sz="1600" cap="none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 grew up in new </a:t>
            </a:r>
            <a:r>
              <a:rPr lang="en-US" sz="1600" cap="none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D</a:t>
            </a:r>
            <a:r>
              <a:rPr lang="en-US" sz="1600" cap="none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elhi, am an avid cricketer, and am excited to partner with you for this mini case study!</a:t>
            </a:r>
            <a:endParaRPr lang="en-US" sz="1600" cap="none" dirty="0">
              <a:ln w="0" cap="flat">
                <a:solidFill>
                  <a:srgbClr val="000000"/>
                </a:solidFill>
                <a:prstDash val="solid"/>
                <a:miter lim="400000"/>
              </a:ln>
              <a:solidFill>
                <a:srgbClr val="000000"/>
              </a:solidFill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921862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upervised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achine Learning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odel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used machine learning models like Random Forest, Gradient Boosting, Support Vector Classifier because my business objective is to classify positive class (person who makes a service call) and negative class (person who doesn’t makes a service call) as much as efficiently possible.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Algorithms are not got for model interpretation but they are very efficient in classifying the correct classes so I did a bit trade-off on this part.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 gave me the best possible AUC under ROC curve .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AUC=0.86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46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andom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orest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split my data into training and testing using stratified sampling .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did under sampling on my training data.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I trained my data with Random Forest. I used Grid Search Cross-Validation algorithm for hyper parameter tuning. 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paparameters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{'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':(30,50,100),'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':(8,16,32,64,100),'criterion':('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','entropy'),'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min_samples_split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':(2,3,4),'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min_samples_leaf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':(1,2,3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11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yper Parameters(Random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orest)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n_estimator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’(The number of Trees in the Forest)=100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(The maximum height of the tree)=8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‘Criterion’(The method used for splitting the nodes of the tree)=‘entropy’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min_samples_split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’(The minimum number of samples require to split the internal node)=4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min_sample_leaf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’(The minimum number of samples required to be at leaf node)=1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56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 Importance(Random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orest)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3985" y="2367093"/>
            <a:ext cx="5274242" cy="3424107"/>
          </a:xfrm>
        </p:spPr>
        <p:txBody>
          <a:bodyPr>
            <a:normAutofit lnSpcReduction="10000"/>
          </a:bodyPr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gives the 10 topmost important features in the dataset to identify the response.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Y-axis estimates the importance of a particular feature in the dataset.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payment made through channel 4 in last 6 months and 3 months are most important. The number of times the person has logged into self service online is also very important.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67" y="2367093"/>
            <a:ext cx="38481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1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Output (ROC Curve)  AUC-0.86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5629" y="2367093"/>
            <a:ext cx="5912597" cy="3424107"/>
          </a:xfrm>
        </p:spPr>
        <p:txBody>
          <a:bodyPr>
            <a:normAutofit lnSpcReduction="10000"/>
          </a:bodyPr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AUC-ROC curve is a performance measurement for classification at various threshold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settings.It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probability curve and AUC(Area under curve) represents degree or measure of </a:t>
            </a:r>
            <a:r>
              <a:rPr lang="en-US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separability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classes.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the AUC better the model in predicting 0s as 0 and 1s as 1.</a:t>
            </a:r>
          </a:p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plotted with TPR(True Positive Rate) on Y-axis and  FPR(False Positive Rate) on X-axis.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67" y="2878077"/>
            <a:ext cx="40005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2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onfusion 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atrix</a:t>
            </a:r>
            <a:endParaRPr lang="en-US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nterpreting the output on Test data:</a:t>
            </a:r>
          </a:p>
          <a:p>
            <a:pPr marL="0" indent="0">
              <a:buNone/>
            </a:pPr>
            <a:endParaRPr lang="en-US" sz="1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</a:pPr>
            <a:r>
              <a:rPr lang="en-US" sz="1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Positives: </a:t>
            </a:r>
            <a:r>
              <a:rPr lang="en-US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1172 customers who do service </a:t>
            </a:r>
            <a:r>
              <a:rPr lang="en-US" sz="1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call, </a:t>
            </a:r>
            <a:r>
              <a:rPr lang="en-US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906 customers were correctly identified by the model</a:t>
            </a:r>
            <a:endParaRPr lang="en-US" sz="1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</a:pPr>
            <a:r>
              <a:rPr lang="en-US" sz="1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Negatives :</a:t>
            </a:r>
            <a:r>
              <a:rPr lang="en-US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 31096 customers who pay their premium using self service 24257 customers were correctly identified by the model.</a:t>
            </a:r>
          </a:p>
          <a:p>
            <a:pPr marL="0" indent="0">
              <a:spcBef>
                <a:spcPts val="100"/>
              </a:spcBef>
              <a:buNone/>
            </a:pPr>
            <a:endParaRPr lang="en-US" sz="1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</a:pPr>
            <a:r>
              <a:rPr lang="en-US" sz="1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Negative: The 266 customers were incorrectly classified as customers who pay their premium using self service . </a:t>
            </a:r>
          </a:p>
          <a:p>
            <a:pPr>
              <a:spcBef>
                <a:spcPts val="100"/>
              </a:spcBef>
            </a:pPr>
            <a:r>
              <a:rPr lang="en-US" sz="1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Positive:  The 6821 customers were incorrectly classified as  customers who pay their premium using  service call.</a:t>
            </a:r>
          </a:p>
          <a:p>
            <a:pPr marL="0" indent="0">
              <a:spcBef>
                <a:spcPts val="100"/>
              </a:spcBef>
              <a:buNone/>
            </a:pPr>
            <a:endParaRPr lang="en-US" sz="1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00"/>
              </a:spcBef>
              <a:buNone/>
            </a:pPr>
            <a:endParaRPr lang="en-US" sz="1400" cap="non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</a:pPr>
            <a:r>
              <a:rPr lang="en-US" sz="1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(Positive class) : 0.80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The model has a high recall rate, the classifier does a good job in predicting the customers who use service call to pay their premium.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1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spcBef>
                <a:spcPts val="100"/>
              </a:spcBef>
              <a:buNone/>
            </a:pPr>
            <a:endParaRPr lang="en-US" sz="11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7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27203"/>
          </a:xfrm>
        </p:spPr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604513"/>
            <a:ext cx="10364452" cy="4186688"/>
          </a:xfrm>
        </p:spPr>
        <p:txBody>
          <a:bodyPr>
            <a:normAutofit fontScale="92500" lnSpcReduction="10000"/>
          </a:bodyPr>
          <a:lstStyle/>
          <a:p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feature importance from random forest customers </a:t>
            </a: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pay their premium using channel 4 ,the number of times the customer logged into self service online in last 30 days are good parameters in identifying the customers who pay their </a:t>
            </a:r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premium using service calls.</a:t>
            </a:r>
          </a:p>
          <a:p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improvement in the online portal/channel 4 might will lead to the decrease in the customer who pay their premium using service call.</a:t>
            </a:r>
            <a:endParaRPr lang="en-US" sz="2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classifier does a good job in predicting the customers who pay their premium using service calls. The high recall of the positive class shows us that.</a:t>
            </a:r>
          </a:p>
          <a:p>
            <a:r>
              <a:rPr lang="en-US" sz="22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few false positives identified my the model which leads to low precision. I think this is not much significant because the customers who pay their premium using self service channels will also be given a reminder 5 days back before their due date. This may lead to better customer relationship management.</a:t>
            </a:r>
          </a:p>
          <a:p>
            <a:endParaRPr lang="en-US" cap="none" dirty="0" smtClean="0"/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20202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Best, Tejveer"/>
          <p:cNvSpPr txBox="1">
            <a:spLocks noGrp="1"/>
          </p:cNvSpPr>
          <p:nvPr>
            <p:ph type="body" sz="quarter" idx="13"/>
          </p:nvPr>
        </p:nvSpPr>
        <p:spPr>
          <a:xfrm>
            <a:off x="500063" y="4196953"/>
            <a:ext cx="11191875" cy="447815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Best, Tejveer</a:t>
            </a:r>
          </a:p>
        </p:txBody>
      </p:sp>
      <p:sp>
        <p:nvSpPr>
          <p:cNvPr id="168" name="I am like to thank Data Science Team for interviewing me and giving me this opportunity."/>
          <p:cNvSpPr txBox="1">
            <a:spLocks noGrp="1"/>
          </p:cNvSpPr>
          <p:nvPr>
            <p:ph type="body" sz="quarter" idx="14"/>
          </p:nvPr>
        </p:nvSpPr>
        <p:spPr>
          <a:xfrm>
            <a:off x="2416969" y="2777133"/>
            <a:ext cx="7358063" cy="830997"/>
          </a:xfrm>
          <a:prstGeom prst="rect">
            <a:avLst/>
          </a:prstGeom>
        </p:spPr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I</a:t>
            </a:r>
            <a:r>
              <a:rPr lang="en-US" cap="none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 would  like to thank data science team for </a:t>
            </a:r>
            <a:r>
              <a:rPr lang="en-US" cap="none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giving </a:t>
            </a:r>
            <a:r>
              <a:rPr lang="en-US" cap="none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me this opportunity.</a:t>
            </a:r>
            <a:endParaRPr lang="en-US" cap="none" dirty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552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orem Ipsum Dolor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Lorem Ipsum Dolor</a:t>
            </a:r>
          </a:p>
        </p:txBody>
      </p:sp>
      <p:sp>
        <p:nvSpPr>
          <p:cNvPr id="146" name="Skills &amp; experti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&amp; expertise</a:t>
            </a:r>
          </a:p>
        </p:txBody>
      </p:sp>
      <p:sp>
        <p:nvSpPr>
          <p:cNvPr id="147" name="Problem Solving…"/>
          <p:cNvSpPr txBox="1">
            <a:spLocks noGrp="1"/>
          </p:cNvSpPr>
          <p:nvPr>
            <p:ph type="body" sz="quarter" idx="1"/>
          </p:nvPr>
        </p:nvSpPr>
        <p:spPr>
          <a:xfrm>
            <a:off x="6356658" y="701692"/>
            <a:ext cx="3991571" cy="58351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0387" indent="-330387">
              <a:spcBef>
                <a:spcPts val="1687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roblem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olving </a:t>
            </a:r>
          </a:p>
          <a:p>
            <a:pPr marL="330387" indent="-330387">
              <a:spcBef>
                <a:spcPts val="1687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ython</a:t>
            </a:r>
          </a:p>
          <a:p>
            <a:pPr marL="330387" indent="-330387">
              <a:spcBef>
                <a:spcPts val="1687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odels</a:t>
            </a:r>
          </a:p>
          <a:p>
            <a:pPr marL="330387" indent="-330387">
              <a:spcBef>
                <a:spcPts val="1687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achine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earning</a:t>
            </a:r>
          </a:p>
          <a:p>
            <a:pPr marL="330387" indent="-330387">
              <a:spcBef>
                <a:spcPts val="1687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//Skill from intern</a:t>
            </a:r>
          </a:p>
          <a:p>
            <a:pPr marL="330387" indent="-330387">
              <a:spcBef>
                <a:spcPts val="1687"/>
              </a:spcBef>
              <a:buClr>
                <a:srgbClr val="929292"/>
              </a:buClr>
              <a:buSzPct val="60000"/>
              <a:buFont typeface="Zapf Dingbats"/>
              <a:buChar char="❖"/>
              <a:defRPr sz="3600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and Gas Industry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5628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" descr="Image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t="12506" b="1250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50" name="Data Science Mini Project"/>
          <p:cNvSpPr txBox="1">
            <a:spLocks noGrp="1"/>
          </p:cNvSpPr>
          <p:nvPr>
            <p:ph type="title" idx="4294967295"/>
          </p:nvPr>
        </p:nvSpPr>
        <p:spPr>
          <a:xfrm>
            <a:off x="0" y="2581275"/>
            <a:ext cx="9872663" cy="169545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              </a:t>
            </a:r>
            <a:r>
              <a:rPr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 Mini Project</a:t>
            </a:r>
          </a:p>
        </p:txBody>
      </p:sp>
    </p:spTree>
    <p:extLst>
      <p:ext uri="{BB962C8B-B14F-4D97-AF65-F5344CB8AC3E}">
        <p14:creationId xmlns:p14="http://schemas.microsoft.com/office/powerpoint/2010/main" val="7990234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roject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  <p:sp>
        <p:nvSpPr>
          <p:cNvPr id="156" name="To identify GIECO customers/policyholders which are likely to make a service payment call in next 5 days using any predictive modelling. These customers will receive a preemptive message designed to encourage them to pay online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T</a:t>
            </a:r>
            <a:r>
              <a:rPr lang="en-US" cap="none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o identify GIECO customers/policyholders which are likely to make a service payment call in next 5 days using any predictive modelling. </a:t>
            </a:r>
            <a:r>
              <a:rPr lang="en-US" cap="none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T</a:t>
            </a:r>
            <a:r>
              <a:rPr lang="en-US" cap="none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hese customers will receive a preemptive message designed to encourage them to pay online.</a:t>
            </a:r>
            <a:endParaRPr lang="en-US" cap="none" dirty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1785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arget Audie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</a:t>
            </a:r>
          </a:p>
        </p:txBody>
      </p:sp>
      <p:sp>
        <p:nvSpPr>
          <p:cNvPr id="159" name="Customers: They are timely reminded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cap="none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Customers: They are timely reminded.</a:t>
            </a:r>
          </a:p>
          <a:p>
            <a:r>
              <a:rPr lang="en-US" cap="none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GEICO: </a:t>
            </a:r>
          </a:p>
          <a:p>
            <a:pPr lvl="1"/>
            <a:r>
              <a:rPr lang="en-US" sz="2000" cap="none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C</a:t>
            </a:r>
            <a:r>
              <a:rPr lang="en-US" sz="2000" cap="none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ost efficient for the company if model deployed successfully.</a:t>
            </a:r>
          </a:p>
          <a:p>
            <a:pPr lvl="1"/>
            <a:r>
              <a:rPr lang="en-US" sz="2000" cap="none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Time and effort saved associated with customer service payment calls</a:t>
            </a:r>
            <a:r>
              <a:rPr sz="2000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3389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Market Trend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Trends</a:t>
            </a:r>
          </a:p>
        </p:txBody>
      </p:sp>
      <p:sp>
        <p:nvSpPr>
          <p:cNvPr id="162" name="This problem is very generic with applications in different industrie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T</a:t>
            </a:r>
            <a:r>
              <a:rPr lang="en-US" cap="none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his problem is very generic with applications in different industries.</a:t>
            </a:r>
          </a:p>
          <a:p>
            <a:r>
              <a:rPr lang="en-US" cap="none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Correct audience targeting by automated machine learning models is being done using data science widely. </a:t>
            </a:r>
          </a:p>
        </p:txBody>
      </p:sp>
    </p:spTree>
    <p:extLst>
      <p:ext uri="{BB962C8B-B14F-4D97-AF65-F5344CB8AC3E}">
        <p14:creationId xmlns:p14="http://schemas.microsoft.com/office/powerpoint/2010/main" val="4672872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ataset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escription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    </a:t>
            </a:r>
            <a:r>
              <a:rPr lang="en-US" cap="none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Dimension of dataset (130086 x 29)(rows x columns).</a:t>
            </a:r>
          </a:p>
          <a:p>
            <a:pPr marL="514350" indent="-514350">
              <a:buAutoNum type="alphaUcPeriod" startAt="2"/>
            </a:pPr>
            <a:r>
              <a:rPr lang="en-US" cap="none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T</a:t>
            </a:r>
            <a:r>
              <a:rPr lang="en-US" cap="none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here were 27 categorical variables and 2 continuous variables in the dataset.</a:t>
            </a:r>
          </a:p>
          <a:p>
            <a:pPr marL="514350" indent="-514350">
              <a:buAutoNum type="alphaUcPeriod" startAt="2"/>
              <a:tabLst>
                <a:tab pos="2112963" algn="l"/>
              </a:tabLst>
            </a:pPr>
            <a:r>
              <a:rPr lang="en-US" cap="none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T</a:t>
            </a:r>
            <a:r>
              <a:rPr lang="en-US" cap="none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he column “rated state of the policy” has maximum 51 levels in the dataset.</a:t>
            </a:r>
          </a:p>
          <a:p>
            <a:pPr marL="514350" indent="-514350">
              <a:buAutoNum type="alphaUcPeriod" startAt="4"/>
              <a:tabLst>
                <a:tab pos="569913" algn="l"/>
              </a:tabLst>
            </a:pPr>
            <a:r>
              <a:rPr lang="en-US" cap="none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T</a:t>
            </a:r>
            <a:r>
              <a:rPr lang="en-US" cap="none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he response variable(</a:t>
            </a:r>
            <a:r>
              <a:rPr lang="en-US" cap="none" dirty="0" err="1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call_flag</a:t>
            </a:r>
            <a:r>
              <a:rPr lang="en-US" cap="none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) is a binary categorical variable  having 2 levels.</a:t>
            </a:r>
          </a:p>
          <a:p>
            <a:pPr marL="514350" indent="-514350">
              <a:buAutoNum type="alphaUcPeriod" startAt="4"/>
              <a:tabLst>
                <a:tab pos="569913" algn="l"/>
              </a:tabLst>
            </a:pPr>
            <a:r>
              <a:rPr lang="en-US" cap="none" dirty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T</a:t>
            </a:r>
            <a:r>
              <a:rPr lang="en-US" cap="none" dirty="0" smtClean="0">
                <a:latin typeface="Times New Roman" panose="02020603050405020304" pitchFamily="18" charset="0"/>
                <a:ea typeface="Adobe Heiti Std R" panose="020B0400000000000000" pitchFamily="34" charset="-128"/>
                <a:cs typeface="Times New Roman" panose="02020603050405020304" pitchFamily="18" charset="0"/>
              </a:rPr>
              <a:t>he problem will be solved by executing a supervised machine learning algorithm.</a:t>
            </a:r>
            <a:endParaRPr lang="en-US" cap="none" dirty="0">
              <a:latin typeface="Times New Roman" panose="02020603050405020304" pitchFamily="18" charset="0"/>
              <a:ea typeface="Adobe Heiti Std R" panose="020B04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50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</TotalTime>
  <Words>2006</Words>
  <Application>Microsoft Office PowerPoint</Application>
  <PresentationFormat>Widescreen</PresentationFormat>
  <Paragraphs>177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Adobe Heiti Std R</vt:lpstr>
      <vt:lpstr>Arial</vt:lpstr>
      <vt:lpstr>Helvetica</vt:lpstr>
      <vt:lpstr>Times</vt:lpstr>
      <vt:lpstr>Times New Roman</vt:lpstr>
      <vt:lpstr>Tw Cen MT</vt:lpstr>
      <vt:lpstr>Zapf Dingbats</vt:lpstr>
      <vt:lpstr>Droplet</vt:lpstr>
      <vt:lpstr>Geico Mini Project</vt:lpstr>
      <vt:lpstr>TOC</vt:lpstr>
      <vt:lpstr>Hi, I’m Tejveer</vt:lpstr>
      <vt:lpstr>Skills &amp; expertise</vt:lpstr>
      <vt:lpstr>              Data Science Mini Project</vt:lpstr>
      <vt:lpstr>Project Objective</vt:lpstr>
      <vt:lpstr>Target Audience</vt:lpstr>
      <vt:lpstr>Market Trends</vt:lpstr>
      <vt:lpstr>IMPLEMENTATION  Dataset Description</vt:lpstr>
      <vt:lpstr>Ventures During Data Analysis</vt:lpstr>
      <vt:lpstr>Data Cleaning</vt:lpstr>
      <vt:lpstr>REMOVE DUPLICATES</vt:lpstr>
      <vt:lpstr>Missing Data </vt:lpstr>
      <vt:lpstr>Data Exploration</vt:lpstr>
      <vt:lpstr>Data Exploration</vt:lpstr>
      <vt:lpstr>Outlier Detection</vt:lpstr>
      <vt:lpstr>Outliers</vt:lpstr>
      <vt:lpstr>Methods to Detect and tackle  Outliers</vt:lpstr>
      <vt:lpstr>Age of a Policy Holder X-axis-Age Yaxis-Probability density</vt:lpstr>
      <vt:lpstr>Tenure-Years of tenure with the company x-axis-Tenure y-axis-Probability density</vt:lpstr>
      <vt:lpstr>Tenure-years of tenure with the company X-axis-tenure Y-axis-log probability density</vt:lpstr>
      <vt:lpstr>Hidden Insights from the Data</vt:lpstr>
      <vt:lpstr>Customer segment vs Number of service calls</vt:lpstr>
      <vt:lpstr>Correlation in the Dataset</vt:lpstr>
      <vt:lpstr>Feature Engineering</vt:lpstr>
      <vt:lpstr>Machine Learning Modelling</vt:lpstr>
      <vt:lpstr>Modelling</vt:lpstr>
      <vt:lpstr>Unbalanced Dataset</vt:lpstr>
      <vt:lpstr>Resampling Techniques</vt:lpstr>
      <vt:lpstr>Supervised Machine Learning Model</vt:lpstr>
      <vt:lpstr>Random Forest</vt:lpstr>
      <vt:lpstr>Best Hyper Parameters(Random Forest)</vt:lpstr>
      <vt:lpstr>Feature Importance(Random Forest)</vt:lpstr>
      <vt:lpstr>Model Output (ROC Curve)  AUC-0.86</vt:lpstr>
      <vt:lpstr>Confusion Matrix</vt:lpstr>
      <vt:lpstr>CONCLUSION</vt:lpstr>
      <vt:lpstr>PowerPoint Presentation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Tejveer Singh, -</dc:creator>
  <cp:lastModifiedBy>Tejveer Singh, -</cp:lastModifiedBy>
  <cp:revision>67</cp:revision>
  <dcterms:created xsi:type="dcterms:W3CDTF">2019-07-30T21:54:13Z</dcterms:created>
  <dcterms:modified xsi:type="dcterms:W3CDTF">2019-08-22T18:30:26Z</dcterms:modified>
</cp:coreProperties>
</file>