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6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09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611" y="2058817"/>
            <a:ext cx="4086547" cy="1370183"/>
          </a:xfrm>
        </p:spPr>
        <p:txBody>
          <a:bodyPr anchor="b">
            <a:normAutofit/>
          </a:bodyPr>
          <a:lstStyle/>
          <a:p>
            <a:r>
              <a:rPr lang="de-DE" sz="4500" noProof="0" dirty="0">
                <a:solidFill>
                  <a:schemeClr val="tx2"/>
                </a:solidFill>
              </a:rPr>
              <a:t>Präsentation</a:t>
            </a:r>
            <a:br>
              <a:rPr lang="de-DE" sz="4500" noProof="0" dirty="0">
                <a:solidFill>
                  <a:schemeClr val="tx2"/>
                </a:solidFill>
              </a:rPr>
            </a:br>
            <a:r>
              <a:rPr lang="de-DE" sz="3600" noProof="0" dirty="0">
                <a:solidFill>
                  <a:schemeClr val="tx2"/>
                </a:solidFill>
              </a:rPr>
              <a:t>Team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126" y="3720628"/>
            <a:ext cx="4437580" cy="1216028"/>
          </a:xfrm>
        </p:spPr>
        <p:txBody>
          <a:bodyPr>
            <a:normAutofit fontScale="55000" lnSpcReduction="20000"/>
          </a:bodyPr>
          <a:lstStyle/>
          <a:p>
            <a:r>
              <a:rPr lang="de-DE" dirty="0">
                <a:solidFill>
                  <a:schemeClr val="tx2"/>
                </a:solidFill>
              </a:rPr>
              <a:t>Mohammad Ayham </a:t>
            </a:r>
            <a:r>
              <a:rPr lang="de-DE" dirty="0" err="1">
                <a:solidFill>
                  <a:schemeClr val="tx2"/>
                </a:solidFill>
              </a:rPr>
              <a:t>Nashar</a:t>
            </a:r>
            <a:endParaRPr lang="de-DE" dirty="0">
              <a:solidFill>
                <a:schemeClr val="tx2"/>
              </a:solidFill>
            </a:endParaRPr>
          </a:p>
          <a:p>
            <a:r>
              <a:rPr lang="de-DE" dirty="0">
                <a:solidFill>
                  <a:schemeClr val="tx2"/>
                </a:solidFill>
              </a:rPr>
              <a:t>Sina Momsen</a:t>
            </a:r>
          </a:p>
          <a:p>
            <a:r>
              <a:rPr lang="de-DE" dirty="0">
                <a:solidFill>
                  <a:schemeClr val="tx2"/>
                </a:solidFill>
              </a:rPr>
              <a:t>Maren Handwerk</a:t>
            </a:r>
          </a:p>
          <a:p>
            <a:r>
              <a:rPr lang="de-DE" dirty="0">
                <a:solidFill>
                  <a:schemeClr val="tx2"/>
                </a:solidFill>
              </a:rPr>
              <a:t>Linus Dahmke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43336"/>
            <a:ext cx="3872284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E0F94-9AE9-B2DF-58F4-D474EF459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4C9B-95BF-C7C5-2BE2-C50164239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8611" y="2058817"/>
            <a:ext cx="4086547" cy="1370183"/>
          </a:xfrm>
        </p:spPr>
        <p:txBody>
          <a:bodyPr anchor="b">
            <a:normAutofit/>
          </a:bodyPr>
          <a:lstStyle/>
          <a:p>
            <a:r>
              <a:rPr lang="de-DE" sz="4500" noProof="0" dirty="0">
                <a:solidFill>
                  <a:schemeClr val="tx2"/>
                </a:solidFill>
              </a:rPr>
              <a:t>Präsentation</a:t>
            </a:r>
            <a:br>
              <a:rPr lang="de-DE" sz="4500" noProof="0" dirty="0">
                <a:solidFill>
                  <a:schemeClr val="tx2"/>
                </a:solidFill>
              </a:rPr>
            </a:br>
            <a:r>
              <a:rPr lang="de-DE" sz="3600" noProof="0" dirty="0">
                <a:solidFill>
                  <a:schemeClr val="tx2"/>
                </a:solidFill>
              </a:rPr>
              <a:t>Team 4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885FC68-99F8-DCF4-63F2-37092775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1B4FE-95D4-FE33-D328-F7C036338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7AFF5-FE4C-848F-E199-F293E24B6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2F92D6-AEAB-62B9-EF8A-A1E2B502F449}"/>
              </a:ext>
            </a:extLst>
          </p:cNvPr>
          <p:cNvSpPr txBox="1">
            <a:spLocks/>
          </p:cNvSpPr>
          <p:nvPr/>
        </p:nvSpPr>
        <p:spPr>
          <a:xfrm>
            <a:off x="2528611" y="2058817"/>
            <a:ext cx="4086547" cy="137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500" dirty="0">
                <a:solidFill>
                  <a:schemeClr val="tx2"/>
                </a:solidFill>
              </a:rPr>
              <a:t>Fragen!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834A15-340E-AE90-542F-84545C9C7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43336"/>
            <a:ext cx="3872284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6E2AD6-068B-B77B-34AA-2534D5BA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B9563D-077A-23A8-726C-A6F5467F1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DE7D45-155A-A93B-D1AB-8194A5E9F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AFCEB-68BD-3B80-2CF9-5AEDF5A6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930A40-8F32-A9CA-6F32-4EE7E5FCC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C3DEFAD-08AC-7E62-E3DC-4BC0CA8C4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1E81EFC-33D0-D758-76D8-C4E26EAFA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F607A5-CE10-C876-E2B8-D87E00CB6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04EB0B-AA06-59BF-2AAC-92AB83EA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Subtitle 32">
            <a:extLst>
              <a:ext uri="{FF2B5EF4-FFF2-40B4-BE49-F238E27FC236}">
                <a16:creationId xmlns:a16="http://schemas.microsoft.com/office/drawing/2014/main" id="{E3DF8A54-CF39-A712-190E-32A88FD75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Vielen Dank für die Aufmerksamkeit </a:t>
            </a:r>
            <a:r>
              <a:rPr lang="de-DE" sz="18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150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1163848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Selbst erstellte Variablen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8"/>
            <a:chOff x="-305" y="-1"/>
            <a:chExt cx="3832880" cy="2876136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9D3ECC0-4313-96B3-D88F-172DFED5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" y="3252607"/>
            <a:ext cx="3716020" cy="23875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53" y="2827419"/>
            <a:ext cx="3771900" cy="322762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de-DE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de-DE" sz="1200" dirty="0">
                <a:solidFill>
                  <a:schemeClr val="tx2"/>
                </a:solidFill>
              </a:rPr>
              <a:t>Wochentag: Der Wochentag des Datums.</a:t>
            </a:r>
          </a:p>
          <a:p>
            <a:pPr>
              <a:lnSpc>
                <a:spcPct val="90000"/>
              </a:lnSpc>
            </a:pPr>
            <a:r>
              <a:rPr lang="de-DE" sz="1200" dirty="0" err="1">
                <a:solidFill>
                  <a:schemeClr val="tx2"/>
                </a:solidFill>
              </a:rPr>
              <a:t>Wochentag_Nummer</a:t>
            </a:r>
            <a:r>
              <a:rPr lang="de-DE" sz="1200" dirty="0">
                <a:solidFill>
                  <a:schemeClr val="tx2"/>
                </a:solidFill>
              </a:rPr>
              <a:t>: Die numerische Darstellung des Wochentags (0=Montag, 6=Sonntag).</a:t>
            </a:r>
          </a:p>
          <a:p>
            <a:pPr>
              <a:lnSpc>
                <a:spcPct val="90000"/>
              </a:lnSpc>
            </a:pPr>
            <a:r>
              <a:rPr lang="de-DE" sz="1200" dirty="0">
                <a:solidFill>
                  <a:schemeClr val="tx2"/>
                </a:solidFill>
              </a:rPr>
              <a:t>Quartal: Das Quartal des Datums.</a:t>
            </a:r>
          </a:p>
          <a:p>
            <a:pPr>
              <a:lnSpc>
                <a:spcPct val="90000"/>
              </a:lnSpc>
            </a:pPr>
            <a:r>
              <a:rPr lang="de-DE" sz="1200" dirty="0" err="1">
                <a:solidFill>
                  <a:schemeClr val="tx2"/>
                </a:solidFill>
              </a:rPr>
              <a:t>Ist_Wochenende</a:t>
            </a:r>
            <a:r>
              <a:rPr lang="de-DE" sz="1200" dirty="0">
                <a:solidFill>
                  <a:schemeClr val="tx2"/>
                </a:solidFill>
              </a:rPr>
              <a:t>: Eine binäre Variable (1=Wochenende, 0=Werktag).</a:t>
            </a:r>
          </a:p>
          <a:p>
            <a:pPr>
              <a:lnSpc>
                <a:spcPct val="90000"/>
              </a:lnSpc>
            </a:pPr>
            <a:r>
              <a:rPr lang="de-DE" sz="1200" dirty="0" err="1">
                <a:solidFill>
                  <a:schemeClr val="tx2"/>
                </a:solidFill>
              </a:rPr>
              <a:t>Temperatur_Kategorie</a:t>
            </a:r>
            <a:r>
              <a:rPr lang="de-DE" sz="1200" dirty="0">
                <a:solidFill>
                  <a:schemeClr val="tx2"/>
                </a:solidFill>
              </a:rPr>
              <a:t>: Kategorisierung der Temperatur in "Kalt", "Mild" und "Warm".</a:t>
            </a:r>
          </a:p>
          <a:p>
            <a:pPr>
              <a:lnSpc>
                <a:spcPct val="90000"/>
              </a:lnSpc>
            </a:pPr>
            <a:r>
              <a:rPr lang="de-DE" sz="1200" dirty="0" err="1">
                <a:solidFill>
                  <a:schemeClr val="tx2"/>
                </a:solidFill>
              </a:rPr>
              <a:t>Feiertagsnaehe</a:t>
            </a:r>
            <a:r>
              <a:rPr lang="de-DE" sz="1200" dirty="0">
                <a:solidFill>
                  <a:schemeClr val="tx2"/>
                </a:solidFill>
              </a:rPr>
              <a:t>: Eine binäre Variable, die angibt, ob der Tag ein Feiertag oder in der Nähe eines Feiertages liegt.</a:t>
            </a:r>
          </a:p>
          <a:p>
            <a:pPr>
              <a:lnSpc>
                <a:spcPct val="90000"/>
              </a:lnSpc>
            </a:pPr>
            <a:r>
              <a:rPr lang="de-DE" sz="1200" dirty="0">
                <a:solidFill>
                  <a:schemeClr val="tx2"/>
                </a:solidFill>
              </a:rPr>
              <a:t>Umsatz_Trend_7_Tage: Der gleitende 7-Tages-Durchschnitt des Umsatzes.</a:t>
            </a:r>
          </a:p>
          <a:p>
            <a:pPr>
              <a:lnSpc>
                <a:spcPct val="90000"/>
              </a:lnSpc>
            </a:pPr>
            <a:endParaRPr lang="de-DE" sz="1200" dirty="0">
              <a:solidFill>
                <a:schemeClr val="tx2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569" y="5084569"/>
            <a:ext cx="2151670" cy="1395192"/>
            <a:chOff x="-305" y="-4155"/>
            <a:chExt cx="2514948" cy="217433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CA86-6C71-A95F-96AE-D5F2AFD1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A2D6B21-FBCB-CA9D-42CF-26B7EB08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8FC5B-3B69-5287-C9CF-5FA157BEE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9B7E41-7FFE-C551-E9A0-56F16FEFB6AF}"/>
              </a:ext>
            </a:extLst>
          </p:cNvPr>
          <p:cNvSpPr txBox="1">
            <a:spLocks/>
          </p:cNvSpPr>
          <p:nvPr/>
        </p:nvSpPr>
        <p:spPr>
          <a:xfrm>
            <a:off x="884682" y="1163848"/>
            <a:ext cx="737235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2"/>
                </a:solidFill>
              </a:rPr>
              <a:t>Balkendiagramme</a:t>
            </a:r>
            <a:endParaRPr lang="en-US" sz="3100" dirty="0">
              <a:solidFill>
                <a:schemeClr val="tx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543E3D-2221-1C9D-D94E-20FAFAA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8"/>
            <a:chOff x="-305" y="-1"/>
            <a:chExt cx="3832880" cy="287613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84D8FC-C41F-ED7D-471E-8D5534BE4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560C28C-8069-7415-D1B2-BAC340CF5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965B0B-A376-D1A9-2F55-66F88D147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1BF373-F7F7-62C4-DA5B-0D208CA89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7682AC-AC2C-C55D-C9AB-691F3DB55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569" y="5084569"/>
            <a:ext cx="2151670" cy="1395192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924191-8BBD-EBBD-6D7D-84089AEC7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37D594C-62C0-6431-CDFE-8FDA9CB5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587AA2-24CC-4CEE-9D19-308D8CD58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7572A7-9BAB-ACBB-D8DE-0B0B376DE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6E07442-F8D5-49B2-7D2A-9766D36D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53" y="3044080"/>
            <a:ext cx="3681847" cy="21999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43322F-2148-3F79-CDC1-69A56225C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3" y="3086932"/>
            <a:ext cx="3681847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6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3" y="3334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 dirty="0" err="1">
                <a:solidFill>
                  <a:schemeClr val="tx2"/>
                </a:solidFill>
              </a:rPr>
              <a:t>Optimierung</a:t>
            </a:r>
            <a:r>
              <a:rPr lang="en-US" sz="3100" dirty="0">
                <a:solidFill>
                  <a:schemeClr val="tx2"/>
                </a:solidFill>
              </a:rPr>
              <a:t> des </a:t>
            </a:r>
            <a:r>
              <a:rPr lang="en-US" sz="3100" dirty="0" err="1">
                <a:solidFill>
                  <a:schemeClr val="tx2"/>
                </a:solidFill>
              </a:rPr>
              <a:t>linearen</a:t>
            </a:r>
            <a:r>
              <a:rPr lang="en-US" sz="3100" dirty="0">
                <a:solidFill>
                  <a:schemeClr val="tx2"/>
                </a:solidFill>
              </a:rPr>
              <a:t> </a:t>
            </a:r>
            <a:r>
              <a:rPr lang="en-US" sz="3100" dirty="0" err="1">
                <a:solidFill>
                  <a:schemeClr val="tx2"/>
                </a:solidFill>
              </a:rPr>
              <a:t>Modells</a:t>
            </a:r>
            <a:endParaRPr lang="en-US" sz="31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2" y="1536796"/>
            <a:ext cx="7375161" cy="5003704"/>
          </a:xfrm>
        </p:spPr>
        <p:txBody>
          <a:bodyPr>
            <a:normAutofit/>
          </a:bodyPr>
          <a:lstStyle/>
          <a:p>
            <a:endParaRPr lang="de-DE" sz="16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Modellgleichung</a:t>
            </a:r>
          </a:p>
          <a:p>
            <a:pPr marL="0" indent="0">
              <a:buNone/>
            </a:pPr>
            <a:r>
              <a:rPr lang="de-DE" sz="1200" dirty="0">
                <a:solidFill>
                  <a:schemeClr val="tx2"/>
                </a:solidFill>
              </a:rPr>
              <a:t>	Umsatz = β0 + β1*</a:t>
            </a:r>
            <a:r>
              <a:rPr lang="de-DE" sz="1200" dirty="0" err="1">
                <a:solidFill>
                  <a:schemeClr val="tx2"/>
                </a:solidFill>
              </a:rPr>
              <a:t>Wochentag_Nummer</a:t>
            </a:r>
            <a:r>
              <a:rPr lang="de-DE" sz="1200" dirty="0">
                <a:solidFill>
                  <a:schemeClr val="tx2"/>
                </a:solidFill>
              </a:rPr>
              <a:t> + β2*</a:t>
            </a:r>
            <a:r>
              <a:rPr lang="de-DE" sz="1200" dirty="0" err="1">
                <a:solidFill>
                  <a:schemeClr val="tx2"/>
                </a:solidFill>
              </a:rPr>
              <a:t>Feiertagsnaehe</a:t>
            </a:r>
            <a:r>
              <a:rPr lang="de-DE" sz="1200" dirty="0">
                <a:solidFill>
                  <a:schemeClr val="tx2"/>
                </a:solidFill>
              </a:rPr>
              <a:t> + β3*Temperatur + β4*</a:t>
            </a:r>
            <a:r>
              <a:rPr lang="de-DE" sz="1200" dirty="0" err="1">
                <a:solidFill>
                  <a:schemeClr val="tx2"/>
                </a:solidFill>
              </a:rPr>
              <a:t>Ist_Wochenende</a:t>
            </a:r>
            <a:endParaRPr lang="de-DE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200" dirty="0">
              <a:solidFill>
                <a:schemeClr val="tx2"/>
              </a:solidFill>
            </a:endParaRPr>
          </a:p>
          <a:p>
            <a:r>
              <a:rPr lang="de-DE" sz="1600" dirty="0">
                <a:solidFill>
                  <a:schemeClr val="tx2"/>
                </a:solidFill>
              </a:rPr>
              <a:t>Adjustiertes R²</a:t>
            </a:r>
          </a:p>
          <a:p>
            <a:pPr marL="0" indent="0">
              <a:buNone/>
            </a:pPr>
            <a:endParaRPr lang="de-DE" sz="16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5E281727-CA34-CAC0-26C2-6BEF11970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7" t="9916" r="1931" b="50000"/>
          <a:stretch/>
        </p:blipFill>
        <p:spPr bwMode="auto">
          <a:xfrm>
            <a:off x="1134692" y="4756939"/>
            <a:ext cx="2992688" cy="65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8B5327-1BC2-5C49-5C34-6F8C84A3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08" y="2466598"/>
            <a:ext cx="6182588" cy="1305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9E5E93-B666-7DF0-7921-FB7D0B400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80" y="4313717"/>
            <a:ext cx="3772426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1261423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Art der Missing Value Imputation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3" y="2827419"/>
            <a:ext cx="4215863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 err="1">
                <a:solidFill>
                  <a:schemeClr val="tx2"/>
                </a:solidFill>
              </a:rPr>
              <a:t>Numerische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Variablen</a:t>
            </a:r>
            <a:r>
              <a:rPr lang="en-US" sz="1600" dirty="0">
                <a:solidFill>
                  <a:schemeClr val="tx2"/>
                </a:solidFill>
              </a:rPr>
              <a:t>: Median-Imputation</a:t>
            </a:r>
          </a:p>
          <a:p>
            <a:r>
              <a:rPr lang="en-US" sz="1600" dirty="0" err="1">
                <a:solidFill>
                  <a:schemeClr val="tx2"/>
                </a:solidFill>
              </a:rPr>
              <a:t>Kategorische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Variablen</a:t>
            </a:r>
            <a:r>
              <a:rPr lang="en-US" sz="1600" dirty="0">
                <a:solidFill>
                  <a:schemeClr val="tx2"/>
                </a:solidFill>
              </a:rPr>
              <a:t>: Modus-Imputation</a:t>
            </a: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DF0BEB5-5BE5-E015-830C-779135C4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33" y="3916845"/>
            <a:ext cx="3716020" cy="10590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0" y="-313424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 dirty="0" err="1">
                <a:solidFill>
                  <a:schemeClr val="tx2"/>
                </a:solidFill>
              </a:rPr>
              <a:t>Optimierung</a:t>
            </a:r>
            <a:r>
              <a:rPr lang="en-US" sz="3100" dirty="0">
                <a:solidFill>
                  <a:schemeClr val="tx2"/>
                </a:solidFill>
              </a:rPr>
              <a:t> des </a:t>
            </a:r>
            <a:r>
              <a:rPr lang="en-US" sz="3100" dirty="0" err="1">
                <a:solidFill>
                  <a:schemeClr val="tx2"/>
                </a:solidFill>
              </a:rPr>
              <a:t>neuronalen</a:t>
            </a:r>
            <a:r>
              <a:rPr lang="en-US" sz="3100" dirty="0">
                <a:solidFill>
                  <a:schemeClr val="tx2"/>
                </a:solidFill>
              </a:rPr>
              <a:t> </a:t>
            </a:r>
            <a:r>
              <a:rPr lang="en-US" sz="3100" dirty="0" err="1">
                <a:solidFill>
                  <a:schemeClr val="tx2"/>
                </a:solidFill>
              </a:rPr>
              <a:t>Netzes</a:t>
            </a:r>
            <a:endParaRPr lang="en-US" sz="31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54" y="2167019"/>
            <a:ext cx="3845172" cy="3227626"/>
          </a:xfrm>
        </p:spPr>
        <p:txBody>
          <a:bodyPr anchor="ctr">
            <a:normAutofit/>
          </a:bodyPr>
          <a:lstStyle/>
          <a:p>
            <a:endParaRPr lang="de-DE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Das neuronale Netz besteht aus:</a:t>
            </a:r>
          </a:p>
          <a:p>
            <a:r>
              <a:rPr lang="de-DE" sz="1600" dirty="0">
                <a:solidFill>
                  <a:schemeClr val="tx2"/>
                </a:solidFill>
              </a:rPr>
              <a:t>  128 Neuronen in der Eingabeschicht mit </a:t>
            </a:r>
            <a:r>
              <a:rPr lang="de-DE" sz="1600" dirty="0" err="1">
                <a:solidFill>
                  <a:schemeClr val="tx2"/>
                </a:solidFill>
              </a:rPr>
              <a:t>ReLU</a:t>
            </a:r>
            <a:r>
              <a:rPr lang="de-DE" sz="1600" dirty="0">
                <a:solidFill>
                  <a:schemeClr val="tx2"/>
                </a:solidFill>
              </a:rPr>
              <a:t>-Aktivierung.</a:t>
            </a:r>
          </a:p>
          <a:p>
            <a:r>
              <a:rPr lang="de-DE" sz="1600" dirty="0">
                <a:solidFill>
                  <a:schemeClr val="tx2"/>
                </a:solidFill>
              </a:rPr>
              <a:t>  Dropout-Schichten zur Vermeidung von Überanpassung.</a:t>
            </a:r>
          </a:p>
          <a:p>
            <a:r>
              <a:rPr lang="de-DE" sz="1600" dirty="0">
                <a:solidFill>
                  <a:schemeClr val="tx2"/>
                </a:solidFill>
              </a:rPr>
              <a:t>  Ausgabe mit einem einzelnen Neuron (Regression).</a:t>
            </a:r>
          </a:p>
          <a:p>
            <a:pPr marL="0" indent="0">
              <a:buNone/>
            </a:pPr>
            <a:r>
              <a:rPr lang="de-DE" sz="1600" dirty="0">
                <a:solidFill>
                  <a:schemeClr val="tx2"/>
                </a:solidFill>
              </a:rPr>
              <a:t>Early </a:t>
            </a:r>
            <a:r>
              <a:rPr lang="de-DE" sz="1600" dirty="0" err="1">
                <a:solidFill>
                  <a:schemeClr val="tx2"/>
                </a:solidFill>
              </a:rPr>
              <a:t>Stopping</a:t>
            </a:r>
            <a:r>
              <a:rPr lang="de-DE" sz="1600" dirty="0">
                <a:solidFill>
                  <a:schemeClr val="tx2"/>
                </a:solidFill>
              </a:rPr>
              <a:t> zur Vermeidung von Überanpassung.</a:t>
            </a:r>
          </a:p>
          <a:p>
            <a:endParaRPr lang="de-DE" sz="16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76A02E4-9FE6-BF24-9A38-7B93B1EE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05" y="1031181"/>
            <a:ext cx="4614595" cy="55099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402D-003C-0A5F-F1FC-353634C4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3C9E-A7E1-3B1D-8A7D-AB748719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3524B72-387E-5A51-FB13-E6E5FF53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978FF-8E3A-8913-B0B2-FA851F71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EA0D9-0AC2-108B-8477-EC4E0C077B30}"/>
              </a:ext>
            </a:extLst>
          </p:cNvPr>
          <p:cNvSpPr txBox="1">
            <a:spLocks/>
          </p:cNvSpPr>
          <p:nvPr/>
        </p:nvSpPr>
        <p:spPr>
          <a:xfrm>
            <a:off x="884682" y="1163848"/>
            <a:ext cx="737235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>
                <a:solidFill>
                  <a:schemeClr val="tx2"/>
                </a:solidFill>
              </a:rPr>
              <a:t>Loss-Funktionen für Trainings- und Validierungsdatensatz</a:t>
            </a:r>
            <a:endParaRPr lang="en-US" sz="3100" dirty="0">
              <a:solidFill>
                <a:schemeClr val="tx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5A9258-3019-4CFE-9E78-6497EFD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8"/>
            <a:chOff x="-305" y="-1"/>
            <a:chExt cx="3832880" cy="287613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A34099-5E73-9CFB-3E3A-DB35ADAF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939384-767D-C796-B66B-BF5B0991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C396C9-34F9-B294-0F62-CFA5C2196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3E16BB-58FD-8D2D-4EBB-5F5F7370A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9C2149-A394-CE22-294D-BC7E995A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569" y="5084569"/>
            <a:ext cx="2151670" cy="1395192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6E05F7-B265-5F43-E1FE-512F1381B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7D1930-8D86-8D44-A0D4-019F2DCA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ECC5A5-DD0E-9A8C-FA9D-F670E8BA6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78B4E5-BC35-A818-36BF-46A7875E5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2FCC3D2-C6B2-8E88-31D9-CF905017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1" y="2864293"/>
            <a:ext cx="3717755" cy="2698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AD62BD-C3FA-34BD-DD7E-2294936A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15" y="2864293"/>
            <a:ext cx="3440814" cy="26305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35283F-05D5-2255-2EAD-DD344567AF1C}"/>
              </a:ext>
            </a:extLst>
          </p:cNvPr>
          <p:cNvCxnSpPr/>
          <p:nvPr/>
        </p:nvCxnSpPr>
        <p:spPr>
          <a:xfrm>
            <a:off x="4572000" y="4070350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7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3" y="5165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MAPEs für den </a:t>
            </a:r>
            <a:r>
              <a:rPr lang="en-US" sz="3100" dirty="0" err="1">
                <a:solidFill>
                  <a:schemeClr val="tx2"/>
                </a:solidFill>
              </a:rPr>
              <a:t>Validierungsdatensatz</a:t>
            </a:r>
            <a:endParaRPr lang="en-US" sz="31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869DF85-3872-8973-4E16-51E79B46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390"/>
          <a:stretch/>
        </p:blipFill>
        <p:spPr>
          <a:xfrm>
            <a:off x="350093" y="1603903"/>
            <a:ext cx="5601955" cy="3969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EFADB8-6EE1-9765-2AF5-30D5C832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65" y="2875246"/>
            <a:ext cx="2538731" cy="15207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3" y="-84235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Worst Fail / Best Improvement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8C3A18B-F1D7-8080-5981-9CF74AA7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88"/>
          <a:stretch/>
        </p:blipFill>
        <p:spPr>
          <a:xfrm>
            <a:off x="2091135" y="3893871"/>
            <a:ext cx="2304951" cy="2364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344085-6240-40EE-C2A5-CE43CFE7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503" y="3893871"/>
            <a:ext cx="2287857" cy="23645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C2D96D-1D7D-723E-A874-4F1DDA2CEB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080"/>
          <a:stretch/>
        </p:blipFill>
        <p:spPr>
          <a:xfrm>
            <a:off x="2451229" y="1879095"/>
            <a:ext cx="4240547" cy="1676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231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Präsentation Team 4</vt:lpstr>
      <vt:lpstr>Selbst erstellte Variablen</vt:lpstr>
      <vt:lpstr>PowerPoint Presentation</vt:lpstr>
      <vt:lpstr>Optimierung des linearen Modells</vt:lpstr>
      <vt:lpstr>Art der Missing Value Imputation</vt:lpstr>
      <vt:lpstr>Optimierung des neuronalen Netzes</vt:lpstr>
      <vt:lpstr>PowerPoint Presentation</vt:lpstr>
      <vt:lpstr>MAPEs für den Validierungsdatensatz</vt:lpstr>
      <vt:lpstr>Worst Fail / Best Improvement</vt:lpstr>
      <vt:lpstr>Präsentation Team 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Ayham N</cp:lastModifiedBy>
  <cp:revision>3</cp:revision>
  <dcterms:created xsi:type="dcterms:W3CDTF">2013-01-27T09:14:16Z</dcterms:created>
  <dcterms:modified xsi:type="dcterms:W3CDTF">2025-01-09T13:30:33Z</dcterms:modified>
  <cp:category/>
</cp:coreProperties>
</file>