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4660"/>
  </p:normalViewPr>
  <p:slideViewPr>
    <p:cSldViewPr>
      <p:cViewPr varScale="1">
        <p:scale>
          <a:sx n="69" d="100"/>
          <a:sy n="69" d="100"/>
        </p:scale>
        <p:origin x="-5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04D63D59-8E7E-4AFC-B545-900AB9BA0A50}" type="datetimeFigureOut">
              <a:rPr lang="en-US" smtClean="0"/>
              <a:t>12/12/2011</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2BECEE53-EF4D-47DF-A251-578CFE8475E2}"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3D59-8E7E-4AFC-B545-900AB9BA0A50}" type="datetimeFigureOut">
              <a:rPr lang="en-US" smtClean="0"/>
              <a:t>12/12/2011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3D59-8E7E-4AFC-B545-900AB9BA0A50}" type="datetimeFigureOut">
              <a:rPr lang="en-US" smtClean="0"/>
              <a:t>12/12/2011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63D59-8E7E-4AFC-B545-900AB9BA0A50}" type="datetimeFigureOut">
              <a:rPr lang="en-US" smtClean="0"/>
              <a:t>12/12/2011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63D59-8E7E-4AFC-B545-900AB9BA0A50}" type="datetimeFigureOut">
              <a:rPr lang="en-US" smtClean="0"/>
              <a:t>12/12/2011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4D63D59-8E7E-4AFC-B545-900AB9BA0A50}" type="datetimeFigureOut">
              <a:rPr lang="en-US" smtClean="0"/>
              <a:t>12/12/2011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CEE53-EF4D-47DF-A251-578CFE8475E2}"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4D63D59-8E7E-4AFC-B545-900AB9BA0A50}" type="datetimeFigureOut">
              <a:rPr lang="en-US" smtClean="0"/>
              <a:t>12/12/2011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CEE53-EF4D-47DF-A251-578CFE8475E2}"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D63D59-8E7E-4AFC-B545-900AB9BA0A50}" type="datetimeFigureOut">
              <a:rPr lang="en-US" smtClean="0"/>
              <a:t>12/12/2011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63D59-8E7E-4AFC-B545-900AB9BA0A50}" type="datetimeFigureOut">
              <a:rPr lang="en-US" smtClean="0"/>
              <a:t>12/12/2011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63D59-8E7E-4AFC-B545-900AB9BA0A50}" type="datetimeFigureOut">
              <a:rPr lang="en-US" smtClean="0"/>
              <a:t>12/12/2011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63D59-8E7E-4AFC-B545-900AB9BA0A50}" type="datetimeFigureOut">
              <a:rPr lang="en-US" smtClean="0"/>
              <a:t>12/12/2011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CEE53-EF4D-47DF-A251-578CFE8475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04D63D59-8E7E-4AFC-B545-900AB9BA0A50}" type="datetimeFigureOut">
              <a:rPr lang="en-US" smtClean="0"/>
              <a:t>12/12/2011</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2BECEE53-EF4D-47DF-A251-578CFE8475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360000">
            <a:off x="3345996" y="3016117"/>
            <a:ext cx="4847038" cy="1481334"/>
          </a:xfrm>
        </p:spPr>
        <p:txBody>
          <a:bodyPr/>
          <a:lstStyle/>
          <a:p>
            <a:r>
              <a:rPr lang="en-US" dirty="0" smtClean="0"/>
              <a:t>MarsinEngine 2.0</a:t>
            </a:r>
            <a:endParaRPr lang="en-US" dirty="0"/>
          </a:p>
        </p:txBody>
      </p:sp>
      <p:sp>
        <p:nvSpPr>
          <p:cNvPr id="3" name="Subtitle 2"/>
          <p:cNvSpPr>
            <a:spLocks noGrp="1"/>
          </p:cNvSpPr>
          <p:nvPr>
            <p:ph type="subTitle" idx="1"/>
          </p:nvPr>
        </p:nvSpPr>
        <p:spPr>
          <a:xfrm rot="360000">
            <a:off x="3195164" y="4868706"/>
            <a:ext cx="4836456" cy="938775"/>
          </a:xfrm>
        </p:spPr>
        <p:txBody>
          <a:bodyPr/>
          <a:lstStyle/>
          <a:p>
            <a:r>
              <a:rPr lang="en-US" b="1" dirty="0" smtClean="0"/>
              <a:t>An Open Source Java Based</a:t>
            </a:r>
          </a:p>
          <a:p>
            <a:r>
              <a:rPr lang="en-US" b="1" dirty="0" smtClean="0"/>
              <a:t>Physics </a:t>
            </a:r>
            <a:r>
              <a:rPr lang="en-US" b="1" dirty="0" smtClean="0"/>
              <a:t>Engine</a:t>
            </a:r>
          </a:p>
        </p:txBody>
      </p:sp>
      <p:sp>
        <p:nvSpPr>
          <p:cNvPr id="4" name="TextBox 3"/>
          <p:cNvSpPr txBox="1"/>
          <p:nvPr/>
        </p:nvSpPr>
        <p:spPr>
          <a:xfrm rot="20530992">
            <a:off x="958877" y="3949128"/>
            <a:ext cx="1571750" cy="2031325"/>
          </a:xfrm>
          <a:prstGeom prst="rect">
            <a:avLst/>
          </a:prstGeom>
          <a:noFill/>
        </p:spPr>
        <p:txBody>
          <a:bodyPr wrap="square" rtlCol="0">
            <a:spAutoFit/>
          </a:bodyPr>
          <a:lstStyle/>
          <a:p>
            <a:pPr algn="r"/>
            <a:r>
              <a:rPr lang="fa-IR" dirty="0" smtClean="0">
                <a:latin typeface="Adobe Arabic" pitchFamily="18" charset="-78"/>
                <a:cs typeface="Adobe Arabic" pitchFamily="18" charset="-78"/>
              </a:rPr>
              <a:t>اعضا:</a:t>
            </a:r>
          </a:p>
          <a:p>
            <a:pPr algn="r"/>
            <a:r>
              <a:rPr lang="fa-IR" dirty="0" smtClean="0">
                <a:latin typeface="Adobe Arabic" pitchFamily="18" charset="-78"/>
                <a:cs typeface="Adobe Arabic" pitchFamily="18" charset="-78"/>
              </a:rPr>
              <a:t>سینا سلیمان پور</a:t>
            </a:r>
          </a:p>
          <a:p>
            <a:pPr algn="r"/>
            <a:r>
              <a:rPr lang="fa-IR" dirty="0" smtClean="0">
                <a:latin typeface="Adobe Arabic" pitchFamily="18" charset="-78"/>
                <a:cs typeface="Adobe Arabic" pitchFamily="18" charset="-78"/>
              </a:rPr>
              <a:t>محمود جعفری نژاد</a:t>
            </a:r>
          </a:p>
          <a:p>
            <a:pPr algn="r"/>
            <a:r>
              <a:rPr lang="fa-IR" dirty="0">
                <a:latin typeface="Adobe Arabic" pitchFamily="18" charset="-78"/>
                <a:cs typeface="Adobe Arabic" pitchFamily="18" charset="-78"/>
              </a:rPr>
              <a:t>حامد </a:t>
            </a:r>
            <a:r>
              <a:rPr lang="fa-IR" dirty="0" smtClean="0">
                <a:latin typeface="Adobe Arabic" pitchFamily="18" charset="-78"/>
                <a:cs typeface="Adobe Arabic" pitchFamily="18" charset="-78"/>
              </a:rPr>
              <a:t>رضا نژاد</a:t>
            </a:r>
          </a:p>
          <a:p>
            <a:pPr algn="r"/>
            <a:r>
              <a:rPr lang="fa-IR" dirty="0">
                <a:latin typeface="Adobe Arabic" pitchFamily="18" charset="-78"/>
                <a:cs typeface="Adobe Arabic" pitchFamily="18" charset="-78"/>
              </a:rPr>
              <a:t>نیما </a:t>
            </a:r>
            <a:r>
              <a:rPr lang="fa-IR" dirty="0" smtClean="0">
                <a:latin typeface="Adobe Arabic" pitchFamily="18" charset="-78"/>
                <a:cs typeface="Adobe Arabic" pitchFamily="18" charset="-78"/>
              </a:rPr>
              <a:t>محسنی</a:t>
            </a:r>
          </a:p>
          <a:p>
            <a:pPr algn="r"/>
            <a:r>
              <a:rPr lang="fa-IR" dirty="0">
                <a:latin typeface="Adobe Arabic" pitchFamily="18" charset="-78"/>
                <a:cs typeface="Adobe Arabic" pitchFamily="18" charset="-78"/>
              </a:rPr>
              <a:t>وحید </a:t>
            </a:r>
            <a:r>
              <a:rPr lang="fa-IR" dirty="0" smtClean="0">
                <a:latin typeface="Adobe Arabic" pitchFamily="18" charset="-78"/>
                <a:cs typeface="Adobe Arabic" pitchFamily="18" charset="-78"/>
              </a:rPr>
              <a:t>شریعتمداری</a:t>
            </a:r>
          </a:p>
          <a:p>
            <a:pPr algn="r"/>
            <a:r>
              <a:rPr lang="fa-IR" dirty="0">
                <a:latin typeface="Adobe Arabic" pitchFamily="18" charset="-78"/>
                <a:cs typeface="Adobe Arabic" pitchFamily="18" charset="-78"/>
              </a:rPr>
              <a:t>سعید </a:t>
            </a:r>
            <a:r>
              <a:rPr lang="fa-IR" dirty="0" smtClean="0">
                <a:latin typeface="Adobe Arabic" pitchFamily="18" charset="-78"/>
                <a:cs typeface="Adobe Arabic" pitchFamily="18" charset="-78"/>
              </a:rPr>
              <a:t>کریمی</a:t>
            </a:r>
            <a:endParaRPr lang="en-US" dirty="0">
              <a:latin typeface="Adobe Arabic" pitchFamily="18" charset="-78"/>
              <a:cs typeface="Adobe Arabic" pitchFamily="18" charset="-78"/>
            </a:endParaRPr>
          </a:p>
        </p:txBody>
      </p:sp>
    </p:spTree>
    <p:extLst>
      <p:ext uri="{BB962C8B-B14F-4D97-AF65-F5344CB8AC3E}">
        <p14:creationId xmlns:p14="http://schemas.microsoft.com/office/powerpoint/2010/main" val="394693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1066799"/>
          </a:xfrm>
        </p:spPr>
        <p:txBody>
          <a:bodyPr/>
          <a:lstStyle/>
          <a:p>
            <a:pPr rtl="1"/>
            <a:r>
              <a:rPr lang="fa-IR" sz="4400" b="1" dirty="0" smtClean="0">
                <a:latin typeface="Adobe Arabic" pitchFamily="18" charset="-78"/>
                <a:cs typeface="Adobe Arabic" pitchFamily="18" charset="-78"/>
              </a:rPr>
              <a:t>محاسبه سرعت نهایی اجسام</a:t>
            </a:r>
            <a:endParaRPr lang="en-US" sz="4400" b="1" dirty="0">
              <a:latin typeface="Adobe Arabic" pitchFamily="18" charset="-78"/>
              <a:cs typeface="Adobe Arabic" pitchFamily="18" charset="-78"/>
            </a:endParaRPr>
          </a:p>
        </p:txBody>
      </p:sp>
      <p:sp>
        <p:nvSpPr>
          <p:cNvPr id="3" name="Content Placeholder 2"/>
          <p:cNvSpPr>
            <a:spLocks noGrp="1"/>
          </p:cNvSpPr>
          <p:nvPr>
            <p:ph idx="1"/>
          </p:nvPr>
        </p:nvSpPr>
        <p:spPr>
          <a:xfrm>
            <a:off x="2827020" y="4648200"/>
            <a:ext cx="3429000" cy="761999"/>
          </a:xfrm>
        </p:spPr>
        <p:txBody>
          <a:bodyPr>
            <a:normAutofit/>
          </a:bodyPr>
          <a:lstStyle/>
          <a:p>
            <a:pPr marL="0" indent="0" algn="ctr">
              <a:buNone/>
            </a:pPr>
            <a:r>
              <a:rPr lang="en-US" sz="3600" dirty="0" err="1">
                <a:latin typeface="Adobe Arabic" pitchFamily="18" charset="-78"/>
                <a:cs typeface="Adobe Arabic" pitchFamily="18" charset="-78"/>
              </a:rPr>
              <a:t>V</a:t>
            </a:r>
            <a:r>
              <a:rPr lang="en-US" sz="2800" dirty="0" err="1">
                <a:latin typeface="Adobe Arabic" pitchFamily="18" charset="-78"/>
                <a:cs typeface="Adobe Arabic" pitchFamily="18" charset="-78"/>
              </a:rPr>
              <a:t>final</a:t>
            </a:r>
            <a:r>
              <a:rPr lang="en-US" sz="3600" dirty="0">
                <a:latin typeface="Adobe Arabic" pitchFamily="18" charset="-78"/>
                <a:cs typeface="Adobe Arabic" pitchFamily="18" charset="-78"/>
              </a:rPr>
              <a:t> = </a:t>
            </a:r>
            <a:r>
              <a:rPr lang="en-US" sz="3600" dirty="0" err="1">
                <a:latin typeface="Adobe Arabic" pitchFamily="18" charset="-78"/>
                <a:cs typeface="Adobe Arabic" pitchFamily="18" charset="-78"/>
              </a:rPr>
              <a:t>V</a:t>
            </a:r>
            <a:r>
              <a:rPr lang="en-US" sz="3200" dirty="0" err="1">
                <a:latin typeface="Adobe Arabic" pitchFamily="18" charset="-78"/>
                <a:cs typeface="Adobe Arabic" pitchFamily="18" charset="-78"/>
              </a:rPr>
              <a:t>t</a:t>
            </a:r>
            <a:r>
              <a:rPr lang="en-US" sz="3600" dirty="0">
                <a:latin typeface="Adobe Arabic" pitchFamily="18" charset="-78"/>
                <a:cs typeface="Adobe Arabic" pitchFamily="18" charset="-78"/>
              </a:rPr>
              <a:t> + V</a:t>
            </a:r>
            <a:r>
              <a:rPr lang="en-US" dirty="0">
                <a:latin typeface="Adobe Arabic" pitchFamily="18" charset="-78"/>
                <a:cs typeface="Adobe Arabic" pitchFamily="18" charset="-78"/>
              </a:rPr>
              <a:t>(COR)</a:t>
            </a:r>
            <a:endParaRPr lang="fa-IR" dirty="0">
              <a:latin typeface="Adobe Arabic" pitchFamily="18" charset="-78"/>
              <a:cs typeface="Adobe Arabic" pitchFamily="18" charset="-78"/>
            </a:endParaRPr>
          </a:p>
          <a:p>
            <a:pPr marL="0" indent="0" algn="ctr">
              <a:buNone/>
            </a:pPr>
            <a:endParaRPr lang="fa-IR" sz="3600" dirty="0">
              <a:latin typeface="Adobe Arabic" pitchFamily="18" charset="-78"/>
              <a:cs typeface="Adobe Arabic" pitchFamily="18" charset="-78"/>
            </a:endParaRPr>
          </a:p>
        </p:txBody>
      </p:sp>
      <p:pic>
        <p:nvPicPr>
          <p:cNvPr id="7170" name="Picture 2" descr="D:\Users\MshmouD\Downloads\slide\mid-Prof_Walter_Lewin_Elastic_Collisions.og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764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84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1066799"/>
          </a:xfrm>
        </p:spPr>
        <p:txBody>
          <a:bodyPr/>
          <a:lstStyle/>
          <a:p>
            <a:pPr rtl="1"/>
            <a:r>
              <a:rPr lang="fa-IR" sz="4400" dirty="0"/>
              <a:t>چگونه کد خود را تست کنیم؟</a:t>
            </a:r>
            <a:r>
              <a:rPr lang="en-US" sz="4400" dirty="0"/>
              <a:t> </a:t>
            </a:r>
            <a:endParaRPr lang="en-US" sz="4400" b="1" dirty="0">
              <a:latin typeface="Adobe Arabic" pitchFamily="18" charset="-78"/>
              <a:cs typeface="Adobe Arabic" pitchFamily="18" charset="-78"/>
            </a:endParaRPr>
          </a:p>
        </p:txBody>
      </p:sp>
      <p:sp>
        <p:nvSpPr>
          <p:cNvPr id="4" name="Content Placeholder 3"/>
          <p:cNvSpPr>
            <a:spLocks noGrp="1"/>
          </p:cNvSpPr>
          <p:nvPr>
            <p:ph idx="1"/>
          </p:nvPr>
        </p:nvSpPr>
        <p:spPr/>
        <p:txBody>
          <a:bodyPr/>
          <a:lstStyle/>
          <a:p>
            <a:pPr marL="0" indent="0" algn="r">
              <a:buNone/>
            </a:pPr>
            <a:r>
              <a:rPr lang="fa-IR" dirty="0"/>
              <a:t>بهترین راه اعمال تغییر در دیباگر است چون لازم نیست ما دوباره برنامه را کامپایل کنیم ومیتوانیم تا زمان ران تصمیم بگیریم که چه می خواهیم بنویسیم اما به دلیل نیاز به قضاوت انسانی تست ها بسیار وقت گیر خواهند بود. </a:t>
            </a:r>
          </a:p>
          <a:p>
            <a:pPr marL="0" indent="0" algn="r">
              <a:buNone/>
            </a:pPr>
            <a:endParaRPr lang="fa-IR" dirty="0"/>
          </a:p>
          <a:p>
            <a:pPr marL="0" indent="0" algn="r">
              <a:buNone/>
            </a:pPr>
            <a:endParaRPr lang="fa-IR" dirty="0"/>
          </a:p>
          <a:p>
            <a:pPr marL="0" indent="0" algn="r">
              <a:buNone/>
            </a:pPr>
            <a:endParaRPr lang="en-US" dirty="0"/>
          </a:p>
        </p:txBody>
      </p:sp>
      <p:sp>
        <p:nvSpPr>
          <p:cNvPr id="6" name="Content Placeholder 2"/>
          <p:cNvSpPr txBox="1">
            <a:spLocks/>
          </p:cNvSpPr>
          <p:nvPr/>
        </p:nvSpPr>
        <p:spPr>
          <a:xfrm>
            <a:off x="762000" y="1869562"/>
            <a:ext cx="7620000" cy="403859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a:lstStyle>
          <a:p>
            <a:pPr marL="0" indent="0" algn="r" rtl="1">
              <a:buFont typeface="Rage Italic" pitchFamily="66" charset="0"/>
              <a:buNone/>
            </a:pPr>
            <a:endParaRPr lang="fa-IR" sz="3200" dirty="0">
              <a:solidFill>
                <a:schemeClr val="accent2">
                  <a:lumMod val="75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600036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1066799"/>
          </a:xfrm>
        </p:spPr>
        <p:txBody>
          <a:bodyPr/>
          <a:lstStyle/>
          <a:p>
            <a:pPr rtl="1"/>
            <a:r>
              <a:rPr lang="en-US" sz="4400" dirty="0" err="1" smtClean="0"/>
              <a:t>JUnit</a:t>
            </a:r>
            <a:endParaRPr lang="en-US" sz="4400" b="1" dirty="0">
              <a:latin typeface="Adobe Arabic" pitchFamily="18" charset="-78"/>
              <a:cs typeface="Adobe Arabic" pitchFamily="18" charset="-78"/>
            </a:endParaRPr>
          </a:p>
        </p:txBody>
      </p:sp>
      <p:sp>
        <p:nvSpPr>
          <p:cNvPr id="4" name="Content Placeholder 3"/>
          <p:cNvSpPr>
            <a:spLocks noGrp="1"/>
          </p:cNvSpPr>
          <p:nvPr>
            <p:ph idx="1"/>
          </p:nvPr>
        </p:nvSpPr>
        <p:spPr/>
        <p:txBody>
          <a:bodyPr/>
          <a:lstStyle/>
          <a:p>
            <a:pPr algn="r" rtl="1">
              <a:buFont typeface="Arial" pitchFamily="34" charset="0"/>
              <a:buChar char="•"/>
            </a:pPr>
            <a:r>
              <a:rPr lang="fa-IR" dirty="0"/>
              <a:t>این امکان را به ما می دهد که بدون نیاز به قضاوت انسانی تعداد بسیاری تست را به طور هم زمان اجرا کنیم</a:t>
            </a:r>
          </a:p>
          <a:p>
            <a:pPr algn="r" rtl="1">
              <a:buFont typeface="Arial" pitchFamily="34" charset="0"/>
              <a:buChar char="•"/>
            </a:pPr>
            <a:r>
              <a:rPr lang="fa-IR" dirty="0"/>
              <a:t>همچنین اگرنیاز به انجام تعدادی تست بر یک حالت خاص اشیا داشته باشیم امکان انجام این عمل را به ما می دهد تا به تعداد زیادی اجرا نیاز نباشد</a:t>
            </a:r>
          </a:p>
          <a:p>
            <a:pPr algn="r" rtl="1">
              <a:buFont typeface="Arial" pitchFamily="34" charset="0"/>
              <a:buChar char="•"/>
            </a:pPr>
            <a:r>
              <a:rPr lang="fa-IR" dirty="0"/>
              <a:t>قوانین کلی هر ست از تستها و یا کلیت پروژه را نیز می توانیم به برنامه اضافه کنیم تا برای ما قضاوت کند</a:t>
            </a:r>
            <a:br>
              <a:rPr lang="fa-IR" dirty="0"/>
            </a:br>
            <a:r>
              <a:rPr lang="fa-IR" dirty="0"/>
              <a:t>ابزار هایی نیز برای تشخیص خطا در اختیار ما قرار می دهد</a:t>
            </a:r>
            <a:endParaRPr lang="en-US" dirty="0"/>
          </a:p>
        </p:txBody>
      </p:sp>
      <p:sp>
        <p:nvSpPr>
          <p:cNvPr id="6" name="Content Placeholder 2"/>
          <p:cNvSpPr txBox="1">
            <a:spLocks/>
          </p:cNvSpPr>
          <p:nvPr/>
        </p:nvSpPr>
        <p:spPr>
          <a:xfrm>
            <a:off x="762000" y="1869562"/>
            <a:ext cx="7620000" cy="403859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a:lstStyle>
          <a:p>
            <a:pPr marL="0" indent="0" algn="r" rtl="1">
              <a:buFont typeface="Rage Italic" pitchFamily="66" charset="0"/>
              <a:buNone/>
            </a:pPr>
            <a:endParaRPr lang="fa-IR" sz="3200" dirty="0">
              <a:solidFill>
                <a:schemeClr val="accent2">
                  <a:lumMod val="75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37223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8229600" cy="1066799"/>
          </a:xfrm>
        </p:spPr>
        <p:txBody>
          <a:bodyPr/>
          <a:lstStyle/>
          <a:p>
            <a:r>
              <a:rPr lang="fa-IR" sz="4400" dirty="0" smtClean="0"/>
              <a:t>تست اول</a:t>
            </a:r>
            <a:endParaRPr lang="fa-IR" sz="4400" dirty="0"/>
          </a:p>
        </p:txBody>
      </p:sp>
      <p:sp>
        <p:nvSpPr>
          <p:cNvPr id="4" name="Content Placeholder 3"/>
          <p:cNvSpPr>
            <a:spLocks noGrp="1"/>
          </p:cNvSpPr>
          <p:nvPr>
            <p:ph idx="1"/>
          </p:nvPr>
        </p:nvSpPr>
        <p:spPr/>
        <p:txBody>
          <a:bodyPr/>
          <a:lstStyle/>
          <a:p>
            <a:pPr algn="r" rtl="1">
              <a:buFont typeface="Arial" pitchFamily="34" charset="0"/>
              <a:buChar char="•"/>
            </a:pPr>
            <a:r>
              <a:rPr lang="fa-IR" dirty="0"/>
              <a:t>اهداف :چک کردن برخورد دو جسم و دقت برخورد همچنین لاگ زمان اجرا را در سه اجرا ی متوالی چک می کند. </a:t>
            </a:r>
            <a:endParaRPr lang="en-US" dirty="0"/>
          </a:p>
          <a:p>
            <a:pPr algn="r" rtl="1">
              <a:buFont typeface="Arial" pitchFamily="34" charset="0"/>
              <a:buChar char="•"/>
            </a:pPr>
            <a:endParaRPr lang="en-US" dirty="0"/>
          </a:p>
        </p:txBody>
      </p:sp>
      <p:sp>
        <p:nvSpPr>
          <p:cNvPr id="6" name="Content Placeholder 2"/>
          <p:cNvSpPr txBox="1">
            <a:spLocks/>
          </p:cNvSpPr>
          <p:nvPr/>
        </p:nvSpPr>
        <p:spPr>
          <a:xfrm>
            <a:off x="762000" y="1869562"/>
            <a:ext cx="7620000" cy="403859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a:lstStyle>
          <a:p>
            <a:pPr marL="0" indent="0" algn="r" rtl="1">
              <a:buFont typeface="Rage Italic" pitchFamily="66" charset="0"/>
              <a:buNone/>
            </a:pPr>
            <a:endParaRPr lang="fa-IR" sz="3200" dirty="0">
              <a:solidFill>
                <a:schemeClr val="accent2">
                  <a:lumMod val="75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1685241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830720" cy="1066800"/>
          </a:xfrm>
        </p:spPr>
        <p:txBody>
          <a:bodyPr/>
          <a:lstStyle/>
          <a:p>
            <a:pPr rtl="1"/>
            <a:r>
              <a:rPr lang="fa-IR" b="1" dirty="0" smtClean="0">
                <a:latin typeface="Adobe Arabic" pitchFamily="18" charset="-78"/>
                <a:cs typeface="Adobe Arabic" pitchFamily="18" charset="-78"/>
              </a:rPr>
              <a:t>اعمال تغییرات در ویژگی های قبلی</a:t>
            </a:r>
            <a:endParaRPr lang="en-US"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0"/>
            <a:ext cx="7620000" cy="4313325"/>
          </a:xfrm>
        </p:spPr>
        <p:txBody>
          <a:bodyPr>
            <a:normAutofit/>
          </a:bodyPr>
          <a:lstStyle/>
          <a:p>
            <a:pPr algn="r" rtl="1">
              <a:buFont typeface="Arial" pitchFamily="34" charset="0"/>
              <a:buChar char="•"/>
            </a:pPr>
            <a:r>
              <a:rPr lang="fa-IR" sz="3600" dirty="0" smtClean="0">
                <a:latin typeface="Adobe Arabic" pitchFamily="18" charset="-78"/>
                <a:cs typeface="Adobe Arabic" pitchFamily="18" charset="-78"/>
              </a:rPr>
              <a:t>تغییرات کلی در ساختار کلاس ها</a:t>
            </a:r>
          </a:p>
          <a:p>
            <a:pPr algn="r" rtl="1">
              <a:buFont typeface="Arial" pitchFamily="34" charset="0"/>
              <a:buChar char="•"/>
            </a:pPr>
            <a:r>
              <a:rPr lang="fa-IR" sz="3600" dirty="0" smtClean="0">
                <a:latin typeface="Adobe Arabic" pitchFamily="18" charset="-78"/>
                <a:cs typeface="Adobe Arabic" pitchFamily="18" charset="-78"/>
              </a:rPr>
              <a:t>تصحیح ساختار نیروها</a:t>
            </a:r>
          </a:p>
          <a:p>
            <a:pPr algn="r" rtl="1">
              <a:buFont typeface="Arial" pitchFamily="34" charset="0"/>
              <a:buChar char="•"/>
            </a:pPr>
            <a:r>
              <a:rPr lang="fa-IR" sz="3600" dirty="0" smtClean="0">
                <a:latin typeface="Adobe Arabic" pitchFamily="18" charset="-78"/>
                <a:cs typeface="Adobe Arabic" pitchFamily="18" charset="-78"/>
              </a:rPr>
              <a:t>تصحیح دستگاه مختصات برای اجسام</a:t>
            </a:r>
          </a:p>
          <a:p>
            <a:pPr algn="r" rtl="1">
              <a:buFont typeface="Arial" pitchFamily="34" charset="0"/>
              <a:buChar char="•"/>
            </a:pPr>
            <a:r>
              <a:rPr lang="fa-IR" sz="3600" dirty="0" smtClean="0">
                <a:latin typeface="Adobe Arabic" pitchFamily="18" charset="-78"/>
                <a:cs typeface="Adobe Arabic" pitchFamily="18" charset="-78"/>
              </a:rPr>
              <a:t>تصحیح در ساختار تشخیص تماس</a:t>
            </a:r>
          </a:p>
          <a:p>
            <a:pPr algn="r" rtl="1">
              <a:buFont typeface="Arial" pitchFamily="34" charset="0"/>
              <a:buChar char="•"/>
            </a:pPr>
            <a:r>
              <a:rPr lang="fa-IR" sz="3600" dirty="0" smtClean="0">
                <a:latin typeface="Adobe Arabic" pitchFamily="18" charset="-78"/>
                <a:cs typeface="Adobe Arabic" pitchFamily="18" charset="-78"/>
              </a:rPr>
              <a:t>حل کردن مشکلات </a:t>
            </a:r>
            <a:r>
              <a:rPr lang="en-US" sz="3600" dirty="0" smtClean="0">
                <a:latin typeface="Adobe Arabic" pitchFamily="18" charset="-78"/>
                <a:cs typeface="Adobe Arabic" pitchFamily="18" charset="-78"/>
              </a:rPr>
              <a:t>Blinking</a:t>
            </a:r>
            <a:r>
              <a:rPr lang="fa-IR" sz="3600" dirty="0" smtClean="0">
                <a:latin typeface="Adobe Arabic" pitchFamily="18" charset="-78"/>
                <a:cs typeface="Adobe Arabic" pitchFamily="18" charset="-78"/>
              </a:rPr>
              <a:t> در رندر تصاویر</a:t>
            </a:r>
          </a:p>
          <a:p>
            <a:pPr algn="r" rtl="1">
              <a:buFont typeface="Arial" pitchFamily="34" charset="0"/>
              <a:buChar char="•"/>
            </a:pPr>
            <a:endParaRPr lang="en-US" sz="3600" dirty="0">
              <a:latin typeface="Adobe Arabic" pitchFamily="18" charset="-78"/>
              <a:cs typeface="Adobe Arabic" pitchFamily="18" charset="-78"/>
            </a:endParaRPr>
          </a:p>
        </p:txBody>
      </p:sp>
    </p:spTree>
    <p:extLst>
      <p:ext uri="{BB962C8B-B14F-4D97-AF65-F5344CB8AC3E}">
        <p14:creationId xmlns:p14="http://schemas.microsoft.com/office/powerpoint/2010/main" val="132759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830720" cy="1066800"/>
          </a:xfrm>
        </p:spPr>
        <p:txBody>
          <a:bodyPr/>
          <a:lstStyle/>
          <a:p>
            <a:pPr rtl="1"/>
            <a:r>
              <a:rPr lang="fa-IR" b="1" dirty="0" smtClean="0">
                <a:latin typeface="Adobe Arabic" pitchFamily="18" charset="-78"/>
                <a:cs typeface="Adobe Arabic" pitchFamily="18" charset="-78"/>
              </a:rPr>
              <a:t>ویژگی های جدید سیستم</a:t>
            </a:r>
            <a:endParaRPr lang="en-US"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0"/>
            <a:ext cx="7620000" cy="4313325"/>
          </a:xfrm>
        </p:spPr>
        <p:txBody>
          <a:bodyPr>
            <a:normAutofit/>
          </a:bodyPr>
          <a:lstStyle/>
          <a:p>
            <a:pPr algn="r" rtl="1">
              <a:buFont typeface="Arial" pitchFamily="34" charset="0"/>
              <a:buChar char="•"/>
            </a:pPr>
            <a:r>
              <a:rPr lang="fa-IR" sz="3600" dirty="0" smtClean="0">
                <a:latin typeface="Adobe Arabic" pitchFamily="18" charset="-78"/>
                <a:cs typeface="Adobe Arabic" pitchFamily="18" charset="-78"/>
              </a:rPr>
              <a:t>ایجاد پنل برای تست سیستم</a:t>
            </a:r>
          </a:p>
          <a:p>
            <a:pPr algn="r" rtl="1">
              <a:buFont typeface="Arial" pitchFamily="34" charset="0"/>
              <a:buChar char="•"/>
            </a:pPr>
            <a:r>
              <a:rPr lang="fa-IR" sz="3600" dirty="0" smtClean="0">
                <a:latin typeface="Adobe Arabic" pitchFamily="18" charset="-78"/>
                <a:cs typeface="Adobe Arabic" pitchFamily="18" charset="-78"/>
              </a:rPr>
              <a:t>محاسبه </a:t>
            </a:r>
            <a:r>
              <a:rPr lang="en-US" sz="3600" dirty="0" smtClean="0">
                <a:latin typeface="Adobe Arabic" pitchFamily="18" charset="-78"/>
                <a:cs typeface="Adobe Arabic" pitchFamily="18" charset="-78"/>
              </a:rPr>
              <a:t>FPS</a:t>
            </a:r>
            <a:r>
              <a:rPr lang="fa-IR" sz="3600" dirty="0" smtClean="0">
                <a:latin typeface="Adobe Arabic" pitchFamily="18" charset="-78"/>
                <a:cs typeface="Adobe Arabic" pitchFamily="18" charset="-78"/>
              </a:rPr>
              <a:t> مربوط به سیستم</a:t>
            </a:r>
          </a:p>
          <a:p>
            <a:pPr algn="r" rtl="1">
              <a:buFont typeface="Arial" pitchFamily="34" charset="0"/>
              <a:buChar char="•"/>
            </a:pPr>
            <a:r>
              <a:rPr lang="fa-IR" sz="3600" dirty="0" smtClean="0">
                <a:latin typeface="Adobe Arabic" pitchFamily="18" charset="-78"/>
                <a:cs typeface="Adobe Arabic" pitchFamily="18" charset="-78"/>
              </a:rPr>
              <a:t>اضافه نمودن اصطکاک</a:t>
            </a:r>
          </a:p>
          <a:p>
            <a:pPr algn="r" rtl="1">
              <a:buFont typeface="Arial" pitchFamily="34" charset="0"/>
              <a:buChar char="•"/>
            </a:pPr>
            <a:r>
              <a:rPr lang="fa-IR" sz="3600" dirty="0" smtClean="0">
                <a:latin typeface="Adobe Arabic" pitchFamily="18" charset="-78"/>
                <a:cs typeface="Adobe Arabic" pitchFamily="18" charset="-78"/>
              </a:rPr>
              <a:t>اضافه نمودن خاصیت ارتجاعی و ضربه</a:t>
            </a:r>
          </a:p>
          <a:p>
            <a:pPr algn="r" rtl="1">
              <a:buFont typeface="Arial" pitchFamily="34" charset="0"/>
              <a:buChar char="•"/>
            </a:pPr>
            <a:endParaRPr lang="fa-IR" sz="3600" dirty="0" smtClean="0">
              <a:latin typeface="Adobe Arabic" pitchFamily="18" charset="-78"/>
              <a:cs typeface="Adobe Arabic" pitchFamily="18" charset="-78"/>
            </a:endParaRPr>
          </a:p>
          <a:p>
            <a:pPr algn="r" rtl="1">
              <a:buFont typeface="Arial" pitchFamily="34" charset="0"/>
              <a:buChar char="•"/>
            </a:pPr>
            <a:endParaRPr lang="en-US" sz="3600" dirty="0">
              <a:latin typeface="Adobe Arabic" pitchFamily="18" charset="-78"/>
              <a:cs typeface="Adobe Arabic" pitchFamily="18" charset="-78"/>
            </a:endParaRPr>
          </a:p>
        </p:txBody>
      </p:sp>
    </p:spTree>
    <p:extLst>
      <p:ext uri="{BB962C8B-B14F-4D97-AF65-F5344CB8AC3E}">
        <p14:creationId xmlns:p14="http://schemas.microsoft.com/office/powerpoint/2010/main" val="254233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830720" cy="1066800"/>
          </a:xfrm>
        </p:spPr>
        <p:txBody>
          <a:bodyPr/>
          <a:lstStyle/>
          <a:p>
            <a:pPr rtl="1"/>
            <a:r>
              <a:rPr lang="fa-IR" b="1" dirty="0" smtClean="0">
                <a:latin typeface="Adobe Arabic" pitchFamily="18" charset="-78"/>
                <a:cs typeface="Adobe Arabic" pitchFamily="18" charset="-78"/>
              </a:rPr>
              <a:t>ارتجاع</a:t>
            </a:r>
            <a:endParaRPr lang="en-US"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1"/>
            <a:ext cx="7620000" cy="1752600"/>
          </a:xfrm>
        </p:spPr>
        <p:txBody>
          <a:bodyPr>
            <a:normAutofit/>
          </a:bodyPr>
          <a:lstStyle/>
          <a:p>
            <a:pPr marL="0" indent="0" algn="r" rtl="1">
              <a:buNone/>
            </a:pPr>
            <a:r>
              <a:rPr lang="fa-IR" sz="3200" dirty="0" smtClean="0">
                <a:latin typeface="Adobe Arabic" pitchFamily="18" charset="-78"/>
                <a:cs typeface="Adobe Arabic" pitchFamily="18" charset="-78"/>
              </a:rPr>
              <a:t>برخورد ارتجاعی، یک تصادف بین دو جسم است که در آن مجموع انرژی جنبشی دو جسم قبل از برخورد با مجموع انرژی جنبشی آنها پس از برخورد برابر است.</a:t>
            </a:r>
            <a:endParaRPr lang="en-US" sz="3200" dirty="0">
              <a:latin typeface="Adobe Arabic" pitchFamily="18" charset="-78"/>
              <a:cs typeface="Adobe Arabic" pitchFamily="18" charset="-78"/>
            </a:endParaRPr>
          </a:p>
        </p:txBody>
      </p:sp>
      <p:pic>
        <p:nvPicPr>
          <p:cNvPr id="1026" name="Picture 2" descr="D:\Users\MshmouD\Downloads\slide\Translational_mo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3025174"/>
            <a:ext cx="3962402" cy="3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9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830720" cy="1066800"/>
          </a:xfrm>
        </p:spPr>
        <p:txBody>
          <a:bodyPr/>
          <a:lstStyle/>
          <a:p>
            <a:pPr rtl="1"/>
            <a:r>
              <a:rPr lang="fa-IR" b="1" dirty="0" smtClean="0">
                <a:latin typeface="Adobe Arabic" pitchFamily="18" charset="-78"/>
                <a:cs typeface="Adobe Arabic" pitchFamily="18" charset="-78"/>
              </a:rPr>
              <a:t>برخورد دو جسم با خاصیت ارتجاعی</a:t>
            </a:r>
            <a:endParaRPr lang="en-US"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1"/>
            <a:ext cx="7620000" cy="2667000"/>
          </a:xfrm>
        </p:spPr>
        <p:txBody>
          <a:bodyPr>
            <a:normAutofit/>
          </a:bodyPr>
          <a:lstStyle/>
          <a:p>
            <a:pPr marL="0" indent="0" algn="r" rtl="1">
              <a:buNone/>
            </a:pPr>
            <a:r>
              <a:rPr lang="fa-IR" sz="3200" dirty="0" smtClean="0">
                <a:latin typeface="Adobe Arabic" pitchFamily="18" charset="-78"/>
                <a:cs typeface="Adobe Arabic" pitchFamily="18" charset="-78"/>
              </a:rPr>
              <a:t>در مورد برخورد دو جسم در دو بعد، سرعت کلی هر جسم باید به دو سرعت عمود بر هم تقسیم شود :  یکی مماس بر سطح تماس و دیگری در راستای برخورد. </a:t>
            </a:r>
          </a:p>
        </p:txBody>
      </p:sp>
      <p:pic>
        <p:nvPicPr>
          <p:cNvPr id="2050" name="Picture 2" descr="D:\Users\MshmouD\Downloads\slide\Elastischer_stoß_2D.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09999"/>
            <a:ext cx="4038600" cy="230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59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8229600" cy="1066799"/>
          </a:xfrm>
        </p:spPr>
        <p:txBody>
          <a:bodyPr/>
          <a:lstStyle/>
          <a:p>
            <a:pPr rtl="1"/>
            <a:r>
              <a:rPr lang="fa-IR" sz="4400" b="1" dirty="0" smtClean="0">
                <a:latin typeface="Adobe Arabic" pitchFamily="18" charset="-78"/>
                <a:cs typeface="Adobe Arabic" pitchFamily="18" charset="-78"/>
              </a:rPr>
              <a:t>محاسبه ضریب ارتجاع (</a:t>
            </a:r>
            <a:r>
              <a:rPr lang="en-US" sz="2200" dirty="0"/>
              <a:t>Coefficient of </a:t>
            </a:r>
            <a:r>
              <a:rPr lang="en-US" sz="2200" dirty="0" smtClean="0"/>
              <a:t>Restitution</a:t>
            </a:r>
            <a:r>
              <a:rPr lang="fa-IR" sz="4400" b="1" dirty="0" smtClean="0">
                <a:latin typeface="Adobe Arabic" pitchFamily="18" charset="-78"/>
                <a:cs typeface="Adobe Arabic" pitchFamily="18" charset="-78"/>
              </a:rPr>
              <a:t>)</a:t>
            </a:r>
            <a:endParaRPr lang="en-US" sz="4400"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1"/>
            <a:ext cx="7620000" cy="1752599"/>
          </a:xfrm>
        </p:spPr>
        <p:txBody>
          <a:bodyPr>
            <a:normAutofit/>
          </a:bodyPr>
          <a:lstStyle/>
          <a:p>
            <a:pPr marL="0" indent="0" algn="r" rtl="1">
              <a:buNone/>
            </a:pPr>
            <a:r>
              <a:rPr lang="fa-IR" sz="3200" dirty="0" smtClean="0">
                <a:latin typeface="Adobe Arabic" pitchFamily="18" charset="-78"/>
                <a:cs typeface="Adobe Arabic" pitchFamily="18" charset="-78"/>
              </a:rPr>
              <a:t>ضریب ارتجاع دو جسم در حال برخورد یک مقدار کسری است که نشان دهنده نسبت سرعت های بعد و قبل از برخورد اجسام در راستای برخورد می باشد.</a:t>
            </a:r>
            <a:endParaRPr lang="en-US" sz="3200" dirty="0">
              <a:latin typeface="Adobe Arabic" pitchFamily="18" charset="-78"/>
              <a:cs typeface="Adobe Arabic" pitchFamily="18" charset="-78"/>
            </a:endParaRPr>
          </a:p>
        </p:txBody>
      </p:sp>
      <p:pic>
        <p:nvPicPr>
          <p:cNvPr id="3074" name="Picture 2" descr="D:\Users\MshmouD\Downloads\slide\350px-Bouncing_ball_strobe_ed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496"/>
            <a:ext cx="4495800" cy="288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770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8229600" cy="1066799"/>
          </a:xfrm>
        </p:spPr>
        <p:txBody>
          <a:bodyPr/>
          <a:lstStyle/>
          <a:p>
            <a:pPr rtl="1"/>
            <a:r>
              <a:rPr lang="fa-IR" sz="4400" b="1" dirty="0" smtClean="0">
                <a:latin typeface="Adobe Arabic" pitchFamily="18" charset="-78"/>
                <a:cs typeface="Adobe Arabic" pitchFamily="18" charset="-78"/>
              </a:rPr>
              <a:t>محاسبه ضریب ارتجاع (</a:t>
            </a:r>
            <a:r>
              <a:rPr lang="en-US" sz="2200" dirty="0"/>
              <a:t>Coefficient of </a:t>
            </a:r>
            <a:r>
              <a:rPr lang="en-US" sz="2200" dirty="0" smtClean="0"/>
              <a:t>Restitution</a:t>
            </a:r>
            <a:r>
              <a:rPr lang="fa-IR" sz="4400" b="1" dirty="0" smtClean="0">
                <a:latin typeface="Adobe Arabic" pitchFamily="18" charset="-78"/>
                <a:cs typeface="Adobe Arabic" pitchFamily="18" charset="-78"/>
              </a:rPr>
              <a:t>)</a:t>
            </a:r>
            <a:endParaRPr lang="en-US" sz="4400"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1"/>
            <a:ext cx="7620000" cy="4038599"/>
          </a:xfrm>
        </p:spPr>
        <p:txBody>
          <a:bodyPr>
            <a:normAutofit/>
          </a:bodyPr>
          <a:lstStyle/>
          <a:p>
            <a:pPr marL="0" indent="0" algn="r" rtl="1">
              <a:buNone/>
            </a:pPr>
            <a:r>
              <a:rPr lang="fa-IR" sz="3200" dirty="0" smtClean="0">
                <a:latin typeface="Adobe Arabic" pitchFamily="18" charset="-78"/>
                <a:cs typeface="Adobe Arabic" pitchFamily="18" charset="-78"/>
              </a:rPr>
              <a:t>ضریب ارتجاع از رابطه زیر به دست می آید:</a:t>
            </a:r>
          </a:p>
          <a:p>
            <a:pPr marL="0" indent="0" algn="r" rtl="1">
              <a:buNone/>
            </a:pPr>
            <a:endParaRPr lang="fa-IR" sz="3200" dirty="0" smtClean="0">
              <a:latin typeface="Adobe Arabic" pitchFamily="18" charset="-78"/>
              <a:cs typeface="Adobe Arabic" pitchFamily="18" charset="-78"/>
            </a:endParaRPr>
          </a:p>
          <a:p>
            <a:pPr marL="0" indent="0" algn="r" rtl="1">
              <a:buNone/>
            </a:pPr>
            <a:endParaRPr lang="fa-IR" sz="2200" dirty="0" smtClean="0">
              <a:latin typeface="Adobe Arabic" pitchFamily="18" charset="-78"/>
              <a:cs typeface="Adobe Arabic" pitchFamily="18" charset="-78"/>
            </a:endParaRPr>
          </a:p>
          <a:p>
            <a:pPr marL="0" indent="0" algn="r" rtl="1">
              <a:buNone/>
            </a:pPr>
            <a:endParaRPr lang="fa-IR" sz="2200" dirty="0">
              <a:latin typeface="Adobe Arabic" pitchFamily="18" charset="-78"/>
              <a:cs typeface="Adobe Arabic" pitchFamily="18" charset="-78"/>
            </a:endParaRPr>
          </a:p>
          <a:p>
            <a:pPr marL="0" indent="0" algn="r" rtl="1">
              <a:buNone/>
            </a:pPr>
            <a:r>
              <a:rPr lang="en-US" dirty="0" err="1" smtClean="0">
                <a:latin typeface="Adobe Arabic" pitchFamily="18" charset="-78"/>
                <a:cs typeface="Adobe Arabic" pitchFamily="18" charset="-78"/>
              </a:rPr>
              <a:t>Va</a:t>
            </a:r>
            <a:r>
              <a:rPr lang="fa-IR" dirty="0" smtClean="0">
                <a:latin typeface="Adobe Arabic" pitchFamily="18" charset="-78"/>
                <a:cs typeface="Adobe Arabic" pitchFamily="18" charset="-78"/>
              </a:rPr>
              <a:t> : سرعت نهایی جسم اول پس از برخورد</a:t>
            </a:r>
          </a:p>
          <a:p>
            <a:pPr marL="0" indent="0" algn="r" rtl="1">
              <a:buNone/>
            </a:pPr>
            <a:r>
              <a:rPr lang="en-US" dirty="0" err="1" smtClean="0">
                <a:latin typeface="Adobe Arabic" pitchFamily="18" charset="-78"/>
                <a:cs typeface="Adobe Arabic" pitchFamily="18" charset="-78"/>
              </a:rPr>
              <a:t>Vb</a:t>
            </a:r>
            <a:r>
              <a:rPr lang="fa-IR" dirty="0" smtClean="0">
                <a:latin typeface="Adobe Arabic" pitchFamily="18" charset="-78"/>
                <a:cs typeface="Adobe Arabic" pitchFamily="18" charset="-78"/>
              </a:rPr>
              <a:t> : سرعت نهایی جسم دوم پس از برخورد</a:t>
            </a:r>
          </a:p>
          <a:p>
            <a:pPr marL="0" indent="0" algn="r" rtl="1">
              <a:buNone/>
            </a:pPr>
            <a:r>
              <a:rPr lang="en-US" dirty="0" err="1" smtClean="0">
                <a:latin typeface="Adobe Arabic" pitchFamily="18" charset="-78"/>
                <a:cs typeface="Adobe Arabic" pitchFamily="18" charset="-78"/>
              </a:rPr>
              <a:t>Ua</a:t>
            </a:r>
            <a:r>
              <a:rPr lang="fa-IR" dirty="0" smtClean="0">
                <a:latin typeface="Adobe Arabic" pitchFamily="18" charset="-78"/>
                <a:cs typeface="Adobe Arabic" pitchFamily="18" charset="-78"/>
              </a:rPr>
              <a:t> : سرعت اولیه جسم اول قبل از برخورد</a:t>
            </a:r>
          </a:p>
          <a:p>
            <a:pPr marL="0" indent="0" algn="r" rtl="1">
              <a:buNone/>
            </a:pPr>
            <a:r>
              <a:rPr lang="en-US" dirty="0" err="1" smtClean="0">
                <a:latin typeface="Adobe Arabic" pitchFamily="18" charset="-78"/>
                <a:cs typeface="Adobe Arabic" pitchFamily="18" charset="-78"/>
              </a:rPr>
              <a:t>Ub</a:t>
            </a:r>
            <a:r>
              <a:rPr lang="fa-IR" dirty="0" smtClean="0">
                <a:latin typeface="Adobe Arabic" pitchFamily="18" charset="-78"/>
                <a:cs typeface="Adobe Arabic" pitchFamily="18" charset="-78"/>
              </a:rPr>
              <a:t> : سرعت اولیه جسم دوم قبل از برخورد</a:t>
            </a:r>
          </a:p>
          <a:p>
            <a:pPr marL="0" indent="0" algn="r" rtl="1">
              <a:buNone/>
            </a:pPr>
            <a:endParaRPr lang="fa-IR" sz="3200" dirty="0">
              <a:latin typeface="Adobe Arabic" pitchFamily="18" charset="-78"/>
              <a:cs typeface="Adobe Arabic" pitchFamily="18" charset="-78"/>
            </a:endParaRPr>
          </a:p>
        </p:txBody>
      </p:sp>
      <p:pic>
        <p:nvPicPr>
          <p:cNvPr id="4098" name="Picture 2" descr="D:\Users\MshmouD\Downloads\slide\a899eacd21a1ea3a57908b2beefff8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84042"/>
            <a:ext cx="2057400" cy="69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63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8229600" cy="1066799"/>
          </a:xfrm>
        </p:spPr>
        <p:txBody>
          <a:bodyPr/>
          <a:lstStyle/>
          <a:p>
            <a:pPr rtl="1"/>
            <a:r>
              <a:rPr lang="fa-IR" sz="4400" b="1" dirty="0" smtClean="0">
                <a:latin typeface="Adobe Arabic" pitchFamily="18" charset="-78"/>
                <a:cs typeface="Adobe Arabic" pitchFamily="18" charset="-78"/>
              </a:rPr>
              <a:t>محاسبه ضریب ارتجاع (</a:t>
            </a:r>
            <a:r>
              <a:rPr lang="en-US" sz="2200" dirty="0"/>
              <a:t>Coefficient of </a:t>
            </a:r>
            <a:r>
              <a:rPr lang="en-US" sz="2200" dirty="0" smtClean="0"/>
              <a:t>Restitution</a:t>
            </a:r>
            <a:r>
              <a:rPr lang="fa-IR" sz="4400" b="1" dirty="0" smtClean="0">
                <a:latin typeface="Adobe Arabic" pitchFamily="18" charset="-78"/>
                <a:cs typeface="Adobe Arabic" pitchFamily="18" charset="-78"/>
              </a:rPr>
              <a:t>)</a:t>
            </a:r>
            <a:endParaRPr lang="en-US" sz="4400" b="1" dirty="0">
              <a:latin typeface="Adobe Arabic" pitchFamily="18" charset="-78"/>
              <a:cs typeface="Adobe Arabic" pitchFamily="18" charset="-78"/>
            </a:endParaRPr>
          </a:p>
        </p:txBody>
      </p:sp>
      <p:sp>
        <p:nvSpPr>
          <p:cNvPr id="3" name="Content Placeholder 2"/>
          <p:cNvSpPr>
            <a:spLocks noGrp="1"/>
          </p:cNvSpPr>
          <p:nvPr>
            <p:ph idx="1"/>
          </p:nvPr>
        </p:nvSpPr>
        <p:spPr>
          <a:xfrm>
            <a:off x="685800" y="1676401"/>
            <a:ext cx="7620000" cy="4038599"/>
          </a:xfrm>
        </p:spPr>
        <p:txBody>
          <a:bodyPr>
            <a:normAutofit/>
          </a:bodyPr>
          <a:lstStyle/>
          <a:p>
            <a:pPr marL="0" indent="0" algn="r" rtl="1">
              <a:buNone/>
            </a:pPr>
            <a:r>
              <a:rPr lang="fa-IR" sz="3200" dirty="0" smtClean="0">
                <a:latin typeface="Adobe Arabic" pitchFamily="18" charset="-78"/>
                <a:cs typeface="Adobe Arabic" pitchFamily="18" charset="-78"/>
              </a:rPr>
              <a:t>محاسبه سرعت های پس از برخورد :</a:t>
            </a:r>
          </a:p>
          <a:p>
            <a:pPr marL="0" indent="0" algn="r" rtl="1">
              <a:buNone/>
            </a:pPr>
            <a:endParaRPr lang="fa-IR" sz="3200" dirty="0">
              <a:latin typeface="Adobe Arabic" pitchFamily="18" charset="-78"/>
              <a:cs typeface="Adobe Arabic" pitchFamily="18" charset="-78"/>
            </a:endParaRPr>
          </a:p>
          <a:p>
            <a:pPr marL="0" indent="0" algn="r" rtl="1">
              <a:buNone/>
            </a:pPr>
            <a:endParaRPr lang="fa-IR" sz="3200" dirty="0" smtClean="0">
              <a:latin typeface="Adobe Arabic" pitchFamily="18" charset="-78"/>
              <a:cs typeface="Adobe Arabic" pitchFamily="18" charset="-78"/>
            </a:endParaRPr>
          </a:p>
          <a:p>
            <a:pPr marL="0" indent="0" algn="r" rtl="1">
              <a:buNone/>
            </a:pPr>
            <a:r>
              <a:rPr lang="en-US" sz="2000" dirty="0" err="1">
                <a:latin typeface="Adobe Arabic" pitchFamily="18" charset="-78"/>
                <a:cs typeface="Adobe Arabic" pitchFamily="18" charset="-78"/>
              </a:rPr>
              <a:t>Va</a:t>
            </a:r>
            <a:r>
              <a:rPr lang="fa-IR" sz="2000" dirty="0">
                <a:latin typeface="Adobe Arabic" pitchFamily="18" charset="-78"/>
                <a:cs typeface="Adobe Arabic" pitchFamily="18" charset="-78"/>
              </a:rPr>
              <a:t> : سرعت نهایی جسم اول پس از برخورد</a:t>
            </a:r>
          </a:p>
          <a:p>
            <a:pPr marL="0" indent="0" algn="r" rtl="1">
              <a:buNone/>
            </a:pPr>
            <a:r>
              <a:rPr lang="en-US" sz="2000" dirty="0" err="1">
                <a:latin typeface="Adobe Arabic" pitchFamily="18" charset="-78"/>
                <a:cs typeface="Adobe Arabic" pitchFamily="18" charset="-78"/>
              </a:rPr>
              <a:t>Vb</a:t>
            </a:r>
            <a:r>
              <a:rPr lang="fa-IR" sz="2000" dirty="0">
                <a:latin typeface="Adobe Arabic" pitchFamily="18" charset="-78"/>
                <a:cs typeface="Adobe Arabic" pitchFamily="18" charset="-78"/>
              </a:rPr>
              <a:t> : سرعت نهایی جسم دوم پس از برخورد</a:t>
            </a:r>
          </a:p>
          <a:p>
            <a:pPr marL="0" indent="0" algn="r" rtl="1">
              <a:buNone/>
            </a:pPr>
            <a:r>
              <a:rPr lang="en-US" sz="2000" dirty="0" err="1">
                <a:latin typeface="Adobe Arabic" pitchFamily="18" charset="-78"/>
                <a:cs typeface="Adobe Arabic" pitchFamily="18" charset="-78"/>
              </a:rPr>
              <a:t>Ua</a:t>
            </a:r>
            <a:r>
              <a:rPr lang="fa-IR" sz="2000" dirty="0">
                <a:latin typeface="Adobe Arabic" pitchFamily="18" charset="-78"/>
                <a:cs typeface="Adobe Arabic" pitchFamily="18" charset="-78"/>
              </a:rPr>
              <a:t> : سرعت اولیه جسم اول قبل از برخورد</a:t>
            </a:r>
          </a:p>
          <a:p>
            <a:pPr marL="0" indent="0" algn="r" rtl="1">
              <a:buNone/>
            </a:pPr>
            <a:r>
              <a:rPr lang="en-US" sz="2000" dirty="0" err="1">
                <a:latin typeface="Adobe Arabic" pitchFamily="18" charset="-78"/>
                <a:cs typeface="Adobe Arabic" pitchFamily="18" charset="-78"/>
              </a:rPr>
              <a:t>Ub</a:t>
            </a:r>
            <a:r>
              <a:rPr lang="fa-IR" sz="2000" dirty="0">
                <a:latin typeface="Adobe Arabic" pitchFamily="18" charset="-78"/>
                <a:cs typeface="Adobe Arabic" pitchFamily="18" charset="-78"/>
              </a:rPr>
              <a:t> : سرعت اولیه جسم دوم قبل از برخورد</a:t>
            </a:r>
          </a:p>
          <a:p>
            <a:pPr marL="0" indent="0" algn="r" rtl="1">
              <a:buNone/>
            </a:pPr>
            <a:r>
              <a:rPr lang="en-US" sz="2200" dirty="0" smtClean="0">
                <a:latin typeface="Adobe Arabic" pitchFamily="18" charset="-78"/>
                <a:cs typeface="Adobe Arabic" pitchFamily="18" charset="-78"/>
              </a:rPr>
              <a:t>Ma</a:t>
            </a:r>
            <a:r>
              <a:rPr lang="fa-IR" sz="2200" dirty="0" smtClean="0">
                <a:latin typeface="Adobe Arabic" pitchFamily="18" charset="-78"/>
                <a:cs typeface="Adobe Arabic" pitchFamily="18" charset="-78"/>
              </a:rPr>
              <a:t> : جرم جسم اول</a:t>
            </a:r>
          </a:p>
          <a:p>
            <a:pPr marL="0" indent="0" algn="r" rtl="1">
              <a:buNone/>
            </a:pPr>
            <a:r>
              <a:rPr lang="en-US" sz="2200" dirty="0" smtClean="0">
                <a:latin typeface="Adobe Arabic" pitchFamily="18" charset="-78"/>
                <a:cs typeface="Adobe Arabic" pitchFamily="18" charset="-78"/>
              </a:rPr>
              <a:t>Mb</a:t>
            </a:r>
            <a:r>
              <a:rPr lang="fa-IR" sz="2200" dirty="0" smtClean="0">
                <a:latin typeface="Adobe Arabic" pitchFamily="18" charset="-78"/>
                <a:cs typeface="Adobe Arabic" pitchFamily="18" charset="-78"/>
              </a:rPr>
              <a:t> : جرم جسم دوم</a:t>
            </a:r>
          </a:p>
          <a:p>
            <a:pPr marL="0" indent="0" algn="r" rtl="1">
              <a:buNone/>
            </a:pPr>
            <a:endParaRPr lang="fa-IR" sz="3200" dirty="0">
              <a:latin typeface="Adobe Arabic" pitchFamily="18" charset="-78"/>
              <a:cs typeface="Adobe Arabic" pitchFamily="18" charset="-78"/>
            </a:endParaRPr>
          </a:p>
        </p:txBody>
      </p:sp>
      <p:pic>
        <p:nvPicPr>
          <p:cNvPr id="5122" name="Picture 2" descr="D:\Users\MshmouD\Downloads\slide\3c06e99ff2a632c04298b16c87c5a1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29337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Users\MshmouD\Downloads\slide\46a83835776f474dde5bf58695a34b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23309"/>
            <a:ext cx="29337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68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1"/>
            <a:ext cx="8229600" cy="1066799"/>
          </a:xfrm>
        </p:spPr>
        <p:txBody>
          <a:bodyPr/>
          <a:lstStyle/>
          <a:p>
            <a:pPr rtl="1"/>
            <a:r>
              <a:rPr lang="fa-IR" sz="4400" b="1" dirty="0" smtClean="0">
                <a:latin typeface="Adobe Arabic" pitchFamily="18" charset="-78"/>
                <a:cs typeface="Adobe Arabic" pitchFamily="18" charset="-78"/>
              </a:rPr>
              <a:t>محاسبه ضریب اصطکاک</a:t>
            </a:r>
            <a:endParaRPr lang="en-US" sz="4400" b="1" dirty="0">
              <a:latin typeface="Adobe Arabic" pitchFamily="18" charset="-78"/>
              <a:cs typeface="Adobe Arabic" pitchFamily="18" charset="-78"/>
            </a:endParaRPr>
          </a:p>
        </p:txBody>
      </p:sp>
      <p:sp>
        <p:nvSpPr>
          <p:cNvPr id="3" name="Content Placeholder 2"/>
          <p:cNvSpPr>
            <a:spLocks noGrp="1"/>
          </p:cNvSpPr>
          <p:nvPr>
            <p:ph idx="1"/>
          </p:nvPr>
        </p:nvSpPr>
        <p:spPr>
          <a:xfrm>
            <a:off x="762000" y="1816524"/>
            <a:ext cx="7620000" cy="4038599"/>
          </a:xfrm>
        </p:spPr>
        <p:txBody>
          <a:bodyPr>
            <a:normAutofit/>
          </a:bodyPr>
          <a:lstStyle/>
          <a:p>
            <a:pPr marL="0" indent="0" algn="r" rtl="1">
              <a:buNone/>
            </a:pPr>
            <a:r>
              <a:rPr lang="fa-IR" sz="3200" dirty="0" smtClean="0">
                <a:latin typeface="Adobe Arabic" pitchFamily="18" charset="-78"/>
                <a:cs typeface="Adobe Arabic" pitchFamily="18" charset="-78"/>
              </a:rPr>
              <a:t>سرعت نهایی هر جسم از رابطه زیر بدست می آید </a:t>
            </a:r>
            <a:r>
              <a:rPr lang="fa-IR" sz="3200" dirty="0" smtClean="0">
                <a:latin typeface="Adobe Arabic" pitchFamily="18" charset="-78"/>
                <a:cs typeface="Adobe Arabic" pitchFamily="18" charset="-78"/>
              </a:rPr>
              <a:t>:</a:t>
            </a:r>
            <a:endParaRPr lang="en-US" sz="3200" dirty="0" smtClean="0">
              <a:latin typeface="Adobe Arabic" pitchFamily="18" charset="-78"/>
              <a:cs typeface="Adobe Arabic" pitchFamily="18" charset="-78"/>
            </a:endParaRPr>
          </a:p>
          <a:p>
            <a:pPr marL="0" indent="0" algn="r" rtl="1">
              <a:buNone/>
            </a:pPr>
            <a:r>
              <a:rPr lang="fa-IR" sz="3200" dirty="0">
                <a:latin typeface="Adobe Arabic" pitchFamily="18" charset="-78"/>
                <a:cs typeface="Adobe Arabic" pitchFamily="18" charset="-78"/>
              </a:rPr>
              <a:t>سرعت کل نهایی را می توان از مجموع دو جز سرعت بسته به محل برخورد محاسبه کرد. </a:t>
            </a:r>
            <a:endParaRPr lang="en-US" sz="3200" dirty="0">
              <a:latin typeface="Adobe Arabic" pitchFamily="18" charset="-78"/>
              <a:cs typeface="Adobe Arabic" pitchFamily="18" charset="-78"/>
            </a:endParaRPr>
          </a:p>
          <a:p>
            <a:pPr marL="0" indent="0" algn="r" rtl="1">
              <a:buNone/>
            </a:pPr>
            <a:endParaRPr lang="fa-IR" sz="3200" dirty="0" smtClean="0">
              <a:latin typeface="Adobe Arabic" pitchFamily="18" charset="-78"/>
              <a:cs typeface="Adobe Arabic" pitchFamily="18" charset="-78"/>
            </a:endParaRPr>
          </a:p>
          <a:p>
            <a:pPr marL="0" indent="0" algn="r" rtl="1">
              <a:buNone/>
            </a:pPr>
            <a:r>
              <a:rPr lang="en-US" sz="3200" dirty="0" smtClean="0">
                <a:latin typeface="Adobe Arabic" pitchFamily="18" charset="-78"/>
                <a:cs typeface="Adobe Arabic" pitchFamily="18" charset="-78"/>
              </a:rPr>
              <a:t>                                   </a:t>
            </a:r>
            <a:endParaRPr lang="fa-IR" sz="3200" dirty="0">
              <a:solidFill>
                <a:schemeClr val="accent2">
                  <a:lumMod val="75000"/>
                </a:schemeClr>
              </a:solidFill>
              <a:latin typeface="Adobe Arabic" pitchFamily="18" charset="-78"/>
              <a:cs typeface="Adobe Arabic" pitchFamily="18" charset="-78"/>
            </a:endParaRPr>
          </a:p>
        </p:txBody>
      </p:sp>
      <p:pic>
        <p:nvPicPr>
          <p:cNvPr id="6146" name="Picture 2" descr="D:\Users\MshmouD\Downloads\slide\v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558846"/>
            <a:ext cx="2343150" cy="219075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810000" y="4654221"/>
            <a:ext cx="3657600" cy="646331"/>
          </a:xfrm>
          <a:prstGeom prst="rect">
            <a:avLst/>
          </a:prstGeom>
          <a:noFill/>
        </p:spPr>
        <p:txBody>
          <a:bodyPr wrap="square" rtlCol="0">
            <a:spAutoFit/>
          </a:bodyPr>
          <a:lstStyle/>
          <a:p>
            <a:r>
              <a:rPr lang="en-US" dirty="0" err="1" smtClean="0"/>
              <a:t>Vn</a:t>
            </a:r>
            <a:r>
              <a:rPr lang="en-US" dirty="0" smtClean="0"/>
              <a:t> = Normal * (</a:t>
            </a:r>
            <a:r>
              <a:rPr lang="en-US" dirty="0" err="1" smtClean="0"/>
              <a:t>Normal.Velocity</a:t>
            </a:r>
            <a:r>
              <a:rPr lang="en-US" dirty="0" smtClean="0"/>
              <a:t>)</a:t>
            </a:r>
          </a:p>
          <a:p>
            <a:r>
              <a:rPr lang="en-US" dirty="0" err="1" smtClean="0"/>
              <a:t>Vt</a:t>
            </a:r>
            <a:r>
              <a:rPr lang="en-US" dirty="0" smtClean="0"/>
              <a:t> = (Velocity – </a:t>
            </a:r>
            <a:r>
              <a:rPr lang="en-US" dirty="0" err="1"/>
              <a:t>V</a:t>
            </a:r>
            <a:r>
              <a:rPr lang="en-US" dirty="0" err="1" smtClean="0"/>
              <a:t>n</a:t>
            </a:r>
            <a:r>
              <a:rPr lang="en-US" dirty="0" smtClean="0"/>
              <a:t>) * </a:t>
            </a:r>
            <a:r>
              <a:rPr lang="en-US" dirty="0" err="1" smtClean="0"/>
              <a:t>FrictionValue</a:t>
            </a:r>
            <a:r>
              <a:rPr lang="en-US" dirty="0" smtClean="0"/>
              <a:t> </a:t>
            </a:r>
            <a:endParaRPr lang="en-US" dirty="0"/>
          </a:p>
        </p:txBody>
      </p:sp>
      <p:sp>
        <p:nvSpPr>
          <p:cNvPr id="34" name="TextBox 33"/>
          <p:cNvSpPr txBox="1"/>
          <p:nvPr/>
        </p:nvSpPr>
        <p:spPr>
          <a:xfrm>
            <a:off x="1828800" y="3886200"/>
            <a:ext cx="457200" cy="369332"/>
          </a:xfrm>
          <a:prstGeom prst="rect">
            <a:avLst/>
          </a:prstGeom>
          <a:noFill/>
        </p:spPr>
        <p:txBody>
          <a:bodyPr wrap="square" rtlCol="0">
            <a:spAutoFit/>
          </a:bodyPr>
          <a:lstStyle/>
          <a:p>
            <a:r>
              <a:rPr lang="en-US" dirty="0" err="1" smtClean="0"/>
              <a:t>Vt</a:t>
            </a:r>
            <a:endParaRPr lang="en-US" dirty="0"/>
          </a:p>
        </p:txBody>
      </p:sp>
      <p:sp>
        <p:nvSpPr>
          <p:cNvPr id="35" name="TextBox 34"/>
          <p:cNvSpPr txBox="1"/>
          <p:nvPr/>
        </p:nvSpPr>
        <p:spPr>
          <a:xfrm>
            <a:off x="2658291" y="3810000"/>
            <a:ext cx="457200" cy="369332"/>
          </a:xfrm>
          <a:prstGeom prst="rect">
            <a:avLst/>
          </a:prstGeom>
          <a:noFill/>
        </p:spPr>
        <p:txBody>
          <a:bodyPr wrap="square" rtlCol="0">
            <a:spAutoFit/>
          </a:bodyPr>
          <a:lstStyle/>
          <a:p>
            <a:r>
              <a:rPr lang="en-US" dirty="0" err="1" smtClean="0"/>
              <a:t>Vn</a:t>
            </a:r>
            <a:endParaRPr lang="en-US" dirty="0"/>
          </a:p>
        </p:txBody>
      </p:sp>
    </p:spTree>
    <p:extLst>
      <p:ext uri="{BB962C8B-B14F-4D97-AF65-F5344CB8AC3E}">
        <p14:creationId xmlns:p14="http://schemas.microsoft.com/office/powerpoint/2010/main" val="588932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TC101790492[[fn=Sketchbook]]</Template>
  <TotalTime>313</TotalTime>
  <Words>517</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Sketchbook</vt:lpstr>
      <vt:lpstr>MarsinEngine 2.0</vt:lpstr>
      <vt:lpstr>اعمال تغییرات در ویژگی های قبلی</vt:lpstr>
      <vt:lpstr>ویژگی های جدید سیستم</vt:lpstr>
      <vt:lpstr>ارتجاع</vt:lpstr>
      <vt:lpstr>برخورد دو جسم با خاصیت ارتجاعی</vt:lpstr>
      <vt:lpstr>محاسبه ضریب ارتجاع (Coefficient of Restitution)</vt:lpstr>
      <vt:lpstr>محاسبه ضریب ارتجاع (Coefficient of Restitution)</vt:lpstr>
      <vt:lpstr>محاسبه ضریب ارتجاع (Coefficient of Restitution)</vt:lpstr>
      <vt:lpstr>محاسبه ضریب اصطکاک</vt:lpstr>
      <vt:lpstr>محاسبه سرعت نهایی اجسام</vt:lpstr>
      <vt:lpstr>چگونه کد خود را تست کنیم؟ </vt:lpstr>
      <vt:lpstr>JUnit</vt:lpstr>
      <vt:lpstr>تست اول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Engine</dc:title>
  <dc:creator>MshmouD</dc:creator>
  <cp:lastModifiedBy>Sina</cp:lastModifiedBy>
  <cp:revision>31</cp:revision>
  <dcterms:created xsi:type="dcterms:W3CDTF">2011-10-31T08:46:50Z</dcterms:created>
  <dcterms:modified xsi:type="dcterms:W3CDTF">2011-12-12T12:08:17Z</dcterms:modified>
</cp:coreProperties>
</file>