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5" r:id="rId4"/>
    <p:sldId id="268" r:id="rId5"/>
    <p:sldId id="269" r:id="rId6"/>
    <p:sldId id="270" r:id="rId7"/>
    <p:sldId id="272" r:id="rId8"/>
    <p:sldId id="271" r:id="rId9"/>
    <p:sldId id="277" r:id="rId10"/>
    <p:sldId id="278" r:id="rId11"/>
    <p:sldId id="280" r:id="rId12"/>
    <p:sldId id="279" r:id="rId13"/>
    <p:sldId id="276" r:id="rId14"/>
    <p:sldId id="275" r:id="rId15"/>
    <p:sldId id="281" r:id="rId16"/>
    <p:sldId id="28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46FE"/>
    <a:srgbClr val="E6AF2E"/>
    <a:srgbClr val="00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0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1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45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343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2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5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1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7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80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8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5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89FA-6914-40EB-AAFF-CC32D2C3234C}" type="datetimeFigureOut">
              <a:rPr lang="pt-PT" smtClean="0"/>
              <a:t>17/07/25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5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0046FE">
                  <a:alpha val="56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arredondado 5"/>
          <p:cNvSpPr/>
          <p:nvPr/>
        </p:nvSpPr>
        <p:spPr>
          <a:xfrm>
            <a:off x="1" y="0"/>
            <a:ext cx="1444336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arredondado 6"/>
          <p:cNvSpPr/>
          <p:nvPr/>
        </p:nvSpPr>
        <p:spPr>
          <a:xfrm>
            <a:off x="9600725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7051408" y="1550454"/>
            <a:ext cx="4889317" cy="2383869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arredondado 11"/>
          <p:cNvSpPr/>
          <p:nvPr/>
        </p:nvSpPr>
        <p:spPr>
          <a:xfrm>
            <a:off x="1952774" y="1550454"/>
            <a:ext cx="4889317" cy="2383869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952774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4502091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7051408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-1" y="1549792"/>
            <a:ext cx="1444337" cy="4355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46FE">
                  <a:lumMod val="90000"/>
                  <a:lumOff val="10000"/>
                </a:srgbClr>
              </a:gs>
              <a:gs pos="100000">
                <a:srgbClr val="0046FE">
                  <a:lumMod val="90000"/>
                  <a:lumOff val="10000"/>
                  <a:alpha val="90000"/>
                </a:srgb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7051408" y="4260016"/>
            <a:ext cx="4889317" cy="2400557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952774" y="4260016"/>
            <a:ext cx="4889317" cy="2400557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1514">
                  <a:alpha val="45000"/>
                </a:srgbClr>
              </a:gs>
              <a:gs pos="100000">
                <a:srgbClr val="001514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" y="5794299"/>
            <a:ext cx="1430855" cy="74841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-1" y="2103245"/>
            <a:ext cx="1836000" cy="435598"/>
            <a:chOff x="1" y="1430138"/>
            <a:chExt cx="1845035" cy="43559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grpSpPr>
        <p:sp>
          <p:nvSpPr>
            <p:cNvPr id="24" name="Retângulo arredondado 23"/>
            <p:cNvSpPr/>
            <p:nvPr/>
          </p:nvSpPr>
          <p:spPr>
            <a:xfrm>
              <a:off x="1" y="1430138"/>
              <a:ext cx="1552074" cy="4355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46FE">
                    <a:lumMod val="90000"/>
                    <a:lumOff val="10000"/>
                  </a:srgbClr>
                </a:gs>
                <a:gs pos="100000">
                  <a:srgbClr val="0046FE">
                    <a:lumMod val="90000"/>
                    <a:lumOff val="10000"/>
                    <a:alpha val="90000"/>
                  </a:srgb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arredondado 24"/>
            <p:cNvSpPr/>
            <p:nvPr/>
          </p:nvSpPr>
          <p:spPr>
            <a:xfrm>
              <a:off x="292962" y="1430138"/>
              <a:ext cx="1552074" cy="43559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46FE">
                    <a:lumMod val="90000"/>
                    <a:lumOff val="10000"/>
                  </a:srgbClr>
                </a:gs>
                <a:gs pos="100000">
                  <a:srgbClr val="0046FE">
                    <a:lumMod val="90000"/>
                    <a:lumOff val="10000"/>
                    <a:alpha val="90000"/>
                  </a:srgb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" y="389353"/>
            <a:ext cx="1430855" cy="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0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533146" y="604149"/>
            <a:ext cx="5125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Monthly Income &amp; Attrition (Box Plot)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4F418-2EC4-B1C6-DADB-FB742E457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222409"/>
            <a:ext cx="7340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3425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Attrition &amp; </a:t>
            </a:r>
            <a:r>
              <a:rPr lang="en-GB" sz="2400" b="1" dirty="0" err="1"/>
              <a:t>JobRole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BBBF1-5B45-0455-BAD7-E973045BD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1"/>
          <a:stretch/>
        </p:blipFill>
        <p:spPr>
          <a:xfrm>
            <a:off x="2425700" y="1167575"/>
            <a:ext cx="7340600" cy="49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176589" y="637831"/>
            <a:ext cx="6553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Corelation Matrix for Numerical Variables (</a:t>
            </a:r>
            <a:r>
              <a:rPr lang="en-GB" sz="2400" b="1" dirty="0" err="1"/>
              <a:t>HeatMap</a:t>
            </a:r>
            <a:r>
              <a:rPr lang="en-GB" sz="2400" b="1" dirty="0"/>
              <a:t>)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DA639-F3D4-2D43-3F62-5529C190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28366"/>
            <a:ext cx="65532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9071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6" y="1721195"/>
            <a:ext cx="11504068" cy="3814901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2150164" y="899243"/>
            <a:ext cx="789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effectLst/>
                <a:latin typeface="Helvetica" pitchFamily="2" charset="0"/>
              </a:rPr>
              <a:t>comprehensive </a:t>
            </a:r>
            <a:r>
              <a:rPr lang="en-GB" i="1" dirty="0" err="1">
                <a:effectLst/>
                <a:latin typeface="Helvetica" pitchFamily="2" charset="0"/>
              </a:rPr>
              <a:t>overveiw</a:t>
            </a:r>
            <a:r>
              <a:rPr lang="en-GB" i="1" dirty="0">
                <a:effectLst/>
                <a:latin typeface="Helvetica" pitchFamily="2" charset="0"/>
              </a:rPr>
              <a:t> of data from package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i="1" dirty="0" err="1">
                <a:effectLst/>
                <a:latin typeface="Helvetica" pitchFamily="2" charset="0"/>
              </a:rPr>
              <a:t>dfSummary</a:t>
            </a:r>
            <a:r>
              <a:rPr lang="en-GB" i="1" dirty="0">
                <a:effectLst/>
                <a:latin typeface="Helvetica" pitchFamily="2" charset="0"/>
              </a:rPr>
              <a:t>(data)</a:t>
            </a:r>
            <a:endParaRPr lang="en-GB" dirty="0">
              <a:effectLst/>
              <a:latin typeface="Helvetica" pitchFamily="2" charset="0"/>
            </a:endParaRPr>
          </a:p>
          <a:p>
            <a:endParaRPr lang="en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A19B2-E319-9632-19CD-6776359F0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17"/>
          <a:stretch/>
        </p:blipFill>
        <p:spPr>
          <a:xfrm>
            <a:off x="1645021" y="1721194"/>
            <a:ext cx="8156287" cy="38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55718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53683" y="606954"/>
            <a:ext cx="454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SQL: </a:t>
            </a:r>
            <a:r>
              <a:rPr lang="en-GB" b="1" dirty="0" err="1"/>
              <a:t>Excertos</a:t>
            </a:r>
            <a:r>
              <a:rPr lang="en-GB" b="1" dirty="0"/>
              <a:t> DQL (</a:t>
            </a:r>
            <a:r>
              <a:rPr lang="en-GB" b="1" dirty="0" err="1"/>
              <a:t>Consultas</a:t>
            </a:r>
            <a:r>
              <a:rPr lang="en-GB" b="1" dirty="0"/>
              <a:t>)</a:t>
            </a:r>
            <a:endParaRPr lang="en-GB" dirty="0"/>
          </a:p>
          <a:p>
            <a:r>
              <a:rPr lang="en-PT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A1129-92C8-1E8B-C066-A800738CE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321903"/>
            <a:ext cx="7429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2524870" y="853077"/>
            <a:ext cx="753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Caso de </a:t>
            </a:r>
            <a:r>
              <a:rPr lang="en-GB" dirty="0" err="1"/>
              <a:t>Uso</a:t>
            </a:r>
            <a:r>
              <a:rPr lang="en-GB" dirty="0"/>
              <a:t> NoSQL: </a:t>
            </a:r>
            <a:r>
              <a:rPr lang="en-GB" dirty="0" err="1"/>
              <a:t>Histórico</a:t>
            </a:r>
            <a:r>
              <a:rPr lang="en-GB" dirty="0"/>
              <a:t> de </a:t>
            </a:r>
            <a:r>
              <a:rPr lang="en-GB" dirty="0" err="1"/>
              <a:t>Competências</a:t>
            </a:r>
            <a:r>
              <a:rPr lang="en-GB" dirty="0"/>
              <a:t> e </a:t>
            </a:r>
            <a:r>
              <a:rPr lang="en-GB" dirty="0" err="1"/>
              <a:t>Desempenho</a:t>
            </a:r>
            <a:r>
              <a:rPr lang="en-GB" dirty="0"/>
              <a:t> (MongoDB)</a:t>
            </a:r>
            <a:r>
              <a:rPr lang="en-PT" dirty="0"/>
              <a:t> </a:t>
            </a:r>
          </a:p>
          <a:p>
            <a:endParaRPr lang="en-PT" dirty="0"/>
          </a:p>
          <a:p>
            <a:endParaRPr lang="en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39174-C7AB-A74A-A300-3448452A5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839056"/>
            <a:ext cx="7772400" cy="44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2582020" y="853077"/>
            <a:ext cx="75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Alguns consultas simples para usar no script e Compass:</a:t>
            </a:r>
            <a:endParaRPr lang="en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F2266-1C29-11E9-74FD-5CA0250C6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99" y="1350996"/>
            <a:ext cx="4329877" cy="51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arredondado 5"/>
          <p:cNvSpPr/>
          <p:nvPr/>
        </p:nvSpPr>
        <p:spPr>
          <a:xfrm>
            <a:off x="1" y="117855"/>
            <a:ext cx="1444336" cy="6542718"/>
          </a:xfrm>
          <a:prstGeom prst="roundRect">
            <a:avLst>
              <a:gd name="adj" fmla="val 9996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arredondado 6"/>
          <p:cNvSpPr/>
          <p:nvPr/>
        </p:nvSpPr>
        <p:spPr>
          <a:xfrm>
            <a:off x="9600725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arredondado 9"/>
          <p:cNvSpPr/>
          <p:nvPr/>
        </p:nvSpPr>
        <p:spPr>
          <a:xfrm>
            <a:off x="1952774" y="4260016"/>
            <a:ext cx="9987951" cy="2400557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7051408" y="1550454"/>
            <a:ext cx="4889317" cy="2383869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arredondado 11"/>
          <p:cNvSpPr/>
          <p:nvPr/>
        </p:nvSpPr>
        <p:spPr>
          <a:xfrm>
            <a:off x="1952774" y="1550454"/>
            <a:ext cx="4889317" cy="2383869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952774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4502091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7051408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" name="Grupo 2"/>
          <p:cNvGrpSpPr/>
          <p:nvPr/>
        </p:nvGrpSpPr>
        <p:grpSpPr>
          <a:xfrm>
            <a:off x="-1" y="1550454"/>
            <a:ext cx="1836000" cy="435598"/>
            <a:chOff x="1" y="1430138"/>
            <a:chExt cx="1845035" cy="43559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grpSpPr>
        <p:sp>
          <p:nvSpPr>
            <p:cNvPr id="9" name="Retângulo arredondado 8"/>
            <p:cNvSpPr/>
            <p:nvPr/>
          </p:nvSpPr>
          <p:spPr>
            <a:xfrm>
              <a:off x="1" y="1430138"/>
              <a:ext cx="1552074" cy="4355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46FE">
                    <a:lumMod val="90000"/>
                    <a:lumOff val="10000"/>
                  </a:srgbClr>
                </a:gs>
                <a:gs pos="100000">
                  <a:srgbClr val="0046FE">
                    <a:lumMod val="90000"/>
                    <a:lumOff val="10000"/>
                    <a:alpha val="90000"/>
                  </a:srgb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292962" y="1430138"/>
              <a:ext cx="1552074" cy="43559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46FE">
                    <a:lumMod val="90000"/>
                    <a:lumOff val="10000"/>
                  </a:srgbClr>
                </a:gs>
                <a:gs pos="100000">
                  <a:srgbClr val="0046FE">
                    <a:lumMod val="90000"/>
                    <a:lumOff val="10000"/>
                    <a:alpha val="90000"/>
                  </a:srgb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9" name="Retângulo arredondado 18"/>
          <p:cNvSpPr/>
          <p:nvPr/>
        </p:nvSpPr>
        <p:spPr>
          <a:xfrm>
            <a:off x="0" y="2103907"/>
            <a:ext cx="1444337" cy="4355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46FE">
                  <a:lumMod val="90000"/>
                  <a:lumOff val="10000"/>
                </a:srgbClr>
              </a:gs>
              <a:gs pos="100000">
                <a:srgbClr val="0046FE">
                  <a:lumMod val="90000"/>
                  <a:lumOff val="10000"/>
                  <a:alpha val="90000"/>
                </a:srgb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" y="5794299"/>
            <a:ext cx="1430855" cy="74841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" y="389353"/>
            <a:ext cx="1430855" cy="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arredondado 5"/>
          <p:cNvSpPr/>
          <p:nvPr/>
        </p:nvSpPr>
        <p:spPr>
          <a:xfrm>
            <a:off x="1" y="117855"/>
            <a:ext cx="1444336" cy="6542718"/>
          </a:xfrm>
          <a:prstGeom prst="roundRect">
            <a:avLst>
              <a:gd name="adj" fmla="val 9996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arredondado 6"/>
          <p:cNvSpPr/>
          <p:nvPr/>
        </p:nvSpPr>
        <p:spPr>
          <a:xfrm>
            <a:off x="9600725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7051408" y="1550454"/>
            <a:ext cx="4889317" cy="2383869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arredondado 11"/>
          <p:cNvSpPr/>
          <p:nvPr/>
        </p:nvSpPr>
        <p:spPr>
          <a:xfrm>
            <a:off x="1952774" y="1550454"/>
            <a:ext cx="4889317" cy="2383869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952774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4502091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7051408" y="117855"/>
            <a:ext cx="2340000" cy="1106906"/>
          </a:xfrm>
          <a:prstGeom prst="roundRect">
            <a:avLst>
              <a:gd name="adj" fmla="val 1202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-1" y="1549792"/>
            <a:ext cx="1444337" cy="4355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46FE">
                  <a:lumMod val="90000"/>
                  <a:lumOff val="10000"/>
                </a:srgbClr>
              </a:gs>
              <a:gs pos="100000">
                <a:srgbClr val="0046FE">
                  <a:lumMod val="90000"/>
                  <a:lumOff val="10000"/>
                  <a:alpha val="90000"/>
                </a:srgb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7051408" y="4260016"/>
            <a:ext cx="4889317" cy="2400557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952774" y="4260016"/>
            <a:ext cx="4889317" cy="2400557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" y="5794299"/>
            <a:ext cx="1430855" cy="74841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-1" y="2103245"/>
            <a:ext cx="1836000" cy="435598"/>
            <a:chOff x="1" y="1430138"/>
            <a:chExt cx="1845035" cy="43559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grpSpPr>
        <p:sp>
          <p:nvSpPr>
            <p:cNvPr id="24" name="Retângulo arredondado 23"/>
            <p:cNvSpPr/>
            <p:nvPr/>
          </p:nvSpPr>
          <p:spPr>
            <a:xfrm>
              <a:off x="1" y="1430138"/>
              <a:ext cx="1552074" cy="4355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46FE">
                    <a:lumMod val="90000"/>
                    <a:lumOff val="10000"/>
                  </a:srgbClr>
                </a:gs>
                <a:gs pos="100000">
                  <a:srgbClr val="0046FE">
                    <a:lumMod val="90000"/>
                    <a:lumOff val="10000"/>
                    <a:alpha val="90000"/>
                  </a:srgb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arredondado 24"/>
            <p:cNvSpPr/>
            <p:nvPr/>
          </p:nvSpPr>
          <p:spPr>
            <a:xfrm>
              <a:off x="292962" y="1430138"/>
              <a:ext cx="1552074" cy="43559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46FE">
                    <a:lumMod val="90000"/>
                    <a:lumOff val="10000"/>
                  </a:srgbClr>
                </a:gs>
                <a:gs pos="100000">
                  <a:srgbClr val="0046FE">
                    <a:lumMod val="90000"/>
                    <a:lumOff val="10000"/>
                    <a:alpha val="90000"/>
                  </a:srgbClr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" y="389353"/>
            <a:ext cx="1430855" cy="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5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7" y="1950947"/>
            <a:ext cx="11621000" cy="3377735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Análise</a:t>
            </a:r>
            <a:r>
              <a:rPr lang="en-GB" sz="2400" dirty="0"/>
              <a:t> de RH: </a:t>
            </a:r>
            <a:r>
              <a:rPr lang="en-GB" sz="2400" dirty="0" err="1"/>
              <a:t>Rotatividade</a:t>
            </a:r>
            <a:r>
              <a:rPr lang="en-GB" sz="2400" dirty="0"/>
              <a:t> e </a:t>
            </a:r>
            <a:r>
              <a:rPr lang="en-GB" sz="2400" dirty="0" err="1"/>
              <a:t>Desempenho</a:t>
            </a:r>
            <a:r>
              <a:rPr lang="en-GB" sz="2400" dirty="0"/>
              <a:t> de </a:t>
            </a:r>
            <a:r>
              <a:rPr lang="en-GB" sz="2400" dirty="0" err="1"/>
              <a:t>Colaboradores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Pedro </a:t>
            </a:r>
            <a:r>
              <a:rPr lang="en-GB" sz="2400" dirty="0" err="1"/>
              <a:t>Gurreiro</a:t>
            </a:r>
            <a:r>
              <a:rPr lang="en-GB" sz="2400" dirty="0"/>
              <a:t>/</a:t>
            </a:r>
            <a:r>
              <a:rPr lang="en-GB" sz="2400" dirty="0" err="1"/>
              <a:t>Sina</a:t>
            </a:r>
            <a:r>
              <a:rPr lang="en-GB" sz="2400" dirty="0"/>
              <a:t> </a:t>
            </a:r>
            <a:r>
              <a:rPr lang="en-GB" sz="2400" dirty="0" err="1"/>
              <a:t>Sarikhani</a:t>
            </a:r>
            <a:r>
              <a:rPr lang="en-GB" sz="2400" dirty="0"/>
              <a:t>- </a:t>
            </a:r>
            <a:r>
              <a:rPr lang="en-GB" sz="2400" dirty="0" err="1"/>
              <a:t>Equipa</a:t>
            </a:r>
            <a:r>
              <a:rPr lang="en-GB" sz="2400" dirty="0"/>
              <a:t> </a:t>
            </a:r>
            <a:r>
              <a:rPr lang="en-GB" sz="2400" dirty="0" err="1"/>
              <a:t>Numero</a:t>
            </a:r>
            <a:r>
              <a:rPr lang="en-GB" sz="2400" dirty="0"/>
              <a:t> x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b="1" dirty="0"/>
              <a:t>Date:</a:t>
            </a:r>
            <a:r>
              <a:rPr lang="en-GB" sz="2400" dirty="0"/>
              <a:t> 17 de </a:t>
            </a:r>
            <a:r>
              <a:rPr lang="en-GB" sz="2400" dirty="0" err="1"/>
              <a:t>Julho</a:t>
            </a:r>
            <a:r>
              <a:rPr lang="en-GB" sz="2400" dirty="0"/>
              <a:t> de 2025</a:t>
            </a:r>
          </a:p>
          <a:p>
            <a:pPr algn="ctr"/>
            <a:endParaRPr lang="pt-PT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9071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6" y="1721195"/>
            <a:ext cx="11504068" cy="3814901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b="1" dirty="0" err="1"/>
              <a:t>Problema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Analisar</a:t>
            </a:r>
            <a:r>
              <a:rPr lang="en-GB" dirty="0"/>
              <a:t> o dataset 'IBM HR Analytics Employee Attrition &amp; Performance' para </a:t>
            </a:r>
            <a:r>
              <a:rPr lang="en-GB" dirty="0" err="1"/>
              <a:t>identificar</a:t>
            </a:r>
            <a:r>
              <a:rPr lang="en-GB" dirty="0"/>
              <a:t> </a:t>
            </a:r>
            <a:r>
              <a:rPr lang="en-GB" dirty="0" err="1"/>
              <a:t>fatores</a:t>
            </a:r>
            <a:r>
              <a:rPr lang="en-GB" dirty="0"/>
              <a:t> que </a:t>
            </a:r>
            <a:r>
              <a:rPr lang="en-GB" dirty="0" err="1"/>
              <a:t>contribuem</a:t>
            </a:r>
            <a:r>
              <a:rPr lang="en-GB" dirty="0"/>
              <a:t> para a </a:t>
            </a:r>
            <a:r>
              <a:rPr lang="en-GB" dirty="0" err="1"/>
              <a:t>rotatividade</a:t>
            </a:r>
            <a:r>
              <a:rPr lang="en-GB" dirty="0"/>
              <a:t> e </a:t>
            </a:r>
            <a:r>
              <a:rPr lang="en-GB" dirty="0" err="1"/>
              <a:t>oportunidades</a:t>
            </a:r>
            <a:r>
              <a:rPr lang="en-GB" dirty="0"/>
              <a:t> para </a:t>
            </a:r>
            <a:r>
              <a:rPr lang="en-GB" dirty="0" err="1"/>
              <a:t>melhorar</a:t>
            </a:r>
            <a:r>
              <a:rPr lang="en-GB" dirty="0"/>
              <a:t> a </a:t>
            </a:r>
            <a:r>
              <a:rPr lang="en-GB" dirty="0" err="1"/>
              <a:t>retenção</a:t>
            </a:r>
            <a:r>
              <a:rPr lang="en-GB" dirty="0"/>
              <a:t> e o </a:t>
            </a:r>
            <a:r>
              <a:rPr lang="en-GB" dirty="0" err="1"/>
              <a:t>desempenho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Objetivos</a:t>
            </a:r>
            <a:r>
              <a:rPr lang="en-GB" b="1" dirty="0"/>
              <a:t> </a:t>
            </a:r>
            <a:r>
              <a:rPr lang="en-GB" b="1" dirty="0" err="1"/>
              <a:t>Principais</a:t>
            </a:r>
            <a:r>
              <a:rPr lang="en-GB" b="1" dirty="0"/>
              <a:t> de </a:t>
            </a:r>
            <a:r>
              <a:rPr lang="en-GB" b="1" dirty="0" err="1"/>
              <a:t>Projeto</a:t>
            </a:r>
            <a:r>
              <a:rPr lang="en-GB" b="1" dirty="0"/>
              <a:t>: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Analisar</a:t>
            </a:r>
            <a:r>
              <a:rPr lang="en-GB" dirty="0"/>
              <a:t> o dataset e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diccionário</a:t>
            </a:r>
            <a:r>
              <a:rPr lang="en-GB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estatística</a:t>
            </a:r>
            <a:r>
              <a:rPr lang="en-GB" dirty="0"/>
              <a:t> </a:t>
            </a:r>
            <a:r>
              <a:rPr lang="en-GB" dirty="0" err="1"/>
              <a:t>descritiva</a:t>
            </a:r>
            <a:r>
              <a:rPr lang="en-GB" dirty="0"/>
              <a:t> de Dados com R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Desenhar</a:t>
            </a:r>
            <a:r>
              <a:rPr lang="en-GB" dirty="0"/>
              <a:t> e 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base de dados </a:t>
            </a:r>
            <a:r>
              <a:rPr lang="en-GB" dirty="0" err="1"/>
              <a:t>relacional</a:t>
            </a:r>
            <a:r>
              <a:rPr lang="en-GB" dirty="0"/>
              <a:t> </a:t>
            </a:r>
            <a:r>
              <a:rPr lang="en-GB" dirty="0" err="1"/>
              <a:t>normalizada</a:t>
            </a:r>
            <a:r>
              <a:rPr lang="en-GB" dirty="0"/>
              <a:t> (</a:t>
            </a:r>
            <a:r>
              <a:rPr lang="en-GB" dirty="0" err="1"/>
              <a:t>Até</a:t>
            </a:r>
            <a:r>
              <a:rPr lang="en-GB" dirty="0"/>
              <a:t> 3NF).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Demonstrar</a:t>
            </a:r>
            <a:r>
              <a:rPr lang="en-GB" dirty="0"/>
              <a:t> </a:t>
            </a:r>
            <a:r>
              <a:rPr lang="en-GB" dirty="0" err="1"/>
              <a:t>proficiência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SQL 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Identificar</a:t>
            </a:r>
            <a:r>
              <a:rPr lang="en-GB" dirty="0"/>
              <a:t> um </a:t>
            </a:r>
            <a:r>
              <a:rPr lang="en-GB" dirty="0" err="1"/>
              <a:t>caso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para base de dados NoSQL (MongoDB).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Esquematizar</a:t>
            </a:r>
            <a:r>
              <a:rPr lang="en-GB" dirty="0"/>
              <a:t> </a:t>
            </a:r>
            <a:r>
              <a:rPr lang="en-GB" dirty="0" err="1"/>
              <a:t>preparação</a:t>
            </a:r>
            <a:r>
              <a:rPr lang="en-GB" dirty="0"/>
              <a:t> de dados (Power Query) e </a:t>
            </a:r>
            <a:r>
              <a:rPr lang="en-GB" dirty="0" err="1"/>
              <a:t>modelagem</a:t>
            </a:r>
            <a:r>
              <a:rPr lang="en-GB" dirty="0"/>
              <a:t> OLAP (Power BI).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Definir</a:t>
            </a:r>
            <a:r>
              <a:rPr lang="en-GB" dirty="0"/>
              <a:t> </a:t>
            </a:r>
            <a:r>
              <a:rPr lang="en-GB" dirty="0" err="1"/>
              <a:t>questões</a:t>
            </a:r>
            <a:r>
              <a:rPr lang="en-GB" dirty="0"/>
              <a:t> de </a:t>
            </a:r>
            <a:r>
              <a:rPr lang="en-GB" dirty="0" err="1"/>
              <a:t>negócio</a:t>
            </a:r>
            <a:r>
              <a:rPr lang="en-GB" dirty="0"/>
              <a:t> e </a:t>
            </a:r>
            <a:r>
              <a:rPr lang="en-GB" dirty="0" err="1"/>
              <a:t>indicadores</a:t>
            </a:r>
            <a:r>
              <a:rPr lang="en-GB" dirty="0"/>
              <a:t> </a:t>
            </a:r>
            <a:r>
              <a:rPr lang="en-GB" dirty="0" err="1"/>
              <a:t>analíticos</a:t>
            </a:r>
            <a:r>
              <a:rPr lang="en-GB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Propor</a:t>
            </a:r>
            <a:r>
              <a:rPr lang="en-GB" dirty="0"/>
              <a:t> </a:t>
            </a:r>
            <a:r>
              <a:rPr lang="en-GB" dirty="0" err="1"/>
              <a:t>conclusões</a:t>
            </a:r>
            <a:r>
              <a:rPr lang="en-GB" dirty="0"/>
              <a:t> e </a:t>
            </a:r>
            <a:r>
              <a:rPr lang="en-GB" dirty="0" err="1"/>
              <a:t>recomendações</a:t>
            </a:r>
            <a:r>
              <a:rPr lang="en-GB" dirty="0"/>
              <a:t> </a:t>
            </a:r>
            <a:r>
              <a:rPr lang="en-GB" dirty="0" err="1"/>
              <a:t>baseadas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dados.</a:t>
            </a:r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309730" y="712194"/>
            <a:ext cx="4850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Introdução</a:t>
            </a:r>
            <a:r>
              <a:rPr lang="en-GB" sz="2400" b="1" dirty="0"/>
              <a:t> &amp; </a:t>
            </a:r>
            <a:r>
              <a:rPr lang="en-GB" sz="2400" b="1" dirty="0" err="1"/>
              <a:t>Objetivos</a:t>
            </a:r>
            <a:r>
              <a:rPr lang="en-GB" sz="2400" b="1" dirty="0"/>
              <a:t> do </a:t>
            </a:r>
            <a:r>
              <a:rPr lang="en-GB" sz="2400" b="1" dirty="0" err="1"/>
              <a:t>Projeto</a:t>
            </a:r>
            <a:endParaRPr lang="en-GB" sz="2400" dirty="0"/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621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14166" y="1341783"/>
            <a:ext cx="11504068" cy="4556983"/>
          </a:xfrm>
          <a:prstGeom prst="roundRect">
            <a:avLst>
              <a:gd name="adj" fmla="val 5613"/>
            </a:avLst>
          </a:prstGeom>
          <a:gradFill>
            <a:gsLst>
              <a:gs pos="0">
                <a:srgbClr val="0046FE"/>
              </a:gs>
              <a:gs pos="100000">
                <a:srgbClr val="0046FE">
                  <a:lumMod val="99000"/>
                  <a:lumOff val="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Fonte do Dataset:</a:t>
            </a:r>
            <a:r>
              <a:rPr lang="en-GB" dirty="0"/>
              <a:t> 'IBM HR Analytics Employee Attrition &amp; Performance' (</a:t>
            </a:r>
            <a:r>
              <a:rPr lang="en-GB" dirty="0" err="1"/>
              <a:t>WA_Fn</a:t>
            </a:r>
            <a:r>
              <a:rPr lang="en-GB" dirty="0"/>
              <a:t>-</a:t>
            </a:r>
            <a:r>
              <a:rPr lang="en-GB" dirty="0" err="1"/>
              <a:t>UseC</a:t>
            </a:r>
            <a:r>
              <a:rPr lang="en-GB" dirty="0"/>
              <a:t>_-HR-Employee-</a:t>
            </a:r>
            <a:r>
              <a:rPr lang="en-GB" dirty="0" err="1"/>
              <a:t>Attrition.csv</a:t>
            </a:r>
            <a:r>
              <a:rPr lang="en-GB" dirty="0"/>
              <a:t>).</a:t>
            </a:r>
          </a:p>
          <a:p>
            <a:r>
              <a:rPr lang="en-GB" b="1" dirty="0"/>
              <a:t>Estado </a:t>
            </a:r>
            <a:r>
              <a:rPr lang="en-GB" b="1" dirty="0" err="1"/>
              <a:t>Inicial</a:t>
            </a:r>
            <a:r>
              <a:rPr lang="en-GB" b="1" dirty="0"/>
              <a:t>:</a:t>
            </a:r>
            <a:r>
              <a:rPr lang="en-GB" dirty="0"/>
              <a:t> Um </a:t>
            </a:r>
            <a:r>
              <a:rPr lang="en-GB" dirty="0" err="1"/>
              <a:t>único</a:t>
            </a:r>
            <a:r>
              <a:rPr lang="en-GB" dirty="0"/>
              <a:t> </a:t>
            </a:r>
            <a:r>
              <a:rPr lang="en-GB" dirty="0" err="1"/>
              <a:t>ficheiro</a:t>
            </a:r>
            <a:r>
              <a:rPr lang="en-GB" dirty="0"/>
              <a:t> CSV com 1470 </a:t>
            </a:r>
            <a:r>
              <a:rPr lang="en-GB" dirty="0" err="1"/>
              <a:t>linhas</a:t>
            </a:r>
            <a:r>
              <a:rPr lang="en-GB" dirty="0"/>
              <a:t> (</a:t>
            </a:r>
            <a:r>
              <a:rPr lang="en-GB" dirty="0" err="1"/>
              <a:t>colaboradores</a:t>
            </a:r>
            <a:r>
              <a:rPr lang="en-GB" dirty="0"/>
              <a:t>) e 35 </a:t>
            </a:r>
            <a:r>
              <a:rPr lang="en-GB" dirty="0" err="1"/>
              <a:t>colunas</a:t>
            </a:r>
            <a:r>
              <a:rPr lang="en-GB" dirty="0"/>
              <a:t> (</a:t>
            </a:r>
            <a:r>
              <a:rPr lang="en-GB" dirty="0" err="1"/>
              <a:t>atributos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 err="1"/>
              <a:t>Observações</a:t>
            </a:r>
            <a:r>
              <a:rPr lang="en-GB" b="1" dirty="0"/>
              <a:t> </a:t>
            </a:r>
            <a:r>
              <a:rPr lang="en-GB" b="1" dirty="0" err="1"/>
              <a:t>Iniciais</a:t>
            </a:r>
            <a:r>
              <a:rPr lang="en-GB" b="1" dirty="0"/>
              <a:t> </a:t>
            </a:r>
            <a:r>
              <a:rPr lang="en-GB" b="1" dirty="0" err="1"/>
              <a:t>Chave</a:t>
            </a:r>
            <a:r>
              <a:rPr lang="en-GB" b="1" dirty="0"/>
              <a:t>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Ausência</a:t>
            </a:r>
            <a:r>
              <a:rPr lang="en-GB" dirty="0"/>
              <a:t> de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falta</a:t>
            </a:r>
            <a:r>
              <a:rPr lang="en-GB" dirty="0"/>
              <a:t>, </a:t>
            </a:r>
            <a:r>
              <a:rPr lang="en-GB" dirty="0" err="1"/>
              <a:t>indicando</a:t>
            </a:r>
            <a:r>
              <a:rPr lang="en-GB" dirty="0"/>
              <a:t> um dataset </a:t>
            </a:r>
            <a:r>
              <a:rPr lang="en-GB" dirty="0" err="1"/>
              <a:t>limpo</a:t>
            </a:r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Colunas</a:t>
            </a:r>
            <a:r>
              <a:rPr lang="en-GB" dirty="0"/>
              <a:t> </a:t>
            </a:r>
            <a:r>
              <a:rPr lang="en-GB" dirty="0" err="1"/>
              <a:t>EmployeeCount</a:t>
            </a:r>
            <a:r>
              <a:rPr lang="en-GB" dirty="0"/>
              <a:t>, Over18 e </a:t>
            </a:r>
            <a:r>
              <a:rPr lang="en-GB" dirty="0" err="1"/>
              <a:t>StandardHours</a:t>
            </a:r>
            <a:r>
              <a:rPr lang="en-GB" dirty="0"/>
              <a:t> </a:t>
            </a:r>
            <a:r>
              <a:rPr lang="en-GB" dirty="0" err="1"/>
              <a:t>identificadas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constantes</a:t>
            </a:r>
            <a:r>
              <a:rPr lang="en-GB" dirty="0"/>
              <a:t> (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variância</a:t>
            </a:r>
            <a:r>
              <a:rPr lang="en-GB" dirty="0"/>
              <a:t>, </a:t>
            </a:r>
            <a:r>
              <a:rPr lang="en-GB" dirty="0" err="1"/>
              <a:t>irrelevantes</a:t>
            </a:r>
            <a:r>
              <a:rPr lang="en-GB" dirty="0"/>
              <a:t> para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preditiva</a:t>
            </a:r>
            <a:r>
              <a:rPr lang="en-GB" dirty="0"/>
              <a:t>).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Attrition: </a:t>
            </a:r>
            <a:r>
              <a:rPr lang="en-GB" dirty="0" err="1"/>
              <a:t>Variável</a:t>
            </a:r>
            <a:r>
              <a:rPr lang="en-GB" dirty="0"/>
              <a:t> </a:t>
            </a:r>
            <a:r>
              <a:rPr lang="en-GB" dirty="0" err="1"/>
              <a:t>alvo</a:t>
            </a:r>
            <a:r>
              <a:rPr lang="en-GB" dirty="0"/>
              <a:t> (Sim/</a:t>
            </a:r>
            <a:r>
              <a:rPr lang="en-GB" dirty="0" err="1"/>
              <a:t>Não</a:t>
            </a:r>
            <a:r>
              <a:rPr lang="en-GB" dirty="0"/>
              <a:t>).</a:t>
            </a:r>
          </a:p>
          <a:p>
            <a:endParaRPr lang="en-GB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309730" y="712194"/>
            <a:ext cx="485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Compreensão</a:t>
            </a:r>
            <a:r>
              <a:rPr lang="en-GB" sz="2400" dirty="0"/>
              <a:t> e </a:t>
            </a:r>
            <a:r>
              <a:rPr lang="en-GB" sz="2400" dirty="0" err="1"/>
              <a:t>Dicionário</a:t>
            </a:r>
            <a:r>
              <a:rPr lang="en-GB" sz="2400" dirty="0"/>
              <a:t> de Dados</a:t>
            </a:r>
            <a:endParaRPr lang="en-PT" sz="2400" dirty="0"/>
          </a:p>
        </p:txBody>
      </p:sp>
    </p:spTree>
    <p:extLst>
      <p:ext uri="{BB962C8B-B14F-4D97-AF65-F5344CB8AC3E}">
        <p14:creationId xmlns:p14="http://schemas.microsoft.com/office/powerpoint/2010/main" val="26881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309730" y="712194"/>
            <a:ext cx="485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Compreensão</a:t>
            </a:r>
            <a:r>
              <a:rPr lang="en-GB" sz="2400" dirty="0"/>
              <a:t> e </a:t>
            </a:r>
            <a:r>
              <a:rPr lang="en-GB" sz="2400" dirty="0" err="1"/>
              <a:t>Dicionário</a:t>
            </a:r>
            <a:r>
              <a:rPr lang="en-GB" sz="2400" dirty="0"/>
              <a:t> de Dados</a:t>
            </a:r>
            <a:endParaRPr lang="en-PT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3FE0F-707E-C137-0E0A-4C91F723E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59" y="1389692"/>
            <a:ext cx="7772400" cy="47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8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246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Summary of Data</a:t>
            </a:r>
            <a:endParaRPr lang="en-GB" sz="2400" dirty="0"/>
          </a:p>
          <a:p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446F0-5EA9-A1C7-97F7-BA0FDDEEA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3" y="1240043"/>
            <a:ext cx="4710709" cy="5407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3B52F-FC12-7C60-7FF7-9A02E0FAF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54" y="1240043"/>
            <a:ext cx="5200371" cy="27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3839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Distribution Of Age</a:t>
            </a:r>
            <a:endParaRPr lang="en-GB" sz="2400" dirty="0"/>
          </a:p>
          <a:p>
            <a:endParaRPr lang="en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63E7B-C699-D163-D759-C2A38B93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35" y="1142172"/>
            <a:ext cx="7696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7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300</Words>
  <Application>Microsoft Macintosh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Helvetica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Guerreiro</dc:creator>
  <cp:lastModifiedBy>SINA SARIKHANI</cp:lastModifiedBy>
  <cp:revision>44</cp:revision>
  <dcterms:created xsi:type="dcterms:W3CDTF">2025-07-14T16:57:15Z</dcterms:created>
  <dcterms:modified xsi:type="dcterms:W3CDTF">2025-07-17T22:30:13Z</dcterms:modified>
</cp:coreProperties>
</file>