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2" r:id="rId5"/>
    <p:sldId id="271" r:id="rId6"/>
    <p:sldId id="277" r:id="rId7"/>
    <p:sldId id="278" r:id="rId8"/>
    <p:sldId id="280" r:id="rId9"/>
    <p:sldId id="279" r:id="rId10"/>
    <p:sldId id="276" r:id="rId11"/>
    <p:sldId id="275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46FE"/>
    <a:srgbClr val="E6AF2E"/>
    <a:srgbClr val="00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uerreiro" userId="197b37f9d078d50c" providerId="LiveId" clId="{9536BE17-786A-42FB-9EA9-EF615CB31CF4}"/>
    <pc:docChg chg="delSld modSld sldOrd">
      <pc:chgData name="Pedro Guerreiro" userId="197b37f9d078d50c" providerId="LiveId" clId="{9536BE17-786A-42FB-9EA9-EF615CB31CF4}" dt="2025-07-17T18:12:40.507" v="19" actId="2696"/>
      <pc:docMkLst>
        <pc:docMk/>
      </pc:docMkLst>
      <pc:sldChg chg="del">
        <pc:chgData name="Pedro Guerreiro" userId="197b37f9d078d50c" providerId="LiveId" clId="{9536BE17-786A-42FB-9EA9-EF615CB31CF4}" dt="2025-07-17T18:10:50.767" v="2" actId="2696"/>
        <pc:sldMkLst>
          <pc:docMk/>
          <pc:sldMk cId="2330146904" sldId="258"/>
        </pc:sldMkLst>
      </pc:sldChg>
      <pc:sldChg chg="modSp mod ord">
        <pc:chgData name="Pedro Guerreiro" userId="197b37f9d078d50c" providerId="LiveId" clId="{9536BE17-786A-42FB-9EA9-EF615CB31CF4}" dt="2025-07-17T18:12:06.178" v="16" actId="14100"/>
        <pc:sldMkLst>
          <pc:docMk/>
          <pc:sldMk cId="3134308687" sldId="260"/>
        </pc:sldMkLst>
        <pc:spChg chg="mod">
          <ac:chgData name="Pedro Guerreiro" userId="197b37f9d078d50c" providerId="LiveId" clId="{9536BE17-786A-42FB-9EA9-EF615CB31CF4}" dt="2025-07-17T18:11:26.216" v="5" actId="108"/>
          <ac:spMkLst>
            <pc:docMk/>
            <pc:sldMk cId="3134308687" sldId="260"/>
            <ac:spMk id="4" creationId="{00000000-0000-0000-0000-000000000000}"/>
          </ac:spMkLst>
        </pc:spChg>
        <pc:spChg chg="mod">
          <ac:chgData name="Pedro Guerreiro" userId="197b37f9d078d50c" providerId="LiveId" clId="{9536BE17-786A-42FB-9EA9-EF615CB31CF4}" dt="2025-07-17T18:12:06.178" v="16" actId="14100"/>
          <ac:spMkLst>
            <pc:docMk/>
            <pc:sldMk cId="3134308687" sldId="260"/>
            <ac:spMk id="6" creationId="{00000000-0000-0000-0000-000000000000}"/>
          </ac:spMkLst>
        </pc:spChg>
        <pc:spChg chg="mod">
          <ac:chgData name="Pedro Guerreiro" userId="197b37f9d078d50c" providerId="LiveId" clId="{9536BE17-786A-42FB-9EA9-EF615CB31CF4}" dt="2025-07-17T18:11:40.354" v="9" actId="108"/>
          <ac:spMkLst>
            <pc:docMk/>
            <pc:sldMk cId="3134308687" sldId="260"/>
            <ac:spMk id="7" creationId="{00000000-0000-0000-0000-000000000000}"/>
          </ac:spMkLst>
        </pc:spChg>
        <pc:spChg chg="mod">
          <ac:chgData name="Pedro Guerreiro" userId="197b37f9d078d50c" providerId="LiveId" clId="{9536BE17-786A-42FB-9EA9-EF615CB31CF4}" dt="2025-07-17T18:11:46.240" v="12" actId="108"/>
          <ac:spMkLst>
            <pc:docMk/>
            <pc:sldMk cId="3134308687" sldId="260"/>
            <ac:spMk id="11" creationId="{00000000-0000-0000-0000-000000000000}"/>
          </ac:spMkLst>
        </pc:spChg>
        <pc:spChg chg="mod">
          <ac:chgData name="Pedro Guerreiro" userId="197b37f9d078d50c" providerId="LiveId" clId="{9536BE17-786A-42FB-9EA9-EF615CB31CF4}" dt="2025-07-17T18:11:42.301" v="10" actId="108"/>
          <ac:spMkLst>
            <pc:docMk/>
            <pc:sldMk cId="3134308687" sldId="260"/>
            <ac:spMk id="12" creationId="{00000000-0000-0000-0000-000000000000}"/>
          </ac:spMkLst>
        </pc:spChg>
        <pc:spChg chg="mod">
          <ac:chgData name="Pedro Guerreiro" userId="197b37f9d078d50c" providerId="LiveId" clId="{9536BE17-786A-42FB-9EA9-EF615CB31CF4}" dt="2025-07-17T18:11:32.138" v="6" actId="108"/>
          <ac:spMkLst>
            <pc:docMk/>
            <pc:sldMk cId="3134308687" sldId="260"/>
            <ac:spMk id="14" creationId="{00000000-0000-0000-0000-000000000000}"/>
          </ac:spMkLst>
        </pc:spChg>
        <pc:spChg chg="mod">
          <ac:chgData name="Pedro Guerreiro" userId="197b37f9d078d50c" providerId="LiveId" clId="{9536BE17-786A-42FB-9EA9-EF615CB31CF4}" dt="2025-07-17T18:11:36.361" v="7" actId="108"/>
          <ac:spMkLst>
            <pc:docMk/>
            <pc:sldMk cId="3134308687" sldId="260"/>
            <ac:spMk id="15" creationId="{00000000-0000-0000-0000-000000000000}"/>
          </ac:spMkLst>
        </pc:spChg>
        <pc:spChg chg="mod">
          <ac:chgData name="Pedro Guerreiro" userId="197b37f9d078d50c" providerId="LiveId" clId="{9536BE17-786A-42FB-9EA9-EF615CB31CF4}" dt="2025-07-17T18:11:38.430" v="8" actId="108"/>
          <ac:spMkLst>
            <pc:docMk/>
            <pc:sldMk cId="3134308687" sldId="260"/>
            <ac:spMk id="16" creationId="{00000000-0000-0000-0000-000000000000}"/>
          </ac:spMkLst>
        </pc:spChg>
        <pc:spChg chg="mod">
          <ac:chgData name="Pedro Guerreiro" userId="197b37f9d078d50c" providerId="LiveId" clId="{9536BE17-786A-42FB-9EA9-EF615CB31CF4}" dt="2025-07-17T18:11:48.494" v="13" actId="108"/>
          <ac:spMkLst>
            <pc:docMk/>
            <pc:sldMk cId="3134308687" sldId="260"/>
            <ac:spMk id="18" creationId="{00000000-0000-0000-0000-000000000000}"/>
          </ac:spMkLst>
        </pc:spChg>
        <pc:spChg chg="mod">
          <ac:chgData name="Pedro Guerreiro" userId="197b37f9d078d50c" providerId="LiveId" clId="{9536BE17-786A-42FB-9EA9-EF615CB31CF4}" dt="2025-07-17T18:11:44.385" v="11" actId="108"/>
          <ac:spMkLst>
            <pc:docMk/>
            <pc:sldMk cId="3134308687" sldId="260"/>
            <ac:spMk id="20" creationId="{00000000-0000-0000-0000-000000000000}"/>
          </ac:spMkLst>
        </pc:spChg>
      </pc:sldChg>
      <pc:sldChg chg="del">
        <pc:chgData name="Pedro Guerreiro" userId="197b37f9d078d50c" providerId="LiveId" clId="{9536BE17-786A-42FB-9EA9-EF615CB31CF4}" dt="2025-07-17T18:12:40.507" v="19" actId="2696"/>
        <pc:sldMkLst>
          <pc:docMk/>
          <pc:sldMk cId="1625344041" sldId="262"/>
        </pc:sldMkLst>
      </pc:sldChg>
      <pc:sldChg chg="del">
        <pc:chgData name="Pedro Guerreiro" userId="197b37f9d078d50c" providerId="LiveId" clId="{9536BE17-786A-42FB-9EA9-EF615CB31CF4}" dt="2025-07-17T18:10:42.518" v="0" actId="2696"/>
        <pc:sldMkLst>
          <pc:docMk/>
          <pc:sldMk cId="4085229676" sldId="263"/>
        </pc:sldMkLst>
      </pc:sldChg>
      <pc:sldChg chg="del">
        <pc:chgData name="Pedro Guerreiro" userId="197b37f9d078d50c" providerId="LiveId" clId="{9536BE17-786A-42FB-9EA9-EF615CB31CF4}" dt="2025-07-17T18:10:47.072" v="1" actId="2696"/>
        <pc:sldMkLst>
          <pc:docMk/>
          <pc:sldMk cId="3921212088" sldId="264"/>
        </pc:sldMkLst>
      </pc:sldChg>
      <pc:sldChg chg="ord">
        <pc:chgData name="Pedro Guerreiro" userId="197b37f9d078d50c" providerId="LiveId" clId="{9536BE17-786A-42FB-9EA9-EF615CB31CF4}" dt="2025-07-17T18:12:17.560" v="18"/>
        <pc:sldMkLst>
          <pc:docMk/>
          <pc:sldMk cId="281952975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0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1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45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343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02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5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1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47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80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8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56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5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10815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14167" y="1950947"/>
            <a:ext cx="11621000" cy="3377735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Análise</a:t>
            </a:r>
            <a:r>
              <a:rPr lang="en-GB" sz="2400" dirty="0"/>
              <a:t> de RH: </a:t>
            </a:r>
            <a:r>
              <a:rPr lang="en-GB" sz="2400" dirty="0" err="1"/>
              <a:t>Rotatividade</a:t>
            </a:r>
            <a:r>
              <a:rPr lang="en-GB" sz="2400" dirty="0"/>
              <a:t> e </a:t>
            </a:r>
            <a:r>
              <a:rPr lang="en-GB" sz="2400" dirty="0" err="1"/>
              <a:t>Desempenho</a:t>
            </a:r>
            <a:r>
              <a:rPr lang="en-GB" sz="2400" dirty="0"/>
              <a:t> de </a:t>
            </a:r>
            <a:r>
              <a:rPr lang="en-GB" sz="2400" dirty="0" err="1"/>
              <a:t>Colaboradores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Pedro </a:t>
            </a:r>
            <a:r>
              <a:rPr lang="en-GB" sz="2400" dirty="0" err="1"/>
              <a:t>Gurreiro</a:t>
            </a:r>
            <a:r>
              <a:rPr lang="en-GB" sz="2400" dirty="0"/>
              <a:t>/</a:t>
            </a:r>
            <a:r>
              <a:rPr lang="en-GB" sz="2400" dirty="0" err="1"/>
              <a:t>Sina</a:t>
            </a:r>
            <a:r>
              <a:rPr lang="en-GB" sz="2400" dirty="0"/>
              <a:t> </a:t>
            </a:r>
            <a:r>
              <a:rPr lang="en-GB" sz="2400" dirty="0" err="1"/>
              <a:t>Sarikhani</a:t>
            </a:r>
            <a:r>
              <a:rPr lang="en-GB" sz="2400" dirty="0"/>
              <a:t>- </a:t>
            </a:r>
            <a:r>
              <a:rPr lang="en-GB" sz="2400" dirty="0" err="1"/>
              <a:t>Equipa</a:t>
            </a:r>
            <a:r>
              <a:rPr lang="en-GB" sz="2400" dirty="0"/>
              <a:t> </a:t>
            </a:r>
            <a:r>
              <a:rPr lang="en-GB" sz="2400" dirty="0" err="1"/>
              <a:t>Numero</a:t>
            </a:r>
            <a:r>
              <a:rPr lang="en-GB" sz="2400" dirty="0"/>
              <a:t> x</a:t>
            </a: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b="1" dirty="0"/>
              <a:t>Date:</a:t>
            </a:r>
            <a:r>
              <a:rPr lang="en-GB" sz="2400" dirty="0"/>
              <a:t> 17 de </a:t>
            </a:r>
            <a:r>
              <a:rPr lang="en-GB" sz="2400" dirty="0" err="1"/>
              <a:t>Julho</a:t>
            </a:r>
            <a:r>
              <a:rPr lang="en-GB" sz="2400" dirty="0"/>
              <a:t> de 2025</a:t>
            </a:r>
          </a:p>
          <a:p>
            <a:pPr algn="ctr"/>
            <a:endParaRPr lang="pt-PT" dirty="0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7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9071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14166" y="1721195"/>
            <a:ext cx="11504068" cy="3814901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309730" y="712194"/>
            <a:ext cx="4850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Introdução</a:t>
            </a:r>
            <a:r>
              <a:rPr lang="en-GB" sz="2400" b="1" dirty="0"/>
              <a:t> &amp; </a:t>
            </a:r>
            <a:r>
              <a:rPr lang="en-GB" sz="2400" b="1" dirty="0" err="1"/>
              <a:t>Objetivos</a:t>
            </a:r>
            <a:r>
              <a:rPr lang="en-GB" sz="2400" b="1" dirty="0"/>
              <a:t> do </a:t>
            </a:r>
            <a:r>
              <a:rPr lang="en-GB" sz="2400" b="1" dirty="0" err="1"/>
              <a:t>Projeto</a:t>
            </a:r>
            <a:endParaRPr lang="en-GB" sz="2400" dirty="0"/>
          </a:p>
          <a:p>
            <a:endParaRPr lang="en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1A19B2-E319-9632-19CD-6776359F0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17"/>
          <a:stretch/>
        </p:blipFill>
        <p:spPr>
          <a:xfrm>
            <a:off x="1645021" y="1721194"/>
            <a:ext cx="8156287" cy="38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9071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14166" y="1721195"/>
            <a:ext cx="11504068" cy="3814901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err="1"/>
              <a:t>análise</a:t>
            </a:r>
            <a:r>
              <a:rPr lang="en-GB" dirty="0"/>
              <a:t> de RH </a:t>
            </a:r>
            <a:r>
              <a:rPr lang="en-GB" dirty="0" err="1"/>
              <a:t>é</a:t>
            </a:r>
            <a:r>
              <a:rPr lang="en-GB" dirty="0"/>
              <a:t> crucial para </a:t>
            </a:r>
            <a:r>
              <a:rPr lang="en-GB" dirty="0" err="1"/>
              <a:t>compreender</a:t>
            </a:r>
            <a:r>
              <a:rPr lang="en-GB" dirty="0"/>
              <a:t> a </a:t>
            </a:r>
            <a:r>
              <a:rPr lang="en-GB" dirty="0" err="1"/>
              <a:t>dinâmica</a:t>
            </a:r>
            <a:r>
              <a:rPr lang="en-GB" dirty="0"/>
              <a:t> da </a:t>
            </a:r>
            <a:r>
              <a:rPr lang="en-GB" dirty="0" err="1"/>
              <a:t>força</a:t>
            </a:r>
            <a:r>
              <a:rPr lang="en-GB" dirty="0"/>
              <a:t> de </a:t>
            </a:r>
            <a:r>
              <a:rPr lang="en-GB" dirty="0" err="1"/>
              <a:t>trabalho</a:t>
            </a:r>
            <a:r>
              <a:rPr lang="en-GB" dirty="0"/>
              <a:t>. A </a:t>
            </a:r>
            <a:r>
              <a:rPr lang="en-GB" dirty="0" err="1"/>
              <a:t>rotatividade</a:t>
            </a:r>
            <a:r>
              <a:rPr lang="en-GB" dirty="0"/>
              <a:t> de </a:t>
            </a:r>
            <a:r>
              <a:rPr lang="en-GB" dirty="0" err="1"/>
              <a:t>colaboradores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um </a:t>
            </a:r>
            <a:r>
              <a:rPr lang="en-GB" dirty="0" err="1"/>
              <a:t>desafio</a:t>
            </a:r>
            <a:r>
              <a:rPr lang="en-GB" dirty="0"/>
              <a:t> </a:t>
            </a:r>
            <a:r>
              <a:rPr lang="en-GB" dirty="0" err="1"/>
              <a:t>crítico</a:t>
            </a:r>
            <a:r>
              <a:rPr lang="en-GB" dirty="0"/>
              <a:t> que </a:t>
            </a:r>
            <a:r>
              <a:rPr lang="en-GB" dirty="0" err="1"/>
              <a:t>afeta</a:t>
            </a:r>
            <a:r>
              <a:rPr lang="en-GB" dirty="0"/>
              <a:t> a </a:t>
            </a:r>
            <a:r>
              <a:rPr lang="en-GB" dirty="0" err="1"/>
              <a:t>estabilidade</a:t>
            </a:r>
            <a:r>
              <a:rPr lang="en-GB" dirty="0"/>
              <a:t>, </a:t>
            </a:r>
            <a:r>
              <a:rPr lang="en-GB" dirty="0" err="1"/>
              <a:t>produtividade</a:t>
            </a:r>
            <a:r>
              <a:rPr lang="en-GB" dirty="0"/>
              <a:t> e custos </a:t>
            </a:r>
            <a:r>
              <a:rPr lang="en-GB" dirty="0" err="1"/>
              <a:t>organizacionais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Problema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Analisar</a:t>
            </a:r>
            <a:r>
              <a:rPr lang="en-GB" dirty="0"/>
              <a:t> o dataset 'IBM HR Analytics Employee Attrition &amp; Performance' para </a:t>
            </a:r>
            <a:r>
              <a:rPr lang="en-GB" dirty="0" err="1"/>
              <a:t>identificar</a:t>
            </a:r>
            <a:r>
              <a:rPr lang="en-GB" dirty="0"/>
              <a:t> </a:t>
            </a:r>
            <a:r>
              <a:rPr lang="en-GB" dirty="0" err="1"/>
              <a:t>fatores</a:t>
            </a:r>
            <a:r>
              <a:rPr lang="en-GB" dirty="0"/>
              <a:t> que </a:t>
            </a:r>
            <a:r>
              <a:rPr lang="en-GB" dirty="0" err="1"/>
              <a:t>contribuem</a:t>
            </a:r>
            <a:r>
              <a:rPr lang="en-GB" dirty="0"/>
              <a:t> para a </a:t>
            </a:r>
            <a:r>
              <a:rPr lang="en-GB" dirty="0" err="1"/>
              <a:t>rotatividade</a:t>
            </a:r>
            <a:r>
              <a:rPr lang="en-GB" dirty="0"/>
              <a:t> e </a:t>
            </a:r>
            <a:r>
              <a:rPr lang="en-GB" dirty="0" err="1"/>
              <a:t>oportunidades</a:t>
            </a:r>
            <a:r>
              <a:rPr lang="en-GB" dirty="0"/>
              <a:t> para </a:t>
            </a:r>
            <a:r>
              <a:rPr lang="en-GB" dirty="0" err="1"/>
              <a:t>melhorar</a:t>
            </a:r>
            <a:r>
              <a:rPr lang="en-GB" dirty="0"/>
              <a:t> a </a:t>
            </a:r>
            <a:r>
              <a:rPr lang="en-GB" dirty="0" err="1"/>
              <a:t>retenção</a:t>
            </a:r>
            <a:r>
              <a:rPr lang="en-GB" dirty="0"/>
              <a:t> e o </a:t>
            </a:r>
            <a:r>
              <a:rPr lang="en-GB" dirty="0" err="1"/>
              <a:t>desempenho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Objetivos</a:t>
            </a:r>
            <a:r>
              <a:rPr lang="en-GB" b="1" dirty="0"/>
              <a:t> </a:t>
            </a:r>
            <a:r>
              <a:rPr lang="en-GB" b="1" dirty="0" err="1"/>
              <a:t>Principais</a:t>
            </a:r>
            <a:r>
              <a:rPr lang="en-GB" b="1" dirty="0"/>
              <a:t>:</a:t>
            </a: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Exploratória</a:t>
            </a:r>
            <a:r>
              <a:rPr lang="en-GB" dirty="0"/>
              <a:t> de Dados (EDA).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Desenhar</a:t>
            </a:r>
            <a:r>
              <a:rPr lang="en-GB" dirty="0"/>
              <a:t> e 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base de dados </a:t>
            </a:r>
            <a:r>
              <a:rPr lang="en-GB" dirty="0" err="1"/>
              <a:t>relacional</a:t>
            </a:r>
            <a:r>
              <a:rPr lang="en-GB" dirty="0"/>
              <a:t> </a:t>
            </a:r>
            <a:r>
              <a:rPr lang="en-GB" dirty="0" err="1"/>
              <a:t>normalizada</a:t>
            </a:r>
            <a:r>
              <a:rPr lang="en-GB" dirty="0"/>
              <a:t> (3NF).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Demonstrar</a:t>
            </a:r>
            <a:r>
              <a:rPr lang="en-GB" dirty="0"/>
              <a:t> </a:t>
            </a:r>
            <a:r>
              <a:rPr lang="en-GB" dirty="0" err="1"/>
              <a:t>proficiência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SQL (DDL, DML, DQL).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Identificar</a:t>
            </a:r>
            <a:r>
              <a:rPr lang="en-GB" dirty="0"/>
              <a:t> um </a:t>
            </a:r>
            <a:r>
              <a:rPr lang="en-GB" dirty="0" err="1"/>
              <a:t>caso</a:t>
            </a:r>
            <a:r>
              <a:rPr lang="en-GB" dirty="0"/>
              <a:t> de </a:t>
            </a:r>
            <a:r>
              <a:rPr lang="en-GB" dirty="0" err="1"/>
              <a:t>uso</a:t>
            </a:r>
            <a:r>
              <a:rPr lang="en-GB" dirty="0"/>
              <a:t> para base de dados NoSQL (MongoDB).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Esquematizar</a:t>
            </a:r>
            <a:r>
              <a:rPr lang="en-GB" dirty="0"/>
              <a:t> </a:t>
            </a:r>
            <a:r>
              <a:rPr lang="en-GB" dirty="0" err="1"/>
              <a:t>preparação</a:t>
            </a:r>
            <a:r>
              <a:rPr lang="en-GB" dirty="0"/>
              <a:t> de dados (Power Query) e </a:t>
            </a:r>
            <a:r>
              <a:rPr lang="en-GB" dirty="0" err="1"/>
              <a:t>modelagem</a:t>
            </a:r>
            <a:r>
              <a:rPr lang="en-GB" dirty="0"/>
              <a:t> (Power BI).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Definir</a:t>
            </a:r>
            <a:r>
              <a:rPr lang="en-GB" dirty="0"/>
              <a:t> </a:t>
            </a:r>
            <a:r>
              <a:rPr lang="en-GB" dirty="0" err="1"/>
              <a:t>questões</a:t>
            </a:r>
            <a:r>
              <a:rPr lang="en-GB" dirty="0"/>
              <a:t> de </a:t>
            </a:r>
            <a:r>
              <a:rPr lang="en-GB" dirty="0" err="1"/>
              <a:t>negócio</a:t>
            </a:r>
            <a:r>
              <a:rPr lang="en-GB" dirty="0"/>
              <a:t> e </a:t>
            </a:r>
            <a:r>
              <a:rPr lang="en-GB" dirty="0" err="1"/>
              <a:t>indicadores</a:t>
            </a:r>
            <a:r>
              <a:rPr lang="en-GB" dirty="0"/>
              <a:t> </a:t>
            </a:r>
            <a:r>
              <a:rPr lang="en-GB" dirty="0" err="1"/>
              <a:t>analíticos</a:t>
            </a:r>
            <a:r>
              <a:rPr lang="en-GB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Propor</a:t>
            </a:r>
            <a:r>
              <a:rPr lang="en-GB" dirty="0"/>
              <a:t> </a:t>
            </a:r>
            <a:r>
              <a:rPr lang="en-GB" dirty="0" err="1"/>
              <a:t>conclusões</a:t>
            </a:r>
            <a:r>
              <a:rPr lang="en-GB" dirty="0"/>
              <a:t> e </a:t>
            </a:r>
            <a:r>
              <a:rPr lang="en-GB" dirty="0" err="1"/>
              <a:t>recomendações</a:t>
            </a:r>
            <a:r>
              <a:rPr lang="en-GB" dirty="0"/>
              <a:t> </a:t>
            </a:r>
            <a:r>
              <a:rPr lang="en-GB" dirty="0" err="1"/>
              <a:t>baseadas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dados.</a:t>
            </a:r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5126338" y="885199"/>
            <a:ext cx="14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14922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9071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14166" y="1721195"/>
            <a:ext cx="11504068" cy="3814901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b="1" dirty="0" err="1"/>
              <a:t>Problema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Analisar</a:t>
            </a:r>
            <a:r>
              <a:rPr lang="en-GB" dirty="0"/>
              <a:t> o dataset 'IBM HR Analytics Employee Attrition &amp; Performance' para </a:t>
            </a:r>
            <a:r>
              <a:rPr lang="en-GB" dirty="0" err="1"/>
              <a:t>identificar</a:t>
            </a:r>
            <a:r>
              <a:rPr lang="en-GB" dirty="0"/>
              <a:t> </a:t>
            </a:r>
            <a:r>
              <a:rPr lang="en-GB" dirty="0" err="1"/>
              <a:t>fatores</a:t>
            </a:r>
            <a:r>
              <a:rPr lang="en-GB" dirty="0"/>
              <a:t> que </a:t>
            </a:r>
            <a:r>
              <a:rPr lang="en-GB" dirty="0" err="1"/>
              <a:t>contribuem</a:t>
            </a:r>
            <a:r>
              <a:rPr lang="en-GB" dirty="0"/>
              <a:t> para a </a:t>
            </a:r>
            <a:r>
              <a:rPr lang="en-GB" dirty="0" err="1"/>
              <a:t>rotatividade</a:t>
            </a:r>
            <a:r>
              <a:rPr lang="en-GB" dirty="0"/>
              <a:t> e </a:t>
            </a:r>
            <a:r>
              <a:rPr lang="en-GB" dirty="0" err="1"/>
              <a:t>oportunidades</a:t>
            </a:r>
            <a:r>
              <a:rPr lang="en-GB" dirty="0"/>
              <a:t> para </a:t>
            </a:r>
            <a:r>
              <a:rPr lang="en-GB" dirty="0" err="1"/>
              <a:t>melhorar</a:t>
            </a:r>
            <a:r>
              <a:rPr lang="en-GB" dirty="0"/>
              <a:t> a </a:t>
            </a:r>
            <a:r>
              <a:rPr lang="en-GB" dirty="0" err="1"/>
              <a:t>retenção</a:t>
            </a:r>
            <a:r>
              <a:rPr lang="en-GB" dirty="0"/>
              <a:t> e o </a:t>
            </a:r>
            <a:r>
              <a:rPr lang="en-GB" dirty="0" err="1"/>
              <a:t>desempenho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Objetivos</a:t>
            </a:r>
            <a:r>
              <a:rPr lang="en-GB" b="1" dirty="0"/>
              <a:t> </a:t>
            </a:r>
            <a:r>
              <a:rPr lang="en-GB" b="1" dirty="0" err="1"/>
              <a:t>Principais</a:t>
            </a:r>
            <a:r>
              <a:rPr lang="en-GB" b="1" dirty="0"/>
              <a:t> de </a:t>
            </a:r>
            <a:r>
              <a:rPr lang="en-GB" b="1" dirty="0" err="1"/>
              <a:t>Projeto</a:t>
            </a:r>
            <a:r>
              <a:rPr lang="en-GB" b="1" dirty="0"/>
              <a:t>:</a:t>
            </a: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Analisar</a:t>
            </a:r>
            <a:r>
              <a:rPr lang="en-GB" dirty="0"/>
              <a:t> o dataset e </a:t>
            </a:r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diccionário</a:t>
            </a:r>
            <a:r>
              <a:rPr lang="en-GB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estatística</a:t>
            </a:r>
            <a:r>
              <a:rPr lang="en-GB" dirty="0"/>
              <a:t> </a:t>
            </a:r>
            <a:r>
              <a:rPr lang="en-GB" dirty="0" err="1"/>
              <a:t>descritiva</a:t>
            </a:r>
            <a:r>
              <a:rPr lang="en-GB" dirty="0"/>
              <a:t> de Dados com R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Desenhar</a:t>
            </a:r>
            <a:r>
              <a:rPr lang="en-GB" dirty="0"/>
              <a:t> e 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base de dados </a:t>
            </a:r>
            <a:r>
              <a:rPr lang="en-GB" dirty="0" err="1"/>
              <a:t>relacional</a:t>
            </a:r>
            <a:r>
              <a:rPr lang="en-GB" dirty="0"/>
              <a:t> </a:t>
            </a:r>
            <a:r>
              <a:rPr lang="en-GB" dirty="0" err="1"/>
              <a:t>normalizada</a:t>
            </a:r>
            <a:r>
              <a:rPr lang="en-GB" dirty="0"/>
              <a:t> (</a:t>
            </a:r>
            <a:r>
              <a:rPr lang="en-GB" dirty="0" err="1"/>
              <a:t>Até</a:t>
            </a:r>
            <a:r>
              <a:rPr lang="en-GB" dirty="0"/>
              <a:t> 3NF).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Demonstrar</a:t>
            </a:r>
            <a:r>
              <a:rPr lang="en-GB" dirty="0"/>
              <a:t> </a:t>
            </a:r>
            <a:r>
              <a:rPr lang="en-GB" dirty="0" err="1"/>
              <a:t>proficiência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SQL 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Identificar</a:t>
            </a:r>
            <a:r>
              <a:rPr lang="en-GB" dirty="0"/>
              <a:t> um </a:t>
            </a:r>
            <a:r>
              <a:rPr lang="en-GB" dirty="0" err="1"/>
              <a:t>caso</a:t>
            </a:r>
            <a:r>
              <a:rPr lang="en-GB" dirty="0"/>
              <a:t> de </a:t>
            </a:r>
            <a:r>
              <a:rPr lang="en-GB" dirty="0" err="1"/>
              <a:t>uso</a:t>
            </a:r>
            <a:r>
              <a:rPr lang="en-GB" dirty="0"/>
              <a:t> para base de dados NoSQL (MongoDB).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Esquematizar</a:t>
            </a:r>
            <a:r>
              <a:rPr lang="en-GB" dirty="0"/>
              <a:t> </a:t>
            </a:r>
            <a:r>
              <a:rPr lang="en-GB" dirty="0" err="1"/>
              <a:t>preparação</a:t>
            </a:r>
            <a:r>
              <a:rPr lang="en-GB" dirty="0"/>
              <a:t> de dados (Power Query) e </a:t>
            </a:r>
            <a:r>
              <a:rPr lang="en-GB" dirty="0" err="1"/>
              <a:t>modelagem</a:t>
            </a:r>
            <a:r>
              <a:rPr lang="en-GB" dirty="0"/>
              <a:t> OLAP (Power BI).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Definir</a:t>
            </a:r>
            <a:r>
              <a:rPr lang="en-GB" dirty="0"/>
              <a:t> </a:t>
            </a:r>
            <a:r>
              <a:rPr lang="en-GB" dirty="0" err="1"/>
              <a:t>questões</a:t>
            </a:r>
            <a:r>
              <a:rPr lang="en-GB" dirty="0"/>
              <a:t> de </a:t>
            </a:r>
            <a:r>
              <a:rPr lang="en-GB" dirty="0" err="1"/>
              <a:t>negócio</a:t>
            </a:r>
            <a:r>
              <a:rPr lang="en-GB" dirty="0"/>
              <a:t> e </a:t>
            </a:r>
            <a:r>
              <a:rPr lang="en-GB" dirty="0" err="1"/>
              <a:t>indicadores</a:t>
            </a:r>
            <a:r>
              <a:rPr lang="en-GB" dirty="0"/>
              <a:t> </a:t>
            </a:r>
            <a:r>
              <a:rPr lang="en-GB" dirty="0" err="1"/>
              <a:t>analíticos</a:t>
            </a:r>
            <a:r>
              <a:rPr lang="en-GB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Propor</a:t>
            </a:r>
            <a:r>
              <a:rPr lang="en-GB" dirty="0"/>
              <a:t> </a:t>
            </a:r>
            <a:r>
              <a:rPr lang="en-GB" dirty="0" err="1"/>
              <a:t>conclusões</a:t>
            </a:r>
            <a:r>
              <a:rPr lang="en-GB" dirty="0"/>
              <a:t> e </a:t>
            </a:r>
            <a:r>
              <a:rPr lang="en-GB" dirty="0" err="1"/>
              <a:t>recomendações</a:t>
            </a:r>
            <a:r>
              <a:rPr lang="en-GB" dirty="0"/>
              <a:t> </a:t>
            </a:r>
            <a:r>
              <a:rPr lang="en-GB" dirty="0" err="1"/>
              <a:t>baseadas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dados.</a:t>
            </a:r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309730" y="712194"/>
            <a:ext cx="4850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Introdução</a:t>
            </a:r>
            <a:r>
              <a:rPr lang="en-GB" sz="2400" b="1" dirty="0"/>
              <a:t> &amp; </a:t>
            </a:r>
            <a:r>
              <a:rPr lang="en-GB" sz="2400" b="1" dirty="0" err="1"/>
              <a:t>Objetivos</a:t>
            </a:r>
            <a:r>
              <a:rPr lang="en-GB" sz="2400" b="1" dirty="0"/>
              <a:t> do </a:t>
            </a:r>
            <a:r>
              <a:rPr lang="en-GB" sz="2400" b="1" dirty="0" err="1"/>
              <a:t>Projeto</a:t>
            </a:r>
            <a:endParaRPr lang="en-GB" sz="2400" dirty="0"/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6211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10815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14166" y="1341783"/>
            <a:ext cx="11504068" cy="4556983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Fonte do Dataset:</a:t>
            </a:r>
            <a:r>
              <a:rPr lang="en-GB" dirty="0"/>
              <a:t> 'IBM HR Analytics Employee Attrition &amp; Performance' (</a:t>
            </a:r>
            <a:r>
              <a:rPr lang="en-GB" dirty="0" err="1"/>
              <a:t>WA_Fn</a:t>
            </a:r>
            <a:r>
              <a:rPr lang="en-GB" dirty="0"/>
              <a:t>-</a:t>
            </a:r>
            <a:r>
              <a:rPr lang="en-GB" dirty="0" err="1"/>
              <a:t>UseC</a:t>
            </a:r>
            <a:r>
              <a:rPr lang="en-GB" dirty="0"/>
              <a:t>_-HR-Employee-</a:t>
            </a:r>
            <a:r>
              <a:rPr lang="en-GB" dirty="0" err="1"/>
              <a:t>Attrition.csv</a:t>
            </a:r>
            <a:r>
              <a:rPr lang="en-GB" dirty="0"/>
              <a:t>).</a:t>
            </a:r>
          </a:p>
          <a:p>
            <a:r>
              <a:rPr lang="en-GB" b="1" dirty="0"/>
              <a:t>Estado </a:t>
            </a:r>
            <a:r>
              <a:rPr lang="en-GB" b="1" dirty="0" err="1"/>
              <a:t>Inicial</a:t>
            </a:r>
            <a:r>
              <a:rPr lang="en-GB" b="1" dirty="0"/>
              <a:t>:</a:t>
            </a:r>
            <a:r>
              <a:rPr lang="en-GB" dirty="0"/>
              <a:t> Um </a:t>
            </a:r>
            <a:r>
              <a:rPr lang="en-GB" dirty="0" err="1"/>
              <a:t>único</a:t>
            </a:r>
            <a:r>
              <a:rPr lang="en-GB" dirty="0"/>
              <a:t> </a:t>
            </a:r>
            <a:r>
              <a:rPr lang="en-GB" dirty="0" err="1"/>
              <a:t>ficheiro</a:t>
            </a:r>
            <a:r>
              <a:rPr lang="en-GB" dirty="0"/>
              <a:t> CSV com 1470 </a:t>
            </a:r>
            <a:r>
              <a:rPr lang="en-GB" dirty="0" err="1"/>
              <a:t>linhas</a:t>
            </a:r>
            <a:r>
              <a:rPr lang="en-GB" dirty="0"/>
              <a:t> (</a:t>
            </a:r>
            <a:r>
              <a:rPr lang="en-GB" dirty="0" err="1"/>
              <a:t>colaboradores</a:t>
            </a:r>
            <a:r>
              <a:rPr lang="en-GB" dirty="0"/>
              <a:t>) e 35 </a:t>
            </a:r>
            <a:r>
              <a:rPr lang="en-GB" dirty="0" err="1"/>
              <a:t>colunas</a:t>
            </a:r>
            <a:r>
              <a:rPr lang="en-GB" dirty="0"/>
              <a:t> (</a:t>
            </a:r>
            <a:r>
              <a:rPr lang="en-GB" dirty="0" err="1"/>
              <a:t>atributos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 err="1"/>
              <a:t>Observações</a:t>
            </a:r>
            <a:r>
              <a:rPr lang="en-GB" b="1" dirty="0"/>
              <a:t> </a:t>
            </a:r>
            <a:r>
              <a:rPr lang="en-GB" b="1" dirty="0" err="1"/>
              <a:t>Iniciais</a:t>
            </a:r>
            <a:r>
              <a:rPr lang="en-GB" b="1" dirty="0"/>
              <a:t> </a:t>
            </a:r>
            <a:r>
              <a:rPr lang="en-GB" b="1" dirty="0" err="1"/>
              <a:t>Chave</a:t>
            </a:r>
            <a:r>
              <a:rPr lang="en-GB" b="1" dirty="0"/>
              <a:t>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Ausência</a:t>
            </a:r>
            <a:r>
              <a:rPr lang="en-GB" dirty="0"/>
              <a:t> de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falta</a:t>
            </a:r>
            <a:r>
              <a:rPr lang="en-GB" dirty="0"/>
              <a:t>, </a:t>
            </a:r>
            <a:r>
              <a:rPr lang="en-GB" dirty="0" err="1"/>
              <a:t>indicando</a:t>
            </a:r>
            <a:r>
              <a:rPr lang="en-GB" dirty="0"/>
              <a:t> um dataset </a:t>
            </a:r>
            <a:r>
              <a:rPr lang="en-GB" dirty="0" err="1"/>
              <a:t>limpo</a:t>
            </a:r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Colunas</a:t>
            </a:r>
            <a:r>
              <a:rPr lang="en-GB" dirty="0"/>
              <a:t> </a:t>
            </a:r>
            <a:r>
              <a:rPr lang="en-GB" dirty="0" err="1"/>
              <a:t>EmployeeCount</a:t>
            </a:r>
            <a:r>
              <a:rPr lang="en-GB" dirty="0"/>
              <a:t>, Over18 e </a:t>
            </a:r>
            <a:r>
              <a:rPr lang="en-GB" dirty="0" err="1"/>
              <a:t>StandardHours</a:t>
            </a:r>
            <a:r>
              <a:rPr lang="en-GB" dirty="0"/>
              <a:t> </a:t>
            </a:r>
            <a:r>
              <a:rPr lang="en-GB" dirty="0" err="1"/>
              <a:t>identificadas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constantes</a:t>
            </a:r>
            <a:r>
              <a:rPr lang="en-GB" dirty="0"/>
              <a:t> (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variância</a:t>
            </a:r>
            <a:r>
              <a:rPr lang="en-GB" dirty="0"/>
              <a:t>, </a:t>
            </a:r>
            <a:r>
              <a:rPr lang="en-GB" dirty="0" err="1"/>
              <a:t>irrelevantes</a:t>
            </a:r>
            <a:r>
              <a:rPr lang="en-GB" dirty="0"/>
              <a:t> para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preditiva</a:t>
            </a:r>
            <a:r>
              <a:rPr lang="en-GB" dirty="0"/>
              <a:t>).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Attrition: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alvo</a:t>
            </a:r>
            <a:r>
              <a:rPr lang="en-GB" dirty="0"/>
              <a:t> (Sim/</a:t>
            </a:r>
            <a:r>
              <a:rPr lang="en-GB" dirty="0" err="1"/>
              <a:t>Não</a:t>
            </a:r>
            <a:r>
              <a:rPr lang="en-GB" dirty="0"/>
              <a:t>).</a:t>
            </a:r>
          </a:p>
          <a:p>
            <a:endParaRPr lang="en-GB" dirty="0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309730" y="712194"/>
            <a:ext cx="485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Compreensão</a:t>
            </a:r>
            <a:r>
              <a:rPr lang="en-GB" sz="2400" dirty="0"/>
              <a:t> e </a:t>
            </a:r>
            <a:r>
              <a:rPr lang="en-GB" sz="2400" dirty="0" err="1"/>
              <a:t>Dicionário</a:t>
            </a:r>
            <a:r>
              <a:rPr lang="en-GB" sz="2400" dirty="0"/>
              <a:t> de Dados</a:t>
            </a:r>
            <a:endParaRPr lang="en-PT" sz="2400" dirty="0"/>
          </a:p>
        </p:txBody>
      </p:sp>
    </p:spTree>
    <p:extLst>
      <p:ext uri="{BB962C8B-B14F-4D97-AF65-F5344CB8AC3E}">
        <p14:creationId xmlns:p14="http://schemas.microsoft.com/office/powerpoint/2010/main" val="26881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10815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309730" y="712194"/>
            <a:ext cx="485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Compreensão</a:t>
            </a:r>
            <a:r>
              <a:rPr lang="en-GB" sz="2400" dirty="0"/>
              <a:t> e </a:t>
            </a:r>
            <a:r>
              <a:rPr lang="en-GB" sz="2400" dirty="0" err="1"/>
              <a:t>Dicionário</a:t>
            </a:r>
            <a:r>
              <a:rPr lang="en-GB" sz="2400" dirty="0"/>
              <a:t> de Dados</a:t>
            </a:r>
            <a:endParaRPr lang="en-PT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3FE0F-707E-C137-0E0A-4C91F723E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59" y="1389692"/>
            <a:ext cx="7772400" cy="47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8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32631" y="637831"/>
            <a:ext cx="246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Summary of Data</a:t>
            </a:r>
            <a:endParaRPr lang="en-GB" sz="2400" dirty="0"/>
          </a:p>
          <a:p>
            <a:endParaRPr lang="en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446F0-5EA9-A1C7-97F7-BA0FDDEEA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3" y="1240043"/>
            <a:ext cx="4710709" cy="5407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3B52F-FC12-7C60-7FF7-9A02E0FAF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54" y="1240043"/>
            <a:ext cx="5200371" cy="27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0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32631" y="637831"/>
            <a:ext cx="246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Summary of Data</a:t>
            </a:r>
            <a:endParaRPr lang="en-GB" sz="2400" dirty="0"/>
          </a:p>
          <a:p>
            <a:endParaRPr lang="en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63E7B-C699-D163-D759-C2A38B93B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35" y="1142172"/>
            <a:ext cx="7696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32631" y="637831"/>
            <a:ext cx="246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Summary of Data</a:t>
            </a:r>
            <a:endParaRPr lang="en-GB" sz="2400" dirty="0"/>
          </a:p>
          <a:p>
            <a:endParaRPr lang="en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4F418-2EC4-B1C6-DADB-FB742E457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222409"/>
            <a:ext cx="7340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32631" y="637831"/>
            <a:ext cx="246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Summary of Data</a:t>
            </a:r>
            <a:endParaRPr lang="en-GB" sz="2400" dirty="0"/>
          </a:p>
          <a:p>
            <a:endParaRPr lang="en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BBBF1-5B45-0455-BAD7-E973045BD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1"/>
          <a:stretch/>
        </p:blipFill>
        <p:spPr>
          <a:xfrm>
            <a:off x="2425700" y="1167575"/>
            <a:ext cx="7340600" cy="49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32631" y="637831"/>
            <a:ext cx="246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Summary of Data</a:t>
            </a:r>
            <a:endParaRPr lang="en-GB" sz="2400" dirty="0"/>
          </a:p>
          <a:p>
            <a:endParaRPr lang="en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DA639-F3D4-2D43-3F62-5529C190C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28366"/>
            <a:ext cx="65532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20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396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Guerreiro</dc:creator>
  <cp:lastModifiedBy>SINA SARIKHANI</cp:lastModifiedBy>
  <cp:revision>42</cp:revision>
  <dcterms:created xsi:type="dcterms:W3CDTF">2025-07-14T16:57:15Z</dcterms:created>
  <dcterms:modified xsi:type="dcterms:W3CDTF">2025-07-17T21:34:25Z</dcterms:modified>
</cp:coreProperties>
</file>