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1a90a3803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1a90a3803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1a90a3803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1a90a3803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1ee9c8af9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1ee9c8af9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1a90a3803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1a90a3803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ee9c8af9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1ee9c8af9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ee9c8af9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ee9c8af9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ee9c8af9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1ee9c8af9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ee9c8af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1ee9c8af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ee9c8af9_5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ee9c8af9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ee9c8af9_5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1ee9c8af9_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1a18082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1a18082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c4632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c4632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1ee9c8af9_5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1ee9c8af9_5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2c4632b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2c4632b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ee9c8af9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ee9c8af9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ee9c8af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1ee9c8af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1a90a380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1a90a380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a90a380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1a90a380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1a90a3803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1a90a3803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1a90a3803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1a90a3803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1a90a3803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1a90a3803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1a90a3803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1a90a3803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4700"/>
            <a:ext cx="9144000" cy="15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000FF"/>
                </a:solidFill>
              </a:rPr>
              <a:t>Origine AES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56525"/>
            <a:ext cx="85206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74151"/>
                </a:solidFill>
                <a:highlight>
                  <a:srgbClr val="F7F7F8"/>
                </a:highlight>
              </a:rPr>
              <a:t>L’AES (Advanced Encryption Standard), également connu sous le nom de Rijndael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74151"/>
                </a:solidFill>
                <a:highlight>
                  <a:srgbClr val="F7F7F8"/>
                </a:highlight>
              </a:rPr>
              <a:t>Choisi comme nouveau standard de chiffrement par le NIST (National Institute of Standards and Technology) des États-Unis en 2000 pour remplacer le DES obsolète.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A</a:t>
            </a:r>
            <a:r>
              <a:rPr lang="fr" sz="1200">
                <a:solidFill>
                  <a:schemeClr val="dk1"/>
                </a:solidFill>
              </a:rPr>
              <a:t>lgorithme de cryptage symétrique utilisé pour protéger les données sensibles.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374151"/>
                </a:solidFill>
                <a:highlight>
                  <a:srgbClr val="F7F7F8"/>
                </a:highlight>
              </a:rPr>
              <a:t>R</a:t>
            </a:r>
            <a:r>
              <a:rPr lang="fr" sz="1200">
                <a:solidFill>
                  <a:srgbClr val="374151"/>
                </a:solidFill>
                <a:highlight>
                  <a:srgbClr val="F7F7F8"/>
                </a:highlight>
              </a:rPr>
              <a:t>echercher un nouvel algorithme de chiffrement pour remplacer le Data Encryption Standard (DES) obsolète.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00">
                <a:solidFill>
                  <a:srgbClr val="0000FF"/>
                </a:solidFill>
              </a:rPr>
              <a:t>MixColumns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			</a:t>
            </a:r>
            <a:r>
              <a:rPr lang="fr" sz="2600">
                <a:solidFill>
                  <a:schemeClr val="dk1"/>
                </a:solidFill>
              </a:rPr>
              <a:t>Matrice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2*2b ⊕3*7e⊕1*15⊕1*16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50" y="1293175"/>
            <a:ext cx="1611700" cy="1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75" y="3009338"/>
            <a:ext cx="1426275" cy="14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00">
                <a:solidFill>
                  <a:srgbClr val="0000FF"/>
                </a:solidFill>
              </a:rPr>
              <a:t>AddRoundKey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On Xor le résultat précédent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avec la SubKeys du tour actuelle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175" y="1363250"/>
            <a:ext cx="3185300" cy="31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20">
                <a:solidFill>
                  <a:srgbClr val="0000FF"/>
                </a:solidFill>
              </a:rPr>
              <a:t>Cryptage </a:t>
            </a:r>
            <a:endParaRPr sz="4020">
              <a:solidFill>
                <a:srgbClr val="0000FF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Premier Tour: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Texte clair ⊕ Clé </a:t>
            </a:r>
            <a:r>
              <a:rPr lang="fr" sz="2000">
                <a:solidFill>
                  <a:schemeClr val="dk1"/>
                </a:solidFill>
              </a:rPr>
              <a:t>maître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75" y="2282472"/>
            <a:ext cx="9144000" cy="269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20">
                <a:solidFill>
                  <a:srgbClr val="0000FF"/>
                </a:solidFill>
              </a:rPr>
              <a:t>Cryptage(2)</a:t>
            </a:r>
            <a:endParaRPr sz="4020">
              <a:solidFill>
                <a:srgbClr val="0000FF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</a:rPr>
              <a:t>Deuxième et troisième tour: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8347"/>
            <a:ext cx="9144000" cy="268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4020">
                <a:solidFill>
                  <a:srgbClr val="0000FF"/>
                </a:solidFill>
              </a:rPr>
              <a:t>Cryptage(3)</a:t>
            </a:r>
            <a:endParaRPr b="1" sz="2920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</a:rPr>
              <a:t>Dernier tour: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Pas de MixColumn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8944"/>
            <a:ext cx="9144000" cy="262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11">
                <a:solidFill>
                  <a:srgbClr val="0000FF"/>
                </a:solidFill>
              </a:rPr>
              <a:t>Decryptage</a:t>
            </a:r>
            <a:endParaRPr sz="3011">
              <a:solidFill>
                <a:srgbClr val="0000FF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L'idée ici est que vous devrez inverser chaque tour. Et pour cela vous devrez coder les </a:t>
            </a:r>
            <a:r>
              <a:rPr b="1" lang="fr" sz="1300">
                <a:solidFill>
                  <a:schemeClr val="dk1"/>
                </a:solidFill>
                <a:highlight>
                  <a:srgbClr val="FFFFFF"/>
                </a:highlight>
              </a:rPr>
              <a:t>fonctions inverses</a:t>
            </a: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 correspondant aux différentes fonctions de transformation des tours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AddRoundKeyInverse()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15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MixColumnsInverse()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978950"/>
            <a:ext cx="8520600" cy="11856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L’attaque</a:t>
            </a:r>
            <a:br>
              <a:rPr lang="fr"/>
            </a:br>
            <a:r>
              <a:rPr lang="fr"/>
              <a:t>sur l’AES 128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rgbClr val="0000FF"/>
                </a:solidFill>
              </a:rPr>
              <a:t>L’attaque carré (ou Square Attack)</a:t>
            </a:r>
            <a:endParaRPr sz="3020">
              <a:solidFill>
                <a:srgbClr val="0000FF"/>
              </a:solidFill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attaque sur une version réduite de l’AES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attaque à texte clair choisi (CPA)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textes chiffrés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textes clairs correspondants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choisir les textes en clair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rgbClr val="93C47D"/>
                </a:solidFill>
              </a:rPr>
              <a:t>But : Retrouver la clé maître </a:t>
            </a:r>
            <a:r>
              <a:rPr lang="fr" u="sng">
                <a:solidFill>
                  <a:srgbClr val="93C47D"/>
                </a:solidFill>
              </a:rPr>
              <a:t>utilisée</a:t>
            </a:r>
            <a:r>
              <a:rPr lang="fr" u="sng">
                <a:solidFill>
                  <a:srgbClr val="93C47D"/>
                </a:solidFill>
              </a:rPr>
              <a:t> pour chiffrer le message clair.</a:t>
            </a:r>
            <a:endParaRPr u="sng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00FF"/>
                </a:solidFill>
              </a:rPr>
              <a:t>Une structure persistante sur 3e tour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50" y="0"/>
            <a:ext cx="9144000" cy="15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	 </a:t>
            </a:r>
            <a:r>
              <a:rPr lang="fr" sz="4000">
                <a:solidFill>
                  <a:srgbClr val="0000FF"/>
                </a:solidFill>
              </a:rPr>
              <a:t>Fonctionnement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000900"/>
            <a:ext cx="8520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992"/>
              <a:buFont typeface="Arial"/>
              <a:buNone/>
            </a:pPr>
            <a:r>
              <a:rPr lang="fr" sz="17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fr" sz="17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est considéré comme l'un des algorithmes de chiffrement les plus sécurisés actuellement disponibles.</a:t>
            </a:r>
            <a:endParaRPr sz="171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3992"/>
              <a:buFont typeface="Arial"/>
              <a:buNone/>
            </a:pPr>
            <a:r>
              <a:rPr lang="fr" sz="1718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Clés de chiffrement de 128, 192 ou 256 bits</a:t>
            </a:r>
            <a:r>
              <a:rPr lang="fr" sz="17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18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3992"/>
              <a:buFont typeface="Arial"/>
              <a:buNone/>
            </a:pPr>
            <a:r>
              <a:rPr lang="fr" sz="1718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Fonctionne sur des blocs de données de 128 bits</a:t>
            </a:r>
            <a:endParaRPr sz="1718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342"/>
              <a:buFont typeface="Arial"/>
              <a:buNone/>
            </a:pPr>
            <a:r>
              <a:t/>
            </a:r>
            <a:endParaRPr sz="1304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00" y="314325"/>
            <a:ext cx="64103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Explication de l’attaque carré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638" y="152400"/>
            <a:ext cx="49347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3881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00FF"/>
                </a:solidFill>
              </a:rPr>
              <a:t>Conclusion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783450" y="1414638"/>
            <a:ext cx="75771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111827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AES-256 -&gt; </a:t>
            </a:r>
            <a:r>
              <a:rPr b="1" i="1" lang="fr" sz="1200">
                <a:solidFill>
                  <a:srgbClr val="111827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27,337,893,038,​406,611,194,​430,009,974,​922,940,323,​611,067,429,​756,962,487 années.</a:t>
            </a:r>
            <a:endParaRPr b="1" i="1" sz="1200">
              <a:solidFill>
                <a:srgbClr val="111827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25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22D3A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impossible, avec la technologie actuelle, d’attaquer l’AES-256 par force brute.</a:t>
            </a:r>
            <a:endParaRPr sz="1200">
              <a:solidFill>
                <a:srgbClr val="222D3A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222D3A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l’évolution des capacités de calcul des ordinateurs</a:t>
            </a:r>
            <a:endParaRPr sz="1200">
              <a:solidFill>
                <a:srgbClr val="222D3A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625" y="2871750"/>
            <a:ext cx="5096750" cy="20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rgbClr val="0000FF"/>
                </a:solidFill>
              </a:rPr>
              <a:t>The Key Expansion</a:t>
            </a:r>
            <a:endParaRPr sz="3020">
              <a:solidFill>
                <a:srgbClr val="0000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38761D"/>
                </a:solidFill>
              </a:rPr>
              <a:t>Partie 1: RotWord</a:t>
            </a:r>
            <a:endParaRPr sz="2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38761D"/>
                </a:solidFill>
              </a:rPr>
              <a:t>Partie 2: SubWord</a:t>
            </a:r>
            <a:endParaRPr sz="2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300">
                <a:solidFill>
                  <a:srgbClr val="38761D"/>
                </a:solidFill>
              </a:rPr>
              <a:t>Partie 3: Rcon</a:t>
            </a:r>
            <a:endParaRPr sz="2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00">
                <a:solidFill>
                  <a:srgbClr val="0000FF"/>
                </a:solidFill>
              </a:rPr>
              <a:t>RotWord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222613"/>
            <a:ext cx="28956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20">
                <a:solidFill>
                  <a:srgbClr val="0000FF"/>
                </a:solidFill>
              </a:rPr>
              <a:t>SubWord</a:t>
            </a:r>
            <a:endParaRPr sz="3620">
              <a:solidFill>
                <a:srgbClr val="0000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Entrée:</a:t>
            </a:r>
            <a:r>
              <a:rPr lang="fr" sz="2100">
                <a:solidFill>
                  <a:schemeClr val="dk1"/>
                </a:solidFill>
              </a:rPr>
              <a:t> 4 octets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Sortie:</a:t>
            </a:r>
            <a:r>
              <a:rPr lang="fr" sz="2100">
                <a:solidFill>
                  <a:schemeClr val="dk1"/>
                </a:solidFill>
              </a:rPr>
              <a:t> 4 octets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Exemple: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ff-&gt;16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775" y="132125"/>
            <a:ext cx="4798050" cy="48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20">
                <a:solidFill>
                  <a:srgbClr val="0000FF"/>
                </a:solidFill>
              </a:rPr>
              <a:t>Rcon</a:t>
            </a:r>
            <a:endParaRPr sz="4020">
              <a:solidFill>
                <a:srgbClr val="0000FF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00" y="1017725"/>
            <a:ext cx="8520600" cy="398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820">
                <a:solidFill>
                  <a:srgbClr val="0000FF"/>
                </a:solidFill>
              </a:rPr>
              <a:t>Key Expansion</a:t>
            </a:r>
            <a:endParaRPr b="1" sz="2820">
              <a:solidFill>
                <a:srgbClr val="0000FF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clé de 16 octets:</a:t>
            </a:r>
            <a:r>
              <a:rPr lang="fr"/>
              <a:t> </a:t>
            </a:r>
            <a:r>
              <a:rPr lang="fr" sz="1300">
                <a:solidFill>
                  <a:srgbClr val="BD4147"/>
                </a:solidFill>
              </a:rPr>
              <a:t>00010203 04050607 08090a0b 0c0d0e0f</a:t>
            </a:r>
            <a:endParaRPr sz="1300">
              <a:solidFill>
                <a:srgbClr val="BD41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37" y="0"/>
            <a:ext cx="31670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20">
                <a:solidFill>
                  <a:srgbClr val="0000FF"/>
                </a:solidFill>
              </a:rPr>
              <a:t>SubBytes</a:t>
            </a:r>
            <a:endParaRPr sz="2820">
              <a:solidFill>
                <a:srgbClr val="0000FF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Même</a:t>
            </a:r>
            <a:r>
              <a:rPr lang="fr" sz="2400">
                <a:solidFill>
                  <a:schemeClr val="dk1"/>
                </a:solidFill>
              </a:rPr>
              <a:t> Sbox que le SubWord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950" y="1753763"/>
            <a:ext cx="4320325" cy="22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20">
                <a:solidFill>
                  <a:srgbClr val="0000FF"/>
                </a:solidFill>
              </a:rPr>
              <a:t>ShiftRows</a:t>
            </a:r>
            <a:endParaRPr sz="2820">
              <a:solidFill>
                <a:srgbClr val="0000FF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Chaque ligne est décalé </a:t>
            </a:r>
            <a:r>
              <a:rPr lang="fr">
                <a:solidFill>
                  <a:schemeClr val="dk1"/>
                </a:solidFill>
              </a:rPr>
              <a:t>à gauche</a:t>
            </a:r>
            <a:r>
              <a:rPr lang="fr">
                <a:solidFill>
                  <a:schemeClr val="dk1"/>
                </a:solidFill>
              </a:rPr>
              <a:t> en suivant cette forme: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Première ligne:</a:t>
            </a:r>
            <a:r>
              <a:rPr lang="fr">
                <a:solidFill>
                  <a:schemeClr val="dk1"/>
                </a:solidFill>
              </a:rPr>
              <a:t> décalage de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Seconde ligne: </a:t>
            </a:r>
            <a:r>
              <a:rPr lang="fr">
                <a:solidFill>
                  <a:schemeClr val="dk1"/>
                </a:solidFill>
              </a:rPr>
              <a:t>décalage de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Troisième ligne:</a:t>
            </a:r>
            <a:r>
              <a:rPr lang="fr">
                <a:solidFill>
                  <a:schemeClr val="dk1"/>
                </a:solidFill>
              </a:rPr>
              <a:t> décalage de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Quatrième ligne:</a:t>
            </a:r>
            <a:r>
              <a:rPr lang="fr">
                <a:solidFill>
                  <a:schemeClr val="dk1"/>
                </a:solidFill>
              </a:rPr>
              <a:t> décalage de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875" y="1769075"/>
            <a:ext cx="4893375" cy="21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