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Amatic SC"/>
      <p:regular r:id="rId26"/>
      <p:bold r:id="rId27"/>
    </p:embeddedFont>
    <p:embeddedFont>
      <p:font typeface="Source Code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C7ADD1E-EC1D-4E07-ACF8-46D9C1870FBA}">
  <a:tblStyle styleId="{9C7ADD1E-EC1D-4E07-ACF8-46D9C1870F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maticSC-regular.fntdata"/><Relationship Id="rId25" Type="http://schemas.openxmlformats.org/officeDocument/2006/relationships/slide" Target="slides/slide19.xml"/><Relationship Id="rId28" Type="http://schemas.openxmlformats.org/officeDocument/2006/relationships/font" Target="fonts/SourceCodePro-regular.fntdata"/><Relationship Id="rId27" Type="http://schemas.openxmlformats.org/officeDocument/2006/relationships/font" Target="fonts/AmaticSC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ebf7fbd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ebf7fbd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8e8d09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8e8d09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5e05fe22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5e05fe22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ebf7fbd0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ebf7fbd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e05fe22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e05fe22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Rosina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ebf7fbd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ebf7fbd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Rosina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ebf7fbd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ebf7fbd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Rosina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ca70bcf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ca70bcf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5eff736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5eff736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eff736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eff736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ca70bcf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ca70bcf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ca70bcf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ca70bcf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57eab71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57eab71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ca70bcf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5ca70bcf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ca70bcf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ca70bcf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e05fe2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e05fe2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e05fe22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e05fe22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e05fe22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e05fe22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Healthy Look 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Demand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</a:rPr>
              <a:t>Amy Henley, Susi Ng, Rosina Dodd</a:t>
            </a:r>
            <a:endParaRPr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250" y="815600"/>
            <a:ext cx="7285226" cy="43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/>
          <p:nvPr/>
        </p:nvSpPr>
        <p:spPr>
          <a:xfrm>
            <a:off x="2577225" y="4935000"/>
            <a:ext cx="877200" cy="20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61925" y="1673300"/>
            <a:ext cx="12282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p-value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0.222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Teen Birth Rate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2577225" y="4935000"/>
            <a:ext cx="877200" cy="20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361925" y="1673300"/>
            <a:ext cx="12282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p-value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0.265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5119" l="0" r="7757" t="7674"/>
          <a:stretch/>
        </p:blipFill>
        <p:spPr>
          <a:xfrm>
            <a:off x="2179450" y="592225"/>
            <a:ext cx="6879276" cy="448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Birth Weight</a:t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487500" y="4880300"/>
            <a:ext cx="877200" cy="20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950" y="741050"/>
            <a:ext cx="7117674" cy="44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Uninsured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419350" y="1696275"/>
            <a:ext cx="12282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p-value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0.557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3170525" y="4923275"/>
            <a:ext cx="964800" cy="22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Uninsured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6820" t="0"/>
          <a:stretch/>
        </p:blipFill>
        <p:spPr>
          <a:xfrm>
            <a:off x="248825" y="990725"/>
            <a:ext cx="8520602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311700" y="4273575"/>
            <a:ext cx="12282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p-value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0.557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850" y="65800"/>
            <a:ext cx="7104150" cy="503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025" y="114675"/>
            <a:ext cx="6537476" cy="50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Provider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0" r="9592" t="0"/>
          <a:stretch/>
        </p:blipFill>
        <p:spPr>
          <a:xfrm>
            <a:off x="59175" y="846125"/>
            <a:ext cx="4443901" cy="37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4">
            <a:alphaModFix/>
          </a:blip>
          <a:srcRect b="0" l="0" r="6707" t="0"/>
          <a:stretch/>
        </p:blipFill>
        <p:spPr>
          <a:xfrm>
            <a:off x="4572000" y="846125"/>
            <a:ext cx="4443901" cy="37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Provider Availability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3209025" y="1778375"/>
            <a:ext cx="12282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PCP Rate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-value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0.043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3209025" y="3300200"/>
            <a:ext cx="138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Dentist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Rate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p-value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6.3e-4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7450950" y="2336200"/>
            <a:ext cx="12282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MHP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Rate p-value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0.018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New Questions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962250"/>
            <a:ext cx="8520600" cy="4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median sale price and price per sq ft are obvious market indicators of economic class, sale-to-list ratio has a broader range of factors. A high- or low- demand county does not align perfectly with “wealthy” or “poor”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regions where people are willing to pay more than asking, there are more healthcare providers but the same % of the population is uninsured. Are these people also willing to pay more for healthcare?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real estate aligns with education, might the local housing market correlate with teen pregnancy rate? What’s going on with prenatal care?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questions and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munging</a:t>
            </a:r>
            <a:br>
              <a:rPr lang="en"/>
            </a:br>
            <a:r>
              <a:rPr lang="en"/>
              <a:t>	</a:t>
            </a:r>
            <a:r>
              <a:rPr lang="en"/>
              <a:t>Trailing spaces that don’t show up in a csv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Basic plot aesthetics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Investigation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health factors correlate to real estate demand?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Hypothesis: </a:t>
            </a:r>
            <a:br>
              <a:rPr lang="en"/>
            </a:br>
            <a:r>
              <a:rPr lang="en"/>
              <a:t>Higher demand may indicate a higher economic class and therefore a lifestyle which includes better access to healthcare and lower rates of lifestyle-related risks and conditions, such as smoking and obesity.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Tools:</a:t>
            </a:r>
            <a:br>
              <a:rPr lang="en"/>
            </a:br>
            <a:r>
              <a:rPr lang="en"/>
              <a:t>Matplotlib, Pandas, Google Maps API, Jupyter Notebook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Samples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Counties with the highest and lowest sale-to-list ratios, from 2014 - 2018, available on Zillow.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Sale-to-List price is an indicator of a variety of factors, but generally over-simplified as regional demand.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Healthcare data is an economic indicator.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Data Sources</a:t>
            </a:r>
            <a:br>
              <a:rPr lang="en"/>
            </a:br>
            <a:r>
              <a:rPr lang="en"/>
              <a:t>Real Estate: Zillow</a:t>
            </a:r>
            <a:br>
              <a:rPr lang="en"/>
            </a:br>
            <a:r>
              <a:rPr lang="en"/>
              <a:t>Health data: </a:t>
            </a:r>
            <a:r>
              <a:rPr lang="en"/>
              <a:t>The County Health Rankings &amp; Roadmaps 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Counties</a:t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6071616" y="2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{9C7ADD1E-EC1D-4E07-ACF8-46D9C1870FBA}</a:tableStyleId>
              </a:tblPr>
              <a:tblGrid>
                <a:gridCol w="915550"/>
                <a:gridCol w="446925"/>
              </a:tblGrid>
              <a:tr h="31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 20 </a:t>
                      </a: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Counties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 to List Ratio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 Francisco, CA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1.169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Benton, WA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1.143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Santa Clara, CA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1.134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 Mateo, CA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1.126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Box Elder, UT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1.115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Alamos, NM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1.111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Laramie, WY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1.098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Cascade, MT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1.096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Elmore, ID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1.094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Coryell, TX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1.091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Campbell, WY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1.09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Kootenai, ID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1.085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Alameda, CA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1.084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Davis, UT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1.084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Bell, TX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1.083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Weber, UT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1.069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Medina, TX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1.067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Douglas, KS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1.062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Bannock, ID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1.058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Porte, IN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1.057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" name="Google Shape;76;p16"/>
          <p:cNvGraphicFramePr/>
          <p:nvPr/>
        </p:nvGraphicFramePr>
        <p:xfrm>
          <a:off x="7566075" y="222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{9C7ADD1E-EC1D-4E07-ACF8-46D9C1870FBA}</a:tableStyleId>
              </a:tblPr>
              <a:tblGrid>
                <a:gridCol w="915550"/>
                <a:gridCol w="446925"/>
              </a:tblGrid>
              <a:tr h="32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Bottom 20 </a:t>
                      </a: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Counties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 to List Ratio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Warren, TN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0.833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Schuylkill, PA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0.833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Robeson, NC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0.832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Haywood, NC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0.832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Venango, PA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0.832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Henry, IL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0.832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Monroe, GA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Jackson, NC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0.829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Putnam, FL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0.829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Salem, NJ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0.828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Cumberland, TN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0.825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Luzerne, PA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0.823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Curry, OR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0.819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Pike, PA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0.818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Jefferson, NY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Douglas, WI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Cattaraugus, NY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0.806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Saint Lawrence, NY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Garrett, MD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0.797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Sullivan, NY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0.788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7433" l="0" r="8925" t="8192"/>
          <a:stretch/>
        </p:blipFill>
        <p:spPr>
          <a:xfrm>
            <a:off x="80825" y="1026125"/>
            <a:ext cx="5861426" cy="375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20 counties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25" y="1597700"/>
            <a:ext cx="7787225" cy="31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20 counties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Map of the least competitive counties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87" y="1093849"/>
            <a:ext cx="8285432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785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825" y="537375"/>
            <a:ext cx="7092050" cy="44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Smokers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Obesity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649" y="404725"/>
            <a:ext cx="6974899" cy="44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370" y="656875"/>
            <a:ext cx="6725730" cy="43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