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4" autoAdjust="0"/>
    <p:restoredTop sz="94660"/>
  </p:normalViewPr>
  <p:slideViewPr>
    <p:cSldViewPr snapToGrid="0">
      <p:cViewPr>
        <p:scale>
          <a:sx n="100" d="100"/>
          <a:sy n="100" d="100"/>
        </p:scale>
        <p:origin x="648"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1093F-A910-443D-ADD9-9476D4F2A76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7AE89-346F-4753-AE37-2B149A5A4233}" type="slidenum">
              <a:rPr lang="en-US" smtClean="0"/>
              <a:t>‹#›</a:t>
            </a:fld>
            <a:endParaRPr lang="en-US"/>
          </a:p>
        </p:txBody>
      </p:sp>
    </p:spTree>
    <p:extLst>
      <p:ext uri="{BB962C8B-B14F-4D97-AF65-F5344CB8AC3E}">
        <p14:creationId xmlns:p14="http://schemas.microsoft.com/office/powerpoint/2010/main" val="1872891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1093F-A910-443D-ADD9-9476D4F2A76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7AE89-346F-4753-AE37-2B149A5A4233}" type="slidenum">
              <a:rPr lang="en-US" smtClean="0"/>
              <a:t>‹#›</a:t>
            </a:fld>
            <a:endParaRPr lang="en-US"/>
          </a:p>
        </p:txBody>
      </p:sp>
    </p:spTree>
    <p:extLst>
      <p:ext uri="{BB962C8B-B14F-4D97-AF65-F5344CB8AC3E}">
        <p14:creationId xmlns:p14="http://schemas.microsoft.com/office/powerpoint/2010/main" val="44469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1093F-A910-443D-ADD9-9476D4F2A76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7AE89-346F-4753-AE37-2B149A5A4233}" type="slidenum">
              <a:rPr lang="en-US" smtClean="0"/>
              <a:t>‹#›</a:t>
            </a:fld>
            <a:endParaRPr lang="en-US"/>
          </a:p>
        </p:txBody>
      </p:sp>
    </p:spTree>
    <p:extLst>
      <p:ext uri="{BB962C8B-B14F-4D97-AF65-F5344CB8AC3E}">
        <p14:creationId xmlns:p14="http://schemas.microsoft.com/office/powerpoint/2010/main" val="171895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1093F-A910-443D-ADD9-9476D4F2A76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7AE89-346F-4753-AE37-2B149A5A4233}" type="slidenum">
              <a:rPr lang="en-US" smtClean="0"/>
              <a:t>‹#›</a:t>
            </a:fld>
            <a:endParaRPr lang="en-US"/>
          </a:p>
        </p:txBody>
      </p:sp>
    </p:spTree>
    <p:extLst>
      <p:ext uri="{BB962C8B-B14F-4D97-AF65-F5344CB8AC3E}">
        <p14:creationId xmlns:p14="http://schemas.microsoft.com/office/powerpoint/2010/main" val="320737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1093F-A910-443D-ADD9-9476D4F2A760}"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7AE89-346F-4753-AE37-2B149A5A4233}" type="slidenum">
              <a:rPr lang="en-US" smtClean="0"/>
              <a:t>‹#›</a:t>
            </a:fld>
            <a:endParaRPr lang="en-US"/>
          </a:p>
        </p:txBody>
      </p:sp>
    </p:spTree>
    <p:extLst>
      <p:ext uri="{BB962C8B-B14F-4D97-AF65-F5344CB8AC3E}">
        <p14:creationId xmlns:p14="http://schemas.microsoft.com/office/powerpoint/2010/main" val="185000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1093F-A910-443D-ADD9-9476D4F2A760}"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7AE89-346F-4753-AE37-2B149A5A4233}" type="slidenum">
              <a:rPr lang="en-US" smtClean="0"/>
              <a:t>‹#›</a:t>
            </a:fld>
            <a:endParaRPr lang="en-US"/>
          </a:p>
        </p:txBody>
      </p:sp>
    </p:spTree>
    <p:extLst>
      <p:ext uri="{BB962C8B-B14F-4D97-AF65-F5344CB8AC3E}">
        <p14:creationId xmlns:p14="http://schemas.microsoft.com/office/powerpoint/2010/main" val="43393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1093F-A910-443D-ADD9-9476D4F2A760}"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7AE89-346F-4753-AE37-2B149A5A4233}" type="slidenum">
              <a:rPr lang="en-US" smtClean="0"/>
              <a:t>‹#›</a:t>
            </a:fld>
            <a:endParaRPr lang="en-US"/>
          </a:p>
        </p:txBody>
      </p:sp>
    </p:spTree>
    <p:extLst>
      <p:ext uri="{BB962C8B-B14F-4D97-AF65-F5344CB8AC3E}">
        <p14:creationId xmlns:p14="http://schemas.microsoft.com/office/powerpoint/2010/main" val="32810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1093F-A910-443D-ADD9-9476D4F2A760}"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07AE89-346F-4753-AE37-2B149A5A4233}" type="slidenum">
              <a:rPr lang="en-US" smtClean="0"/>
              <a:t>‹#›</a:t>
            </a:fld>
            <a:endParaRPr lang="en-US"/>
          </a:p>
        </p:txBody>
      </p:sp>
    </p:spTree>
    <p:extLst>
      <p:ext uri="{BB962C8B-B14F-4D97-AF65-F5344CB8AC3E}">
        <p14:creationId xmlns:p14="http://schemas.microsoft.com/office/powerpoint/2010/main" val="239158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1093F-A910-443D-ADD9-9476D4F2A760}"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07AE89-346F-4753-AE37-2B149A5A4233}" type="slidenum">
              <a:rPr lang="en-US" smtClean="0"/>
              <a:t>‹#›</a:t>
            </a:fld>
            <a:endParaRPr lang="en-US"/>
          </a:p>
        </p:txBody>
      </p:sp>
    </p:spTree>
    <p:extLst>
      <p:ext uri="{BB962C8B-B14F-4D97-AF65-F5344CB8AC3E}">
        <p14:creationId xmlns:p14="http://schemas.microsoft.com/office/powerpoint/2010/main" val="378559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1093F-A910-443D-ADD9-9476D4F2A760}"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7AE89-346F-4753-AE37-2B149A5A4233}" type="slidenum">
              <a:rPr lang="en-US" smtClean="0"/>
              <a:t>‹#›</a:t>
            </a:fld>
            <a:endParaRPr lang="en-US"/>
          </a:p>
        </p:txBody>
      </p:sp>
    </p:spTree>
    <p:extLst>
      <p:ext uri="{BB962C8B-B14F-4D97-AF65-F5344CB8AC3E}">
        <p14:creationId xmlns:p14="http://schemas.microsoft.com/office/powerpoint/2010/main" val="346213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1093F-A910-443D-ADD9-9476D4F2A760}"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7AE89-346F-4753-AE37-2B149A5A4233}" type="slidenum">
              <a:rPr lang="en-US" smtClean="0"/>
              <a:t>‹#›</a:t>
            </a:fld>
            <a:endParaRPr lang="en-US"/>
          </a:p>
        </p:txBody>
      </p:sp>
    </p:spTree>
    <p:extLst>
      <p:ext uri="{BB962C8B-B14F-4D97-AF65-F5344CB8AC3E}">
        <p14:creationId xmlns:p14="http://schemas.microsoft.com/office/powerpoint/2010/main" val="414017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1093F-A910-443D-ADD9-9476D4F2A760}" type="datetimeFigureOut">
              <a:rPr lang="en-US" smtClean="0"/>
              <a:t>4/3/2023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7AE89-346F-4753-AE37-2B149A5A4233}" type="slidenum">
              <a:rPr lang="en-US" smtClean="0"/>
              <a:t>‹#›</a:t>
            </a:fld>
            <a:endParaRPr lang="en-US"/>
          </a:p>
        </p:txBody>
      </p:sp>
    </p:spTree>
    <p:extLst>
      <p:ext uri="{BB962C8B-B14F-4D97-AF65-F5344CB8AC3E}">
        <p14:creationId xmlns:p14="http://schemas.microsoft.com/office/powerpoint/2010/main" val="13217530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26FA9DC9-9A02-2E91-1C31-C8F11C33F564}"/>
              </a:ext>
            </a:extLst>
          </p:cNvPr>
          <p:cNvPicPr>
            <a:picLocks noChangeAspect="1"/>
          </p:cNvPicPr>
          <p:nvPr/>
        </p:nvPicPr>
        <p:blipFill rotWithShape="1">
          <a:blip r:embed="rId2"/>
          <a:srcRect l="1528" t="1264" r="416" b="1"/>
          <a:stretch/>
        </p:blipFill>
        <p:spPr>
          <a:xfrm>
            <a:off x="124145" y="80170"/>
            <a:ext cx="4495063" cy="3348830"/>
          </a:xfrm>
          <a:prstGeom prst="rect">
            <a:avLst/>
          </a:prstGeom>
        </p:spPr>
      </p:pic>
      <p:sp>
        <p:nvSpPr>
          <p:cNvPr id="6" name="TextBox 5">
            <a:extLst>
              <a:ext uri="{FF2B5EF4-FFF2-40B4-BE49-F238E27FC236}">
                <a16:creationId xmlns:a16="http://schemas.microsoft.com/office/drawing/2014/main" id="{D99C9648-E064-4AD1-B4FA-C2993869B1BD}"/>
              </a:ext>
            </a:extLst>
          </p:cNvPr>
          <p:cNvSpPr txBox="1"/>
          <p:nvPr/>
        </p:nvSpPr>
        <p:spPr>
          <a:xfrm>
            <a:off x="4863504" y="2273237"/>
            <a:ext cx="5093049" cy="523733"/>
          </a:xfrm>
          <a:prstGeom prst="rect">
            <a:avLst/>
          </a:prstGeom>
          <a:noFill/>
        </p:spPr>
        <p:txBody>
          <a:bodyPr wrap="square" rtlCol="0">
            <a:spAutoFit/>
          </a:bodyPr>
          <a:lstStyle/>
          <a:p>
            <a:pPr algn="l"/>
            <a:r>
              <a:rPr lang="en-US" sz="727" b="1" dirty="0">
                <a:latin typeface="ArialMT"/>
              </a:rPr>
              <a:t>4: </a:t>
            </a:r>
            <a:r>
              <a:rPr lang="en-US" sz="692" dirty="0">
                <a:latin typeface="ArialMT"/>
              </a:rPr>
              <a:t>After generating or importing the time trace, the “Run” key will be available. Pressing this key leads to a pop-up window (23) asking for parameters listed in lists 10 and 11. All keys will disable while the program is running and gauge 19 will show the progress of the algorithm. After finishing the analysis, the results will show in plots 13, 14, 15, 16, 17 and 18. Also, the “continue” will be available for extra analysis.</a:t>
            </a:r>
          </a:p>
        </p:txBody>
      </p:sp>
      <p:sp>
        <p:nvSpPr>
          <p:cNvPr id="8" name="Oval 7">
            <a:extLst>
              <a:ext uri="{FF2B5EF4-FFF2-40B4-BE49-F238E27FC236}">
                <a16:creationId xmlns:a16="http://schemas.microsoft.com/office/drawing/2014/main" id="{76718C1F-9AC8-4BE4-A71B-CA7440252EFA}"/>
              </a:ext>
            </a:extLst>
          </p:cNvPr>
          <p:cNvSpPr/>
          <p:nvPr/>
        </p:nvSpPr>
        <p:spPr>
          <a:xfrm>
            <a:off x="2773774" y="822967"/>
            <a:ext cx="229427" cy="229427"/>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6" dirty="0"/>
              <a:t>8</a:t>
            </a:r>
          </a:p>
        </p:txBody>
      </p:sp>
      <p:sp>
        <p:nvSpPr>
          <p:cNvPr id="9" name="Oval 8">
            <a:extLst>
              <a:ext uri="{FF2B5EF4-FFF2-40B4-BE49-F238E27FC236}">
                <a16:creationId xmlns:a16="http://schemas.microsoft.com/office/drawing/2014/main" id="{1553D1AF-C11B-48F5-951E-B7B0FD556E5C}"/>
              </a:ext>
            </a:extLst>
          </p:cNvPr>
          <p:cNvSpPr/>
          <p:nvPr/>
        </p:nvSpPr>
        <p:spPr>
          <a:xfrm>
            <a:off x="1182888" y="349852"/>
            <a:ext cx="229427" cy="229427"/>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10" name="Oval 9">
            <a:extLst>
              <a:ext uri="{FF2B5EF4-FFF2-40B4-BE49-F238E27FC236}">
                <a16:creationId xmlns:a16="http://schemas.microsoft.com/office/drawing/2014/main" id="{93D23B88-3289-47C3-8855-7B357B652695}"/>
              </a:ext>
            </a:extLst>
          </p:cNvPr>
          <p:cNvSpPr/>
          <p:nvPr/>
        </p:nvSpPr>
        <p:spPr>
          <a:xfrm>
            <a:off x="1174251" y="989433"/>
            <a:ext cx="229427" cy="229427"/>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11" name="Oval 10">
            <a:extLst>
              <a:ext uri="{FF2B5EF4-FFF2-40B4-BE49-F238E27FC236}">
                <a16:creationId xmlns:a16="http://schemas.microsoft.com/office/drawing/2014/main" id="{6F746071-82C4-4581-B25D-B330F9E0AA70}"/>
              </a:ext>
            </a:extLst>
          </p:cNvPr>
          <p:cNvSpPr/>
          <p:nvPr/>
        </p:nvSpPr>
        <p:spPr>
          <a:xfrm>
            <a:off x="1174251" y="1443332"/>
            <a:ext cx="229427" cy="229427"/>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12" name="Oval 11">
            <a:extLst>
              <a:ext uri="{FF2B5EF4-FFF2-40B4-BE49-F238E27FC236}">
                <a16:creationId xmlns:a16="http://schemas.microsoft.com/office/drawing/2014/main" id="{13A4BF39-1C5F-4E80-B97E-1786B126CE06}"/>
              </a:ext>
            </a:extLst>
          </p:cNvPr>
          <p:cNvSpPr/>
          <p:nvPr/>
        </p:nvSpPr>
        <p:spPr>
          <a:xfrm>
            <a:off x="1178134" y="1866040"/>
            <a:ext cx="229427" cy="229427"/>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13" name="Oval 12">
            <a:extLst>
              <a:ext uri="{FF2B5EF4-FFF2-40B4-BE49-F238E27FC236}">
                <a16:creationId xmlns:a16="http://schemas.microsoft.com/office/drawing/2014/main" id="{CBEEB727-2FC9-4FE6-91AD-6675F4BD8AEA}"/>
              </a:ext>
            </a:extLst>
          </p:cNvPr>
          <p:cNvSpPr/>
          <p:nvPr/>
        </p:nvSpPr>
        <p:spPr>
          <a:xfrm>
            <a:off x="642593" y="2829698"/>
            <a:ext cx="229427" cy="229427"/>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19" name="Oval 18">
            <a:extLst>
              <a:ext uri="{FF2B5EF4-FFF2-40B4-BE49-F238E27FC236}">
                <a16:creationId xmlns:a16="http://schemas.microsoft.com/office/drawing/2014/main" id="{F23FE5C2-3D81-4603-92D1-9DC8F8DC0AD9}"/>
              </a:ext>
            </a:extLst>
          </p:cNvPr>
          <p:cNvSpPr/>
          <p:nvPr/>
        </p:nvSpPr>
        <p:spPr>
          <a:xfrm>
            <a:off x="3981335" y="822967"/>
            <a:ext cx="229427" cy="229427"/>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6" dirty="0"/>
              <a:t>9</a:t>
            </a:r>
          </a:p>
        </p:txBody>
      </p:sp>
      <p:sp>
        <p:nvSpPr>
          <p:cNvPr id="20" name="Oval 19">
            <a:extLst>
              <a:ext uri="{FF2B5EF4-FFF2-40B4-BE49-F238E27FC236}">
                <a16:creationId xmlns:a16="http://schemas.microsoft.com/office/drawing/2014/main" id="{C241D63B-F334-4B54-8F56-E6A4C18F3612}"/>
              </a:ext>
            </a:extLst>
          </p:cNvPr>
          <p:cNvSpPr/>
          <p:nvPr/>
        </p:nvSpPr>
        <p:spPr>
          <a:xfrm>
            <a:off x="2785490" y="1895404"/>
            <a:ext cx="229427" cy="229427"/>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22" name="Oval 21">
            <a:extLst>
              <a:ext uri="{FF2B5EF4-FFF2-40B4-BE49-F238E27FC236}">
                <a16:creationId xmlns:a16="http://schemas.microsoft.com/office/drawing/2014/main" id="{899AE3CC-D8AE-4E48-ACE9-367F8C9857DA}"/>
              </a:ext>
            </a:extLst>
          </p:cNvPr>
          <p:cNvSpPr/>
          <p:nvPr/>
        </p:nvSpPr>
        <p:spPr>
          <a:xfrm>
            <a:off x="3983008" y="1905078"/>
            <a:ext cx="229427" cy="229427"/>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24" name="TextBox 23">
            <a:extLst>
              <a:ext uri="{FF2B5EF4-FFF2-40B4-BE49-F238E27FC236}">
                <a16:creationId xmlns:a16="http://schemas.microsoft.com/office/drawing/2014/main" id="{3910A040-A925-4129-898C-195BEA9F9EE9}"/>
              </a:ext>
            </a:extLst>
          </p:cNvPr>
          <p:cNvSpPr txBox="1"/>
          <p:nvPr/>
        </p:nvSpPr>
        <p:spPr>
          <a:xfrm>
            <a:off x="1129359" y="318885"/>
            <a:ext cx="361135" cy="284052"/>
          </a:xfrm>
          <a:prstGeom prst="rect">
            <a:avLst/>
          </a:prstGeom>
          <a:noFill/>
        </p:spPr>
        <p:txBody>
          <a:bodyPr wrap="square" rtlCol="0">
            <a:spAutoFit/>
          </a:bodyPr>
          <a:lstStyle/>
          <a:p>
            <a:r>
              <a:rPr lang="en-US" sz="1246" dirty="0">
                <a:solidFill>
                  <a:schemeClr val="bg1"/>
                </a:solidFill>
              </a:rPr>
              <a:t>12</a:t>
            </a:r>
          </a:p>
        </p:txBody>
      </p:sp>
      <p:sp>
        <p:nvSpPr>
          <p:cNvPr id="25" name="TextBox 24">
            <a:extLst>
              <a:ext uri="{FF2B5EF4-FFF2-40B4-BE49-F238E27FC236}">
                <a16:creationId xmlns:a16="http://schemas.microsoft.com/office/drawing/2014/main" id="{2A93EB4D-F26C-43E6-9F47-38FBBDE207C7}"/>
              </a:ext>
            </a:extLst>
          </p:cNvPr>
          <p:cNvSpPr txBox="1"/>
          <p:nvPr/>
        </p:nvSpPr>
        <p:spPr>
          <a:xfrm>
            <a:off x="595873" y="2803235"/>
            <a:ext cx="361135" cy="284052"/>
          </a:xfrm>
          <a:prstGeom prst="rect">
            <a:avLst/>
          </a:prstGeom>
          <a:noFill/>
        </p:spPr>
        <p:txBody>
          <a:bodyPr wrap="square" rtlCol="0">
            <a:spAutoFit/>
          </a:bodyPr>
          <a:lstStyle/>
          <a:p>
            <a:r>
              <a:rPr lang="en-US" sz="1246" dirty="0">
                <a:solidFill>
                  <a:schemeClr val="bg1"/>
                </a:solidFill>
              </a:rPr>
              <a:t>16</a:t>
            </a:r>
          </a:p>
        </p:txBody>
      </p:sp>
      <p:sp>
        <p:nvSpPr>
          <p:cNvPr id="26" name="TextBox 25">
            <a:extLst>
              <a:ext uri="{FF2B5EF4-FFF2-40B4-BE49-F238E27FC236}">
                <a16:creationId xmlns:a16="http://schemas.microsoft.com/office/drawing/2014/main" id="{B6376240-5CCA-49AC-A4D3-622B71429B68}"/>
              </a:ext>
            </a:extLst>
          </p:cNvPr>
          <p:cNvSpPr txBox="1"/>
          <p:nvPr/>
        </p:nvSpPr>
        <p:spPr>
          <a:xfrm>
            <a:off x="2730921" y="1873187"/>
            <a:ext cx="373386" cy="284052"/>
          </a:xfrm>
          <a:prstGeom prst="rect">
            <a:avLst/>
          </a:prstGeom>
          <a:noFill/>
        </p:spPr>
        <p:txBody>
          <a:bodyPr wrap="square" rtlCol="0">
            <a:spAutoFit/>
          </a:bodyPr>
          <a:lstStyle/>
          <a:p>
            <a:r>
              <a:rPr lang="en-US" sz="1246" dirty="0">
                <a:solidFill>
                  <a:schemeClr val="bg1"/>
                </a:solidFill>
              </a:rPr>
              <a:t>10</a:t>
            </a:r>
          </a:p>
        </p:txBody>
      </p:sp>
      <p:sp>
        <p:nvSpPr>
          <p:cNvPr id="27" name="TextBox 26">
            <a:extLst>
              <a:ext uri="{FF2B5EF4-FFF2-40B4-BE49-F238E27FC236}">
                <a16:creationId xmlns:a16="http://schemas.microsoft.com/office/drawing/2014/main" id="{9AA78B14-7701-472D-A47B-B9D1DC86769E}"/>
              </a:ext>
            </a:extLst>
          </p:cNvPr>
          <p:cNvSpPr txBox="1"/>
          <p:nvPr/>
        </p:nvSpPr>
        <p:spPr>
          <a:xfrm>
            <a:off x="3925973" y="1873187"/>
            <a:ext cx="357298" cy="284052"/>
          </a:xfrm>
          <a:prstGeom prst="rect">
            <a:avLst/>
          </a:prstGeom>
          <a:noFill/>
        </p:spPr>
        <p:txBody>
          <a:bodyPr wrap="square" rtlCol="0">
            <a:spAutoFit/>
          </a:bodyPr>
          <a:lstStyle/>
          <a:p>
            <a:r>
              <a:rPr lang="en-US" sz="1246" dirty="0">
                <a:solidFill>
                  <a:schemeClr val="bg1"/>
                </a:solidFill>
              </a:rPr>
              <a:t>11</a:t>
            </a:r>
          </a:p>
        </p:txBody>
      </p:sp>
      <p:sp>
        <p:nvSpPr>
          <p:cNvPr id="29" name="Rectangle 28">
            <a:extLst>
              <a:ext uri="{FF2B5EF4-FFF2-40B4-BE49-F238E27FC236}">
                <a16:creationId xmlns:a16="http://schemas.microsoft.com/office/drawing/2014/main" id="{D4A258E0-9E0E-4AA0-8D5C-8011D0A250CF}"/>
              </a:ext>
            </a:extLst>
          </p:cNvPr>
          <p:cNvSpPr/>
          <p:nvPr/>
        </p:nvSpPr>
        <p:spPr>
          <a:xfrm>
            <a:off x="3592779" y="2388450"/>
            <a:ext cx="1006887" cy="203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30" name="Rectangle 29">
            <a:extLst>
              <a:ext uri="{FF2B5EF4-FFF2-40B4-BE49-F238E27FC236}">
                <a16:creationId xmlns:a16="http://schemas.microsoft.com/office/drawing/2014/main" id="{9EF86F24-C7B3-47BF-9EA3-2F4FA97606F2}"/>
              </a:ext>
            </a:extLst>
          </p:cNvPr>
          <p:cNvSpPr/>
          <p:nvPr/>
        </p:nvSpPr>
        <p:spPr>
          <a:xfrm>
            <a:off x="3618935" y="2662581"/>
            <a:ext cx="980731" cy="2147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31" name="Rectangle 30">
            <a:extLst>
              <a:ext uri="{FF2B5EF4-FFF2-40B4-BE49-F238E27FC236}">
                <a16:creationId xmlns:a16="http://schemas.microsoft.com/office/drawing/2014/main" id="{D87D81A4-667A-4F16-8DF8-D0DAEB170FA7}"/>
              </a:ext>
            </a:extLst>
          </p:cNvPr>
          <p:cNvSpPr/>
          <p:nvPr/>
        </p:nvSpPr>
        <p:spPr>
          <a:xfrm>
            <a:off x="3618935" y="2893645"/>
            <a:ext cx="980731" cy="2147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32" name="Rectangle 31">
            <a:extLst>
              <a:ext uri="{FF2B5EF4-FFF2-40B4-BE49-F238E27FC236}">
                <a16:creationId xmlns:a16="http://schemas.microsoft.com/office/drawing/2014/main" id="{77C20B57-FFD3-4ED4-AB08-4EB11E342E13}"/>
              </a:ext>
            </a:extLst>
          </p:cNvPr>
          <p:cNvSpPr/>
          <p:nvPr/>
        </p:nvSpPr>
        <p:spPr>
          <a:xfrm>
            <a:off x="4136910" y="1492375"/>
            <a:ext cx="450903" cy="2556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33" name="Rectangle 32">
            <a:extLst>
              <a:ext uri="{FF2B5EF4-FFF2-40B4-BE49-F238E27FC236}">
                <a16:creationId xmlns:a16="http://schemas.microsoft.com/office/drawing/2014/main" id="{CC128F6A-5E3D-4B2B-A115-D4EE16759438}"/>
              </a:ext>
            </a:extLst>
          </p:cNvPr>
          <p:cNvSpPr/>
          <p:nvPr/>
        </p:nvSpPr>
        <p:spPr>
          <a:xfrm>
            <a:off x="3618871" y="1492375"/>
            <a:ext cx="462105" cy="2556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16" name="Oval 15">
            <a:extLst>
              <a:ext uri="{FF2B5EF4-FFF2-40B4-BE49-F238E27FC236}">
                <a16:creationId xmlns:a16="http://schemas.microsoft.com/office/drawing/2014/main" id="{5B107195-32E9-486B-B781-605ACB7A345E}"/>
              </a:ext>
            </a:extLst>
          </p:cNvPr>
          <p:cNvSpPr/>
          <p:nvPr/>
        </p:nvSpPr>
        <p:spPr>
          <a:xfrm>
            <a:off x="4587812" y="1500873"/>
            <a:ext cx="229427" cy="22942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6" dirty="0"/>
              <a:t>4</a:t>
            </a:r>
          </a:p>
        </p:txBody>
      </p:sp>
      <p:sp>
        <p:nvSpPr>
          <p:cNvPr id="14" name="Oval 13">
            <a:extLst>
              <a:ext uri="{FF2B5EF4-FFF2-40B4-BE49-F238E27FC236}">
                <a16:creationId xmlns:a16="http://schemas.microsoft.com/office/drawing/2014/main" id="{8AECC2E7-7177-4B43-A9FC-AEBCD9454E9B}"/>
              </a:ext>
            </a:extLst>
          </p:cNvPr>
          <p:cNvSpPr/>
          <p:nvPr/>
        </p:nvSpPr>
        <p:spPr>
          <a:xfrm>
            <a:off x="4561560" y="2642542"/>
            <a:ext cx="229427" cy="22942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6" dirty="0"/>
              <a:t>6</a:t>
            </a:r>
          </a:p>
        </p:txBody>
      </p:sp>
      <p:sp>
        <p:nvSpPr>
          <p:cNvPr id="15" name="Oval 14">
            <a:extLst>
              <a:ext uri="{FF2B5EF4-FFF2-40B4-BE49-F238E27FC236}">
                <a16:creationId xmlns:a16="http://schemas.microsoft.com/office/drawing/2014/main" id="{83BA83DF-982D-4413-A71A-DF93533DC2E9}"/>
              </a:ext>
            </a:extLst>
          </p:cNvPr>
          <p:cNvSpPr/>
          <p:nvPr/>
        </p:nvSpPr>
        <p:spPr>
          <a:xfrm>
            <a:off x="4561560" y="2903296"/>
            <a:ext cx="229427" cy="22942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6" dirty="0"/>
              <a:t>7</a:t>
            </a:r>
          </a:p>
        </p:txBody>
      </p:sp>
      <p:sp>
        <p:nvSpPr>
          <p:cNvPr id="34" name="Rectangle 33">
            <a:extLst>
              <a:ext uri="{FF2B5EF4-FFF2-40B4-BE49-F238E27FC236}">
                <a16:creationId xmlns:a16="http://schemas.microsoft.com/office/drawing/2014/main" id="{329D8A9D-E48A-47AC-B861-A9D985A26CB5}"/>
              </a:ext>
            </a:extLst>
          </p:cNvPr>
          <p:cNvSpPr/>
          <p:nvPr/>
        </p:nvSpPr>
        <p:spPr>
          <a:xfrm>
            <a:off x="3604329" y="1792829"/>
            <a:ext cx="994990" cy="45667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35" name="Rectangle 34">
            <a:extLst>
              <a:ext uri="{FF2B5EF4-FFF2-40B4-BE49-F238E27FC236}">
                <a16:creationId xmlns:a16="http://schemas.microsoft.com/office/drawing/2014/main" id="{54E1EB28-90C6-457A-93D3-5700EC9C9D84}"/>
              </a:ext>
            </a:extLst>
          </p:cNvPr>
          <p:cNvSpPr/>
          <p:nvPr/>
        </p:nvSpPr>
        <p:spPr>
          <a:xfrm>
            <a:off x="2239436" y="1795219"/>
            <a:ext cx="1320067" cy="45208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36" name="Rectangle 35">
            <a:extLst>
              <a:ext uri="{FF2B5EF4-FFF2-40B4-BE49-F238E27FC236}">
                <a16:creationId xmlns:a16="http://schemas.microsoft.com/office/drawing/2014/main" id="{E4F3A789-F264-4BF3-9973-157AD6437D30}"/>
              </a:ext>
            </a:extLst>
          </p:cNvPr>
          <p:cNvSpPr/>
          <p:nvPr/>
        </p:nvSpPr>
        <p:spPr>
          <a:xfrm>
            <a:off x="2236650" y="97696"/>
            <a:ext cx="1328265" cy="165148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17" name="Oval 16">
            <a:extLst>
              <a:ext uri="{FF2B5EF4-FFF2-40B4-BE49-F238E27FC236}">
                <a16:creationId xmlns:a16="http://schemas.microsoft.com/office/drawing/2014/main" id="{A93ECABD-B546-41B4-9312-3FD5AEEF7369}"/>
              </a:ext>
            </a:extLst>
          </p:cNvPr>
          <p:cNvSpPr/>
          <p:nvPr/>
        </p:nvSpPr>
        <p:spPr>
          <a:xfrm>
            <a:off x="3418180" y="1505507"/>
            <a:ext cx="229427" cy="22942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6" dirty="0"/>
              <a:t>5</a:t>
            </a:r>
          </a:p>
        </p:txBody>
      </p:sp>
      <p:sp>
        <p:nvSpPr>
          <p:cNvPr id="37" name="Rectangle 36">
            <a:extLst>
              <a:ext uri="{FF2B5EF4-FFF2-40B4-BE49-F238E27FC236}">
                <a16:creationId xmlns:a16="http://schemas.microsoft.com/office/drawing/2014/main" id="{B8E27621-B104-4B0A-A563-80A277D443B6}"/>
              </a:ext>
            </a:extLst>
          </p:cNvPr>
          <p:cNvSpPr/>
          <p:nvPr/>
        </p:nvSpPr>
        <p:spPr>
          <a:xfrm>
            <a:off x="3592779" y="539132"/>
            <a:ext cx="1006540" cy="9018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38" name="Rectangle 37">
            <a:extLst>
              <a:ext uri="{FF2B5EF4-FFF2-40B4-BE49-F238E27FC236}">
                <a16:creationId xmlns:a16="http://schemas.microsoft.com/office/drawing/2014/main" id="{AB84D5E9-72F5-4FBA-B7A4-64D6A6C68EF9}"/>
              </a:ext>
            </a:extLst>
          </p:cNvPr>
          <p:cNvSpPr/>
          <p:nvPr/>
        </p:nvSpPr>
        <p:spPr>
          <a:xfrm>
            <a:off x="4146854" y="312237"/>
            <a:ext cx="452465" cy="1872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39" name="Rectangle 38">
            <a:extLst>
              <a:ext uri="{FF2B5EF4-FFF2-40B4-BE49-F238E27FC236}">
                <a16:creationId xmlns:a16="http://schemas.microsoft.com/office/drawing/2014/main" id="{84A28CF3-EE29-4885-BEDE-5DD9E736EF90}"/>
              </a:ext>
            </a:extLst>
          </p:cNvPr>
          <p:cNvSpPr/>
          <p:nvPr/>
        </p:nvSpPr>
        <p:spPr>
          <a:xfrm>
            <a:off x="3638152" y="87381"/>
            <a:ext cx="949660" cy="1872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7" name="Oval 6">
            <a:extLst>
              <a:ext uri="{FF2B5EF4-FFF2-40B4-BE49-F238E27FC236}">
                <a16:creationId xmlns:a16="http://schemas.microsoft.com/office/drawing/2014/main" id="{461012A7-5B3C-47D5-BB7A-B9186E6F0015}"/>
              </a:ext>
            </a:extLst>
          </p:cNvPr>
          <p:cNvSpPr/>
          <p:nvPr/>
        </p:nvSpPr>
        <p:spPr>
          <a:xfrm>
            <a:off x="4533236" y="43065"/>
            <a:ext cx="229427" cy="22942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6" dirty="0"/>
              <a:t>1</a:t>
            </a:r>
          </a:p>
        </p:txBody>
      </p:sp>
      <p:sp>
        <p:nvSpPr>
          <p:cNvPr id="18" name="Oval 17">
            <a:extLst>
              <a:ext uri="{FF2B5EF4-FFF2-40B4-BE49-F238E27FC236}">
                <a16:creationId xmlns:a16="http://schemas.microsoft.com/office/drawing/2014/main" id="{2E3022CC-33DA-4BDC-B6C1-2951ECCC0A73}"/>
              </a:ext>
            </a:extLst>
          </p:cNvPr>
          <p:cNvSpPr/>
          <p:nvPr/>
        </p:nvSpPr>
        <p:spPr>
          <a:xfrm>
            <a:off x="4533559" y="301202"/>
            <a:ext cx="229427" cy="22942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6" dirty="0"/>
              <a:t>2</a:t>
            </a:r>
          </a:p>
        </p:txBody>
      </p:sp>
      <p:sp>
        <p:nvSpPr>
          <p:cNvPr id="40" name="Oval 39">
            <a:extLst>
              <a:ext uri="{FF2B5EF4-FFF2-40B4-BE49-F238E27FC236}">
                <a16:creationId xmlns:a16="http://schemas.microsoft.com/office/drawing/2014/main" id="{F2009515-19BF-4681-9701-D3F449AE5EFE}"/>
              </a:ext>
            </a:extLst>
          </p:cNvPr>
          <p:cNvSpPr/>
          <p:nvPr/>
        </p:nvSpPr>
        <p:spPr>
          <a:xfrm>
            <a:off x="1781677" y="2829417"/>
            <a:ext cx="229427" cy="229427"/>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41" name="TextBox 40">
            <a:extLst>
              <a:ext uri="{FF2B5EF4-FFF2-40B4-BE49-F238E27FC236}">
                <a16:creationId xmlns:a16="http://schemas.microsoft.com/office/drawing/2014/main" id="{A6894F39-8F55-409B-85A3-AFC81389B0A4}"/>
              </a:ext>
            </a:extLst>
          </p:cNvPr>
          <p:cNvSpPr txBox="1"/>
          <p:nvPr/>
        </p:nvSpPr>
        <p:spPr>
          <a:xfrm>
            <a:off x="1724611" y="2803235"/>
            <a:ext cx="361135" cy="284052"/>
          </a:xfrm>
          <a:prstGeom prst="rect">
            <a:avLst/>
          </a:prstGeom>
          <a:noFill/>
        </p:spPr>
        <p:txBody>
          <a:bodyPr wrap="square" rtlCol="0">
            <a:spAutoFit/>
          </a:bodyPr>
          <a:lstStyle/>
          <a:p>
            <a:r>
              <a:rPr lang="en-US" sz="1246" dirty="0">
                <a:solidFill>
                  <a:schemeClr val="bg1"/>
                </a:solidFill>
              </a:rPr>
              <a:t>17</a:t>
            </a:r>
          </a:p>
        </p:txBody>
      </p:sp>
      <p:sp>
        <p:nvSpPr>
          <p:cNvPr id="42" name="Oval 41">
            <a:extLst>
              <a:ext uri="{FF2B5EF4-FFF2-40B4-BE49-F238E27FC236}">
                <a16:creationId xmlns:a16="http://schemas.microsoft.com/office/drawing/2014/main" id="{4C62657E-6DE6-45D1-9257-96C6473D7716}"/>
              </a:ext>
            </a:extLst>
          </p:cNvPr>
          <p:cNvSpPr/>
          <p:nvPr/>
        </p:nvSpPr>
        <p:spPr>
          <a:xfrm>
            <a:off x="2854655" y="2819142"/>
            <a:ext cx="229427" cy="229427"/>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43" name="TextBox 42">
            <a:extLst>
              <a:ext uri="{FF2B5EF4-FFF2-40B4-BE49-F238E27FC236}">
                <a16:creationId xmlns:a16="http://schemas.microsoft.com/office/drawing/2014/main" id="{B711AD41-7789-4685-9A7C-4B7975C0AB36}"/>
              </a:ext>
            </a:extLst>
          </p:cNvPr>
          <p:cNvSpPr txBox="1"/>
          <p:nvPr/>
        </p:nvSpPr>
        <p:spPr>
          <a:xfrm>
            <a:off x="2793096" y="2791829"/>
            <a:ext cx="361135" cy="284052"/>
          </a:xfrm>
          <a:prstGeom prst="rect">
            <a:avLst/>
          </a:prstGeom>
          <a:noFill/>
        </p:spPr>
        <p:txBody>
          <a:bodyPr wrap="square" rtlCol="0">
            <a:spAutoFit/>
          </a:bodyPr>
          <a:lstStyle/>
          <a:p>
            <a:r>
              <a:rPr lang="en-US" sz="1246" dirty="0">
                <a:solidFill>
                  <a:schemeClr val="bg1"/>
                </a:solidFill>
              </a:rPr>
              <a:t>18</a:t>
            </a:r>
          </a:p>
        </p:txBody>
      </p:sp>
      <p:sp>
        <p:nvSpPr>
          <p:cNvPr id="44" name="Rectangle 43">
            <a:extLst>
              <a:ext uri="{FF2B5EF4-FFF2-40B4-BE49-F238E27FC236}">
                <a16:creationId xmlns:a16="http://schemas.microsoft.com/office/drawing/2014/main" id="{86DB3CE4-C705-45B7-AF5C-F9D66219F34C}"/>
              </a:ext>
            </a:extLst>
          </p:cNvPr>
          <p:cNvSpPr/>
          <p:nvPr/>
        </p:nvSpPr>
        <p:spPr>
          <a:xfrm>
            <a:off x="2351634" y="2493298"/>
            <a:ext cx="1091901" cy="91271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45" name="Rectangle 44">
            <a:extLst>
              <a:ext uri="{FF2B5EF4-FFF2-40B4-BE49-F238E27FC236}">
                <a16:creationId xmlns:a16="http://schemas.microsoft.com/office/drawing/2014/main" id="{CE521593-BF90-4D0C-AD35-FDE567B24208}"/>
              </a:ext>
            </a:extLst>
          </p:cNvPr>
          <p:cNvSpPr/>
          <p:nvPr/>
        </p:nvSpPr>
        <p:spPr>
          <a:xfrm>
            <a:off x="1246321" y="2495542"/>
            <a:ext cx="1090839" cy="91271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46" name="Rectangle 45">
            <a:extLst>
              <a:ext uri="{FF2B5EF4-FFF2-40B4-BE49-F238E27FC236}">
                <a16:creationId xmlns:a16="http://schemas.microsoft.com/office/drawing/2014/main" id="{436F0AC1-5F41-47EF-B859-88E99E2BE0C6}"/>
              </a:ext>
            </a:extLst>
          </p:cNvPr>
          <p:cNvSpPr/>
          <p:nvPr/>
        </p:nvSpPr>
        <p:spPr>
          <a:xfrm>
            <a:off x="154549" y="2495054"/>
            <a:ext cx="1077298" cy="91271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47" name="Rectangle 46">
            <a:extLst>
              <a:ext uri="{FF2B5EF4-FFF2-40B4-BE49-F238E27FC236}">
                <a16:creationId xmlns:a16="http://schemas.microsoft.com/office/drawing/2014/main" id="{75406A82-4CDE-468C-BD2F-8610FE329E24}"/>
              </a:ext>
            </a:extLst>
          </p:cNvPr>
          <p:cNvSpPr/>
          <p:nvPr/>
        </p:nvSpPr>
        <p:spPr>
          <a:xfrm>
            <a:off x="153470" y="1807863"/>
            <a:ext cx="1957524" cy="47139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48" name="Rectangle 47">
            <a:extLst>
              <a:ext uri="{FF2B5EF4-FFF2-40B4-BE49-F238E27FC236}">
                <a16:creationId xmlns:a16="http://schemas.microsoft.com/office/drawing/2014/main" id="{43ADD441-F7A9-4BA8-B6A9-05BCD788D5A9}"/>
              </a:ext>
            </a:extLst>
          </p:cNvPr>
          <p:cNvSpPr/>
          <p:nvPr/>
        </p:nvSpPr>
        <p:spPr>
          <a:xfrm>
            <a:off x="153469" y="1365037"/>
            <a:ext cx="1955450" cy="42055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49" name="Rectangle 48">
            <a:extLst>
              <a:ext uri="{FF2B5EF4-FFF2-40B4-BE49-F238E27FC236}">
                <a16:creationId xmlns:a16="http://schemas.microsoft.com/office/drawing/2014/main" id="{37AD9744-19DB-4C9D-91D9-1A3DEF29CDB9}"/>
              </a:ext>
            </a:extLst>
          </p:cNvPr>
          <p:cNvSpPr/>
          <p:nvPr/>
        </p:nvSpPr>
        <p:spPr>
          <a:xfrm>
            <a:off x="158045" y="906607"/>
            <a:ext cx="1946113" cy="43395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50" name="Rectangle 49">
            <a:extLst>
              <a:ext uri="{FF2B5EF4-FFF2-40B4-BE49-F238E27FC236}">
                <a16:creationId xmlns:a16="http://schemas.microsoft.com/office/drawing/2014/main" id="{964CFEFF-28B2-45FE-89A3-D76A1E98A30F}"/>
              </a:ext>
            </a:extLst>
          </p:cNvPr>
          <p:cNvSpPr/>
          <p:nvPr/>
        </p:nvSpPr>
        <p:spPr>
          <a:xfrm>
            <a:off x="158045" y="97696"/>
            <a:ext cx="1955450" cy="77954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51" name="TextBox 50">
            <a:extLst>
              <a:ext uri="{FF2B5EF4-FFF2-40B4-BE49-F238E27FC236}">
                <a16:creationId xmlns:a16="http://schemas.microsoft.com/office/drawing/2014/main" id="{8E8A95E0-B898-EDD1-9F8F-553CBD6F7A6C}"/>
              </a:ext>
            </a:extLst>
          </p:cNvPr>
          <p:cNvSpPr txBox="1"/>
          <p:nvPr/>
        </p:nvSpPr>
        <p:spPr>
          <a:xfrm>
            <a:off x="1114116" y="960250"/>
            <a:ext cx="361135" cy="284052"/>
          </a:xfrm>
          <a:prstGeom prst="rect">
            <a:avLst/>
          </a:prstGeom>
          <a:noFill/>
        </p:spPr>
        <p:txBody>
          <a:bodyPr wrap="square" rtlCol="0">
            <a:spAutoFit/>
          </a:bodyPr>
          <a:lstStyle/>
          <a:p>
            <a:r>
              <a:rPr lang="en-US" sz="1246" dirty="0">
                <a:solidFill>
                  <a:schemeClr val="bg1"/>
                </a:solidFill>
              </a:rPr>
              <a:t>13</a:t>
            </a:r>
          </a:p>
        </p:txBody>
      </p:sp>
      <p:sp>
        <p:nvSpPr>
          <p:cNvPr id="53" name="TextBox 52">
            <a:extLst>
              <a:ext uri="{FF2B5EF4-FFF2-40B4-BE49-F238E27FC236}">
                <a16:creationId xmlns:a16="http://schemas.microsoft.com/office/drawing/2014/main" id="{1A64523C-534E-C51D-860C-B427A87DF32A}"/>
              </a:ext>
            </a:extLst>
          </p:cNvPr>
          <p:cNvSpPr txBox="1"/>
          <p:nvPr/>
        </p:nvSpPr>
        <p:spPr>
          <a:xfrm>
            <a:off x="1119836" y="1412933"/>
            <a:ext cx="361135" cy="284052"/>
          </a:xfrm>
          <a:prstGeom prst="rect">
            <a:avLst/>
          </a:prstGeom>
          <a:noFill/>
        </p:spPr>
        <p:txBody>
          <a:bodyPr wrap="square" rtlCol="0">
            <a:spAutoFit/>
          </a:bodyPr>
          <a:lstStyle/>
          <a:p>
            <a:r>
              <a:rPr lang="en-US" sz="1246" dirty="0">
                <a:solidFill>
                  <a:schemeClr val="bg1"/>
                </a:solidFill>
              </a:rPr>
              <a:t>14</a:t>
            </a:r>
          </a:p>
        </p:txBody>
      </p:sp>
      <p:sp>
        <p:nvSpPr>
          <p:cNvPr id="54" name="TextBox 53">
            <a:extLst>
              <a:ext uri="{FF2B5EF4-FFF2-40B4-BE49-F238E27FC236}">
                <a16:creationId xmlns:a16="http://schemas.microsoft.com/office/drawing/2014/main" id="{17AD075A-B4C8-D8D6-C7BD-E21AE958E8CC}"/>
              </a:ext>
            </a:extLst>
          </p:cNvPr>
          <p:cNvSpPr txBox="1"/>
          <p:nvPr/>
        </p:nvSpPr>
        <p:spPr>
          <a:xfrm>
            <a:off x="1114116" y="1840779"/>
            <a:ext cx="361135" cy="284052"/>
          </a:xfrm>
          <a:prstGeom prst="rect">
            <a:avLst/>
          </a:prstGeom>
          <a:noFill/>
        </p:spPr>
        <p:txBody>
          <a:bodyPr wrap="square" rtlCol="0">
            <a:spAutoFit/>
          </a:bodyPr>
          <a:lstStyle/>
          <a:p>
            <a:r>
              <a:rPr lang="en-US" sz="1246" dirty="0">
                <a:solidFill>
                  <a:schemeClr val="bg1"/>
                </a:solidFill>
              </a:rPr>
              <a:t>15</a:t>
            </a:r>
          </a:p>
        </p:txBody>
      </p:sp>
      <p:sp>
        <p:nvSpPr>
          <p:cNvPr id="21" name="Oval 20">
            <a:extLst>
              <a:ext uri="{FF2B5EF4-FFF2-40B4-BE49-F238E27FC236}">
                <a16:creationId xmlns:a16="http://schemas.microsoft.com/office/drawing/2014/main" id="{080A8C0E-50E4-4712-9090-BC21AD032891}"/>
              </a:ext>
            </a:extLst>
          </p:cNvPr>
          <p:cNvSpPr/>
          <p:nvPr/>
        </p:nvSpPr>
        <p:spPr>
          <a:xfrm>
            <a:off x="4556148" y="2388450"/>
            <a:ext cx="229427" cy="22942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28" name="TextBox 27">
            <a:extLst>
              <a:ext uri="{FF2B5EF4-FFF2-40B4-BE49-F238E27FC236}">
                <a16:creationId xmlns:a16="http://schemas.microsoft.com/office/drawing/2014/main" id="{73109E74-F76F-4CEB-A027-FE83F41A6FA9}"/>
              </a:ext>
            </a:extLst>
          </p:cNvPr>
          <p:cNvSpPr txBox="1"/>
          <p:nvPr/>
        </p:nvSpPr>
        <p:spPr>
          <a:xfrm>
            <a:off x="4498892" y="2352322"/>
            <a:ext cx="385364" cy="284052"/>
          </a:xfrm>
          <a:prstGeom prst="rect">
            <a:avLst/>
          </a:prstGeom>
          <a:noFill/>
        </p:spPr>
        <p:txBody>
          <a:bodyPr wrap="square" rtlCol="0">
            <a:spAutoFit/>
          </a:bodyPr>
          <a:lstStyle/>
          <a:p>
            <a:r>
              <a:rPr lang="en-US" sz="1246" dirty="0">
                <a:solidFill>
                  <a:schemeClr val="bg1"/>
                </a:solidFill>
              </a:rPr>
              <a:t>19</a:t>
            </a:r>
          </a:p>
        </p:txBody>
      </p:sp>
      <p:pic>
        <p:nvPicPr>
          <p:cNvPr id="52" name="Picture 51">
            <a:extLst>
              <a:ext uri="{FF2B5EF4-FFF2-40B4-BE49-F238E27FC236}">
                <a16:creationId xmlns:a16="http://schemas.microsoft.com/office/drawing/2014/main" id="{06DF393F-1F3A-462A-6F81-22A9DE70DA17}"/>
              </a:ext>
            </a:extLst>
          </p:cNvPr>
          <p:cNvPicPr>
            <a:picLocks noChangeAspect="1"/>
          </p:cNvPicPr>
          <p:nvPr/>
        </p:nvPicPr>
        <p:blipFill rotWithShape="1">
          <a:blip r:embed="rId3"/>
          <a:srcRect l="74574" t="50053" b="3942"/>
          <a:stretch/>
        </p:blipFill>
        <p:spPr>
          <a:xfrm>
            <a:off x="3347756" y="4273283"/>
            <a:ext cx="415632" cy="1934357"/>
          </a:xfrm>
          <a:prstGeom prst="rect">
            <a:avLst/>
          </a:prstGeom>
        </p:spPr>
      </p:pic>
      <p:pic>
        <p:nvPicPr>
          <p:cNvPr id="56" name="Picture 55">
            <a:extLst>
              <a:ext uri="{FF2B5EF4-FFF2-40B4-BE49-F238E27FC236}">
                <a16:creationId xmlns:a16="http://schemas.microsoft.com/office/drawing/2014/main" id="{BF1067D7-19A4-2E8D-3712-DAA55DCA7E94}"/>
              </a:ext>
            </a:extLst>
          </p:cNvPr>
          <p:cNvPicPr>
            <a:picLocks noChangeAspect="1"/>
          </p:cNvPicPr>
          <p:nvPr/>
        </p:nvPicPr>
        <p:blipFill rotWithShape="1">
          <a:blip r:embed="rId4"/>
          <a:srcRect t="28142" b="29685"/>
          <a:stretch/>
        </p:blipFill>
        <p:spPr>
          <a:xfrm>
            <a:off x="2319702" y="6516796"/>
            <a:ext cx="2511471" cy="284053"/>
          </a:xfrm>
          <a:prstGeom prst="rect">
            <a:avLst/>
          </a:prstGeom>
        </p:spPr>
      </p:pic>
      <p:pic>
        <p:nvPicPr>
          <p:cNvPr id="58" name="Picture 57">
            <a:extLst>
              <a:ext uri="{FF2B5EF4-FFF2-40B4-BE49-F238E27FC236}">
                <a16:creationId xmlns:a16="http://schemas.microsoft.com/office/drawing/2014/main" id="{7C634DC3-0402-F693-D052-923108107C4B}"/>
              </a:ext>
            </a:extLst>
          </p:cNvPr>
          <p:cNvPicPr>
            <a:picLocks noChangeAspect="1"/>
          </p:cNvPicPr>
          <p:nvPr/>
        </p:nvPicPr>
        <p:blipFill rotWithShape="1">
          <a:blip r:embed="rId5"/>
          <a:srcRect t="11401" b="9503"/>
          <a:stretch/>
        </p:blipFill>
        <p:spPr>
          <a:xfrm>
            <a:off x="7870968" y="2691894"/>
            <a:ext cx="1945914" cy="1527791"/>
          </a:xfrm>
          <a:prstGeom prst="rect">
            <a:avLst/>
          </a:prstGeom>
        </p:spPr>
      </p:pic>
      <p:sp>
        <p:nvSpPr>
          <p:cNvPr id="61" name="Rectangle 60">
            <a:extLst>
              <a:ext uri="{FF2B5EF4-FFF2-40B4-BE49-F238E27FC236}">
                <a16:creationId xmlns:a16="http://schemas.microsoft.com/office/drawing/2014/main" id="{E3C6391D-67AF-F0E6-019E-945BA9E33584}"/>
              </a:ext>
            </a:extLst>
          </p:cNvPr>
          <p:cNvSpPr/>
          <p:nvPr/>
        </p:nvSpPr>
        <p:spPr>
          <a:xfrm>
            <a:off x="3638153" y="313256"/>
            <a:ext cx="487638" cy="1872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62" name="Oval 61">
            <a:extLst>
              <a:ext uri="{FF2B5EF4-FFF2-40B4-BE49-F238E27FC236}">
                <a16:creationId xmlns:a16="http://schemas.microsoft.com/office/drawing/2014/main" id="{4BDCE774-7A70-503D-C974-5326BDC9B73C}"/>
              </a:ext>
            </a:extLst>
          </p:cNvPr>
          <p:cNvSpPr/>
          <p:nvPr/>
        </p:nvSpPr>
        <p:spPr>
          <a:xfrm>
            <a:off x="3440122" y="291155"/>
            <a:ext cx="229427" cy="22942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6" dirty="0"/>
              <a:t>3</a:t>
            </a:r>
          </a:p>
        </p:txBody>
      </p:sp>
      <p:sp>
        <p:nvSpPr>
          <p:cNvPr id="65" name="Rectangle 64">
            <a:extLst>
              <a:ext uri="{FF2B5EF4-FFF2-40B4-BE49-F238E27FC236}">
                <a16:creationId xmlns:a16="http://schemas.microsoft.com/office/drawing/2014/main" id="{4E322821-9D6C-999D-23DE-53E4B5DCDEF9}"/>
              </a:ext>
            </a:extLst>
          </p:cNvPr>
          <p:cNvSpPr/>
          <p:nvPr/>
        </p:nvSpPr>
        <p:spPr>
          <a:xfrm>
            <a:off x="3594095" y="2269541"/>
            <a:ext cx="1005401" cy="100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66" name="TextBox 65">
            <a:extLst>
              <a:ext uri="{FF2B5EF4-FFF2-40B4-BE49-F238E27FC236}">
                <a16:creationId xmlns:a16="http://schemas.microsoft.com/office/drawing/2014/main" id="{7349D10E-4626-8D6C-27B8-68AA632E26C8}"/>
              </a:ext>
            </a:extLst>
          </p:cNvPr>
          <p:cNvSpPr txBox="1"/>
          <p:nvPr/>
        </p:nvSpPr>
        <p:spPr>
          <a:xfrm>
            <a:off x="-34858" y="3480217"/>
            <a:ext cx="4972139" cy="715452"/>
          </a:xfrm>
          <a:prstGeom prst="rect">
            <a:avLst/>
          </a:prstGeom>
          <a:noFill/>
        </p:spPr>
        <p:txBody>
          <a:bodyPr wrap="square" rtlCol="0">
            <a:spAutoFit/>
          </a:bodyPr>
          <a:lstStyle/>
          <a:p>
            <a:pPr algn="l"/>
            <a:r>
              <a:rPr lang="en-US" sz="727" b="1" dirty="0">
                <a:latin typeface="ArialMT"/>
              </a:rPr>
              <a:t>1: </a:t>
            </a:r>
            <a:r>
              <a:rPr lang="en-US" sz="692" dirty="0">
                <a:latin typeface="ArialMT"/>
              </a:rPr>
              <a:t>In the case of synthetic data, the user can generate time traces by clicking on the “Generate” key. Pressing this key automatically disables the rest of the app and a new pop-up window (21) will ask about the parameters that the user wants to use. These parameters will be shown in parameter lists 8 and 9. The generated time trace will be shown in plot 12. Also, the ground truth of the trajectories will be shown in plots 13, 14, and 15.</a:t>
            </a:r>
          </a:p>
          <a:p>
            <a:pPr algn="l"/>
            <a:r>
              <a:rPr lang="en-US" sz="623" dirty="0">
                <a:solidFill>
                  <a:schemeClr val="tx1">
                    <a:lumMod val="65000"/>
                    <a:lumOff val="35000"/>
                  </a:schemeClr>
                </a:solidFill>
                <a:latin typeface="ArialMT"/>
              </a:rPr>
              <a:t>*Note: Parameters of the priors are fixed! These parameters are set in a way to make sure the effect of the prior is negligible compared to the likelihood.</a:t>
            </a:r>
            <a:endParaRPr lang="en-US" sz="208" dirty="0">
              <a:latin typeface="ArialMT"/>
            </a:endParaRPr>
          </a:p>
        </p:txBody>
      </p:sp>
      <p:pic>
        <p:nvPicPr>
          <p:cNvPr id="67" name="Picture 66">
            <a:extLst>
              <a:ext uri="{FF2B5EF4-FFF2-40B4-BE49-F238E27FC236}">
                <a16:creationId xmlns:a16="http://schemas.microsoft.com/office/drawing/2014/main" id="{190BB32F-3396-30C8-A1C2-FAD78F73EC48}"/>
              </a:ext>
            </a:extLst>
          </p:cNvPr>
          <p:cNvPicPr>
            <a:picLocks noChangeAspect="1"/>
          </p:cNvPicPr>
          <p:nvPr/>
        </p:nvPicPr>
        <p:blipFill rotWithShape="1">
          <a:blip r:embed="rId3"/>
          <a:srcRect l="74212" t="4049" b="49947"/>
          <a:stretch/>
        </p:blipFill>
        <p:spPr>
          <a:xfrm>
            <a:off x="4322461" y="4264555"/>
            <a:ext cx="421550" cy="1934355"/>
          </a:xfrm>
          <a:prstGeom prst="rect">
            <a:avLst/>
          </a:prstGeom>
        </p:spPr>
      </p:pic>
      <p:cxnSp>
        <p:nvCxnSpPr>
          <p:cNvPr id="69" name="Straight Connector 68">
            <a:extLst>
              <a:ext uri="{FF2B5EF4-FFF2-40B4-BE49-F238E27FC236}">
                <a16:creationId xmlns:a16="http://schemas.microsoft.com/office/drawing/2014/main" id="{6078AF82-9231-0BCA-6B13-798E7FAD9B37}"/>
              </a:ext>
            </a:extLst>
          </p:cNvPr>
          <p:cNvCxnSpPr>
            <a:cxnSpLocks/>
          </p:cNvCxnSpPr>
          <p:nvPr/>
        </p:nvCxnSpPr>
        <p:spPr>
          <a:xfrm>
            <a:off x="4884256" y="80170"/>
            <a:ext cx="0" cy="6703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11EF6C0-72A2-6D2A-8D74-76C96ED1DC05}"/>
              </a:ext>
            </a:extLst>
          </p:cNvPr>
          <p:cNvCxnSpPr>
            <a:cxnSpLocks/>
          </p:cNvCxnSpPr>
          <p:nvPr/>
        </p:nvCxnSpPr>
        <p:spPr>
          <a:xfrm flipH="1">
            <a:off x="4917440" y="80170"/>
            <a:ext cx="4916" cy="6703602"/>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3C59130-2DBD-A481-9400-F21A980854B0}"/>
              </a:ext>
            </a:extLst>
          </p:cNvPr>
          <p:cNvSpPr txBox="1"/>
          <p:nvPr/>
        </p:nvSpPr>
        <p:spPr>
          <a:xfrm>
            <a:off x="4870523" y="24106"/>
            <a:ext cx="5093050" cy="619593"/>
          </a:xfrm>
          <a:prstGeom prst="rect">
            <a:avLst/>
          </a:prstGeom>
          <a:noFill/>
        </p:spPr>
        <p:txBody>
          <a:bodyPr wrap="square" rtlCol="0">
            <a:spAutoFit/>
          </a:bodyPr>
          <a:lstStyle/>
          <a:p>
            <a:pPr algn="l"/>
            <a:r>
              <a:rPr lang="en-US" sz="727" b="1" dirty="0">
                <a:latin typeface="ArialMT"/>
              </a:rPr>
              <a:t>2: </a:t>
            </a:r>
            <a:r>
              <a:rPr lang="en-US" sz="692" dirty="0">
                <a:latin typeface="ArialMT"/>
              </a:rPr>
              <a:t>In the case of importing a trace, the user can press this key and a new window (22) will ask about the parameters and the file. The imported file can be in ‘.mat’ or ‘.txt’ file. </a:t>
            </a:r>
          </a:p>
          <a:p>
            <a:pPr algn="l"/>
            <a:r>
              <a:rPr lang="en-US" sz="692" dirty="0">
                <a:latin typeface="ArialMT"/>
              </a:rPr>
              <a:t>The order of the data should be a matrix with 3 rows (micro-times (ns), macro-times (s), channel index (1 or 2) ). The imported parameters will appear in parameter list 9. The imported time trace will be shown in plot 12.</a:t>
            </a:r>
          </a:p>
          <a:p>
            <a:pPr algn="l"/>
            <a:r>
              <a:rPr lang="en-US" sz="623" dirty="0">
                <a:solidFill>
                  <a:schemeClr val="tx1">
                    <a:lumMod val="65000"/>
                    <a:lumOff val="35000"/>
                  </a:schemeClr>
                </a:solidFill>
                <a:latin typeface="ArialMT"/>
              </a:rPr>
              <a:t>*Note: Importing traces requires known parameters of IRF for both donor and acceptor channels, and the pulse period.</a:t>
            </a:r>
          </a:p>
        </p:txBody>
      </p:sp>
      <p:pic>
        <p:nvPicPr>
          <p:cNvPr id="73" name="Picture 72">
            <a:extLst>
              <a:ext uri="{FF2B5EF4-FFF2-40B4-BE49-F238E27FC236}">
                <a16:creationId xmlns:a16="http://schemas.microsoft.com/office/drawing/2014/main" id="{8F4545A2-B99B-30FD-90D5-B6EFF1B2A96D}"/>
              </a:ext>
            </a:extLst>
          </p:cNvPr>
          <p:cNvPicPr>
            <a:picLocks noChangeAspect="1"/>
          </p:cNvPicPr>
          <p:nvPr/>
        </p:nvPicPr>
        <p:blipFill rotWithShape="1">
          <a:blip r:embed="rId5"/>
          <a:srcRect t="29181" r="94660" b="63326"/>
          <a:stretch/>
        </p:blipFill>
        <p:spPr>
          <a:xfrm>
            <a:off x="7874143" y="2779336"/>
            <a:ext cx="103574" cy="144257"/>
          </a:xfrm>
          <a:prstGeom prst="rect">
            <a:avLst/>
          </a:prstGeom>
        </p:spPr>
      </p:pic>
      <p:sp>
        <p:nvSpPr>
          <p:cNvPr id="75" name="Oval 74">
            <a:extLst>
              <a:ext uri="{FF2B5EF4-FFF2-40B4-BE49-F238E27FC236}">
                <a16:creationId xmlns:a16="http://schemas.microsoft.com/office/drawing/2014/main" id="{8351B1C9-F9ED-E50C-5B7B-E727EA76A945}"/>
              </a:ext>
            </a:extLst>
          </p:cNvPr>
          <p:cNvSpPr/>
          <p:nvPr/>
        </p:nvSpPr>
        <p:spPr>
          <a:xfrm>
            <a:off x="3352457" y="2206260"/>
            <a:ext cx="229427" cy="22942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78" name="TextBox 77">
            <a:extLst>
              <a:ext uri="{FF2B5EF4-FFF2-40B4-BE49-F238E27FC236}">
                <a16:creationId xmlns:a16="http://schemas.microsoft.com/office/drawing/2014/main" id="{93B5B565-46D6-30AC-2013-BC58479582E6}"/>
              </a:ext>
            </a:extLst>
          </p:cNvPr>
          <p:cNvSpPr txBox="1"/>
          <p:nvPr/>
        </p:nvSpPr>
        <p:spPr>
          <a:xfrm>
            <a:off x="-39588" y="4195669"/>
            <a:ext cx="2330138" cy="2227789"/>
          </a:xfrm>
          <a:prstGeom prst="rect">
            <a:avLst/>
          </a:prstGeom>
          <a:noFill/>
        </p:spPr>
        <p:txBody>
          <a:bodyPr wrap="square" rtlCol="0">
            <a:spAutoFit/>
          </a:bodyPr>
          <a:lstStyle/>
          <a:p>
            <a:pPr algn="l"/>
            <a:r>
              <a:rPr lang="en-US" sz="727" b="1" dirty="0">
                <a:latin typeface="ArialMT"/>
              </a:rPr>
              <a:t>21: </a:t>
            </a:r>
            <a:r>
              <a:rPr lang="en-US" sz="692" dirty="0">
                <a:latin typeface="ArialMT"/>
              </a:rPr>
              <a:t>The new pop-up windows can be edited in order to generate the trace of interest. The parameters are: </a:t>
            </a:r>
          </a:p>
          <a:p>
            <a:pPr marL="228600" indent="-228600" algn="l">
              <a:buFont typeface="+mj-lt"/>
              <a:buAutoNum type="arabicParenR"/>
            </a:pPr>
            <a:r>
              <a:rPr lang="en-US" sz="692" dirty="0">
                <a:latin typeface="ArialMT"/>
              </a:rPr>
              <a:t>Length of the time trace (s)</a:t>
            </a:r>
          </a:p>
          <a:p>
            <a:pPr marL="228600" indent="-228600" algn="l">
              <a:buFont typeface="+mj-lt"/>
              <a:buAutoNum type="arabicParenR"/>
            </a:pPr>
            <a:r>
              <a:rPr lang="en-US" sz="692" dirty="0">
                <a:latin typeface="ArialMT"/>
              </a:rPr>
              <a:t>Pulse period (ns)</a:t>
            </a:r>
          </a:p>
          <a:p>
            <a:pPr marL="228600" indent="-228600" algn="l">
              <a:buFont typeface="+mj-lt"/>
              <a:buAutoNum type="arabicParenR"/>
            </a:pPr>
            <a:r>
              <a:rPr lang="en-US" sz="692" dirty="0">
                <a:latin typeface="ArialMT"/>
              </a:rPr>
              <a:t>Background rate collected in donor channel</a:t>
            </a:r>
          </a:p>
          <a:p>
            <a:pPr marL="228600" indent="-228600" algn="l">
              <a:buFont typeface="+mj-lt"/>
              <a:buAutoNum type="arabicParenR"/>
            </a:pPr>
            <a:r>
              <a:rPr lang="en-US" sz="692" dirty="0">
                <a:latin typeface="ArialMT"/>
              </a:rPr>
              <a:t>Background rate collected in acceptor channel</a:t>
            </a:r>
          </a:p>
          <a:p>
            <a:pPr marL="228600" indent="-228600">
              <a:buFont typeface="+mj-lt"/>
              <a:buAutoNum type="arabicParenR"/>
            </a:pPr>
            <a:r>
              <a:rPr lang="en-US" sz="692" dirty="0">
                <a:latin typeface="ArialMT"/>
              </a:rPr>
              <a:t>Excitation rate of the donor per pulse</a:t>
            </a:r>
          </a:p>
          <a:p>
            <a:pPr marL="228600" indent="-228600">
              <a:buFont typeface="+mj-lt"/>
              <a:buAutoNum type="arabicParenR"/>
            </a:pPr>
            <a:r>
              <a:rPr lang="en-US" sz="692" dirty="0">
                <a:latin typeface="ArialMT"/>
              </a:rPr>
              <a:t>Excitation rate of the acceptor per pulse</a:t>
            </a:r>
          </a:p>
          <a:p>
            <a:pPr marL="228600" indent="-228600" algn="l">
              <a:buFont typeface="+mj-lt"/>
              <a:buAutoNum type="arabicParenR"/>
            </a:pPr>
            <a:r>
              <a:rPr lang="en-US" sz="692" dirty="0">
                <a:latin typeface="ArialMT"/>
              </a:rPr>
              <a:t>Donor lifetimes</a:t>
            </a:r>
          </a:p>
          <a:p>
            <a:pPr marL="228600" indent="-228600" algn="l">
              <a:buFont typeface="+mj-lt"/>
              <a:buAutoNum type="arabicParenR"/>
            </a:pPr>
            <a:r>
              <a:rPr lang="en-US" sz="692" dirty="0">
                <a:latin typeface="ArialMT"/>
              </a:rPr>
              <a:t>Acceptor lifetimes </a:t>
            </a:r>
          </a:p>
          <a:p>
            <a:pPr marL="228600" indent="-228600" algn="l">
              <a:buFont typeface="+mj-lt"/>
              <a:buAutoNum type="arabicParenR"/>
            </a:pPr>
            <a:r>
              <a:rPr lang="en-US" sz="692" dirty="0">
                <a:latin typeface="ArialMT"/>
              </a:rPr>
              <a:t>FRET energy transfer rates</a:t>
            </a:r>
          </a:p>
          <a:p>
            <a:pPr marL="228600" indent="-228600">
              <a:buFont typeface="+mj-lt"/>
              <a:buAutoNum type="arabicParenR"/>
            </a:pPr>
            <a:r>
              <a:rPr lang="en-US" sz="692" dirty="0">
                <a:latin typeface="ArialMT"/>
              </a:rPr>
              <a:t>Mean value of the donor IRF</a:t>
            </a:r>
          </a:p>
          <a:p>
            <a:pPr marL="228600" indent="-228600">
              <a:buFont typeface="+mj-lt"/>
              <a:buAutoNum type="arabicParenR"/>
            </a:pPr>
            <a:r>
              <a:rPr lang="en-US" sz="692" dirty="0">
                <a:latin typeface="ArialMT"/>
              </a:rPr>
              <a:t>Standard deviation of the donor IRF</a:t>
            </a:r>
          </a:p>
          <a:p>
            <a:pPr marL="228600" indent="-228600">
              <a:buFont typeface="+mj-lt"/>
              <a:buAutoNum type="arabicParenR"/>
            </a:pPr>
            <a:r>
              <a:rPr lang="en-US" sz="692" dirty="0">
                <a:latin typeface="ArialMT"/>
              </a:rPr>
              <a:t>Mean value of the acceptor IRF</a:t>
            </a:r>
          </a:p>
          <a:p>
            <a:pPr marL="228600" indent="-228600" algn="l">
              <a:buFont typeface="+mj-lt"/>
              <a:buAutoNum type="arabicParenR"/>
            </a:pPr>
            <a:r>
              <a:rPr lang="en-US" sz="692" dirty="0">
                <a:latin typeface="ArialMT"/>
              </a:rPr>
              <a:t>Standard deviation of the acceptor IRF</a:t>
            </a:r>
          </a:p>
          <a:p>
            <a:pPr marL="228600" indent="-228600">
              <a:buFont typeface="+mj-lt"/>
              <a:buAutoNum type="arabicParenR"/>
            </a:pPr>
            <a:r>
              <a:rPr lang="en-US" sz="692" dirty="0">
                <a:latin typeface="ArialMT"/>
              </a:rPr>
              <a:t>Donor-PIFE state transition matrix</a:t>
            </a:r>
          </a:p>
          <a:p>
            <a:pPr marL="228600" indent="-228600">
              <a:buFont typeface="+mj-lt"/>
              <a:buAutoNum type="arabicParenR"/>
            </a:pPr>
            <a:r>
              <a:rPr lang="en-US" sz="692" dirty="0">
                <a:latin typeface="ArialMT"/>
              </a:rPr>
              <a:t>Acceptor-PIFE state transition matrix</a:t>
            </a:r>
          </a:p>
          <a:p>
            <a:pPr marL="228600" indent="-228600" algn="l">
              <a:buFont typeface="+mj-lt"/>
              <a:buAutoNum type="arabicParenR"/>
            </a:pPr>
            <a:r>
              <a:rPr lang="en-US" sz="692" dirty="0">
                <a:latin typeface="ArialMT"/>
              </a:rPr>
              <a:t>FRET state transition matrix</a:t>
            </a:r>
          </a:p>
          <a:p>
            <a:pPr marL="228600" indent="-228600">
              <a:buFont typeface="+mj-lt"/>
              <a:buAutoNum type="arabicParenR"/>
            </a:pPr>
            <a:r>
              <a:rPr lang="en-US" sz="692" dirty="0">
                <a:latin typeface="ArialMT"/>
              </a:rPr>
              <a:t>Cross-talk from donor to acceptor channel [0,1] </a:t>
            </a:r>
          </a:p>
          <a:p>
            <a:pPr marL="228600" indent="-228600" algn="l">
              <a:buFont typeface="+mj-lt"/>
              <a:buAutoNum type="arabicParenR"/>
            </a:pPr>
            <a:r>
              <a:rPr lang="en-US" sz="692" dirty="0">
                <a:latin typeface="ArialMT"/>
              </a:rPr>
              <a:t>Cross-talk from acceptor to donor channel [0,1] </a:t>
            </a:r>
          </a:p>
        </p:txBody>
      </p:sp>
      <p:sp>
        <p:nvSpPr>
          <p:cNvPr id="79" name="Rectangle 78">
            <a:extLst>
              <a:ext uri="{FF2B5EF4-FFF2-40B4-BE49-F238E27FC236}">
                <a16:creationId xmlns:a16="http://schemas.microsoft.com/office/drawing/2014/main" id="{D365ED7C-F0D4-05CA-5C5B-48857A0626AD}"/>
              </a:ext>
            </a:extLst>
          </p:cNvPr>
          <p:cNvSpPr/>
          <p:nvPr/>
        </p:nvSpPr>
        <p:spPr>
          <a:xfrm>
            <a:off x="2962502" y="4239606"/>
            <a:ext cx="1792768" cy="19913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81" name="TextBox 80">
            <a:extLst>
              <a:ext uri="{FF2B5EF4-FFF2-40B4-BE49-F238E27FC236}">
                <a16:creationId xmlns:a16="http://schemas.microsoft.com/office/drawing/2014/main" id="{8EC11483-0738-38EE-C066-F40ED3DCADB9}"/>
              </a:ext>
            </a:extLst>
          </p:cNvPr>
          <p:cNvSpPr txBox="1"/>
          <p:nvPr/>
        </p:nvSpPr>
        <p:spPr>
          <a:xfrm>
            <a:off x="4517307" y="4290697"/>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a:t>
            </a:r>
            <a:endParaRPr lang="en-US" sz="1050" b="1" dirty="0">
              <a:ln/>
              <a:solidFill>
                <a:schemeClr val="accent3"/>
              </a:solidFill>
            </a:endParaRPr>
          </a:p>
        </p:txBody>
      </p:sp>
      <p:sp>
        <p:nvSpPr>
          <p:cNvPr id="83" name="TextBox 82">
            <a:extLst>
              <a:ext uri="{FF2B5EF4-FFF2-40B4-BE49-F238E27FC236}">
                <a16:creationId xmlns:a16="http://schemas.microsoft.com/office/drawing/2014/main" id="{08DF6721-A3B3-787A-D4A2-2F7175E046DC}"/>
              </a:ext>
            </a:extLst>
          </p:cNvPr>
          <p:cNvSpPr txBox="1"/>
          <p:nvPr/>
        </p:nvSpPr>
        <p:spPr>
          <a:xfrm>
            <a:off x="4517540" y="4506035"/>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2</a:t>
            </a:r>
            <a:endParaRPr lang="en-US" sz="1050" b="1" dirty="0">
              <a:ln/>
              <a:solidFill>
                <a:schemeClr val="accent3"/>
              </a:solidFill>
            </a:endParaRPr>
          </a:p>
        </p:txBody>
      </p:sp>
      <p:sp>
        <p:nvSpPr>
          <p:cNvPr id="84" name="TextBox 83">
            <a:extLst>
              <a:ext uri="{FF2B5EF4-FFF2-40B4-BE49-F238E27FC236}">
                <a16:creationId xmlns:a16="http://schemas.microsoft.com/office/drawing/2014/main" id="{65264392-9F0D-973E-A791-BB67E10AFD50}"/>
              </a:ext>
            </a:extLst>
          </p:cNvPr>
          <p:cNvSpPr txBox="1"/>
          <p:nvPr/>
        </p:nvSpPr>
        <p:spPr>
          <a:xfrm>
            <a:off x="4517307" y="4715713"/>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3</a:t>
            </a:r>
            <a:endParaRPr lang="en-US" sz="1050" b="1" dirty="0">
              <a:ln/>
              <a:solidFill>
                <a:schemeClr val="accent3"/>
              </a:solidFill>
            </a:endParaRPr>
          </a:p>
        </p:txBody>
      </p:sp>
      <p:sp>
        <p:nvSpPr>
          <p:cNvPr id="85" name="TextBox 84">
            <a:extLst>
              <a:ext uri="{FF2B5EF4-FFF2-40B4-BE49-F238E27FC236}">
                <a16:creationId xmlns:a16="http://schemas.microsoft.com/office/drawing/2014/main" id="{B7165076-D232-C65C-3993-96FCCFCBC59E}"/>
              </a:ext>
            </a:extLst>
          </p:cNvPr>
          <p:cNvSpPr txBox="1"/>
          <p:nvPr/>
        </p:nvSpPr>
        <p:spPr>
          <a:xfrm>
            <a:off x="4517540" y="4939517"/>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4</a:t>
            </a:r>
            <a:endParaRPr lang="en-US" sz="1050" b="1" dirty="0">
              <a:ln/>
              <a:solidFill>
                <a:schemeClr val="accent3"/>
              </a:solidFill>
            </a:endParaRPr>
          </a:p>
        </p:txBody>
      </p:sp>
      <p:sp>
        <p:nvSpPr>
          <p:cNvPr id="86" name="TextBox 85">
            <a:extLst>
              <a:ext uri="{FF2B5EF4-FFF2-40B4-BE49-F238E27FC236}">
                <a16:creationId xmlns:a16="http://schemas.microsoft.com/office/drawing/2014/main" id="{F70CF606-0824-6CB2-E938-FBDF221B48A9}"/>
              </a:ext>
            </a:extLst>
          </p:cNvPr>
          <p:cNvSpPr txBox="1"/>
          <p:nvPr/>
        </p:nvSpPr>
        <p:spPr>
          <a:xfrm>
            <a:off x="4517355" y="5153427"/>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5</a:t>
            </a:r>
            <a:endParaRPr lang="en-US" sz="1050" b="1" dirty="0">
              <a:ln/>
              <a:solidFill>
                <a:schemeClr val="accent3"/>
              </a:solidFill>
            </a:endParaRPr>
          </a:p>
        </p:txBody>
      </p:sp>
      <p:sp>
        <p:nvSpPr>
          <p:cNvPr id="87" name="TextBox 86">
            <a:extLst>
              <a:ext uri="{FF2B5EF4-FFF2-40B4-BE49-F238E27FC236}">
                <a16:creationId xmlns:a16="http://schemas.microsoft.com/office/drawing/2014/main" id="{F080A39E-9812-8640-8FD4-2979F45F8BE5}"/>
              </a:ext>
            </a:extLst>
          </p:cNvPr>
          <p:cNvSpPr txBox="1"/>
          <p:nvPr/>
        </p:nvSpPr>
        <p:spPr>
          <a:xfrm>
            <a:off x="4517588" y="5368766"/>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6</a:t>
            </a:r>
            <a:endParaRPr lang="en-US" sz="1050" b="1" dirty="0">
              <a:ln/>
              <a:solidFill>
                <a:schemeClr val="accent3"/>
              </a:solidFill>
            </a:endParaRPr>
          </a:p>
        </p:txBody>
      </p:sp>
      <p:sp>
        <p:nvSpPr>
          <p:cNvPr id="88" name="TextBox 87">
            <a:extLst>
              <a:ext uri="{FF2B5EF4-FFF2-40B4-BE49-F238E27FC236}">
                <a16:creationId xmlns:a16="http://schemas.microsoft.com/office/drawing/2014/main" id="{27423D51-63AC-DD7C-AD08-AC5644EE5943}"/>
              </a:ext>
            </a:extLst>
          </p:cNvPr>
          <p:cNvSpPr txBox="1"/>
          <p:nvPr/>
        </p:nvSpPr>
        <p:spPr>
          <a:xfrm>
            <a:off x="4517355" y="5569974"/>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7</a:t>
            </a:r>
            <a:endParaRPr lang="en-US" sz="1050" b="1" dirty="0">
              <a:ln/>
              <a:solidFill>
                <a:schemeClr val="accent3"/>
              </a:solidFill>
            </a:endParaRPr>
          </a:p>
        </p:txBody>
      </p:sp>
      <p:sp>
        <p:nvSpPr>
          <p:cNvPr id="89" name="TextBox 88">
            <a:extLst>
              <a:ext uri="{FF2B5EF4-FFF2-40B4-BE49-F238E27FC236}">
                <a16:creationId xmlns:a16="http://schemas.microsoft.com/office/drawing/2014/main" id="{2A18A556-781D-EEE1-D1D6-8E04A8020453}"/>
              </a:ext>
            </a:extLst>
          </p:cNvPr>
          <p:cNvSpPr txBox="1"/>
          <p:nvPr/>
        </p:nvSpPr>
        <p:spPr>
          <a:xfrm>
            <a:off x="4517588" y="5789550"/>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8</a:t>
            </a:r>
            <a:endParaRPr lang="en-US" sz="1050" b="1" dirty="0">
              <a:ln/>
              <a:solidFill>
                <a:schemeClr val="accent3"/>
              </a:solidFill>
            </a:endParaRPr>
          </a:p>
        </p:txBody>
      </p:sp>
      <p:sp>
        <p:nvSpPr>
          <p:cNvPr id="90" name="TextBox 89">
            <a:extLst>
              <a:ext uri="{FF2B5EF4-FFF2-40B4-BE49-F238E27FC236}">
                <a16:creationId xmlns:a16="http://schemas.microsoft.com/office/drawing/2014/main" id="{C5B9DE51-044E-FBE3-827A-AD8DA44FDFDF}"/>
              </a:ext>
            </a:extLst>
          </p:cNvPr>
          <p:cNvSpPr txBox="1"/>
          <p:nvPr/>
        </p:nvSpPr>
        <p:spPr>
          <a:xfrm>
            <a:off x="4524692" y="6010861"/>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9</a:t>
            </a:r>
            <a:endParaRPr lang="en-US" sz="1050" b="1" dirty="0">
              <a:ln/>
              <a:solidFill>
                <a:schemeClr val="accent3"/>
              </a:solidFill>
            </a:endParaRPr>
          </a:p>
        </p:txBody>
      </p:sp>
      <p:sp>
        <p:nvSpPr>
          <p:cNvPr id="91" name="TextBox 90">
            <a:extLst>
              <a:ext uri="{FF2B5EF4-FFF2-40B4-BE49-F238E27FC236}">
                <a16:creationId xmlns:a16="http://schemas.microsoft.com/office/drawing/2014/main" id="{D01349B4-4570-0F6A-E0FA-07824B7A53E1}"/>
              </a:ext>
            </a:extLst>
          </p:cNvPr>
          <p:cNvSpPr txBox="1"/>
          <p:nvPr/>
        </p:nvSpPr>
        <p:spPr>
          <a:xfrm>
            <a:off x="3467142" y="4302247"/>
            <a:ext cx="394267" cy="25391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10</a:t>
            </a:r>
            <a:endParaRPr lang="en-US" sz="1050" b="1" dirty="0">
              <a:ln/>
              <a:solidFill>
                <a:schemeClr val="accent3"/>
              </a:solidFill>
            </a:endParaRPr>
          </a:p>
        </p:txBody>
      </p:sp>
      <p:sp>
        <p:nvSpPr>
          <p:cNvPr id="92" name="TextBox 91">
            <a:extLst>
              <a:ext uri="{FF2B5EF4-FFF2-40B4-BE49-F238E27FC236}">
                <a16:creationId xmlns:a16="http://schemas.microsoft.com/office/drawing/2014/main" id="{8525C91F-EAEC-77EB-AB12-4101CC704BA4}"/>
              </a:ext>
            </a:extLst>
          </p:cNvPr>
          <p:cNvSpPr txBox="1"/>
          <p:nvPr/>
        </p:nvSpPr>
        <p:spPr>
          <a:xfrm>
            <a:off x="3466587" y="4514012"/>
            <a:ext cx="385364" cy="25391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11</a:t>
            </a:r>
            <a:endParaRPr lang="en-US" sz="1050" b="1" dirty="0">
              <a:ln/>
              <a:solidFill>
                <a:schemeClr val="accent3"/>
              </a:solidFill>
            </a:endParaRPr>
          </a:p>
        </p:txBody>
      </p:sp>
      <p:sp>
        <p:nvSpPr>
          <p:cNvPr id="93" name="TextBox 92">
            <a:extLst>
              <a:ext uri="{FF2B5EF4-FFF2-40B4-BE49-F238E27FC236}">
                <a16:creationId xmlns:a16="http://schemas.microsoft.com/office/drawing/2014/main" id="{D16DB4FA-459E-DE85-7580-8B0FC1B8430D}"/>
              </a:ext>
            </a:extLst>
          </p:cNvPr>
          <p:cNvSpPr txBox="1"/>
          <p:nvPr/>
        </p:nvSpPr>
        <p:spPr>
          <a:xfrm>
            <a:off x="3462544" y="4730431"/>
            <a:ext cx="385364" cy="25391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12</a:t>
            </a:r>
            <a:endParaRPr lang="en-US" sz="1050" b="1" dirty="0">
              <a:ln/>
              <a:solidFill>
                <a:schemeClr val="accent3"/>
              </a:solidFill>
            </a:endParaRPr>
          </a:p>
        </p:txBody>
      </p:sp>
      <p:sp>
        <p:nvSpPr>
          <p:cNvPr id="94" name="TextBox 93">
            <a:extLst>
              <a:ext uri="{FF2B5EF4-FFF2-40B4-BE49-F238E27FC236}">
                <a16:creationId xmlns:a16="http://schemas.microsoft.com/office/drawing/2014/main" id="{66058C59-5D61-7299-4585-562CC70BA465}"/>
              </a:ext>
            </a:extLst>
          </p:cNvPr>
          <p:cNvSpPr txBox="1"/>
          <p:nvPr/>
        </p:nvSpPr>
        <p:spPr>
          <a:xfrm>
            <a:off x="3468258" y="4953119"/>
            <a:ext cx="402581" cy="25391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13</a:t>
            </a:r>
            <a:endParaRPr lang="en-US" sz="1050" b="1" dirty="0">
              <a:ln/>
              <a:solidFill>
                <a:schemeClr val="accent3"/>
              </a:solidFill>
            </a:endParaRPr>
          </a:p>
        </p:txBody>
      </p:sp>
      <p:sp>
        <p:nvSpPr>
          <p:cNvPr id="95" name="TextBox 94">
            <a:extLst>
              <a:ext uri="{FF2B5EF4-FFF2-40B4-BE49-F238E27FC236}">
                <a16:creationId xmlns:a16="http://schemas.microsoft.com/office/drawing/2014/main" id="{B0DFF0ED-EFF0-8435-83D0-1D926A8E5389}"/>
              </a:ext>
            </a:extLst>
          </p:cNvPr>
          <p:cNvSpPr txBox="1"/>
          <p:nvPr/>
        </p:nvSpPr>
        <p:spPr>
          <a:xfrm>
            <a:off x="3465922" y="5164086"/>
            <a:ext cx="385364" cy="25391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14</a:t>
            </a:r>
            <a:endParaRPr lang="en-US" sz="1050" b="1" dirty="0">
              <a:ln/>
              <a:solidFill>
                <a:schemeClr val="accent3"/>
              </a:solidFill>
            </a:endParaRPr>
          </a:p>
        </p:txBody>
      </p:sp>
      <p:sp>
        <p:nvSpPr>
          <p:cNvPr id="96" name="TextBox 95">
            <a:extLst>
              <a:ext uri="{FF2B5EF4-FFF2-40B4-BE49-F238E27FC236}">
                <a16:creationId xmlns:a16="http://schemas.microsoft.com/office/drawing/2014/main" id="{C8D8974A-9A5C-7986-AB3A-62DD51096CE4}"/>
              </a:ext>
            </a:extLst>
          </p:cNvPr>
          <p:cNvSpPr txBox="1"/>
          <p:nvPr/>
        </p:nvSpPr>
        <p:spPr>
          <a:xfrm>
            <a:off x="3467587" y="5381888"/>
            <a:ext cx="385364" cy="25391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15</a:t>
            </a:r>
            <a:endParaRPr lang="en-US" sz="1050" b="1" dirty="0">
              <a:ln/>
              <a:solidFill>
                <a:schemeClr val="accent3"/>
              </a:solidFill>
            </a:endParaRPr>
          </a:p>
        </p:txBody>
      </p:sp>
      <p:sp>
        <p:nvSpPr>
          <p:cNvPr id="97" name="TextBox 96">
            <a:extLst>
              <a:ext uri="{FF2B5EF4-FFF2-40B4-BE49-F238E27FC236}">
                <a16:creationId xmlns:a16="http://schemas.microsoft.com/office/drawing/2014/main" id="{C0E256CA-3C9B-8CD6-1314-A3A1D3785C4E}"/>
              </a:ext>
            </a:extLst>
          </p:cNvPr>
          <p:cNvSpPr txBox="1"/>
          <p:nvPr/>
        </p:nvSpPr>
        <p:spPr>
          <a:xfrm>
            <a:off x="3467915" y="5596404"/>
            <a:ext cx="385364" cy="25391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16</a:t>
            </a:r>
            <a:endParaRPr lang="en-US" sz="1050" b="1" dirty="0">
              <a:ln/>
              <a:solidFill>
                <a:schemeClr val="accent3"/>
              </a:solidFill>
            </a:endParaRPr>
          </a:p>
        </p:txBody>
      </p:sp>
      <p:sp>
        <p:nvSpPr>
          <p:cNvPr id="98" name="TextBox 97">
            <a:extLst>
              <a:ext uri="{FF2B5EF4-FFF2-40B4-BE49-F238E27FC236}">
                <a16:creationId xmlns:a16="http://schemas.microsoft.com/office/drawing/2014/main" id="{032D1B92-C57D-7489-55F6-CC2D7ECED087}"/>
              </a:ext>
            </a:extLst>
          </p:cNvPr>
          <p:cNvSpPr txBox="1"/>
          <p:nvPr/>
        </p:nvSpPr>
        <p:spPr>
          <a:xfrm>
            <a:off x="3467411" y="5806441"/>
            <a:ext cx="385364" cy="25391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17</a:t>
            </a:r>
            <a:endParaRPr lang="en-US" sz="1050" b="1" dirty="0">
              <a:ln/>
              <a:solidFill>
                <a:schemeClr val="accent3"/>
              </a:solidFill>
            </a:endParaRPr>
          </a:p>
        </p:txBody>
      </p:sp>
      <p:sp>
        <p:nvSpPr>
          <p:cNvPr id="99" name="TextBox 98">
            <a:extLst>
              <a:ext uri="{FF2B5EF4-FFF2-40B4-BE49-F238E27FC236}">
                <a16:creationId xmlns:a16="http://schemas.microsoft.com/office/drawing/2014/main" id="{5FC7EDDB-CD07-6324-276F-AE68108D7DCB}"/>
              </a:ext>
            </a:extLst>
          </p:cNvPr>
          <p:cNvSpPr txBox="1"/>
          <p:nvPr/>
        </p:nvSpPr>
        <p:spPr>
          <a:xfrm>
            <a:off x="3468724" y="6018718"/>
            <a:ext cx="385364" cy="25391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18</a:t>
            </a:r>
            <a:endParaRPr lang="en-US" sz="1050" b="1" dirty="0">
              <a:ln/>
              <a:solidFill>
                <a:schemeClr val="accent3"/>
              </a:solidFill>
            </a:endParaRPr>
          </a:p>
        </p:txBody>
      </p:sp>
      <p:sp>
        <p:nvSpPr>
          <p:cNvPr id="100" name="Oval 99">
            <a:extLst>
              <a:ext uri="{FF2B5EF4-FFF2-40B4-BE49-F238E27FC236}">
                <a16:creationId xmlns:a16="http://schemas.microsoft.com/office/drawing/2014/main" id="{D6FD9BEC-C294-C6EB-47C3-867C15C7CE01}"/>
              </a:ext>
            </a:extLst>
          </p:cNvPr>
          <p:cNvSpPr/>
          <p:nvPr/>
        </p:nvSpPr>
        <p:spPr>
          <a:xfrm>
            <a:off x="3434075" y="6319198"/>
            <a:ext cx="229427" cy="22942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101" name="TextBox 100">
            <a:extLst>
              <a:ext uri="{FF2B5EF4-FFF2-40B4-BE49-F238E27FC236}">
                <a16:creationId xmlns:a16="http://schemas.microsoft.com/office/drawing/2014/main" id="{925134D6-ABDF-4D8A-06C6-A1DC23FBDAAF}"/>
              </a:ext>
            </a:extLst>
          </p:cNvPr>
          <p:cNvSpPr txBox="1"/>
          <p:nvPr/>
        </p:nvSpPr>
        <p:spPr>
          <a:xfrm>
            <a:off x="3381411" y="6288577"/>
            <a:ext cx="398558" cy="284052"/>
          </a:xfrm>
          <a:prstGeom prst="rect">
            <a:avLst/>
          </a:prstGeom>
          <a:noFill/>
        </p:spPr>
        <p:txBody>
          <a:bodyPr wrap="square" rtlCol="0">
            <a:spAutoFit/>
          </a:bodyPr>
          <a:lstStyle/>
          <a:p>
            <a:r>
              <a:rPr lang="en-US" sz="1246" dirty="0">
                <a:solidFill>
                  <a:schemeClr val="bg1"/>
                </a:solidFill>
              </a:rPr>
              <a:t>22</a:t>
            </a:r>
          </a:p>
        </p:txBody>
      </p:sp>
      <p:sp>
        <p:nvSpPr>
          <p:cNvPr id="102" name="TextBox 101">
            <a:extLst>
              <a:ext uri="{FF2B5EF4-FFF2-40B4-BE49-F238E27FC236}">
                <a16:creationId xmlns:a16="http://schemas.microsoft.com/office/drawing/2014/main" id="{81A70033-3B58-A668-22CF-FA4EAEE9B072}"/>
              </a:ext>
            </a:extLst>
          </p:cNvPr>
          <p:cNvSpPr txBox="1"/>
          <p:nvPr/>
        </p:nvSpPr>
        <p:spPr>
          <a:xfrm>
            <a:off x="-34858" y="6411817"/>
            <a:ext cx="2301478" cy="417230"/>
          </a:xfrm>
          <a:prstGeom prst="rect">
            <a:avLst/>
          </a:prstGeom>
          <a:noFill/>
        </p:spPr>
        <p:txBody>
          <a:bodyPr wrap="square" rtlCol="0">
            <a:spAutoFit/>
          </a:bodyPr>
          <a:lstStyle/>
          <a:p>
            <a:pPr algn="l"/>
            <a:r>
              <a:rPr lang="en-US" sz="727" b="1" dirty="0">
                <a:latin typeface="ArialMT"/>
              </a:rPr>
              <a:t>22: </a:t>
            </a:r>
            <a:r>
              <a:rPr lang="en-US" sz="692" dirty="0">
                <a:latin typeface="ArialMT"/>
              </a:rPr>
              <a:t>In the case that the transition matrices are not well normalized, this error will notify you that we normalize the matrices before generating the data.</a:t>
            </a:r>
            <a:endParaRPr lang="en-US" sz="208" dirty="0">
              <a:latin typeface="ArialMT"/>
            </a:endParaRPr>
          </a:p>
        </p:txBody>
      </p:sp>
      <p:sp>
        <p:nvSpPr>
          <p:cNvPr id="64" name="TextBox 63">
            <a:extLst>
              <a:ext uri="{FF2B5EF4-FFF2-40B4-BE49-F238E27FC236}">
                <a16:creationId xmlns:a16="http://schemas.microsoft.com/office/drawing/2014/main" id="{984DA1A4-7DEB-0412-F3DF-AD7B6C3C67CD}"/>
              </a:ext>
            </a:extLst>
          </p:cNvPr>
          <p:cNvSpPr txBox="1"/>
          <p:nvPr/>
        </p:nvSpPr>
        <p:spPr>
          <a:xfrm>
            <a:off x="3296937" y="2191423"/>
            <a:ext cx="385364" cy="284052"/>
          </a:xfrm>
          <a:prstGeom prst="rect">
            <a:avLst/>
          </a:prstGeom>
          <a:noFill/>
        </p:spPr>
        <p:txBody>
          <a:bodyPr wrap="square" rtlCol="0">
            <a:spAutoFit/>
          </a:bodyPr>
          <a:lstStyle/>
          <a:p>
            <a:r>
              <a:rPr lang="en-US" sz="1246" dirty="0">
                <a:solidFill>
                  <a:schemeClr val="bg1"/>
                </a:solidFill>
              </a:rPr>
              <a:t>20</a:t>
            </a:r>
          </a:p>
        </p:txBody>
      </p:sp>
      <p:sp>
        <p:nvSpPr>
          <p:cNvPr id="105" name="TextBox 104">
            <a:extLst>
              <a:ext uri="{FF2B5EF4-FFF2-40B4-BE49-F238E27FC236}">
                <a16:creationId xmlns:a16="http://schemas.microsoft.com/office/drawing/2014/main" id="{91CCD115-AB5D-A870-DC64-15814F59A10F}"/>
              </a:ext>
            </a:extLst>
          </p:cNvPr>
          <p:cNvSpPr txBox="1"/>
          <p:nvPr/>
        </p:nvSpPr>
        <p:spPr>
          <a:xfrm>
            <a:off x="9510846" y="2718019"/>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a:t>
            </a:r>
            <a:endParaRPr lang="en-US" sz="1050" b="1" dirty="0">
              <a:ln/>
              <a:solidFill>
                <a:schemeClr val="accent3"/>
              </a:solidFill>
            </a:endParaRPr>
          </a:p>
        </p:txBody>
      </p:sp>
      <p:sp>
        <p:nvSpPr>
          <p:cNvPr id="106" name="TextBox 105">
            <a:extLst>
              <a:ext uri="{FF2B5EF4-FFF2-40B4-BE49-F238E27FC236}">
                <a16:creationId xmlns:a16="http://schemas.microsoft.com/office/drawing/2014/main" id="{EC8BF86E-5B21-B07D-5D86-2CC7B807208B}"/>
              </a:ext>
            </a:extLst>
          </p:cNvPr>
          <p:cNvSpPr txBox="1"/>
          <p:nvPr/>
        </p:nvSpPr>
        <p:spPr>
          <a:xfrm>
            <a:off x="9515146" y="2975043"/>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2</a:t>
            </a:r>
            <a:endParaRPr lang="en-US" sz="1050" b="1" dirty="0">
              <a:ln/>
              <a:solidFill>
                <a:schemeClr val="accent3"/>
              </a:solidFill>
            </a:endParaRPr>
          </a:p>
        </p:txBody>
      </p:sp>
      <p:sp>
        <p:nvSpPr>
          <p:cNvPr id="107" name="TextBox 106">
            <a:extLst>
              <a:ext uri="{FF2B5EF4-FFF2-40B4-BE49-F238E27FC236}">
                <a16:creationId xmlns:a16="http://schemas.microsoft.com/office/drawing/2014/main" id="{4C48A3F8-8505-486A-8815-62D86E69E035}"/>
              </a:ext>
            </a:extLst>
          </p:cNvPr>
          <p:cNvSpPr txBox="1"/>
          <p:nvPr/>
        </p:nvSpPr>
        <p:spPr>
          <a:xfrm>
            <a:off x="9511899" y="3232393"/>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3</a:t>
            </a:r>
            <a:endParaRPr lang="en-US" sz="1050" b="1" dirty="0">
              <a:ln/>
              <a:solidFill>
                <a:schemeClr val="accent3"/>
              </a:solidFill>
            </a:endParaRPr>
          </a:p>
        </p:txBody>
      </p:sp>
      <p:sp>
        <p:nvSpPr>
          <p:cNvPr id="108" name="TextBox 107">
            <a:extLst>
              <a:ext uri="{FF2B5EF4-FFF2-40B4-BE49-F238E27FC236}">
                <a16:creationId xmlns:a16="http://schemas.microsoft.com/office/drawing/2014/main" id="{2C1F7C53-7795-310E-42D7-B46A2742701C}"/>
              </a:ext>
            </a:extLst>
          </p:cNvPr>
          <p:cNvSpPr txBox="1"/>
          <p:nvPr/>
        </p:nvSpPr>
        <p:spPr>
          <a:xfrm>
            <a:off x="9501738" y="3489742"/>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4</a:t>
            </a:r>
            <a:endParaRPr lang="en-US" sz="1050" b="1" dirty="0">
              <a:ln/>
              <a:solidFill>
                <a:schemeClr val="accent3"/>
              </a:solidFill>
            </a:endParaRPr>
          </a:p>
        </p:txBody>
      </p:sp>
      <p:sp>
        <p:nvSpPr>
          <p:cNvPr id="109" name="TextBox 108">
            <a:extLst>
              <a:ext uri="{FF2B5EF4-FFF2-40B4-BE49-F238E27FC236}">
                <a16:creationId xmlns:a16="http://schemas.microsoft.com/office/drawing/2014/main" id="{56624D02-9A7D-DAB7-9F8D-9875ABEEDA08}"/>
              </a:ext>
            </a:extLst>
          </p:cNvPr>
          <p:cNvSpPr txBox="1"/>
          <p:nvPr/>
        </p:nvSpPr>
        <p:spPr>
          <a:xfrm>
            <a:off x="9500685" y="3750481"/>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5</a:t>
            </a:r>
            <a:endParaRPr lang="en-US" sz="1050" b="1" dirty="0">
              <a:ln/>
              <a:solidFill>
                <a:schemeClr val="accent3"/>
              </a:solidFill>
            </a:endParaRPr>
          </a:p>
        </p:txBody>
      </p:sp>
      <p:sp>
        <p:nvSpPr>
          <p:cNvPr id="110" name="TextBox 109">
            <a:extLst>
              <a:ext uri="{FF2B5EF4-FFF2-40B4-BE49-F238E27FC236}">
                <a16:creationId xmlns:a16="http://schemas.microsoft.com/office/drawing/2014/main" id="{02A0D34A-C4B6-CFB2-9493-98A0E774FB84}"/>
              </a:ext>
            </a:extLst>
          </p:cNvPr>
          <p:cNvSpPr txBox="1"/>
          <p:nvPr/>
        </p:nvSpPr>
        <p:spPr>
          <a:xfrm>
            <a:off x="9504073" y="4009517"/>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6</a:t>
            </a:r>
            <a:endParaRPr lang="en-US" sz="1050" b="1" dirty="0">
              <a:ln/>
              <a:solidFill>
                <a:schemeClr val="accent3"/>
              </a:solidFill>
            </a:endParaRPr>
          </a:p>
        </p:txBody>
      </p:sp>
      <p:sp>
        <p:nvSpPr>
          <p:cNvPr id="111" name="TextBox 110">
            <a:extLst>
              <a:ext uri="{FF2B5EF4-FFF2-40B4-BE49-F238E27FC236}">
                <a16:creationId xmlns:a16="http://schemas.microsoft.com/office/drawing/2014/main" id="{1ED3E9A7-E0B8-6F31-AA7E-6A1F7544442A}"/>
              </a:ext>
            </a:extLst>
          </p:cNvPr>
          <p:cNvSpPr txBox="1"/>
          <p:nvPr/>
        </p:nvSpPr>
        <p:spPr>
          <a:xfrm>
            <a:off x="4876921" y="816032"/>
            <a:ext cx="3016600" cy="843244"/>
          </a:xfrm>
          <a:prstGeom prst="rect">
            <a:avLst/>
          </a:prstGeom>
          <a:noFill/>
        </p:spPr>
        <p:txBody>
          <a:bodyPr wrap="square" rtlCol="0">
            <a:spAutoFit/>
          </a:bodyPr>
          <a:lstStyle/>
          <a:p>
            <a:pPr algn="l"/>
            <a:r>
              <a:rPr lang="en-US" sz="727" b="1" dirty="0">
                <a:latin typeface="ArialMT"/>
              </a:rPr>
              <a:t>22: </a:t>
            </a:r>
            <a:r>
              <a:rPr lang="en-US" sz="692" dirty="0">
                <a:latin typeface="ArialMT"/>
              </a:rPr>
              <a:t>The new pop-up windows can be edited in order to generate the trace of interest. The parameters are: </a:t>
            </a:r>
          </a:p>
          <a:p>
            <a:pPr marL="228600" indent="-228600" algn="l">
              <a:buFont typeface="+mj-lt"/>
              <a:buAutoNum type="arabicParenR"/>
            </a:pPr>
            <a:r>
              <a:rPr lang="en-US" sz="692" dirty="0">
                <a:latin typeface="ArialMT"/>
              </a:rPr>
              <a:t>Pulse period (ns)</a:t>
            </a:r>
          </a:p>
          <a:p>
            <a:pPr marL="228600" indent="-228600">
              <a:buFont typeface="+mj-lt"/>
              <a:buAutoNum type="arabicParenR"/>
            </a:pPr>
            <a:r>
              <a:rPr lang="en-US" sz="692" dirty="0">
                <a:latin typeface="ArialMT"/>
              </a:rPr>
              <a:t>Mean value of the donor IRF</a:t>
            </a:r>
          </a:p>
          <a:p>
            <a:pPr marL="228600" indent="-228600">
              <a:buFont typeface="+mj-lt"/>
              <a:buAutoNum type="arabicParenR"/>
            </a:pPr>
            <a:r>
              <a:rPr lang="en-US" sz="692" dirty="0">
                <a:latin typeface="ArialMT"/>
              </a:rPr>
              <a:t>Standard deviation of the donor IRF</a:t>
            </a:r>
          </a:p>
          <a:p>
            <a:pPr marL="228600" indent="-228600">
              <a:buFont typeface="+mj-lt"/>
              <a:buAutoNum type="arabicParenR"/>
            </a:pPr>
            <a:r>
              <a:rPr lang="en-US" sz="692" dirty="0">
                <a:latin typeface="ArialMT"/>
              </a:rPr>
              <a:t>Mean value of the acceptor IRF</a:t>
            </a:r>
          </a:p>
          <a:p>
            <a:pPr marL="228600" indent="-228600" algn="l">
              <a:buFont typeface="+mj-lt"/>
              <a:buAutoNum type="arabicParenR"/>
            </a:pPr>
            <a:r>
              <a:rPr lang="en-US" sz="692" dirty="0">
                <a:latin typeface="ArialMT"/>
              </a:rPr>
              <a:t>Standard deviation of the acceptor IRF</a:t>
            </a:r>
          </a:p>
        </p:txBody>
      </p:sp>
      <p:sp>
        <p:nvSpPr>
          <p:cNvPr id="114" name="Rectangle 113">
            <a:extLst>
              <a:ext uri="{FF2B5EF4-FFF2-40B4-BE49-F238E27FC236}">
                <a16:creationId xmlns:a16="http://schemas.microsoft.com/office/drawing/2014/main" id="{B387174D-2CEB-93F6-33EC-6807B03B4625}"/>
              </a:ext>
            </a:extLst>
          </p:cNvPr>
          <p:cNvSpPr/>
          <p:nvPr/>
        </p:nvSpPr>
        <p:spPr>
          <a:xfrm>
            <a:off x="7856043" y="2662581"/>
            <a:ext cx="1960839" cy="15571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112" name="Oval 111">
            <a:extLst>
              <a:ext uri="{FF2B5EF4-FFF2-40B4-BE49-F238E27FC236}">
                <a16:creationId xmlns:a16="http://schemas.microsoft.com/office/drawing/2014/main" id="{5F9E0EE7-DF9D-4225-B80D-AD9199370B15}"/>
              </a:ext>
            </a:extLst>
          </p:cNvPr>
          <p:cNvSpPr/>
          <p:nvPr/>
        </p:nvSpPr>
        <p:spPr>
          <a:xfrm>
            <a:off x="8932730" y="3299976"/>
            <a:ext cx="229427" cy="22942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113" name="TextBox 112">
            <a:extLst>
              <a:ext uri="{FF2B5EF4-FFF2-40B4-BE49-F238E27FC236}">
                <a16:creationId xmlns:a16="http://schemas.microsoft.com/office/drawing/2014/main" id="{B7041D05-E09C-F755-CE99-CC1BAA3A5A8C}"/>
              </a:ext>
            </a:extLst>
          </p:cNvPr>
          <p:cNvSpPr txBox="1"/>
          <p:nvPr/>
        </p:nvSpPr>
        <p:spPr>
          <a:xfrm>
            <a:off x="8878633" y="3266607"/>
            <a:ext cx="398558" cy="284052"/>
          </a:xfrm>
          <a:prstGeom prst="rect">
            <a:avLst/>
          </a:prstGeom>
          <a:noFill/>
        </p:spPr>
        <p:txBody>
          <a:bodyPr wrap="square" rtlCol="0">
            <a:spAutoFit/>
          </a:bodyPr>
          <a:lstStyle/>
          <a:p>
            <a:r>
              <a:rPr lang="en-US" sz="1246" dirty="0">
                <a:solidFill>
                  <a:schemeClr val="bg1"/>
                </a:solidFill>
              </a:rPr>
              <a:t>23</a:t>
            </a:r>
          </a:p>
        </p:txBody>
      </p:sp>
      <p:sp>
        <p:nvSpPr>
          <p:cNvPr id="115" name="TextBox 114">
            <a:extLst>
              <a:ext uri="{FF2B5EF4-FFF2-40B4-BE49-F238E27FC236}">
                <a16:creationId xmlns:a16="http://schemas.microsoft.com/office/drawing/2014/main" id="{699B1841-7CD1-B98E-89FF-8A04672ABD86}"/>
              </a:ext>
            </a:extLst>
          </p:cNvPr>
          <p:cNvSpPr txBox="1"/>
          <p:nvPr/>
        </p:nvSpPr>
        <p:spPr>
          <a:xfrm>
            <a:off x="4865641" y="4219685"/>
            <a:ext cx="5093049" cy="1964256"/>
          </a:xfrm>
          <a:prstGeom prst="rect">
            <a:avLst/>
          </a:prstGeom>
          <a:noFill/>
        </p:spPr>
        <p:txBody>
          <a:bodyPr wrap="square" rtlCol="0">
            <a:spAutoFit/>
          </a:bodyPr>
          <a:lstStyle/>
          <a:p>
            <a:r>
              <a:rPr lang="en-US" sz="727" b="1" dirty="0">
                <a:latin typeface="ArialMT"/>
              </a:rPr>
              <a:t>5: </a:t>
            </a:r>
            <a:r>
              <a:rPr lang="en-US" sz="692" dirty="0">
                <a:latin typeface="ArialMT"/>
              </a:rPr>
              <a:t>The “Continue” key will be available after the “Run” key. This key will allow the user to run the algorithm for larger iterations. After pressing this key, a pop-up window will ask the user about the number of extra iterations. While the algorithm is running the progress of the algorithm will be shown in gauge 19. After finishing the analysis, the results will show in plots 13, 14, 15, 16, 17 and 18. Also, the “continue” will be available for extra analysis.</a:t>
            </a:r>
          </a:p>
          <a:p>
            <a:endParaRPr lang="en-US" sz="692" dirty="0">
              <a:latin typeface="ArialMT"/>
            </a:endParaRPr>
          </a:p>
          <a:p>
            <a:endParaRPr lang="en-US" sz="138" dirty="0">
              <a:latin typeface="ArialMT"/>
            </a:endParaRPr>
          </a:p>
          <a:p>
            <a:pPr algn="l"/>
            <a:r>
              <a:rPr lang="en-US" sz="727" b="1" dirty="0">
                <a:latin typeface="ArialMT"/>
              </a:rPr>
              <a:t>6: </a:t>
            </a:r>
            <a:r>
              <a:rPr lang="en-US" sz="692" dirty="0">
                <a:latin typeface="ArialMT"/>
              </a:rPr>
              <a:t>The “Help” key will open the help pdf (this document).</a:t>
            </a:r>
            <a:endParaRPr lang="en-US" sz="208" dirty="0">
              <a:latin typeface="ArialMT"/>
            </a:endParaRPr>
          </a:p>
          <a:p>
            <a:pPr algn="l"/>
            <a:endParaRPr lang="en-US" sz="727" b="1" dirty="0">
              <a:latin typeface="ArialMT"/>
            </a:endParaRPr>
          </a:p>
          <a:p>
            <a:pPr algn="l"/>
            <a:r>
              <a:rPr lang="en-US" sz="727" b="1" dirty="0">
                <a:latin typeface="ArialMT"/>
              </a:rPr>
              <a:t>7: </a:t>
            </a:r>
            <a:r>
              <a:rPr lang="en-US" sz="692" dirty="0">
                <a:latin typeface="ArialMT"/>
              </a:rPr>
              <a:t>The “License” key will open the license document. </a:t>
            </a:r>
          </a:p>
          <a:p>
            <a:pPr algn="l"/>
            <a:r>
              <a:rPr lang="en-US" sz="700" dirty="0">
                <a:latin typeface="ArialMT"/>
              </a:rPr>
              <a:t> </a:t>
            </a:r>
          </a:p>
          <a:p>
            <a:pPr algn="l"/>
            <a:r>
              <a:rPr lang="en-US" sz="727" b="1" dirty="0">
                <a:latin typeface="ArialMT"/>
              </a:rPr>
              <a:t>8, 9, 10, 11: </a:t>
            </a:r>
            <a:r>
              <a:rPr lang="en-US" sz="692" dirty="0">
                <a:latin typeface="ArialMT"/>
              </a:rPr>
              <a:t>These are the list of the parameters that the data is generated or input by the user. </a:t>
            </a:r>
          </a:p>
          <a:p>
            <a:pPr algn="l"/>
            <a:endParaRPr lang="en-US" sz="692" dirty="0">
              <a:latin typeface="ArialMT"/>
            </a:endParaRPr>
          </a:p>
          <a:p>
            <a:r>
              <a:rPr lang="en-US" sz="727" b="1" dirty="0">
                <a:latin typeface="ArialMT"/>
              </a:rPr>
              <a:t>12,13,14,15,16, 17, 18: </a:t>
            </a:r>
            <a:r>
              <a:rPr lang="en-US" sz="692" dirty="0">
                <a:latin typeface="ArialMT"/>
              </a:rPr>
              <a:t>These are the plots related to the illustration of the time trace and the results of the algorithm.</a:t>
            </a:r>
          </a:p>
          <a:p>
            <a:r>
              <a:rPr lang="en-US" sz="700" dirty="0">
                <a:latin typeface="ArialMT"/>
              </a:rPr>
              <a:t> </a:t>
            </a:r>
          </a:p>
          <a:p>
            <a:pPr algn="l"/>
            <a:r>
              <a:rPr lang="en-US" sz="727" b="1" dirty="0">
                <a:latin typeface="ArialMT"/>
              </a:rPr>
              <a:t>19: </a:t>
            </a:r>
            <a:r>
              <a:rPr lang="en-US" sz="692" dirty="0">
                <a:latin typeface="ArialMT"/>
              </a:rPr>
              <a:t>This gauge shows the progress of the algorithm.</a:t>
            </a:r>
          </a:p>
          <a:p>
            <a:pPr algn="l"/>
            <a:endParaRPr lang="en-US" sz="692" dirty="0">
              <a:latin typeface="ArialMT"/>
            </a:endParaRPr>
          </a:p>
          <a:p>
            <a:pPr algn="l"/>
            <a:r>
              <a:rPr lang="en-US" sz="692" b="1" dirty="0">
                <a:latin typeface="ArialMT"/>
              </a:rPr>
              <a:t>20: </a:t>
            </a:r>
            <a:r>
              <a:rPr lang="en-US" sz="692" dirty="0">
                <a:latin typeface="ArialMT"/>
              </a:rPr>
              <a:t>In all case the name of the file will be asked in order to save the sampled parameters. This will be done by a new pop-up window (24), which is editable and prename the file based on the data. </a:t>
            </a:r>
          </a:p>
        </p:txBody>
      </p:sp>
      <p:pic>
        <p:nvPicPr>
          <p:cNvPr id="117" name="Picture 116">
            <a:extLst>
              <a:ext uri="{FF2B5EF4-FFF2-40B4-BE49-F238E27FC236}">
                <a16:creationId xmlns:a16="http://schemas.microsoft.com/office/drawing/2014/main" id="{45947458-64F5-F42C-852E-F729649F7FBE}"/>
              </a:ext>
            </a:extLst>
          </p:cNvPr>
          <p:cNvPicPr>
            <a:picLocks noChangeAspect="1"/>
          </p:cNvPicPr>
          <p:nvPr/>
        </p:nvPicPr>
        <p:blipFill>
          <a:blip r:embed="rId6"/>
          <a:stretch>
            <a:fillRect/>
          </a:stretch>
        </p:blipFill>
        <p:spPr>
          <a:xfrm>
            <a:off x="7209664" y="6391264"/>
            <a:ext cx="2541540" cy="340619"/>
          </a:xfrm>
          <a:prstGeom prst="rect">
            <a:avLst/>
          </a:prstGeom>
        </p:spPr>
      </p:pic>
      <p:pic>
        <p:nvPicPr>
          <p:cNvPr id="119" name="Picture 118">
            <a:extLst>
              <a:ext uri="{FF2B5EF4-FFF2-40B4-BE49-F238E27FC236}">
                <a16:creationId xmlns:a16="http://schemas.microsoft.com/office/drawing/2014/main" id="{D7FADB9D-5B72-2661-F782-48626A22E5DE}"/>
              </a:ext>
            </a:extLst>
          </p:cNvPr>
          <p:cNvPicPr>
            <a:picLocks noChangeAspect="1"/>
          </p:cNvPicPr>
          <p:nvPr/>
        </p:nvPicPr>
        <p:blipFill>
          <a:blip r:embed="rId7"/>
          <a:stretch>
            <a:fillRect/>
          </a:stretch>
        </p:blipFill>
        <p:spPr>
          <a:xfrm>
            <a:off x="7852130" y="618847"/>
            <a:ext cx="1959696" cy="1286231"/>
          </a:xfrm>
          <a:prstGeom prst="rect">
            <a:avLst/>
          </a:prstGeom>
        </p:spPr>
      </p:pic>
      <p:sp>
        <p:nvSpPr>
          <p:cNvPr id="120" name="Oval 119">
            <a:extLst>
              <a:ext uri="{FF2B5EF4-FFF2-40B4-BE49-F238E27FC236}">
                <a16:creationId xmlns:a16="http://schemas.microsoft.com/office/drawing/2014/main" id="{9EB5FD2F-FF09-DF90-CBFE-7B3A2E8904AD}"/>
              </a:ext>
            </a:extLst>
          </p:cNvPr>
          <p:cNvSpPr/>
          <p:nvPr/>
        </p:nvSpPr>
        <p:spPr>
          <a:xfrm>
            <a:off x="8840923" y="1074337"/>
            <a:ext cx="229427" cy="22942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121" name="TextBox 120">
            <a:extLst>
              <a:ext uri="{FF2B5EF4-FFF2-40B4-BE49-F238E27FC236}">
                <a16:creationId xmlns:a16="http://schemas.microsoft.com/office/drawing/2014/main" id="{F8F15BEE-B993-AABA-AE81-E58C688B372B}"/>
              </a:ext>
            </a:extLst>
          </p:cNvPr>
          <p:cNvSpPr txBox="1"/>
          <p:nvPr/>
        </p:nvSpPr>
        <p:spPr>
          <a:xfrm>
            <a:off x="8786826" y="1040968"/>
            <a:ext cx="398558" cy="284052"/>
          </a:xfrm>
          <a:prstGeom prst="rect">
            <a:avLst/>
          </a:prstGeom>
          <a:noFill/>
        </p:spPr>
        <p:txBody>
          <a:bodyPr wrap="square" rtlCol="0">
            <a:spAutoFit/>
          </a:bodyPr>
          <a:lstStyle/>
          <a:p>
            <a:r>
              <a:rPr lang="en-US" sz="1246" dirty="0">
                <a:solidFill>
                  <a:schemeClr val="bg1"/>
                </a:solidFill>
              </a:rPr>
              <a:t>22</a:t>
            </a:r>
          </a:p>
        </p:txBody>
      </p:sp>
      <p:sp>
        <p:nvSpPr>
          <p:cNvPr id="122" name="TextBox 121">
            <a:extLst>
              <a:ext uri="{FF2B5EF4-FFF2-40B4-BE49-F238E27FC236}">
                <a16:creationId xmlns:a16="http://schemas.microsoft.com/office/drawing/2014/main" id="{B9A9663D-4C4D-427A-4745-95E7E991915D}"/>
              </a:ext>
            </a:extLst>
          </p:cNvPr>
          <p:cNvSpPr txBox="1"/>
          <p:nvPr/>
        </p:nvSpPr>
        <p:spPr>
          <a:xfrm>
            <a:off x="9478455" y="654129"/>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1</a:t>
            </a:r>
            <a:endParaRPr lang="en-US" sz="1050" b="1" dirty="0">
              <a:ln/>
              <a:solidFill>
                <a:schemeClr val="accent3"/>
              </a:solidFill>
            </a:endParaRPr>
          </a:p>
        </p:txBody>
      </p:sp>
      <p:sp>
        <p:nvSpPr>
          <p:cNvPr id="123" name="TextBox 122">
            <a:extLst>
              <a:ext uri="{FF2B5EF4-FFF2-40B4-BE49-F238E27FC236}">
                <a16:creationId xmlns:a16="http://schemas.microsoft.com/office/drawing/2014/main" id="{2478C283-57B6-A5AB-8A86-36184277AAEA}"/>
              </a:ext>
            </a:extLst>
          </p:cNvPr>
          <p:cNvSpPr txBox="1"/>
          <p:nvPr/>
        </p:nvSpPr>
        <p:spPr>
          <a:xfrm>
            <a:off x="9482755" y="907056"/>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2</a:t>
            </a:r>
            <a:endParaRPr lang="en-US" sz="1050" b="1" dirty="0">
              <a:ln/>
              <a:solidFill>
                <a:schemeClr val="accent3"/>
              </a:solidFill>
            </a:endParaRPr>
          </a:p>
        </p:txBody>
      </p:sp>
      <p:sp>
        <p:nvSpPr>
          <p:cNvPr id="124" name="TextBox 123">
            <a:extLst>
              <a:ext uri="{FF2B5EF4-FFF2-40B4-BE49-F238E27FC236}">
                <a16:creationId xmlns:a16="http://schemas.microsoft.com/office/drawing/2014/main" id="{F40F5036-14D2-BBE3-ECAF-68F1E9593844}"/>
              </a:ext>
            </a:extLst>
          </p:cNvPr>
          <p:cNvSpPr txBox="1"/>
          <p:nvPr/>
        </p:nvSpPr>
        <p:spPr>
          <a:xfrm>
            <a:off x="9479508" y="1176960"/>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3</a:t>
            </a:r>
            <a:endParaRPr lang="en-US" sz="1050" b="1" dirty="0">
              <a:ln/>
              <a:solidFill>
                <a:schemeClr val="accent3"/>
              </a:solidFill>
            </a:endParaRPr>
          </a:p>
        </p:txBody>
      </p:sp>
      <p:sp>
        <p:nvSpPr>
          <p:cNvPr id="125" name="TextBox 124">
            <a:extLst>
              <a:ext uri="{FF2B5EF4-FFF2-40B4-BE49-F238E27FC236}">
                <a16:creationId xmlns:a16="http://schemas.microsoft.com/office/drawing/2014/main" id="{BA84DFAC-357E-B168-CC25-3F410D216524}"/>
              </a:ext>
            </a:extLst>
          </p:cNvPr>
          <p:cNvSpPr txBox="1"/>
          <p:nvPr/>
        </p:nvSpPr>
        <p:spPr>
          <a:xfrm>
            <a:off x="9469347" y="1436844"/>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4</a:t>
            </a:r>
            <a:endParaRPr lang="en-US" sz="1050" b="1" dirty="0">
              <a:ln/>
              <a:solidFill>
                <a:schemeClr val="accent3"/>
              </a:solidFill>
            </a:endParaRPr>
          </a:p>
        </p:txBody>
      </p:sp>
      <p:sp>
        <p:nvSpPr>
          <p:cNvPr id="126" name="TextBox 125">
            <a:extLst>
              <a:ext uri="{FF2B5EF4-FFF2-40B4-BE49-F238E27FC236}">
                <a16:creationId xmlns:a16="http://schemas.microsoft.com/office/drawing/2014/main" id="{A9D1DB0A-2EC0-C24C-1EE9-5317A3EEA220}"/>
              </a:ext>
            </a:extLst>
          </p:cNvPr>
          <p:cNvSpPr txBox="1"/>
          <p:nvPr/>
        </p:nvSpPr>
        <p:spPr>
          <a:xfrm>
            <a:off x="9468294" y="1703361"/>
            <a:ext cx="385364" cy="2616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050" dirty="0">
                <a:ln w="0"/>
                <a:effectLst>
                  <a:outerShdw blurRad="38100" dist="19050" dir="2700000" algn="tl" rotWithShape="0">
                    <a:schemeClr val="dk1">
                      <a:alpha val="40000"/>
                    </a:schemeClr>
                  </a:outerShdw>
                </a:effectLst>
              </a:rPr>
              <a:t>5</a:t>
            </a:r>
            <a:endParaRPr lang="en-US" sz="1050" b="1" dirty="0">
              <a:ln/>
              <a:solidFill>
                <a:schemeClr val="accent3"/>
              </a:solidFill>
            </a:endParaRPr>
          </a:p>
        </p:txBody>
      </p:sp>
      <p:sp>
        <p:nvSpPr>
          <p:cNvPr id="127" name="Rectangle 126">
            <a:extLst>
              <a:ext uri="{FF2B5EF4-FFF2-40B4-BE49-F238E27FC236}">
                <a16:creationId xmlns:a16="http://schemas.microsoft.com/office/drawing/2014/main" id="{E7071D56-E40A-81B3-33F2-C6C4394795A2}"/>
              </a:ext>
            </a:extLst>
          </p:cNvPr>
          <p:cNvSpPr/>
          <p:nvPr/>
        </p:nvSpPr>
        <p:spPr>
          <a:xfrm>
            <a:off x="7852131" y="602937"/>
            <a:ext cx="1969856" cy="131123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a:p>
        </p:txBody>
      </p:sp>
      <p:sp>
        <p:nvSpPr>
          <p:cNvPr id="128" name="TextBox 127">
            <a:extLst>
              <a:ext uri="{FF2B5EF4-FFF2-40B4-BE49-F238E27FC236}">
                <a16:creationId xmlns:a16="http://schemas.microsoft.com/office/drawing/2014/main" id="{EC64AC02-22E0-835D-E8C7-C37E9A389BEA}"/>
              </a:ext>
            </a:extLst>
          </p:cNvPr>
          <p:cNvSpPr txBox="1"/>
          <p:nvPr/>
        </p:nvSpPr>
        <p:spPr>
          <a:xfrm>
            <a:off x="4870345" y="2918973"/>
            <a:ext cx="2885590" cy="1056251"/>
          </a:xfrm>
          <a:prstGeom prst="rect">
            <a:avLst/>
          </a:prstGeom>
          <a:noFill/>
        </p:spPr>
        <p:txBody>
          <a:bodyPr wrap="square" rtlCol="0">
            <a:spAutoFit/>
          </a:bodyPr>
          <a:lstStyle/>
          <a:p>
            <a:pPr algn="l"/>
            <a:r>
              <a:rPr lang="en-US" sz="727" b="1" dirty="0">
                <a:latin typeface="ArialMT"/>
              </a:rPr>
              <a:t>23: </a:t>
            </a:r>
            <a:r>
              <a:rPr lang="en-US" sz="692" dirty="0">
                <a:latin typeface="ArialMT"/>
              </a:rPr>
              <a:t>The new pop-up windows can be edited in order to generate the trace of interest. The parameters are: </a:t>
            </a:r>
          </a:p>
          <a:p>
            <a:pPr marL="228600" indent="-228600" algn="l">
              <a:buFont typeface="+mj-lt"/>
              <a:buAutoNum type="arabicParenR"/>
            </a:pPr>
            <a:r>
              <a:rPr lang="en-US" sz="692" dirty="0">
                <a:latin typeface="ArialMT"/>
              </a:rPr>
              <a:t>Maximum number of FRET states (For the analysis)</a:t>
            </a:r>
          </a:p>
          <a:p>
            <a:pPr marL="228600" indent="-228600" algn="l">
              <a:buFont typeface="+mj-lt"/>
              <a:buAutoNum type="arabicParenR"/>
            </a:pPr>
            <a:r>
              <a:rPr lang="en-US" sz="692" dirty="0">
                <a:latin typeface="ArialMT"/>
              </a:rPr>
              <a:t>Maximum number of donor-PIFE states (For the analysis)</a:t>
            </a:r>
          </a:p>
          <a:p>
            <a:pPr marL="228600" indent="-228600" algn="l">
              <a:buFont typeface="+mj-lt"/>
              <a:buAutoNum type="arabicParenR"/>
            </a:pPr>
            <a:r>
              <a:rPr lang="en-US" sz="692" dirty="0">
                <a:latin typeface="ArialMT"/>
              </a:rPr>
              <a:t>Maximum number of acceptor-PIFE states (For the analysis)</a:t>
            </a:r>
          </a:p>
          <a:p>
            <a:pPr marL="228600" indent="-228600">
              <a:buFont typeface="+mj-lt"/>
              <a:buAutoNum type="arabicParenR"/>
            </a:pPr>
            <a:r>
              <a:rPr lang="en-US" sz="692" dirty="0">
                <a:latin typeface="ArialMT"/>
              </a:rPr>
              <a:t>Period of saving the sampled parameter</a:t>
            </a:r>
          </a:p>
          <a:p>
            <a:pPr marL="228600" indent="-228600">
              <a:buFont typeface="+mj-lt"/>
              <a:buAutoNum type="arabicParenR"/>
            </a:pPr>
            <a:r>
              <a:rPr lang="en-US" sz="692" dirty="0">
                <a:latin typeface="ArialMT"/>
              </a:rPr>
              <a:t>Number of iteration for sampling the parameters</a:t>
            </a:r>
          </a:p>
          <a:p>
            <a:pPr marL="228600" indent="-228600">
              <a:buFont typeface="+mj-lt"/>
              <a:buAutoNum type="arabicParenR"/>
            </a:pPr>
            <a:r>
              <a:rPr lang="en-US" sz="692" dirty="0">
                <a:latin typeface="ArialMT"/>
              </a:rPr>
              <a:t>Burn-in percentage in order to remove the beginning part of the samples.</a:t>
            </a:r>
          </a:p>
        </p:txBody>
      </p:sp>
      <p:sp>
        <p:nvSpPr>
          <p:cNvPr id="129" name="TextBox 128">
            <a:extLst>
              <a:ext uri="{FF2B5EF4-FFF2-40B4-BE49-F238E27FC236}">
                <a16:creationId xmlns:a16="http://schemas.microsoft.com/office/drawing/2014/main" id="{34ABFD7F-0FCC-1CEF-D47A-F8E4A79D9956}"/>
              </a:ext>
            </a:extLst>
          </p:cNvPr>
          <p:cNvSpPr txBox="1"/>
          <p:nvPr/>
        </p:nvSpPr>
        <p:spPr>
          <a:xfrm>
            <a:off x="4871820" y="1927069"/>
            <a:ext cx="5093049" cy="310726"/>
          </a:xfrm>
          <a:prstGeom prst="rect">
            <a:avLst/>
          </a:prstGeom>
          <a:noFill/>
        </p:spPr>
        <p:txBody>
          <a:bodyPr wrap="square" rtlCol="0">
            <a:spAutoFit/>
          </a:bodyPr>
          <a:lstStyle/>
          <a:p>
            <a:pPr algn="l"/>
            <a:r>
              <a:rPr lang="en-US" sz="727" b="1" dirty="0">
                <a:latin typeface="ArialMT"/>
              </a:rPr>
              <a:t>3: </a:t>
            </a:r>
            <a:r>
              <a:rPr lang="en-US" sz="692" dirty="0">
                <a:latin typeface="ArialMT"/>
              </a:rPr>
              <a:t>This button can be useful in the case that the user want to visualize, analyze or reanalyze the previously generated, imported or analyzed data sets. It allows the user to select the file of interest and continue the analysis.</a:t>
            </a:r>
          </a:p>
        </p:txBody>
      </p:sp>
      <p:sp>
        <p:nvSpPr>
          <p:cNvPr id="131" name="Oval 130">
            <a:extLst>
              <a:ext uri="{FF2B5EF4-FFF2-40B4-BE49-F238E27FC236}">
                <a16:creationId xmlns:a16="http://schemas.microsoft.com/office/drawing/2014/main" id="{2651A515-A876-EABD-273F-6955ECE3BC9E}"/>
              </a:ext>
            </a:extLst>
          </p:cNvPr>
          <p:cNvSpPr/>
          <p:nvPr/>
        </p:nvSpPr>
        <p:spPr>
          <a:xfrm>
            <a:off x="8336446" y="6266113"/>
            <a:ext cx="229427" cy="22942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132" name="TextBox 131">
            <a:extLst>
              <a:ext uri="{FF2B5EF4-FFF2-40B4-BE49-F238E27FC236}">
                <a16:creationId xmlns:a16="http://schemas.microsoft.com/office/drawing/2014/main" id="{3137FE7B-6B04-0C89-54F0-A68D2569B072}"/>
              </a:ext>
            </a:extLst>
          </p:cNvPr>
          <p:cNvSpPr txBox="1"/>
          <p:nvPr/>
        </p:nvSpPr>
        <p:spPr>
          <a:xfrm>
            <a:off x="8282349" y="6232744"/>
            <a:ext cx="398558" cy="284052"/>
          </a:xfrm>
          <a:prstGeom prst="rect">
            <a:avLst/>
          </a:prstGeom>
          <a:noFill/>
        </p:spPr>
        <p:txBody>
          <a:bodyPr wrap="square" rtlCol="0">
            <a:spAutoFit/>
          </a:bodyPr>
          <a:lstStyle/>
          <a:p>
            <a:r>
              <a:rPr lang="en-US" sz="1246" dirty="0">
                <a:solidFill>
                  <a:schemeClr val="bg1"/>
                </a:solidFill>
              </a:rPr>
              <a:t>23</a:t>
            </a:r>
          </a:p>
        </p:txBody>
      </p:sp>
      <p:pic>
        <p:nvPicPr>
          <p:cNvPr id="133" name="Picture 132">
            <a:extLst>
              <a:ext uri="{FF2B5EF4-FFF2-40B4-BE49-F238E27FC236}">
                <a16:creationId xmlns:a16="http://schemas.microsoft.com/office/drawing/2014/main" id="{E91ECC98-69FC-EFCF-1207-D3A00723AEDB}"/>
              </a:ext>
            </a:extLst>
          </p:cNvPr>
          <p:cNvPicPr>
            <a:picLocks noChangeAspect="1"/>
          </p:cNvPicPr>
          <p:nvPr/>
        </p:nvPicPr>
        <p:blipFill rotWithShape="1">
          <a:blip r:embed="rId3"/>
          <a:srcRect t="4049" r="55913" b="49947"/>
          <a:stretch/>
        </p:blipFill>
        <p:spPr>
          <a:xfrm>
            <a:off x="3807114" y="4263610"/>
            <a:ext cx="720659" cy="1934355"/>
          </a:xfrm>
          <a:prstGeom prst="rect">
            <a:avLst/>
          </a:prstGeom>
        </p:spPr>
      </p:pic>
      <p:pic>
        <p:nvPicPr>
          <p:cNvPr id="134" name="Picture 133">
            <a:extLst>
              <a:ext uri="{FF2B5EF4-FFF2-40B4-BE49-F238E27FC236}">
                <a16:creationId xmlns:a16="http://schemas.microsoft.com/office/drawing/2014/main" id="{74739444-1776-C763-50D0-3F7D0450DFAB}"/>
              </a:ext>
            </a:extLst>
          </p:cNvPr>
          <p:cNvPicPr>
            <a:picLocks noChangeAspect="1"/>
          </p:cNvPicPr>
          <p:nvPr/>
        </p:nvPicPr>
        <p:blipFill rotWithShape="1">
          <a:blip r:embed="rId3"/>
          <a:srcRect t="50053" r="66847" b="3942"/>
          <a:stretch/>
        </p:blipFill>
        <p:spPr>
          <a:xfrm>
            <a:off x="3002931" y="4269829"/>
            <a:ext cx="541924" cy="1934356"/>
          </a:xfrm>
          <a:prstGeom prst="rect">
            <a:avLst/>
          </a:prstGeom>
        </p:spPr>
      </p:pic>
      <p:sp>
        <p:nvSpPr>
          <p:cNvPr id="76" name="Oval 75">
            <a:extLst>
              <a:ext uri="{FF2B5EF4-FFF2-40B4-BE49-F238E27FC236}">
                <a16:creationId xmlns:a16="http://schemas.microsoft.com/office/drawing/2014/main" id="{0DF3CF12-777F-EEB0-1577-0529A40CC92D}"/>
              </a:ext>
            </a:extLst>
          </p:cNvPr>
          <p:cNvSpPr/>
          <p:nvPr/>
        </p:nvSpPr>
        <p:spPr>
          <a:xfrm>
            <a:off x="3599219" y="4111954"/>
            <a:ext cx="229427" cy="22942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6" dirty="0"/>
          </a:p>
        </p:txBody>
      </p:sp>
      <p:sp>
        <p:nvSpPr>
          <p:cNvPr id="77" name="TextBox 76">
            <a:extLst>
              <a:ext uri="{FF2B5EF4-FFF2-40B4-BE49-F238E27FC236}">
                <a16:creationId xmlns:a16="http://schemas.microsoft.com/office/drawing/2014/main" id="{53BCAC54-795A-0ED8-FDC7-027D9229AB53}"/>
              </a:ext>
            </a:extLst>
          </p:cNvPr>
          <p:cNvSpPr txBox="1"/>
          <p:nvPr/>
        </p:nvSpPr>
        <p:spPr>
          <a:xfrm>
            <a:off x="3546113" y="4083848"/>
            <a:ext cx="398558" cy="284052"/>
          </a:xfrm>
          <a:prstGeom prst="rect">
            <a:avLst/>
          </a:prstGeom>
          <a:noFill/>
        </p:spPr>
        <p:txBody>
          <a:bodyPr wrap="square" rtlCol="0">
            <a:spAutoFit/>
          </a:bodyPr>
          <a:lstStyle/>
          <a:p>
            <a:r>
              <a:rPr lang="en-US" sz="1246" dirty="0">
                <a:solidFill>
                  <a:schemeClr val="bg1"/>
                </a:solidFill>
              </a:rPr>
              <a:t>21</a:t>
            </a:r>
          </a:p>
        </p:txBody>
      </p:sp>
    </p:spTree>
    <p:extLst>
      <p:ext uri="{BB962C8B-B14F-4D97-AF65-F5344CB8AC3E}">
        <p14:creationId xmlns:p14="http://schemas.microsoft.com/office/powerpoint/2010/main" val="13613340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906</TotalTime>
  <Words>965</Words>
  <Application>Microsoft Office PowerPoint</Application>
  <PresentationFormat>A4 Paper (210x297 mm)</PresentationFormat>
  <Paragraphs>108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ArialMT</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Sina Jazani</dc:creator>
  <cp:lastModifiedBy>Sina Jazani</cp:lastModifiedBy>
  <cp:revision>9</cp:revision>
  <dcterms:created xsi:type="dcterms:W3CDTF">2022-02-18T23:02:48Z</dcterms:created>
  <dcterms:modified xsi:type="dcterms:W3CDTF">2023-04-03T19:14:18Z</dcterms:modified>
</cp:coreProperties>
</file>