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2" r:id="rId4"/>
    <p:sldId id="267" r:id="rId5"/>
    <p:sldId id="265" r:id="rId6"/>
    <p:sldId id="266" r:id="rId7"/>
    <p:sldId id="260" r:id="rId8"/>
    <p:sldId id="270" r:id="rId9"/>
    <p:sldId id="269" r:id="rId10"/>
    <p:sldId id="273" r:id="rId11"/>
    <p:sldId id="272" r:id="rId12"/>
    <p:sldId id="274" r:id="rId13"/>
    <p:sldId id="275" r:id="rId14"/>
    <p:sldId id="276" r:id="rId15"/>
    <p:sldId id="278" r:id="rId16"/>
    <p:sldId id="279" r:id="rId17"/>
    <p:sldId id="271" r:id="rId18"/>
    <p:sldId id="281" r:id="rId19"/>
    <p:sldId id="282" r:id="rId20"/>
    <p:sldId id="284" r:id="rId21"/>
    <p:sldId id="285" r:id="rId22"/>
    <p:sldId id="283" r:id="rId23"/>
    <p:sldId id="287" r:id="rId24"/>
    <p:sldId id="280" r:id="rId25"/>
    <p:sldId id="286" r:id="rId26"/>
    <p:sldId id="288" r:id="rId27"/>
    <p:sldId id="290" r:id="rId28"/>
    <p:sldId id="294" r:id="rId29"/>
    <p:sldId id="293" r:id="rId30"/>
  </p:sldIdLst>
  <p:sldSz cx="12192000" cy="6858000"/>
  <p:notesSz cx="6858000" cy="9144000"/>
  <p:embeddedFontLst>
    <p:embeddedFont>
      <p:font typeface="Tw Cen MT" panose="020B0602020104020603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  <p:embeddedFont>
      <p:font typeface="B Nazanin" panose="00000400000000000000" pitchFamily="2" charset="-78"/>
      <p:regular r:id="rId42"/>
      <p:bold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6DBB66-20B3-4A33-993D-A4D131420B07}">
          <p14:sldIdLst>
            <p14:sldId id="256"/>
            <p14:sldId id="261"/>
            <p14:sldId id="262"/>
            <p14:sldId id="267"/>
            <p14:sldId id="265"/>
            <p14:sldId id="266"/>
            <p14:sldId id="260"/>
            <p14:sldId id="270"/>
            <p14:sldId id="269"/>
            <p14:sldId id="273"/>
            <p14:sldId id="272"/>
            <p14:sldId id="274"/>
            <p14:sldId id="275"/>
            <p14:sldId id="276"/>
            <p14:sldId id="278"/>
            <p14:sldId id="279"/>
            <p14:sldId id="271"/>
            <p14:sldId id="281"/>
            <p14:sldId id="282"/>
            <p14:sldId id="284"/>
            <p14:sldId id="285"/>
            <p14:sldId id="283"/>
            <p14:sldId id="287"/>
            <p14:sldId id="280"/>
            <p14:sldId id="286"/>
            <p14:sldId id="288"/>
            <p14:sldId id="290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EA39B212-5167-41A9-91D9-CFA6186255E6}">
      <dgm:prSet phldrT="[Text]"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42930A72-9FC8-4996-BA9E-3023B50F4229}" type="parTrans" cxnId="{77195CC3-D4A6-4D3B-8454-7E8024A594B8}">
      <dgm:prSet/>
      <dgm:spPr/>
      <dgm:t>
        <a:bodyPr/>
        <a:lstStyle/>
        <a:p>
          <a:pPr algn="r"/>
          <a:endParaRPr lang="en-US"/>
        </a:p>
      </dgm:t>
    </dgm:pt>
    <dgm:pt modelId="{DA9C6B23-D585-4EDF-8539-3D8E67E21BF8}" type="sibTrans" cxnId="{77195CC3-D4A6-4D3B-8454-7E8024A594B8}">
      <dgm:prSet/>
      <dgm:spPr/>
      <dgm:t>
        <a:bodyPr/>
        <a:lstStyle/>
        <a:p>
          <a:pPr algn="r"/>
          <a:endParaRPr lang="en-US"/>
        </a:p>
      </dgm:t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08FB3A0C-ED22-4771-8AA5-5D408B662F30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0B8EB641-85F4-4544-9590-FB9950FB3ADF}" type="parTrans" cxnId="{3DE82E3A-0530-48D2-9521-EF0960C81921}">
      <dgm:prSet/>
      <dgm:spPr/>
      <dgm:t>
        <a:bodyPr/>
        <a:lstStyle/>
        <a:p>
          <a:pPr algn="r"/>
          <a:endParaRPr lang="en-US"/>
        </a:p>
      </dgm:t>
    </dgm:pt>
    <dgm:pt modelId="{E604C979-4AE8-4427-82C3-A17F7322B7CF}" type="sibTrans" cxnId="{3DE82E3A-0530-48D2-9521-EF0960C81921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2126FBD9-A9E1-468B-B80E-E7ACB6CB2029}" type="pres">
      <dgm:prSet presAssocID="{EA39B212-5167-41A9-91D9-CFA6186255E6}" presName="parTxOnly" presStyleLbl="node1" presStyleIdx="1" presStyleCnt="6" custScaleY="74479">
        <dgm:presLayoutVars>
          <dgm:bulletEnabled val="1"/>
        </dgm:presLayoutVars>
      </dgm:prSet>
      <dgm:spPr/>
    </dgm:pt>
    <dgm:pt modelId="{8A6552BB-D467-4D27-8E89-0DBA9105A3F7}" type="pres">
      <dgm:prSet presAssocID="{DA9C6B23-D585-4EDF-8539-3D8E67E21BF8}" presName="parSpace" presStyleCnt="0"/>
      <dgm:spPr/>
    </dgm:pt>
    <dgm:pt modelId="{9F16B73B-F655-468F-8D22-CD9EF88E43AE}" type="pres">
      <dgm:prSet presAssocID="{08FB3A0C-ED22-4771-8AA5-5D408B662F30}" presName="parTxOnly" presStyleLbl="node1" presStyleIdx="2" presStyleCnt="6" custScaleY="74479">
        <dgm:presLayoutVars>
          <dgm:bulletEnabled val="1"/>
        </dgm:presLayoutVars>
      </dgm:prSet>
      <dgm:spPr/>
    </dgm:pt>
    <dgm:pt modelId="{3065693B-A3DF-452F-95E8-FCECA8769325}" type="pres">
      <dgm:prSet presAssocID="{E604C979-4AE8-4427-82C3-A17F7322B7CF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3419472D-BF68-4972-9243-839A47051907}" type="presOf" srcId="{EA39B212-5167-41A9-91D9-CFA6186255E6}" destId="{2126FBD9-A9E1-468B-B80E-E7ACB6CB2029}" srcOrd="0" destOrd="0" presId="urn:microsoft.com/office/officeart/2005/8/layout/hChevron3"/>
    <dgm:cxn modelId="{3DE82E3A-0530-48D2-9521-EF0960C81921}" srcId="{C9DDF87A-5EFD-4992-B997-853F8ABD4368}" destId="{08FB3A0C-ED22-4771-8AA5-5D408B662F30}" srcOrd="2" destOrd="0" parTransId="{0B8EB641-85F4-4544-9590-FB9950FB3ADF}" sibTransId="{E604C979-4AE8-4427-82C3-A17F7322B7CF}"/>
    <dgm:cxn modelId="{77195CC3-D4A6-4D3B-8454-7E8024A594B8}" srcId="{C9DDF87A-5EFD-4992-B997-853F8ABD4368}" destId="{EA39B212-5167-41A9-91D9-CFA6186255E6}" srcOrd="1" destOrd="0" parTransId="{42930A72-9FC8-4996-BA9E-3023B50F4229}" sibTransId="{DA9C6B23-D585-4EDF-8539-3D8E67E21BF8}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E3DE56E2-B938-4BBF-AE8D-4DF414477A7E}" type="presOf" srcId="{08FB3A0C-ED22-4771-8AA5-5D408B662F30}" destId="{9F16B73B-F655-468F-8D22-CD9EF88E43AE}" srcOrd="0" destOrd="0" presId="urn:microsoft.com/office/officeart/2005/8/layout/hChevron3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538054BD-1C56-4895-9C33-991AD92CAC81}" type="presParOf" srcId="{EFF2A633-A6AF-433E-AD0A-8DC8D319E01A}" destId="{2126FBD9-A9E1-468B-B80E-E7ACB6CB2029}" srcOrd="2" destOrd="0" presId="urn:microsoft.com/office/officeart/2005/8/layout/hChevron3"/>
    <dgm:cxn modelId="{CA06DEE8-21C7-404A-9A0B-7B1F08B83587}" type="presParOf" srcId="{EFF2A633-A6AF-433E-AD0A-8DC8D319E01A}" destId="{8A6552BB-D467-4D27-8E89-0DBA9105A3F7}" srcOrd="3" destOrd="0" presId="urn:microsoft.com/office/officeart/2005/8/layout/hChevron3"/>
    <dgm:cxn modelId="{42027E7A-AE35-452E-A18A-2A7822BD525B}" type="presParOf" srcId="{EFF2A633-A6AF-433E-AD0A-8DC8D319E01A}" destId="{9F16B73B-F655-468F-8D22-CD9EF88E43AE}" srcOrd="4" destOrd="0" presId="urn:microsoft.com/office/officeart/2005/8/layout/hChevron3"/>
    <dgm:cxn modelId="{386C9530-CC2E-4A67-91B6-3D99B5946EF1}" type="presParOf" srcId="{EFF2A633-A6AF-433E-AD0A-8DC8D319E01A}" destId="{3065693B-A3DF-452F-95E8-FCECA8769325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EA39B212-5167-41A9-91D9-CFA6186255E6}">
      <dgm:prSet phldrT="[Text]"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42930A72-9FC8-4996-BA9E-3023B50F4229}" type="parTrans" cxnId="{77195CC3-D4A6-4D3B-8454-7E8024A594B8}">
      <dgm:prSet/>
      <dgm:spPr/>
      <dgm:t>
        <a:bodyPr/>
        <a:lstStyle/>
        <a:p>
          <a:pPr algn="r"/>
          <a:endParaRPr lang="en-US"/>
        </a:p>
      </dgm:t>
    </dgm:pt>
    <dgm:pt modelId="{DA9C6B23-D585-4EDF-8539-3D8E67E21BF8}" type="sibTrans" cxnId="{77195CC3-D4A6-4D3B-8454-7E8024A594B8}">
      <dgm:prSet/>
      <dgm:spPr/>
      <dgm:t>
        <a:bodyPr/>
        <a:lstStyle/>
        <a:p>
          <a:pPr algn="r"/>
          <a:endParaRPr lang="en-US"/>
        </a:p>
      </dgm:t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08FB3A0C-ED22-4771-8AA5-5D408B662F30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0B8EB641-85F4-4544-9590-FB9950FB3ADF}" type="parTrans" cxnId="{3DE82E3A-0530-48D2-9521-EF0960C81921}">
      <dgm:prSet/>
      <dgm:spPr/>
      <dgm:t>
        <a:bodyPr/>
        <a:lstStyle/>
        <a:p>
          <a:pPr algn="r"/>
          <a:endParaRPr lang="en-US"/>
        </a:p>
      </dgm:t>
    </dgm:pt>
    <dgm:pt modelId="{E604C979-4AE8-4427-82C3-A17F7322B7CF}" type="sibTrans" cxnId="{3DE82E3A-0530-48D2-9521-EF0960C81921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2126FBD9-A9E1-468B-B80E-E7ACB6CB2029}" type="pres">
      <dgm:prSet presAssocID="{EA39B212-5167-41A9-91D9-CFA6186255E6}" presName="parTxOnly" presStyleLbl="node1" presStyleIdx="1" presStyleCnt="6" custScaleY="74479">
        <dgm:presLayoutVars>
          <dgm:bulletEnabled val="1"/>
        </dgm:presLayoutVars>
      </dgm:prSet>
      <dgm:spPr/>
    </dgm:pt>
    <dgm:pt modelId="{8A6552BB-D467-4D27-8E89-0DBA9105A3F7}" type="pres">
      <dgm:prSet presAssocID="{DA9C6B23-D585-4EDF-8539-3D8E67E21BF8}" presName="parSpace" presStyleCnt="0"/>
      <dgm:spPr/>
    </dgm:pt>
    <dgm:pt modelId="{9F16B73B-F655-468F-8D22-CD9EF88E43AE}" type="pres">
      <dgm:prSet presAssocID="{08FB3A0C-ED22-4771-8AA5-5D408B662F30}" presName="parTxOnly" presStyleLbl="node1" presStyleIdx="2" presStyleCnt="6" custScaleY="74479">
        <dgm:presLayoutVars>
          <dgm:bulletEnabled val="1"/>
        </dgm:presLayoutVars>
      </dgm:prSet>
      <dgm:spPr/>
    </dgm:pt>
    <dgm:pt modelId="{3065693B-A3DF-452F-95E8-FCECA8769325}" type="pres">
      <dgm:prSet presAssocID="{E604C979-4AE8-4427-82C3-A17F7322B7CF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3419472D-BF68-4972-9243-839A47051907}" type="presOf" srcId="{EA39B212-5167-41A9-91D9-CFA6186255E6}" destId="{2126FBD9-A9E1-468B-B80E-E7ACB6CB2029}" srcOrd="0" destOrd="0" presId="urn:microsoft.com/office/officeart/2005/8/layout/hChevron3"/>
    <dgm:cxn modelId="{3DE82E3A-0530-48D2-9521-EF0960C81921}" srcId="{C9DDF87A-5EFD-4992-B997-853F8ABD4368}" destId="{08FB3A0C-ED22-4771-8AA5-5D408B662F30}" srcOrd="2" destOrd="0" parTransId="{0B8EB641-85F4-4544-9590-FB9950FB3ADF}" sibTransId="{E604C979-4AE8-4427-82C3-A17F7322B7CF}"/>
    <dgm:cxn modelId="{77195CC3-D4A6-4D3B-8454-7E8024A594B8}" srcId="{C9DDF87A-5EFD-4992-B997-853F8ABD4368}" destId="{EA39B212-5167-41A9-91D9-CFA6186255E6}" srcOrd="1" destOrd="0" parTransId="{42930A72-9FC8-4996-BA9E-3023B50F4229}" sibTransId="{DA9C6B23-D585-4EDF-8539-3D8E67E21BF8}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E3DE56E2-B938-4BBF-AE8D-4DF414477A7E}" type="presOf" srcId="{08FB3A0C-ED22-4771-8AA5-5D408B662F30}" destId="{9F16B73B-F655-468F-8D22-CD9EF88E43AE}" srcOrd="0" destOrd="0" presId="urn:microsoft.com/office/officeart/2005/8/layout/hChevron3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538054BD-1C56-4895-9C33-991AD92CAC81}" type="presParOf" srcId="{EFF2A633-A6AF-433E-AD0A-8DC8D319E01A}" destId="{2126FBD9-A9E1-468B-B80E-E7ACB6CB2029}" srcOrd="2" destOrd="0" presId="urn:microsoft.com/office/officeart/2005/8/layout/hChevron3"/>
    <dgm:cxn modelId="{CA06DEE8-21C7-404A-9A0B-7B1F08B83587}" type="presParOf" srcId="{EFF2A633-A6AF-433E-AD0A-8DC8D319E01A}" destId="{8A6552BB-D467-4D27-8E89-0DBA9105A3F7}" srcOrd="3" destOrd="0" presId="urn:microsoft.com/office/officeart/2005/8/layout/hChevron3"/>
    <dgm:cxn modelId="{42027E7A-AE35-452E-A18A-2A7822BD525B}" type="presParOf" srcId="{EFF2A633-A6AF-433E-AD0A-8DC8D319E01A}" destId="{9F16B73B-F655-468F-8D22-CD9EF88E43AE}" srcOrd="4" destOrd="0" presId="urn:microsoft.com/office/officeart/2005/8/layout/hChevron3"/>
    <dgm:cxn modelId="{386C9530-CC2E-4A67-91B6-3D99B5946EF1}" type="presParOf" srcId="{EFF2A633-A6AF-433E-AD0A-8DC8D319E01A}" destId="{3065693B-A3DF-452F-95E8-FCECA8769325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>
        <a:solidFill>
          <a:schemeClr val="bg1"/>
        </a:solidFill>
      </dgm:spPr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>
        <a:solidFill>
          <a:schemeClr val="bg1"/>
        </a:solidFill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>
        <a:solidFill>
          <a:schemeClr val="bg1"/>
        </a:solidFill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>
        <a:solidFill>
          <a:schemeClr val="bg1"/>
        </a:solidFill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>
        <a:solidFill>
          <a:schemeClr val="bg1"/>
        </a:solidFill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EA39B212-5167-41A9-91D9-CFA6186255E6}">
      <dgm:prSet phldrT="[Text]"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42930A72-9FC8-4996-BA9E-3023B50F4229}" type="parTrans" cxnId="{77195CC3-D4A6-4D3B-8454-7E8024A594B8}">
      <dgm:prSet/>
      <dgm:spPr/>
      <dgm:t>
        <a:bodyPr/>
        <a:lstStyle/>
        <a:p>
          <a:pPr algn="r"/>
          <a:endParaRPr lang="en-US"/>
        </a:p>
      </dgm:t>
    </dgm:pt>
    <dgm:pt modelId="{DA9C6B23-D585-4EDF-8539-3D8E67E21BF8}" type="sibTrans" cxnId="{77195CC3-D4A6-4D3B-8454-7E8024A594B8}">
      <dgm:prSet/>
      <dgm:spPr/>
      <dgm:t>
        <a:bodyPr/>
        <a:lstStyle/>
        <a:p>
          <a:pPr algn="r"/>
          <a:endParaRPr lang="en-US"/>
        </a:p>
      </dgm:t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08FB3A0C-ED22-4771-8AA5-5D408B662F30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0B8EB641-85F4-4544-9590-FB9950FB3ADF}" type="parTrans" cxnId="{3DE82E3A-0530-48D2-9521-EF0960C81921}">
      <dgm:prSet/>
      <dgm:spPr/>
      <dgm:t>
        <a:bodyPr/>
        <a:lstStyle/>
        <a:p>
          <a:pPr algn="r"/>
          <a:endParaRPr lang="en-US"/>
        </a:p>
      </dgm:t>
    </dgm:pt>
    <dgm:pt modelId="{E604C979-4AE8-4427-82C3-A17F7322B7CF}" type="sibTrans" cxnId="{3DE82E3A-0530-48D2-9521-EF0960C81921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2126FBD9-A9E1-468B-B80E-E7ACB6CB2029}" type="pres">
      <dgm:prSet presAssocID="{EA39B212-5167-41A9-91D9-CFA6186255E6}" presName="parTxOnly" presStyleLbl="node1" presStyleIdx="1" presStyleCnt="6" custScaleY="74479">
        <dgm:presLayoutVars>
          <dgm:bulletEnabled val="1"/>
        </dgm:presLayoutVars>
      </dgm:prSet>
      <dgm:spPr/>
    </dgm:pt>
    <dgm:pt modelId="{8A6552BB-D467-4D27-8E89-0DBA9105A3F7}" type="pres">
      <dgm:prSet presAssocID="{DA9C6B23-D585-4EDF-8539-3D8E67E21BF8}" presName="parSpace" presStyleCnt="0"/>
      <dgm:spPr/>
    </dgm:pt>
    <dgm:pt modelId="{9F16B73B-F655-468F-8D22-CD9EF88E43AE}" type="pres">
      <dgm:prSet presAssocID="{08FB3A0C-ED22-4771-8AA5-5D408B662F30}" presName="parTxOnly" presStyleLbl="node1" presStyleIdx="2" presStyleCnt="6" custScaleY="74479">
        <dgm:presLayoutVars>
          <dgm:bulletEnabled val="1"/>
        </dgm:presLayoutVars>
      </dgm:prSet>
      <dgm:spPr/>
    </dgm:pt>
    <dgm:pt modelId="{3065693B-A3DF-452F-95E8-FCECA8769325}" type="pres">
      <dgm:prSet presAssocID="{E604C979-4AE8-4427-82C3-A17F7322B7CF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3419472D-BF68-4972-9243-839A47051907}" type="presOf" srcId="{EA39B212-5167-41A9-91D9-CFA6186255E6}" destId="{2126FBD9-A9E1-468B-B80E-E7ACB6CB2029}" srcOrd="0" destOrd="0" presId="urn:microsoft.com/office/officeart/2005/8/layout/hChevron3"/>
    <dgm:cxn modelId="{3DE82E3A-0530-48D2-9521-EF0960C81921}" srcId="{C9DDF87A-5EFD-4992-B997-853F8ABD4368}" destId="{08FB3A0C-ED22-4771-8AA5-5D408B662F30}" srcOrd="2" destOrd="0" parTransId="{0B8EB641-85F4-4544-9590-FB9950FB3ADF}" sibTransId="{E604C979-4AE8-4427-82C3-A17F7322B7CF}"/>
    <dgm:cxn modelId="{77195CC3-D4A6-4D3B-8454-7E8024A594B8}" srcId="{C9DDF87A-5EFD-4992-B997-853F8ABD4368}" destId="{EA39B212-5167-41A9-91D9-CFA6186255E6}" srcOrd="1" destOrd="0" parTransId="{42930A72-9FC8-4996-BA9E-3023B50F4229}" sibTransId="{DA9C6B23-D585-4EDF-8539-3D8E67E21BF8}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E3DE56E2-B938-4BBF-AE8D-4DF414477A7E}" type="presOf" srcId="{08FB3A0C-ED22-4771-8AA5-5D408B662F30}" destId="{9F16B73B-F655-468F-8D22-CD9EF88E43AE}" srcOrd="0" destOrd="0" presId="urn:microsoft.com/office/officeart/2005/8/layout/hChevron3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538054BD-1C56-4895-9C33-991AD92CAC81}" type="presParOf" srcId="{EFF2A633-A6AF-433E-AD0A-8DC8D319E01A}" destId="{2126FBD9-A9E1-468B-B80E-E7ACB6CB2029}" srcOrd="2" destOrd="0" presId="urn:microsoft.com/office/officeart/2005/8/layout/hChevron3"/>
    <dgm:cxn modelId="{CA06DEE8-21C7-404A-9A0B-7B1F08B83587}" type="presParOf" srcId="{EFF2A633-A6AF-433E-AD0A-8DC8D319E01A}" destId="{8A6552BB-D467-4D27-8E89-0DBA9105A3F7}" srcOrd="3" destOrd="0" presId="urn:microsoft.com/office/officeart/2005/8/layout/hChevron3"/>
    <dgm:cxn modelId="{42027E7A-AE35-452E-A18A-2A7822BD525B}" type="presParOf" srcId="{EFF2A633-A6AF-433E-AD0A-8DC8D319E01A}" destId="{9F16B73B-F655-468F-8D22-CD9EF88E43AE}" srcOrd="4" destOrd="0" presId="urn:microsoft.com/office/officeart/2005/8/layout/hChevron3"/>
    <dgm:cxn modelId="{386C9530-CC2E-4A67-91B6-3D99B5946EF1}" type="presParOf" srcId="{EFF2A633-A6AF-433E-AD0A-8DC8D319E01A}" destId="{3065693B-A3DF-452F-95E8-FCECA8769325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78375B1B-0536-4A2A-BCBA-8671DB25F04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EA39B212-5167-41A9-91D9-CFA6186255E6}">
      <dgm:prSet phldrT="[Text]"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DA9C6B23-D585-4EDF-8539-3D8E67E21BF8}" type="sibTrans" cxnId="{77195CC3-D4A6-4D3B-8454-7E8024A594B8}">
      <dgm:prSet/>
      <dgm:spPr/>
      <dgm:t>
        <a:bodyPr/>
        <a:lstStyle/>
        <a:p>
          <a:pPr algn="r"/>
          <a:endParaRPr lang="en-US"/>
        </a:p>
      </dgm:t>
    </dgm:pt>
    <dgm:pt modelId="{42930A72-9FC8-4996-BA9E-3023B50F4229}" type="parTrans" cxnId="{77195CC3-D4A6-4D3B-8454-7E8024A594B8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08FB3A0C-ED22-4771-8AA5-5D408B662F30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E604C979-4AE8-4427-82C3-A17F7322B7CF}" type="sibTrans" cxnId="{3DE82E3A-0530-48D2-9521-EF0960C81921}">
      <dgm:prSet/>
      <dgm:spPr/>
      <dgm:t>
        <a:bodyPr/>
        <a:lstStyle/>
        <a:p>
          <a:pPr algn="r"/>
          <a:endParaRPr lang="en-US"/>
        </a:p>
      </dgm:t>
    </dgm:pt>
    <dgm:pt modelId="{0B8EB641-85F4-4544-9590-FB9950FB3ADF}" type="parTrans" cxnId="{3DE82E3A-0530-48D2-9521-EF0960C81921}">
      <dgm:prSet/>
      <dgm:spPr/>
      <dgm:t>
        <a:bodyPr/>
        <a:lstStyle/>
        <a:p>
          <a:pPr algn="r"/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2126FBD9-A9E1-468B-B80E-E7ACB6CB2029}" type="pres">
      <dgm:prSet presAssocID="{EA39B212-5167-41A9-91D9-CFA6186255E6}" presName="parTxOnly" presStyleLbl="node1" presStyleIdx="1" presStyleCnt="6" custScaleY="74479">
        <dgm:presLayoutVars>
          <dgm:bulletEnabled val="1"/>
        </dgm:presLayoutVars>
      </dgm:prSet>
      <dgm:spPr/>
    </dgm:pt>
    <dgm:pt modelId="{8A6552BB-D467-4D27-8E89-0DBA9105A3F7}" type="pres">
      <dgm:prSet presAssocID="{DA9C6B23-D585-4EDF-8539-3D8E67E21BF8}" presName="parSpace" presStyleCnt="0"/>
      <dgm:spPr/>
    </dgm:pt>
    <dgm:pt modelId="{9F16B73B-F655-468F-8D22-CD9EF88E43AE}" type="pres">
      <dgm:prSet presAssocID="{08FB3A0C-ED22-4771-8AA5-5D408B662F30}" presName="parTxOnly" presStyleLbl="node1" presStyleIdx="2" presStyleCnt="6" custScaleY="74479">
        <dgm:presLayoutVars>
          <dgm:bulletEnabled val="1"/>
        </dgm:presLayoutVars>
      </dgm:prSet>
      <dgm:spPr/>
    </dgm:pt>
    <dgm:pt modelId="{3065693B-A3DF-452F-95E8-FCECA8769325}" type="pres">
      <dgm:prSet presAssocID="{E604C979-4AE8-4427-82C3-A17F7322B7CF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3419472D-BF68-4972-9243-839A47051907}" type="presOf" srcId="{EA39B212-5167-41A9-91D9-CFA6186255E6}" destId="{2126FBD9-A9E1-468B-B80E-E7ACB6CB2029}" srcOrd="0" destOrd="0" presId="urn:microsoft.com/office/officeart/2005/8/layout/hChevron3"/>
    <dgm:cxn modelId="{3DE82E3A-0530-48D2-9521-EF0960C81921}" srcId="{C9DDF87A-5EFD-4992-B997-853F8ABD4368}" destId="{08FB3A0C-ED22-4771-8AA5-5D408B662F30}" srcOrd="2" destOrd="0" parTransId="{0B8EB641-85F4-4544-9590-FB9950FB3ADF}" sibTransId="{E604C979-4AE8-4427-82C3-A17F7322B7CF}"/>
    <dgm:cxn modelId="{77195CC3-D4A6-4D3B-8454-7E8024A594B8}" srcId="{C9DDF87A-5EFD-4992-B997-853F8ABD4368}" destId="{EA39B212-5167-41A9-91D9-CFA6186255E6}" srcOrd="1" destOrd="0" parTransId="{42930A72-9FC8-4996-BA9E-3023B50F4229}" sibTransId="{DA9C6B23-D585-4EDF-8539-3D8E67E21BF8}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E3DE56E2-B938-4BBF-AE8D-4DF414477A7E}" type="presOf" srcId="{08FB3A0C-ED22-4771-8AA5-5D408B662F30}" destId="{9F16B73B-F655-468F-8D22-CD9EF88E43AE}" srcOrd="0" destOrd="0" presId="urn:microsoft.com/office/officeart/2005/8/layout/hChevron3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538054BD-1C56-4895-9C33-991AD92CAC81}" type="presParOf" srcId="{EFF2A633-A6AF-433E-AD0A-8DC8D319E01A}" destId="{2126FBD9-A9E1-468B-B80E-E7ACB6CB2029}" srcOrd="2" destOrd="0" presId="urn:microsoft.com/office/officeart/2005/8/layout/hChevron3"/>
    <dgm:cxn modelId="{CA06DEE8-21C7-404A-9A0B-7B1F08B83587}" type="presParOf" srcId="{EFF2A633-A6AF-433E-AD0A-8DC8D319E01A}" destId="{8A6552BB-D467-4D27-8E89-0DBA9105A3F7}" srcOrd="3" destOrd="0" presId="urn:microsoft.com/office/officeart/2005/8/layout/hChevron3"/>
    <dgm:cxn modelId="{42027E7A-AE35-452E-A18A-2A7822BD525B}" type="presParOf" srcId="{EFF2A633-A6AF-433E-AD0A-8DC8D319E01A}" destId="{9F16B73B-F655-468F-8D22-CD9EF88E43AE}" srcOrd="4" destOrd="0" presId="urn:microsoft.com/office/officeart/2005/8/layout/hChevron3"/>
    <dgm:cxn modelId="{386C9530-CC2E-4A67-91B6-3D99B5946EF1}" type="presParOf" srcId="{EFF2A633-A6AF-433E-AD0A-8DC8D319E01A}" destId="{3065693B-A3DF-452F-95E8-FCECA8769325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>
        <a:solidFill>
          <a:schemeClr val="bg1"/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>
        <a:solidFill>
          <a:schemeClr val="bg1"/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>
        <a:solidFill>
          <a:schemeClr val="bg1"/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>
        <a:solidFill>
          <a:schemeClr val="bg1"/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DDF87A-5EFD-4992-B997-853F8ABD4368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3B27A137-065E-4FF0-8F9D-D5232CF65797}">
      <dgm:prSet phldrT="[Text]"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نیاز کاربر</a:t>
          </a:r>
          <a:endParaRPr lang="en-US" dirty="0">
            <a:cs typeface="B Nazanin" panose="00000400000000000000" pitchFamily="2" charset="-78"/>
          </a:endParaRPr>
        </a:p>
      </dgm:t>
    </dgm:pt>
    <dgm:pt modelId="{BF9D7F78-85F9-4A0E-9A0F-560C7612B450}" type="par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35BD4C9D-03D4-4257-8B7B-C7F4D405C9B7}" type="sibTrans" cxnId="{AFF18D41-9861-4D1F-B675-9DD8D5737ECF}">
      <dgm:prSet/>
      <dgm:spPr/>
      <dgm:t>
        <a:bodyPr/>
        <a:lstStyle/>
        <a:p>
          <a:pPr algn="r"/>
          <a:endParaRPr lang="en-US"/>
        </a:p>
      </dgm:t>
    </dgm:pt>
    <dgm:pt modelId="{2BC983B7-CDC3-41D3-A7D9-153F643E70A6}">
      <dgm:prSet/>
      <dgm:spPr/>
      <dgm:t>
        <a:bodyPr/>
        <a:lstStyle/>
        <a:p>
          <a:pPr algn="ctr"/>
          <a:r>
            <a:rPr lang="fa-IR" dirty="0" err="1">
              <a:cs typeface="B Nazanin" panose="00000400000000000000" pitchFamily="2" charset="-78"/>
            </a:rPr>
            <a:t>بهینه‌سازی</a:t>
          </a:r>
          <a:r>
            <a:rPr lang="fa-IR" dirty="0">
              <a:cs typeface="B Nazanin" panose="00000400000000000000" pitchFamily="2" charset="-78"/>
            </a:rPr>
            <a:t> بر </a:t>
          </a:r>
          <a:r>
            <a:rPr lang="fa-IR" dirty="0" err="1">
              <a:cs typeface="B Nazanin" panose="00000400000000000000" pitchFamily="2" charset="-78"/>
            </a:rPr>
            <a:t>پایه‌ی</a:t>
          </a:r>
          <a:r>
            <a:rPr lang="fa-IR" dirty="0">
              <a:cs typeface="B Nazanin" panose="00000400000000000000" pitchFamily="2" charset="-78"/>
            </a:rPr>
            <a:t> محتوا</a:t>
          </a:r>
          <a:endParaRPr lang="en-US" dirty="0">
            <a:cs typeface="B Nazanin" panose="00000400000000000000" pitchFamily="2" charset="-78"/>
          </a:endParaRPr>
        </a:p>
      </dgm:t>
    </dgm:pt>
    <dgm:pt modelId="{24F762D2-441F-4D20-BD93-175A2C9B9FD8}" type="par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68BD2035-0F2D-49FA-A7C1-D5E0540C17DA}" type="sibTrans" cxnId="{463F1A31-A290-4808-8058-48CAB518B61A}">
      <dgm:prSet/>
      <dgm:spPr/>
      <dgm:t>
        <a:bodyPr/>
        <a:lstStyle/>
        <a:p>
          <a:pPr algn="r"/>
          <a:endParaRPr lang="en-US"/>
        </a:p>
      </dgm:t>
    </dgm:pt>
    <dgm:pt modelId="{DE0792B5-EA33-46DF-9676-39A4EAD10AE1}">
      <dgm:prSet/>
      <dgm:spPr/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آزمایش و نتیجه</a:t>
          </a:r>
          <a:endParaRPr lang="en-US" dirty="0">
            <a:cs typeface="B Nazanin" panose="00000400000000000000" pitchFamily="2" charset="-78"/>
          </a:endParaRPr>
        </a:p>
      </dgm:t>
    </dgm:pt>
    <dgm:pt modelId="{9057ACB6-3FFF-4BA9-A53D-8284AACE783D}" type="par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3B54E2FB-9538-4BB6-8D99-593FCB86D4E6}" type="sibTrans" cxnId="{32E018B3-BBA5-41FC-B937-0224742A0D6C}">
      <dgm:prSet/>
      <dgm:spPr/>
      <dgm:t>
        <a:bodyPr/>
        <a:lstStyle/>
        <a:p>
          <a:pPr algn="r"/>
          <a:endParaRPr lang="en-US"/>
        </a:p>
      </dgm:t>
    </dgm:pt>
    <dgm:pt modelId="{78375B1B-0536-4A2A-BCBA-8671DB25F044}">
      <dgm:prSet phldrT="[Text]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/>
        </a:p>
      </dgm:t>
    </dgm:pt>
    <dgm:pt modelId="{4A188D73-28D4-448F-9744-D8662FEF9C70}" type="parTrans" cxnId="{8D5A4907-3E35-4DEB-BD0A-975C251D285F}">
      <dgm:prSet/>
      <dgm:spPr/>
      <dgm:t>
        <a:bodyPr/>
        <a:lstStyle/>
        <a:p>
          <a:endParaRPr lang="en-US"/>
        </a:p>
      </dgm:t>
    </dgm:pt>
    <dgm:pt modelId="{D55F0C90-30C5-40AE-9265-547B8FE3F369}" type="sibTrans" cxnId="{8D5A4907-3E35-4DEB-BD0A-975C251D285F}">
      <dgm:prSet/>
      <dgm:spPr/>
      <dgm:t>
        <a:bodyPr/>
        <a:lstStyle/>
        <a:p>
          <a:endParaRPr lang="en-US"/>
        </a:p>
      </dgm:t>
    </dgm:pt>
    <dgm:pt modelId="{50A2BF4D-49CB-40CE-999B-0B2BBB45C214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کارهای دیگران</a:t>
          </a:r>
          <a:endParaRPr lang="en-US" dirty="0">
            <a:cs typeface="B Nazanin" panose="00000400000000000000" pitchFamily="2" charset="-78"/>
          </a:endParaRPr>
        </a:p>
      </dgm:t>
    </dgm:pt>
    <dgm:pt modelId="{7D0F8068-3880-4D46-B852-F47037D33B1E}" type="parTrans" cxnId="{848D5486-BEC7-44F4-BC82-AC3D2008B8BC}">
      <dgm:prSet/>
      <dgm:spPr/>
      <dgm:t>
        <a:bodyPr/>
        <a:lstStyle/>
        <a:p>
          <a:endParaRPr lang="en-US"/>
        </a:p>
      </dgm:t>
    </dgm:pt>
    <dgm:pt modelId="{BBC32CD8-BC7D-4993-9FA5-14B5A9B3F1EF}" type="sibTrans" cxnId="{848D5486-BEC7-44F4-BC82-AC3D2008B8BC}">
      <dgm:prSet/>
      <dgm:spPr/>
      <dgm:t>
        <a:bodyPr/>
        <a:lstStyle/>
        <a:p>
          <a:endParaRPr lang="en-US"/>
        </a:p>
      </dgm:t>
    </dgm:pt>
    <dgm:pt modelId="{808280E5-2F42-48F3-93ED-1ED4687FC232}">
      <dgm:prSet/>
      <dgm:spPr>
        <a:solidFill>
          <a:schemeClr val="bg1"/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معماری چهارچوب</a:t>
          </a:r>
          <a:endParaRPr lang="en-US" dirty="0">
            <a:cs typeface="B Nazanin" panose="00000400000000000000" pitchFamily="2" charset="-78"/>
          </a:endParaRPr>
        </a:p>
      </dgm:t>
    </dgm:pt>
    <dgm:pt modelId="{6F50A266-7C61-48C0-81D1-CBBAF70C508F}" type="parTrans" cxnId="{5A0C6A36-C935-4714-8218-F0B92B1D1240}">
      <dgm:prSet/>
      <dgm:spPr/>
      <dgm:t>
        <a:bodyPr/>
        <a:lstStyle/>
        <a:p>
          <a:endParaRPr lang="en-US"/>
        </a:p>
      </dgm:t>
    </dgm:pt>
    <dgm:pt modelId="{28735DFE-17C8-4B39-A9AB-9DF02B27CDA8}" type="sibTrans" cxnId="{5A0C6A36-C935-4714-8218-F0B92B1D1240}">
      <dgm:prSet/>
      <dgm:spPr/>
      <dgm:t>
        <a:bodyPr/>
        <a:lstStyle/>
        <a:p>
          <a:endParaRPr lang="en-US"/>
        </a:p>
      </dgm:t>
    </dgm:pt>
    <dgm:pt modelId="{EFF2A633-A6AF-433E-AD0A-8DC8D319E01A}" type="pres">
      <dgm:prSet presAssocID="{C9DDF87A-5EFD-4992-B997-853F8ABD4368}" presName="Name0" presStyleCnt="0">
        <dgm:presLayoutVars>
          <dgm:dir/>
          <dgm:resizeHandles val="exact"/>
        </dgm:presLayoutVars>
      </dgm:prSet>
      <dgm:spPr/>
    </dgm:pt>
    <dgm:pt modelId="{3766A80C-22CD-475A-BA81-F6DAB455E7F8}" type="pres">
      <dgm:prSet presAssocID="{78375B1B-0536-4A2A-BCBA-8671DB25F044}" presName="parTxOnly" presStyleLbl="node1" presStyleIdx="0" presStyleCnt="6" custScaleY="74479">
        <dgm:presLayoutVars>
          <dgm:bulletEnabled val="1"/>
        </dgm:presLayoutVars>
      </dgm:prSet>
      <dgm:spPr/>
    </dgm:pt>
    <dgm:pt modelId="{9C4FCA20-1A44-4FBB-893E-165FC7FA4AD9}" type="pres">
      <dgm:prSet presAssocID="{D55F0C90-30C5-40AE-9265-547B8FE3F369}" presName="parSpace" presStyleCnt="0"/>
      <dgm:spPr/>
    </dgm:pt>
    <dgm:pt modelId="{D2CD621B-E4BA-4FAE-8F59-4F7A50D42734}" type="pres">
      <dgm:prSet presAssocID="{50A2BF4D-49CB-40CE-999B-0B2BBB45C214}" presName="parTxOnly" presStyleLbl="node1" presStyleIdx="1" presStyleCnt="6" custScaleY="74479">
        <dgm:presLayoutVars>
          <dgm:bulletEnabled val="1"/>
        </dgm:presLayoutVars>
      </dgm:prSet>
      <dgm:spPr/>
    </dgm:pt>
    <dgm:pt modelId="{DABA88B3-6F6F-4CE5-B14C-D93CE2263E78}" type="pres">
      <dgm:prSet presAssocID="{BBC32CD8-BC7D-4993-9FA5-14B5A9B3F1EF}" presName="parSpace" presStyleCnt="0"/>
      <dgm:spPr/>
    </dgm:pt>
    <dgm:pt modelId="{08D8E8CB-C48C-4AC0-A458-D6AE7E118B52}" type="pres">
      <dgm:prSet presAssocID="{808280E5-2F42-48F3-93ED-1ED4687FC232}" presName="parTxOnly" presStyleLbl="node1" presStyleIdx="2" presStyleCnt="6" custScaleY="74479">
        <dgm:presLayoutVars>
          <dgm:bulletEnabled val="1"/>
        </dgm:presLayoutVars>
      </dgm:prSet>
      <dgm:spPr/>
    </dgm:pt>
    <dgm:pt modelId="{10CA996D-CDE2-4166-A2CB-BF82BBD9755A}" type="pres">
      <dgm:prSet presAssocID="{28735DFE-17C8-4B39-A9AB-9DF02B27CDA8}" presName="parSpace" presStyleCnt="0"/>
      <dgm:spPr/>
    </dgm:pt>
    <dgm:pt modelId="{5720AF81-A9C0-4CCD-9DC8-6F304B3E4A94}" type="pres">
      <dgm:prSet presAssocID="{2BC983B7-CDC3-41D3-A7D9-153F643E70A6}" presName="parTxOnly" presStyleLbl="node1" presStyleIdx="3" presStyleCnt="6" custScaleY="74479">
        <dgm:presLayoutVars>
          <dgm:bulletEnabled val="1"/>
        </dgm:presLayoutVars>
      </dgm:prSet>
      <dgm:spPr/>
    </dgm:pt>
    <dgm:pt modelId="{C36D5BE1-CE63-4702-B802-6C247E24CC4C}" type="pres">
      <dgm:prSet presAssocID="{68BD2035-0F2D-49FA-A7C1-D5E0540C17DA}" presName="parSpace" presStyleCnt="0"/>
      <dgm:spPr/>
    </dgm:pt>
    <dgm:pt modelId="{A9A3E69A-D195-48F2-957C-341B3EF78775}" type="pres">
      <dgm:prSet presAssocID="{3B27A137-065E-4FF0-8F9D-D5232CF65797}" presName="parTxOnly" presStyleLbl="node1" presStyleIdx="4" presStyleCnt="6" custScaleY="74435">
        <dgm:presLayoutVars>
          <dgm:bulletEnabled val="1"/>
        </dgm:presLayoutVars>
      </dgm:prSet>
      <dgm:spPr/>
    </dgm:pt>
    <dgm:pt modelId="{D1BDCB53-4071-464C-AA30-26874A78936A}" type="pres">
      <dgm:prSet presAssocID="{35BD4C9D-03D4-4257-8B7B-C7F4D405C9B7}" presName="parSpace" presStyleCnt="0"/>
      <dgm:spPr/>
    </dgm:pt>
    <dgm:pt modelId="{72BEC2EA-C8CF-4B5A-AF78-4AD1B7DE3305}" type="pres">
      <dgm:prSet presAssocID="{DE0792B5-EA33-46DF-9676-39A4EAD10AE1}" presName="parTxOnly" presStyleLbl="node1" presStyleIdx="5" presStyleCnt="6" custScaleY="74435">
        <dgm:presLayoutVars>
          <dgm:bulletEnabled val="1"/>
        </dgm:presLayoutVars>
      </dgm:prSet>
      <dgm:spPr/>
    </dgm:pt>
  </dgm:ptLst>
  <dgm:cxnLst>
    <dgm:cxn modelId="{329FFC6A-E6FA-4548-98BC-1E898E81EF69}" type="presOf" srcId="{78375B1B-0536-4A2A-BCBA-8671DB25F044}" destId="{3766A80C-22CD-475A-BA81-F6DAB455E7F8}" srcOrd="0" destOrd="0" presId="urn:microsoft.com/office/officeart/2005/8/layout/hChevron3"/>
    <dgm:cxn modelId="{5D6A8F96-387B-420B-9FE2-B59916C5E2FE}" type="presOf" srcId="{C9DDF87A-5EFD-4992-B997-853F8ABD4368}" destId="{EFF2A633-A6AF-433E-AD0A-8DC8D319E01A}" srcOrd="0" destOrd="0" presId="urn:microsoft.com/office/officeart/2005/8/layout/hChevron3"/>
    <dgm:cxn modelId="{FE642CEC-0CA6-4A32-8EA0-FE8C50BAD012}" type="presOf" srcId="{2BC983B7-CDC3-41D3-A7D9-153F643E70A6}" destId="{5720AF81-A9C0-4CCD-9DC8-6F304B3E4A94}" srcOrd="0" destOrd="0" presId="urn:microsoft.com/office/officeart/2005/8/layout/hChevron3"/>
    <dgm:cxn modelId="{D20FB84C-2318-4814-B735-5D7321D33D3E}" type="presOf" srcId="{808280E5-2F42-48F3-93ED-1ED4687FC232}" destId="{08D8E8CB-C48C-4AC0-A458-D6AE7E118B52}" srcOrd="0" destOrd="0" presId="urn:microsoft.com/office/officeart/2005/8/layout/hChevron3"/>
    <dgm:cxn modelId="{32E018B3-BBA5-41FC-B937-0224742A0D6C}" srcId="{C9DDF87A-5EFD-4992-B997-853F8ABD4368}" destId="{DE0792B5-EA33-46DF-9676-39A4EAD10AE1}" srcOrd="5" destOrd="0" parTransId="{9057ACB6-3FFF-4BA9-A53D-8284AACE783D}" sibTransId="{3B54E2FB-9538-4BB6-8D99-593FCB86D4E6}"/>
    <dgm:cxn modelId="{AB87A2BD-E001-42C1-8313-F43B4F401ADB}" type="presOf" srcId="{3B27A137-065E-4FF0-8F9D-D5232CF65797}" destId="{A9A3E69A-D195-48F2-957C-341B3EF78775}" srcOrd="0" destOrd="0" presId="urn:microsoft.com/office/officeart/2005/8/layout/hChevron3"/>
    <dgm:cxn modelId="{7456DD40-C4E1-4861-9125-134EB4F773F8}" type="presOf" srcId="{50A2BF4D-49CB-40CE-999B-0B2BBB45C214}" destId="{D2CD621B-E4BA-4FAE-8F59-4F7A50D42734}" srcOrd="0" destOrd="0" presId="urn:microsoft.com/office/officeart/2005/8/layout/hChevron3"/>
    <dgm:cxn modelId="{5A0C6A36-C935-4714-8218-F0B92B1D1240}" srcId="{C9DDF87A-5EFD-4992-B997-853F8ABD4368}" destId="{808280E5-2F42-48F3-93ED-1ED4687FC232}" srcOrd="2" destOrd="0" parTransId="{6F50A266-7C61-48C0-81D1-CBBAF70C508F}" sibTransId="{28735DFE-17C8-4B39-A9AB-9DF02B27CDA8}"/>
    <dgm:cxn modelId="{848D5486-BEC7-44F4-BC82-AC3D2008B8BC}" srcId="{C9DDF87A-5EFD-4992-B997-853F8ABD4368}" destId="{50A2BF4D-49CB-40CE-999B-0B2BBB45C214}" srcOrd="1" destOrd="0" parTransId="{7D0F8068-3880-4D46-B852-F47037D33B1E}" sibTransId="{BBC32CD8-BC7D-4993-9FA5-14B5A9B3F1EF}"/>
    <dgm:cxn modelId="{463F1A31-A290-4808-8058-48CAB518B61A}" srcId="{C9DDF87A-5EFD-4992-B997-853F8ABD4368}" destId="{2BC983B7-CDC3-41D3-A7D9-153F643E70A6}" srcOrd="3" destOrd="0" parTransId="{24F762D2-441F-4D20-BD93-175A2C9B9FD8}" sibTransId="{68BD2035-0F2D-49FA-A7C1-D5E0540C17DA}"/>
    <dgm:cxn modelId="{AFF18D41-9861-4D1F-B675-9DD8D5737ECF}" srcId="{C9DDF87A-5EFD-4992-B997-853F8ABD4368}" destId="{3B27A137-065E-4FF0-8F9D-D5232CF65797}" srcOrd="4" destOrd="0" parTransId="{BF9D7F78-85F9-4A0E-9A0F-560C7612B450}" sibTransId="{35BD4C9D-03D4-4257-8B7B-C7F4D405C9B7}"/>
    <dgm:cxn modelId="{8D5A4907-3E35-4DEB-BD0A-975C251D285F}" srcId="{C9DDF87A-5EFD-4992-B997-853F8ABD4368}" destId="{78375B1B-0536-4A2A-BCBA-8671DB25F044}" srcOrd="0" destOrd="0" parTransId="{4A188D73-28D4-448F-9744-D8662FEF9C70}" sibTransId="{D55F0C90-30C5-40AE-9265-547B8FE3F369}"/>
    <dgm:cxn modelId="{F3E58123-2FFF-4069-9B74-B06951ABABC6}" type="presOf" srcId="{DE0792B5-EA33-46DF-9676-39A4EAD10AE1}" destId="{72BEC2EA-C8CF-4B5A-AF78-4AD1B7DE3305}" srcOrd="0" destOrd="0" presId="urn:microsoft.com/office/officeart/2005/8/layout/hChevron3"/>
    <dgm:cxn modelId="{4234A536-9D6C-48EA-931A-0FFBDC782747}" type="presParOf" srcId="{EFF2A633-A6AF-433E-AD0A-8DC8D319E01A}" destId="{3766A80C-22CD-475A-BA81-F6DAB455E7F8}" srcOrd="0" destOrd="0" presId="urn:microsoft.com/office/officeart/2005/8/layout/hChevron3"/>
    <dgm:cxn modelId="{16810EDC-21E7-4A81-BDB2-0CAAE90AACF1}" type="presParOf" srcId="{EFF2A633-A6AF-433E-AD0A-8DC8D319E01A}" destId="{9C4FCA20-1A44-4FBB-893E-165FC7FA4AD9}" srcOrd="1" destOrd="0" presId="urn:microsoft.com/office/officeart/2005/8/layout/hChevron3"/>
    <dgm:cxn modelId="{287331E3-BFF0-44D4-93B4-1DF252E15322}" type="presParOf" srcId="{EFF2A633-A6AF-433E-AD0A-8DC8D319E01A}" destId="{D2CD621B-E4BA-4FAE-8F59-4F7A50D42734}" srcOrd="2" destOrd="0" presId="urn:microsoft.com/office/officeart/2005/8/layout/hChevron3"/>
    <dgm:cxn modelId="{840D1BA6-7985-4744-ACFA-FD82C0F15799}" type="presParOf" srcId="{EFF2A633-A6AF-433E-AD0A-8DC8D319E01A}" destId="{DABA88B3-6F6F-4CE5-B14C-D93CE2263E78}" srcOrd="3" destOrd="0" presId="urn:microsoft.com/office/officeart/2005/8/layout/hChevron3"/>
    <dgm:cxn modelId="{9CCCBD85-FCCB-4056-A694-E32C9301952E}" type="presParOf" srcId="{EFF2A633-A6AF-433E-AD0A-8DC8D319E01A}" destId="{08D8E8CB-C48C-4AC0-A458-D6AE7E118B52}" srcOrd="4" destOrd="0" presId="urn:microsoft.com/office/officeart/2005/8/layout/hChevron3"/>
    <dgm:cxn modelId="{F8CD840D-170C-477C-B0C2-D7B60EE59343}" type="presParOf" srcId="{EFF2A633-A6AF-433E-AD0A-8DC8D319E01A}" destId="{10CA996D-CDE2-4166-A2CB-BF82BBD9755A}" srcOrd="5" destOrd="0" presId="urn:microsoft.com/office/officeart/2005/8/layout/hChevron3"/>
    <dgm:cxn modelId="{71680CD8-CA01-4957-A7AF-5CC2D73272CD}" type="presParOf" srcId="{EFF2A633-A6AF-433E-AD0A-8DC8D319E01A}" destId="{5720AF81-A9C0-4CCD-9DC8-6F304B3E4A94}" srcOrd="6" destOrd="0" presId="urn:microsoft.com/office/officeart/2005/8/layout/hChevron3"/>
    <dgm:cxn modelId="{2B36A408-DF12-4C8E-9EE8-D61D0D60E97E}" type="presParOf" srcId="{EFF2A633-A6AF-433E-AD0A-8DC8D319E01A}" destId="{C36D5BE1-CE63-4702-B802-6C247E24CC4C}" srcOrd="7" destOrd="0" presId="urn:microsoft.com/office/officeart/2005/8/layout/hChevron3"/>
    <dgm:cxn modelId="{0B8CA9D2-9746-4EC1-89E4-3778CBEA2479}" type="presParOf" srcId="{EFF2A633-A6AF-433E-AD0A-8DC8D319E01A}" destId="{A9A3E69A-D195-48F2-957C-341B3EF78775}" srcOrd="8" destOrd="0" presId="urn:microsoft.com/office/officeart/2005/8/layout/hChevron3"/>
    <dgm:cxn modelId="{A9B800DE-F781-449F-8771-5AAFE7A56423}" type="presParOf" srcId="{EFF2A633-A6AF-433E-AD0A-8DC8D319E01A}" destId="{D1BDCB53-4071-464C-AA30-26874A78936A}" srcOrd="9" destOrd="0" presId="urn:microsoft.com/office/officeart/2005/8/layout/hChevron3"/>
    <dgm:cxn modelId="{12C56E88-7AF0-40E7-A701-B1F408FFCB59}" type="presParOf" srcId="{EFF2A633-A6AF-433E-AD0A-8DC8D319E01A}" destId="{72BEC2EA-C8CF-4B5A-AF78-4AD1B7DE33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2126FBD9-A9E1-468B-B80E-E7ACB6CB2029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9F16B73B-F655-468F-8D22-CD9EF88E43AE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2126FBD9-A9E1-468B-B80E-E7ACB6CB2029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9F16B73B-F655-468F-8D22-CD9EF88E43AE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2126FBD9-A9E1-468B-B80E-E7ACB6CB2029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9F16B73B-F655-468F-8D22-CD9EF88E43AE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2126FBD9-A9E1-468B-B80E-E7ACB6CB2029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9F16B73B-F655-468F-8D22-CD9EF88E43AE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A80C-22CD-475A-BA81-F6DAB455E7F8}">
      <dsp:nvSpPr>
        <dsp:cNvPr id="0" name=""/>
        <dsp:cNvSpPr/>
      </dsp:nvSpPr>
      <dsp:spPr>
        <a:xfrm>
          <a:off x="995" y="201087"/>
          <a:ext cx="1631068" cy="4859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مقدمه</a:t>
          </a:r>
          <a:endParaRPr lang="en-US" sz="1200" kern="1200" dirty="0"/>
        </a:p>
      </dsp:txBody>
      <dsp:txXfrm>
        <a:off x="995" y="201087"/>
        <a:ext cx="1509588" cy="485921"/>
      </dsp:txXfrm>
    </dsp:sp>
    <dsp:sp modelId="{D2CD621B-E4BA-4FAE-8F59-4F7A50D42734}">
      <dsp:nvSpPr>
        <dsp:cNvPr id="0" name=""/>
        <dsp:cNvSpPr/>
      </dsp:nvSpPr>
      <dsp:spPr>
        <a:xfrm>
          <a:off x="130585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کارهای دیگران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548811" y="201087"/>
        <a:ext cx="1145147" cy="485921"/>
      </dsp:txXfrm>
    </dsp:sp>
    <dsp:sp modelId="{08D8E8CB-C48C-4AC0-A458-D6AE7E118B52}">
      <dsp:nvSpPr>
        <dsp:cNvPr id="0" name=""/>
        <dsp:cNvSpPr/>
      </dsp:nvSpPr>
      <dsp:spPr>
        <a:xfrm>
          <a:off x="2610705" y="201087"/>
          <a:ext cx="1631068" cy="485921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معماری چهارچوب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853666" y="201087"/>
        <a:ext cx="1145147" cy="485921"/>
      </dsp:txXfrm>
    </dsp:sp>
    <dsp:sp modelId="{5720AF81-A9C0-4CCD-9DC8-6F304B3E4A94}">
      <dsp:nvSpPr>
        <dsp:cNvPr id="0" name=""/>
        <dsp:cNvSpPr/>
      </dsp:nvSpPr>
      <dsp:spPr>
        <a:xfrm>
          <a:off x="3915560" y="201087"/>
          <a:ext cx="1631068" cy="485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محتوا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158521" y="201087"/>
        <a:ext cx="1145147" cy="485921"/>
      </dsp:txXfrm>
    </dsp:sp>
    <dsp:sp modelId="{A9A3E69A-D195-48F2-957C-341B3EF78775}">
      <dsp:nvSpPr>
        <dsp:cNvPr id="0" name=""/>
        <dsp:cNvSpPr/>
      </dsp:nvSpPr>
      <dsp:spPr>
        <a:xfrm>
          <a:off x="5220414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بهینه‌سازی</a:t>
          </a:r>
          <a:r>
            <a:rPr lang="fa-IR" sz="1200" kern="1200" dirty="0">
              <a:cs typeface="B Nazanin" panose="00000400000000000000" pitchFamily="2" charset="-78"/>
            </a:rPr>
            <a:t> بر </a:t>
          </a:r>
          <a:r>
            <a:rPr lang="fa-IR" sz="1200" kern="1200" dirty="0" err="1">
              <a:cs typeface="B Nazanin" panose="00000400000000000000" pitchFamily="2" charset="-78"/>
            </a:rPr>
            <a:t>پایه‌ی</a:t>
          </a:r>
          <a:r>
            <a:rPr lang="fa-IR" sz="1200" kern="1200" dirty="0">
              <a:cs typeface="B Nazanin" panose="00000400000000000000" pitchFamily="2" charset="-78"/>
            </a:rPr>
            <a:t> نیاز کاربر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463231" y="201230"/>
        <a:ext cx="1145434" cy="485634"/>
      </dsp:txXfrm>
    </dsp:sp>
    <dsp:sp modelId="{72BEC2EA-C8CF-4B5A-AF78-4AD1B7DE3305}">
      <dsp:nvSpPr>
        <dsp:cNvPr id="0" name=""/>
        <dsp:cNvSpPr/>
      </dsp:nvSpPr>
      <dsp:spPr>
        <a:xfrm>
          <a:off x="6525269" y="201230"/>
          <a:ext cx="1631068" cy="485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آزمایش و نتیجه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768086" y="201230"/>
        <a:ext cx="1145434" cy="485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51A2-013D-452E-94F4-E7170D7CEF4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02B56-1A0E-48DF-BB32-CBC6FBBB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برای مثال در انتخاب </a:t>
            </a:r>
            <a:r>
              <a:rPr lang="fa-IR" dirty="0" err="1"/>
              <a:t>حسگر</a:t>
            </a:r>
            <a:r>
              <a:rPr lang="fa-IR" dirty="0"/>
              <a:t> مرتبط</a:t>
            </a:r>
            <a:r>
              <a:rPr lang="fa-IR" baseline="0" dirty="0"/>
              <a:t> با حرکت با توجه به فراوانی نرمال شده بین مقادیر دو </a:t>
            </a:r>
            <a:r>
              <a:rPr lang="fa-IR" baseline="0" dirty="0" err="1"/>
              <a:t>حسگر</a:t>
            </a:r>
            <a:r>
              <a:rPr lang="fa-IR" baseline="0" dirty="0"/>
              <a:t> شتاب سنج و گردش نما، گردش نما را به علت داشتن فراوانی نرمال شده ی بیشتر که نشان دهنده ی حساسیت بیشتر است انتخاب می کنیم.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02B56-1A0E-48DF-BB32-CBC6FBBB74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</a:t>
            </a:r>
            <a:r>
              <a:rPr lang="en-US" baseline="0" dirty="0"/>
              <a:t> :</a:t>
            </a:r>
            <a:r>
              <a:rPr lang="fa-IR" baseline="0" dirty="0"/>
              <a:t>  کتاب خانه ی ورودی ها</a:t>
            </a:r>
          </a:p>
          <a:p>
            <a:r>
              <a:rPr lang="en-US" baseline="0" dirty="0"/>
              <a:t>AL:</a:t>
            </a:r>
            <a:r>
              <a:rPr lang="fa-IR" baseline="0" dirty="0"/>
              <a:t> کتاب خانه ی فعال کننده 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02B56-1A0E-48DF-BB32-CBC6FBBB74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8EDE90-985C-40A5-A37C-2D510B7BE630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E649-8CCC-4B2B-9CDA-0173DF9FEE92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FE4C-6549-4A3B-A8DB-FDCB7E9F8F53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A68-45A2-4612-B750-7E2533DEDAED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5B9-AE06-4535-9818-0852B0162500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CF6-2361-4A28-ADDC-556ADBF43332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B438-10C2-42B0-B9DF-A72A289F11E1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6162-4CFC-49CD-80D1-9162A084AF4A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2B00-5F22-4ADD-AC3C-6810ADD6777D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BC-62ED-43D0-9AE0-2B9B68B9FFE6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C18-8AB9-4579-8685-22E7697CC198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4006-2587-4156-BE0A-6693564D57A3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F411-7910-4AE7-A974-F97CB32D2E8D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1EB-E85C-486D-80E7-CA7EB13A5223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B74-70B8-4F8D-9FFA-A21CB608E061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7D9-5072-4911-82FE-716D2D030FB9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7BF4-715F-4DB0-B5FB-96C1E62847B2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DCA6-22E3-4114-B129-3CB4E13EBDB3}" type="datetime1">
              <a:rPr lang="en-US" smtClean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sinamahdipour@aut.ac.i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9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10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099930"/>
            <a:ext cx="8791575" cy="133847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err="1">
                <a:cs typeface="B Nazanin" panose="00000400000000000000" pitchFamily="2" charset="-78"/>
              </a:rPr>
              <a:t>بهینه‌سازی</a:t>
            </a:r>
            <a:r>
              <a:rPr lang="fa-IR" dirty="0">
                <a:cs typeface="B Nazanin" panose="00000400000000000000" pitchFamily="2" charset="-78"/>
              </a:rPr>
              <a:t> مصرف انرژی کامپیوترهای همراه با توجه به رفتار کاربر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2975" y="3158282"/>
            <a:ext cx="5178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err="1">
                <a:cs typeface="B Nazanin" panose="00000400000000000000" pitchFamily="2" charset="-78"/>
              </a:rPr>
              <a:t>دانشکده‌ی</a:t>
            </a:r>
            <a:r>
              <a:rPr lang="fa-IR" sz="2000" dirty="0">
                <a:cs typeface="B Nazanin" panose="00000400000000000000" pitchFamily="2" charset="-78"/>
              </a:rPr>
              <a:t> مهندسی کامپیوتر و فناوری اطلاعات</a:t>
            </a:r>
          </a:p>
          <a:p>
            <a:pPr algn="ctr" rtl="1"/>
            <a:r>
              <a:rPr lang="fa-IR" sz="2000" dirty="0">
                <a:cs typeface="B Nazanin" panose="00000400000000000000" pitchFamily="2" charset="-78"/>
              </a:rPr>
              <a:t>دانشگاه صنعتی امیرکبیر (</a:t>
            </a:r>
            <a:r>
              <a:rPr lang="fa-IR" sz="2000" dirty="0" err="1">
                <a:cs typeface="B Nazanin" panose="00000400000000000000" pitchFamily="2" charset="-78"/>
              </a:rPr>
              <a:t>پلی‌تکنیک</a:t>
            </a:r>
            <a:r>
              <a:rPr lang="fa-IR" sz="2000" dirty="0">
                <a:cs typeface="B Nazanin" panose="00000400000000000000" pitchFamily="2" charset="-78"/>
              </a:rPr>
              <a:t>)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8088" y="4203277"/>
            <a:ext cx="3008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سینا مهدی پور</a:t>
            </a:r>
          </a:p>
          <a:p>
            <a:pPr algn="ctr" rtl="1"/>
            <a:r>
              <a:rPr lang="en-US" sz="2000" dirty="0">
                <a:cs typeface="B Nazanin" panose="00000400000000000000" pitchFamily="2" charset="-78"/>
                <a:hlinkClick r:id="rId2"/>
              </a:rPr>
              <a:t>sinamahdipour@aut.ac.ir</a:t>
            </a:r>
            <a:endParaRPr lang="fa-IR" sz="2000" dirty="0">
              <a:cs typeface="B Nazanin" panose="00000400000000000000" pitchFamily="2" charset="-78"/>
            </a:endParaRPr>
          </a:p>
          <a:p>
            <a:pPr algn="ctr" rtl="1"/>
            <a:r>
              <a:rPr lang="fa-IR" sz="2000" dirty="0">
                <a:cs typeface="B Nazanin" panose="00000400000000000000" pitchFamily="2" charset="-78"/>
              </a:rPr>
              <a:t>استاد راهنما: دکتر شیری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34" y="2903771"/>
            <a:ext cx="1174052" cy="1174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185" y="2944766"/>
            <a:ext cx="1134918" cy="1134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76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02365"/>
            <a:ext cx="9905998" cy="615772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روش ارائه شده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126150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Screenshot (1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2" t="33727" r="27510" b="23094"/>
          <a:stretch>
            <a:fillRect/>
          </a:stretch>
        </p:blipFill>
        <p:spPr bwMode="auto">
          <a:xfrm>
            <a:off x="2445644" y="1318136"/>
            <a:ext cx="7297531" cy="410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7019" y="5468762"/>
            <a:ext cx="293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شکل 2   بررسی اجمالی روش ارائه شده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430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مؤلفه‌های</a:t>
            </a:r>
            <a:r>
              <a:rPr lang="fa-IR" dirty="0">
                <a:cs typeface="B Nazanin" panose="00000400000000000000" pitchFamily="2" charset="-78"/>
              </a:rPr>
              <a:t> چهارچوب ارائه شده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305717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38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چهارچوب روش پیشنهادی این تحقیق متشکل از دو مؤلفه زیر است:</a:t>
            </a:r>
          </a:p>
          <a:p>
            <a:pPr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مؤلفه­ی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بهینه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سازیِ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 پایه­ی محتوا (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COC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): بر پایه­ی محتوای دستگاه و داده­های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حسگرها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مؤلفه­ی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بهینه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سازیِ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 پایه­ی نیازهای کاربر (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UNOC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): بر پایه­ی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کنش­های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کاربر و گروه بندی برنامه­ها</a:t>
            </a:r>
          </a:p>
          <a:p>
            <a:pPr marL="0" indent="0" algn="r" rtl="1">
              <a:buNone/>
            </a:pP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این دو مؤلفه به طور موازی و </a:t>
            </a:r>
            <a:r>
              <a:rPr lang="fa-IR" dirty="0" err="1">
                <a:latin typeface="Calibri" panose="020F0502020204030204" pitchFamily="34" charset="0"/>
                <a:cs typeface="B Nazanin" panose="00000400000000000000" pitchFamily="2" charset="-78"/>
              </a:rPr>
              <a:t>هم‌زمان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 اجرا </a:t>
            </a:r>
            <a:r>
              <a:rPr lang="fa-IR">
                <a:latin typeface="Calibri" panose="020F0502020204030204" pitchFamily="34" charset="0"/>
                <a:cs typeface="B Nazanin" panose="00000400000000000000" pitchFamily="2" charset="-78"/>
              </a:rPr>
              <a:t>می‌شوند.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54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بهینه سازی بر </a:t>
            </a:r>
            <a:r>
              <a:rPr lang="fa-IR" dirty="0" err="1">
                <a:cs typeface="B Nazanin" panose="00000400000000000000" pitchFamily="2" charset="-78"/>
              </a:rPr>
              <a:t>پایه‌ی</a:t>
            </a:r>
            <a:r>
              <a:rPr lang="fa-IR" dirty="0">
                <a:cs typeface="B Nazanin" panose="00000400000000000000" pitchFamily="2" charset="-78"/>
              </a:rPr>
              <a:t> محتوا </a:t>
            </a:r>
            <a:r>
              <a:rPr lang="fa-IR" sz="3200" dirty="0">
                <a:cs typeface="B Nazanin" panose="00000400000000000000" pitchFamily="2" charset="-78"/>
              </a:rPr>
              <a:t>(</a:t>
            </a:r>
            <a:r>
              <a:rPr lang="en-US" sz="3200" dirty="0">
                <a:cs typeface="B Nazanin" panose="00000400000000000000" pitchFamily="2" charset="-78"/>
              </a:rPr>
              <a:t>COC</a:t>
            </a:r>
            <a:r>
              <a:rPr lang="fa-IR" sz="3200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70096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وظیفه­ی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این مؤلفه در گام اول جمع­آوری داده­ها از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سنسورهای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جاسازی شده، موقعیت دستگاه، درخشندگی محیط، سر و صدای محیط و غیره است. این داده­ها نشانگر محتوای دستگاه هستند که در گام دوم برای اجرای سیاست­های مختلف از جمله تنظیم نور نمایشگر و حجم صدای بلندگو به کار گرفته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می‌شوند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0" indent="0" algn="r" rtl="1">
              <a:buNone/>
            </a:pP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این مؤلفه به کمک دو </a:t>
            </a:r>
            <a:r>
              <a:rPr lang="fa-IR" dirty="0" err="1">
                <a:latin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 زیر به اهداف یاد شده دست </a:t>
            </a:r>
            <a:r>
              <a:rPr lang="fa-IR" dirty="0" err="1">
                <a:latin typeface="Calibri" panose="020F0502020204030204" pitchFamily="34" charset="0"/>
                <a:cs typeface="B Nazanin" panose="00000400000000000000" pitchFamily="2" charset="-78"/>
              </a:rPr>
              <a:t>می‌یابد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گام اول: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مجموعه­ی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SCM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گام دوم: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بازپیکربندی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پویای سخت افزار (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DHRM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fa-IR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883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ماژول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مجموعه‌ی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حسگرها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sz="3200" dirty="0">
                <a:cs typeface="B Nazanin" panose="00000400000000000000" pitchFamily="2" charset="-78"/>
              </a:rPr>
              <a:t>(</a:t>
            </a:r>
            <a:r>
              <a:rPr lang="en-US" sz="3200" dirty="0">
                <a:cs typeface="B Nazanin" panose="00000400000000000000" pitchFamily="2" charset="-78"/>
              </a:rPr>
              <a:t>SCM</a:t>
            </a:r>
            <a:r>
              <a:rPr lang="fa-IR" sz="3200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623996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 توجه به بهینه سازی مد نظر (روشنایی صفحه، حجم صدای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بلنگو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و...)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مرتبط انتخاب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می‌شوند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این انتخاب یک بار در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توسعه‌ی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با اندازه گیری تغییرات مقادیر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همین طور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تصمیم‌های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منطقی انجام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ابتدا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حالت عادی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کالیبره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(مندرج)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سپس به طور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لحظه‌ای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مقادیر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را جمع آوری کرده و اطلاعات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آن‌ها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را در یک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حافظه‌ی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اشتراکی به روز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می‌کند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15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ماژول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بازپیکربندی</a:t>
            </a:r>
            <a:r>
              <a:rPr lang="fa-IR" dirty="0">
                <a:cs typeface="B Nazanin" panose="00000400000000000000" pitchFamily="2" charset="-78"/>
              </a:rPr>
              <a:t> پویای سخت افزار </a:t>
            </a:r>
            <a:r>
              <a:rPr lang="fa-IR" sz="3200" dirty="0">
                <a:cs typeface="B Nazanin" panose="00000400000000000000" pitchFamily="2" charset="-78"/>
              </a:rPr>
              <a:t>(</a:t>
            </a:r>
            <a:r>
              <a:rPr lang="en-US" sz="3200" dirty="0">
                <a:cs typeface="B Nazanin" panose="00000400000000000000" pitchFamily="2" charset="-78"/>
              </a:rPr>
              <a:t>DHRM</a:t>
            </a:r>
            <a:r>
              <a:rPr lang="fa-IR" sz="3200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454657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این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درایورهای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قطعات سخت افزاری اشراف داشته و از این راه قابلیت مدیریت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آن‌ها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را دارد.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 خواندن مقادیر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از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حافظه‌ی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اشتراکی و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مقایسه‌ی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این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داده‌ها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 حالت عادی، وضعیت فعلی دستگاه را تشخیص داده و با توجه به آن بهینه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سازی‌های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لازم را اجرا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می‌کند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مثال حالت قرار گیری دستگاه (عادی، در حرکت و...) در کنار مقدار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درخشندگی محیط (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ALS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 مشخص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می‌کند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که روشنایی صفحه باید روی چند درصد تنظیم شود.</a:t>
            </a: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779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02320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بهینه سازی بر </a:t>
            </a:r>
            <a:r>
              <a:rPr lang="fa-IR" dirty="0" err="1">
                <a:cs typeface="B Nazanin" panose="00000400000000000000" pitchFamily="2" charset="-78"/>
              </a:rPr>
              <a:t>پایه‌ی</a:t>
            </a:r>
            <a:r>
              <a:rPr lang="fa-IR" dirty="0">
                <a:cs typeface="B Nazanin" panose="00000400000000000000" pitchFamily="2" charset="-78"/>
              </a:rPr>
              <a:t> محتوا </a:t>
            </a:r>
            <a:r>
              <a:rPr lang="fa-IR" sz="3200" dirty="0">
                <a:cs typeface="B Nazanin" panose="00000400000000000000" pitchFamily="2" charset="-78"/>
              </a:rPr>
              <a:t>(</a:t>
            </a:r>
            <a:r>
              <a:rPr lang="en-US" sz="3200" dirty="0">
                <a:cs typeface="B Nazanin" panose="00000400000000000000" pitchFamily="2" charset="-78"/>
              </a:rPr>
              <a:t>COC</a:t>
            </a:r>
            <a:r>
              <a:rPr lang="fa-IR" sz="3200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77118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2050" name="Picture 2" descr="Screenshot (4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23260" r="22856" b="21320"/>
          <a:stretch>
            <a:fillRect/>
          </a:stretch>
        </p:blipFill>
        <p:spPr bwMode="auto">
          <a:xfrm>
            <a:off x="2782346" y="1420839"/>
            <a:ext cx="6624131" cy="405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2565" y="5513942"/>
            <a:ext cx="49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شکل 3   معماری </a:t>
            </a:r>
            <a:r>
              <a:rPr lang="fa-IR" dirty="0" err="1">
                <a:cs typeface="B Nazanin" panose="00000400000000000000" pitchFamily="2" charset="-78"/>
              </a:rPr>
              <a:t>مؤلفه‌ی</a:t>
            </a:r>
            <a:r>
              <a:rPr lang="fa-IR" dirty="0">
                <a:cs typeface="B Nazanin" panose="00000400000000000000" pitchFamily="2" charset="-78"/>
              </a:rPr>
              <a:t> بهینه سازی بر </a:t>
            </a:r>
            <a:r>
              <a:rPr lang="fa-IR" dirty="0" err="1">
                <a:cs typeface="B Nazanin" panose="00000400000000000000" pitchFamily="2" charset="-78"/>
              </a:rPr>
              <a:t>پایه‌ی</a:t>
            </a:r>
            <a:r>
              <a:rPr lang="fa-IR" dirty="0">
                <a:cs typeface="B Nazanin" panose="00000400000000000000" pitchFamily="2" charset="-78"/>
              </a:rPr>
              <a:t> محتوا </a:t>
            </a:r>
            <a:r>
              <a:rPr lang="fa-IR" sz="1600" dirty="0">
                <a:cs typeface="B Nazanin" panose="00000400000000000000" pitchFamily="2" charset="-78"/>
              </a:rPr>
              <a:t>(</a:t>
            </a:r>
            <a:r>
              <a:rPr lang="en-US" sz="1600" dirty="0">
                <a:cs typeface="B Nazanin" panose="00000400000000000000" pitchFamily="2" charset="-78"/>
              </a:rPr>
              <a:t>COC</a:t>
            </a:r>
            <a:r>
              <a:rPr lang="fa-IR" sz="1600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059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بهینه سازی بر </a:t>
            </a:r>
            <a:r>
              <a:rPr lang="fa-IR" dirty="0" err="1">
                <a:cs typeface="B Nazanin" panose="00000400000000000000" pitchFamily="2" charset="-78"/>
              </a:rPr>
              <a:t>پایه‌ی</a:t>
            </a:r>
            <a:r>
              <a:rPr lang="fa-IR" dirty="0">
                <a:cs typeface="B Nazanin" panose="00000400000000000000" pitchFamily="2" charset="-78"/>
              </a:rPr>
              <a:t> نیازهای کاربر </a:t>
            </a:r>
            <a:r>
              <a:rPr lang="fa-IR" sz="3200" dirty="0">
                <a:cs typeface="B Nazanin" panose="00000400000000000000" pitchFamily="2" charset="-78"/>
              </a:rPr>
              <a:t>(</a:t>
            </a:r>
            <a:r>
              <a:rPr lang="en-US" sz="3200" dirty="0">
                <a:cs typeface="B Nazanin" panose="00000400000000000000" pitchFamily="2" charset="-78"/>
              </a:rPr>
              <a:t>UNOC</a:t>
            </a:r>
            <a:r>
              <a:rPr lang="fa-IR" sz="3200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149113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هدف این بخش به کارگیری اطلاعات مربوط به نیازها و عادات کاربر در جهت بهینه سازی مصرف انرژی است. این مؤلفه در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گام‌های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زیر پیاده سازی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طبقه بندی </a:t>
            </a:r>
            <a:r>
              <a:rPr lang="fa-IR" dirty="0" err="1">
                <a:latin typeface="Calibri" panose="020F0502020204030204" pitchFamily="34" charset="0"/>
                <a:cs typeface="B Nazanin" panose="00000400000000000000" pitchFamily="2" charset="-78"/>
              </a:rPr>
              <a:t>برنامه‌ها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 بر اساس نیاز به هر یک از قطعات سخت افزاری سیستم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جمع آوری داده و پیش بینی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کاوش کاربر برای جمع آوری داده و پردازش زمان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پیش بینی </a:t>
            </a:r>
            <a:r>
              <a:rPr lang="fa-IR" dirty="0" err="1">
                <a:latin typeface="Calibri" panose="020F0502020204030204" pitchFamily="34" charset="0"/>
                <a:cs typeface="B Nazanin" panose="00000400000000000000" pitchFamily="2" charset="-78"/>
              </a:rPr>
              <a:t>برنامه‌های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 آینده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فعال </a:t>
            </a:r>
            <a:r>
              <a:rPr lang="fa-IR" dirty="0" err="1">
                <a:latin typeface="Calibri" panose="020F0502020204030204" pitchFamily="34" charset="0"/>
                <a:cs typeface="B Nazanin" panose="00000400000000000000" pitchFamily="2" charset="-78"/>
              </a:rPr>
              <a:t>کننده‌ی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 بهینه سازی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29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طبقه بندی </a:t>
            </a:r>
            <a:r>
              <a:rPr lang="fa-IR" dirty="0" err="1">
                <a:latin typeface="Calibri" panose="020F0502020204030204" pitchFamily="34" charset="0"/>
                <a:cs typeface="B Nazanin" panose="00000400000000000000" pitchFamily="2" charset="-78"/>
              </a:rPr>
              <a:t>برنامه‌ها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789325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این تحقیق طبقه بندی به صورت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آفلاین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تنها بر اساس پردازنده و وای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انجام شد. اما بر اساس سایر قطعات مثل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GPS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روشنایی صفحه نیز امکان پذیر است.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طبقه بندی بر اساس نیاز به وای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 دو گروه نیازمند به وای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بی نیاز از آن قرار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می‌گیرند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اگر میزان ترافیک مصرفی دستگاه در حالی که تنها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مورد نظر را اجرا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می‌کند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از مقدار آستانه کمتر بود، برنامه نیازی به سرویس وای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ندارد.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مقدار آستانه از مصرف سیستم در حالتی که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جز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سرویس‌های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 فرض سیستم عامل در حال اجرا نیستند، به دست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می‌آید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538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طبقه بندی </a:t>
            </a:r>
            <a:r>
              <a:rPr lang="fa-IR" dirty="0" err="1">
                <a:latin typeface="Calibri" panose="020F0502020204030204" pitchFamily="34" charset="0"/>
                <a:cs typeface="B Nazanin" panose="00000400000000000000" pitchFamily="2" charset="-78"/>
              </a:rPr>
              <a:t>برنامه‌ها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136656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طبقه بندی بر اساس نیاز به پردازنده: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طبقه بندی بر اساس فرکانس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پردازنده‌ی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مورد نیاز برای هر برنامه انجام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این تحقیق با اعمال سه مرز فرکانسی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 چهار طبقه قرار گرفتند.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طبقه بندی بر اساس فرکانس به طور دقیق با استفاده از میانگین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)، انحراف معیار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 و نسبت فرکانس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پردازشی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استفاده شده به حداکثر فرکانس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f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 و به کمک گروه بند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Naïve Bayesian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انجام شد.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614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کاوش کاربر برای جمع آوری داده و پردازش زمان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431026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جمع آوری اطلاعات در مورد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باز شده توسط کاربر در یک زمان و تاریخ مشخص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اجرا به صورت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لحظه‌ای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آنلاین</a:t>
            </a:r>
          </a:p>
          <a:p>
            <a:pPr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ذخیره‌ی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برنامه­ی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باز شده توسط کاربر، سایر فرآیندهای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پس­زمینه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روز هفته، تاریخ، زمان و مدت زمان سپری شده بر روی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قبلی در یک پایگاه داده</a:t>
            </a: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248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چکیده‌ی</a:t>
            </a:r>
            <a:r>
              <a:rPr lang="fa-IR" dirty="0">
                <a:cs typeface="B Nazanin" panose="00000400000000000000" pitchFamily="2" charset="-78"/>
              </a:rPr>
              <a:t> مطالب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مقدمه و طرح مسئله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کارهای دیگران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معماری چهارچوب روش ارائه شده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بهینه سازی بر </a:t>
            </a:r>
            <a:r>
              <a:rPr lang="fa-IR" dirty="0" err="1">
                <a:cs typeface="B Nazanin" panose="00000400000000000000" pitchFamily="2" charset="-78"/>
              </a:rPr>
              <a:t>پایه‌ی</a:t>
            </a:r>
            <a:r>
              <a:rPr lang="fa-IR" dirty="0">
                <a:cs typeface="B Nazanin" panose="00000400000000000000" pitchFamily="2" charset="-78"/>
              </a:rPr>
              <a:t> محتوا (شرایط)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بهینه سازی بر </a:t>
            </a:r>
            <a:r>
              <a:rPr lang="fa-IR" dirty="0" err="1">
                <a:cs typeface="B Nazanin" panose="00000400000000000000" pitchFamily="2" charset="-78"/>
              </a:rPr>
              <a:t>پایه‌ی</a:t>
            </a:r>
            <a:r>
              <a:rPr lang="fa-IR" dirty="0">
                <a:cs typeface="B Nazanin" panose="00000400000000000000" pitchFamily="2" charset="-78"/>
              </a:rPr>
              <a:t> نیاز کاربر</a:t>
            </a:r>
          </a:p>
          <a:p>
            <a:pPr algn="r" rtl="1"/>
            <a:r>
              <a:rPr lang="fa-IR" dirty="0" err="1">
                <a:cs typeface="B Nazanin" panose="00000400000000000000" pitchFamily="2" charset="-78"/>
              </a:rPr>
              <a:t>آزمایش‌ها</a:t>
            </a:r>
            <a:r>
              <a:rPr lang="fa-IR" dirty="0">
                <a:cs typeface="B Nazanin" panose="00000400000000000000" pitchFamily="2" charset="-78"/>
              </a:rPr>
              <a:t> و نتایج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6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پیش بینی </a:t>
            </a:r>
            <a:r>
              <a:rPr lang="fa-IR" dirty="0" err="1">
                <a:cs typeface="B Nazanin" panose="00000400000000000000" pitchFamily="2" charset="-78"/>
              </a:rPr>
              <a:t>برنامه‌های</a:t>
            </a:r>
            <a:r>
              <a:rPr lang="fa-IR" dirty="0">
                <a:cs typeface="B Nazanin" panose="00000400000000000000" pitchFamily="2" charset="-78"/>
              </a:rPr>
              <a:t> آینده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234503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هدف پیش­بینی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برنامه­هایی­ست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که در آینده اجرا خواهند شد تا به کمک آن مصرف انرژی را با تنظیم روند مصرف منابع سیستم در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سناریوهای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خاص کاهش دهیم.</a:t>
            </a:r>
          </a:p>
          <a:p>
            <a:pPr algn="r" rtl="1"/>
            <a:r>
              <a:rPr lang="fa-IR" dirty="0" err="1">
                <a:cs typeface="B Nazanin" panose="00000400000000000000" pitchFamily="2" charset="-78"/>
              </a:rPr>
              <a:t>می‌خواهیم</a:t>
            </a:r>
            <a:r>
              <a:rPr lang="fa-IR" dirty="0">
                <a:cs typeface="B Nazanin" panose="00000400000000000000" pitchFamily="2" charset="-78"/>
              </a:rPr>
              <a:t> با توجه به </a:t>
            </a:r>
            <a:r>
              <a:rPr lang="fa-IR" dirty="0" err="1">
                <a:cs typeface="B Nazanin" panose="00000400000000000000" pitchFamily="2" charset="-78"/>
              </a:rPr>
              <a:t>برنامه‌ی</a:t>
            </a:r>
            <a:r>
              <a:rPr lang="fa-IR" dirty="0">
                <a:cs typeface="B Nazanin" panose="00000400000000000000" pitchFamily="2" charset="-78"/>
              </a:rPr>
              <a:t> در حال اجرا و برخی </a:t>
            </a:r>
            <a:r>
              <a:rPr lang="fa-IR" dirty="0" err="1">
                <a:cs typeface="B Nazanin" panose="00000400000000000000" pitchFamily="2" charset="-78"/>
              </a:rPr>
              <a:t>داده‌های</a:t>
            </a:r>
            <a:r>
              <a:rPr lang="fa-IR" dirty="0">
                <a:cs typeface="B Nazanin" panose="00000400000000000000" pitchFamily="2" charset="-78"/>
              </a:rPr>
              <a:t> موقت، عادت کاربر در ترتیب اجرای </a:t>
            </a:r>
            <a:r>
              <a:rPr lang="fa-IR" dirty="0" err="1">
                <a:cs typeface="B Nazanin" panose="00000400000000000000" pitchFamily="2" charset="-78"/>
              </a:rPr>
              <a:t>برنامه‌ها</a:t>
            </a:r>
            <a:r>
              <a:rPr lang="fa-IR" dirty="0">
                <a:cs typeface="B Nazanin" panose="00000400000000000000" pitchFamily="2" charset="-78"/>
              </a:rPr>
              <a:t> را تشخیص دهیم.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این منظور از تکنیک­های استخراج الگوی ترتیبی (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SPM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 بین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داده­هایی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که از نظر زمانی به هم مرتبط هستند استفاده می­کنیم.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در این تحقیق به علت سادگی از روش الگوی ترتیبی تعمیم داده شده (</a:t>
            </a:r>
            <a:r>
              <a:rPr lang="en-US" sz="1600" dirty="0">
                <a:latin typeface="Calibri" panose="020F0502020204030204" pitchFamily="34" charset="0"/>
                <a:cs typeface="B Nazanin" panose="00000400000000000000" pitchFamily="2" charset="-78"/>
              </a:rPr>
              <a:t>GSP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) [5] استفاده شد.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ترتیب رایج است اگر اجرای آن بیشتر از یک مقدار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حداقلی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 پایگاه داده ثبت شده باشد.</a:t>
            </a:r>
            <a:endParaRPr lang="fa-IR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7875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فعال </a:t>
            </a:r>
            <a:r>
              <a:rPr lang="fa-IR" dirty="0" err="1">
                <a:cs typeface="B Nazanin" panose="00000400000000000000" pitchFamily="2" charset="-78"/>
              </a:rPr>
              <a:t>کننده‌ی</a:t>
            </a:r>
            <a:r>
              <a:rPr lang="fa-IR" dirty="0">
                <a:cs typeface="B Nazanin" panose="00000400000000000000" pitchFamily="2" charset="-78"/>
              </a:rPr>
              <a:t> بهینه سازی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722356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این بخش مدیریت انرژی بر مبنای </a:t>
            </a:r>
            <a:r>
              <a:rPr lang="fa-IR" dirty="0" err="1">
                <a:cs typeface="B Nazanin" panose="00000400000000000000" pitchFamily="2" charset="-78"/>
              </a:rPr>
              <a:t>گام‌های</a:t>
            </a:r>
            <a:r>
              <a:rPr lang="fa-IR" dirty="0">
                <a:cs typeface="B Nazanin" panose="00000400000000000000" pitchFamily="2" charset="-78"/>
              </a:rPr>
              <a:t> پیشین را عملی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تنظیم منابع سخت افزاری برای </a:t>
            </a:r>
            <a:r>
              <a:rPr lang="fa-IR" dirty="0" err="1">
                <a:cs typeface="B Nazanin" panose="00000400000000000000" pitchFamily="2" charset="-78"/>
              </a:rPr>
              <a:t>برنامه‌ی</a:t>
            </a:r>
            <a:r>
              <a:rPr lang="fa-IR" dirty="0">
                <a:cs typeface="B Nazanin" panose="00000400000000000000" pitchFamily="2" charset="-78"/>
              </a:rPr>
              <a:t> آینده بر اساس </a:t>
            </a:r>
            <a:r>
              <a:rPr lang="fa-IR" dirty="0" err="1">
                <a:cs typeface="B Nazanin" panose="00000400000000000000" pitchFamily="2" charset="-78"/>
              </a:rPr>
              <a:t>نیازهایش</a:t>
            </a:r>
            <a:r>
              <a:rPr lang="fa-IR" dirty="0">
                <a:cs typeface="B Nazanin" panose="00000400000000000000" pitchFamily="2" charset="-78"/>
              </a:rPr>
              <a:t> پیش از اتمام </a:t>
            </a:r>
            <a:r>
              <a:rPr lang="fa-IR" dirty="0" err="1">
                <a:cs typeface="B Nazanin" panose="00000400000000000000" pitchFamily="2" charset="-78"/>
              </a:rPr>
              <a:t>برنامه‌ی</a:t>
            </a:r>
            <a:r>
              <a:rPr lang="fa-IR" dirty="0">
                <a:cs typeface="B Nazanin" panose="00000400000000000000" pitchFamily="2" charset="-78"/>
              </a:rPr>
              <a:t> فعلی آغاز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این تنظیم و تغییر به منظور عدم صدمه به رضایت کاربر به شکل تدریجی انجام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اگر کاربر به طور دستی به یکی از تغییرات اعمال شده توسط این مؤلفه پاسخ دهد، این تغییر در پایگاه داده ذخیره شده و در اجرای بعد در نظر گرفته خواهد شد.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بر این اساس دقت با گذر زمان افزایش </a:t>
            </a:r>
            <a:r>
              <a:rPr lang="fa-IR" dirty="0" err="1">
                <a:cs typeface="B Nazanin" panose="00000400000000000000" pitchFamily="2" charset="-78"/>
              </a:rPr>
              <a:t>می‌یابد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58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6387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بهینه سازی بر </a:t>
            </a:r>
            <a:r>
              <a:rPr lang="fa-IR" dirty="0" err="1">
                <a:cs typeface="B Nazanin" panose="00000400000000000000" pitchFamily="2" charset="-78"/>
              </a:rPr>
              <a:t>پایه‌ی</a:t>
            </a:r>
            <a:r>
              <a:rPr lang="fa-IR" dirty="0">
                <a:cs typeface="B Nazanin" panose="00000400000000000000" pitchFamily="2" charset="-78"/>
              </a:rPr>
              <a:t> نیازهای کاربر </a:t>
            </a:r>
            <a:r>
              <a:rPr lang="fa-IR" sz="3200" dirty="0">
                <a:cs typeface="B Nazanin" panose="00000400000000000000" pitchFamily="2" charset="-78"/>
              </a:rPr>
              <a:t>(</a:t>
            </a:r>
            <a:r>
              <a:rPr lang="en-US" sz="3200" dirty="0">
                <a:cs typeface="B Nazanin" panose="00000400000000000000" pitchFamily="2" charset="-78"/>
              </a:rPr>
              <a:t>UNOC</a:t>
            </a:r>
            <a:r>
              <a:rPr lang="fa-IR" sz="3200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563583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Screenshot (5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t="32492" r="23836" b="27063"/>
          <a:stretch>
            <a:fillRect/>
          </a:stretch>
        </p:blipFill>
        <p:spPr bwMode="auto">
          <a:xfrm>
            <a:off x="1708441" y="1552209"/>
            <a:ext cx="8771942" cy="389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90314" y="5513942"/>
            <a:ext cx="52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شکل 4   معماری </a:t>
            </a:r>
            <a:r>
              <a:rPr lang="fa-IR" dirty="0" err="1">
                <a:cs typeface="B Nazanin" panose="00000400000000000000" pitchFamily="2" charset="-78"/>
              </a:rPr>
              <a:t>مؤلفه‌ی</a:t>
            </a:r>
            <a:r>
              <a:rPr lang="fa-IR" dirty="0">
                <a:cs typeface="B Nazanin" panose="00000400000000000000" pitchFamily="2" charset="-78"/>
              </a:rPr>
              <a:t> بهینه سازی بر </a:t>
            </a:r>
            <a:r>
              <a:rPr lang="fa-IR" dirty="0" err="1">
                <a:cs typeface="B Nazanin" panose="00000400000000000000" pitchFamily="2" charset="-78"/>
              </a:rPr>
              <a:t>پایه‌ی</a:t>
            </a:r>
            <a:r>
              <a:rPr lang="fa-IR" dirty="0">
                <a:cs typeface="B Nazanin" panose="00000400000000000000" pitchFamily="2" charset="-78"/>
              </a:rPr>
              <a:t> نیازهای کاربر </a:t>
            </a:r>
            <a:r>
              <a:rPr lang="fa-IR" sz="1600" dirty="0">
                <a:cs typeface="B Nazanin" panose="00000400000000000000" pitchFamily="2" charset="-78"/>
              </a:rPr>
              <a:t>(</a:t>
            </a:r>
            <a:r>
              <a:rPr lang="en-US" sz="1600" dirty="0">
                <a:cs typeface="B Nazanin" panose="00000400000000000000" pitchFamily="2" charset="-78"/>
              </a:rPr>
              <a:t>UNOC</a:t>
            </a:r>
            <a:r>
              <a:rPr lang="fa-IR" sz="1600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731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آزمایش و </a:t>
            </a:r>
            <a:r>
              <a:rPr lang="fa-IR" dirty="0" err="1">
                <a:cs typeface="B Nazanin" panose="00000400000000000000" pitchFamily="2" charset="-78"/>
              </a:rPr>
              <a:t>نتیجه‌گیری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874798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محیط آزمایشگاهی:</a:t>
            </a:r>
          </a:p>
          <a:p>
            <a:pPr lvl="1"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الترابوک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پردازنده‌ی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دو هسته­ای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core i7-3667U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 فرکانس 2.5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گیگاهرتز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4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گیگاهرتز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RAM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انتخاب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الترابوک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به علت سادگی اتصال آن به دستگاه اندازه گیری توان مورد استفاده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Yokogawa WT210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[6]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استفاده از </a:t>
            </a:r>
            <a:r>
              <a:rPr lang="en-US" sz="1800" dirty="0"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SDKit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iESDK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[7] برای اندازه گیری و بهینه سازی مصرف انرژی نرم افزار</a:t>
            </a:r>
          </a:p>
          <a:p>
            <a:pPr lvl="1" algn="r" rtl="1"/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پیاده سازی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SCM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کاوش­گر کاربر به عنوان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IL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DHRM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GSP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فعال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کننده­ی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بهینه سازی به عنوان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AL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انجام </a:t>
            </a:r>
            <a:r>
              <a:rPr lang="fa-IR" dirty="0" err="1">
                <a:cs typeface="B Nazanin" panose="00000400000000000000" pitchFamily="2" charset="-78"/>
              </a:rPr>
              <a:t>آزمایش‌ها</a:t>
            </a:r>
            <a:r>
              <a:rPr lang="fa-IR" dirty="0">
                <a:cs typeface="B Nazanin" panose="00000400000000000000" pitchFamily="2" charset="-78"/>
              </a:rPr>
              <a:t> بر روی شش کاربر با عادات مختلف</a:t>
            </a:r>
          </a:p>
        </p:txBody>
      </p:sp>
    </p:spTree>
    <p:extLst>
      <p:ext uri="{BB962C8B-B14F-4D97-AF65-F5344CB8AC3E}">
        <p14:creationId xmlns:p14="http://schemas.microsoft.com/office/powerpoint/2010/main" val="4201398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30454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نتایج آزمایش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531346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2050" name="Picture 2" descr="Screenshot (28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6" t="38208" r="27180" b="13374"/>
          <a:stretch>
            <a:fillRect/>
          </a:stretch>
        </p:blipFill>
        <p:spPr bwMode="auto">
          <a:xfrm>
            <a:off x="2908401" y="1350499"/>
            <a:ext cx="6372022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90313" y="5513942"/>
            <a:ext cx="54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شکل 5   نمودار میزان کل انرژی ذخیره شده با استفاده از روش پیشنهادی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2568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02318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نتایج آزمایش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815379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 descr="Screenshot (27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t="28661" r="25449" b="22614"/>
          <a:stretch>
            <a:fillRect/>
          </a:stretch>
        </p:blipFill>
        <p:spPr bwMode="auto">
          <a:xfrm>
            <a:off x="2906787" y="1552621"/>
            <a:ext cx="6411247" cy="382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90313" y="5513942"/>
            <a:ext cx="54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شکل 5   نمودار میزان کل انرژی ذخیره شده با استفاده از روش پیشنهادی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2495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نتیجه‌گیری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45155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نتیجه:</a:t>
            </a:r>
          </a:p>
          <a:p>
            <a:pPr lvl="1"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ذخیره‌ی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30 درصدی انرژی در مدیریت روشنایی صفحه در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مؤلفه‌ی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بهینه سازی بر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پایه‌ی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محتوا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تا 33 درصد ذخیره انرژی بیشتر نسبت به مدیریت انرژی عادی سیستم عامل در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مؤلفه‌ی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دوم</a:t>
            </a:r>
          </a:p>
          <a:p>
            <a:pPr lvl="1"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ذخیره‌ی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انرژی بیشتر در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سنگین‌تر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نبود تاثیر منفی بر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تجربه‌ی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کاربر در مقایسه با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روش‌های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ذخیره‌ی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انرژی موجود و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هزینه‌ی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سربار قابل صرف نظر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پیشنهاد: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استفاده از </a:t>
            </a:r>
            <a:r>
              <a:rPr lang="fa-IR" dirty="0" err="1">
                <a:cs typeface="B Nazanin" panose="00000400000000000000" pitchFamily="2" charset="-78"/>
              </a:rPr>
              <a:t>راهکار</a:t>
            </a:r>
            <a:r>
              <a:rPr lang="fa-IR" dirty="0">
                <a:cs typeface="B Nazanin" panose="00000400000000000000" pitchFamily="2" charset="-78"/>
              </a:rPr>
              <a:t> ارائه شده به عنوان بخش مدیریت انرژی در سیستم </a:t>
            </a:r>
            <a:r>
              <a:rPr lang="fa-IR" dirty="0" err="1">
                <a:cs typeface="B Nazanin" panose="00000400000000000000" pitchFamily="2" charset="-78"/>
              </a:rPr>
              <a:t>عامل‌ها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جمع آوری اطلاعات مورد استفاده در روش به صورت آنلاین و تعمیم و گسترش روش با به کارگیری اطلاعات سایر کاربران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8980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44522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منابع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463041"/>
            <a:ext cx="9905999" cy="442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[</a:t>
            </a:r>
            <a:r>
              <a:rPr lang="fa-IR" dirty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] </a:t>
            </a:r>
            <a:r>
              <a:rPr lang="en-US" sz="1600" dirty="0"/>
              <a:t>Balaji A. Naik and R. K. </a:t>
            </a:r>
            <a:r>
              <a:rPr lang="en-US" sz="1600" dirty="0" err="1"/>
              <a:t>Chavan</a:t>
            </a:r>
            <a:r>
              <a:rPr lang="en-US" sz="1600" dirty="0"/>
              <a:t>. “Optimization in Power Usage of Smartphones”. </a:t>
            </a:r>
            <a:r>
              <a:rPr lang="en-US" sz="1600" i="1" dirty="0"/>
              <a:t>International Journal of Computer Applications</a:t>
            </a:r>
            <a:r>
              <a:rPr lang="en-US" sz="1600" dirty="0"/>
              <a:t>, IJCA Journal, Vol. 119 - Number 18, 2015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[</a:t>
            </a:r>
            <a:r>
              <a:rPr lang="fa-IR" dirty="0">
                <a:cs typeface="B Nazanin" panose="00000400000000000000" pitchFamily="2" charset="-78"/>
              </a:rPr>
              <a:t>2</a:t>
            </a:r>
            <a:r>
              <a:rPr lang="en-US" dirty="0">
                <a:cs typeface="B Nazanin" panose="00000400000000000000" pitchFamily="2" charset="-78"/>
              </a:rPr>
              <a:t>] </a:t>
            </a:r>
            <a:r>
              <a:rPr lang="en-US" sz="1600" dirty="0" err="1"/>
              <a:t>Ismat</a:t>
            </a:r>
            <a:r>
              <a:rPr lang="en-US" sz="1600" dirty="0"/>
              <a:t> </a:t>
            </a:r>
            <a:r>
              <a:rPr lang="en-US" sz="1600" dirty="0" err="1"/>
              <a:t>Chaib</a:t>
            </a:r>
            <a:r>
              <a:rPr lang="en-US" sz="1600" dirty="0"/>
              <a:t> </a:t>
            </a:r>
            <a:r>
              <a:rPr lang="en-US" sz="1600" dirty="0" err="1"/>
              <a:t>Draa</a:t>
            </a:r>
            <a:r>
              <a:rPr lang="en-US" sz="1600" dirty="0"/>
              <a:t>, </a:t>
            </a:r>
            <a:r>
              <a:rPr lang="en-US" sz="1600" dirty="0" err="1"/>
              <a:t>Smail</a:t>
            </a:r>
            <a:r>
              <a:rPr lang="en-US" sz="1600" dirty="0"/>
              <a:t> </a:t>
            </a:r>
            <a:r>
              <a:rPr lang="en-US" sz="1600" dirty="0" err="1"/>
              <a:t>Niar</a:t>
            </a:r>
            <a:r>
              <a:rPr lang="en-US" sz="1600" dirty="0"/>
              <a:t>, Jamel </a:t>
            </a:r>
            <a:r>
              <a:rPr lang="en-US" sz="1600" dirty="0" err="1"/>
              <a:t>Tayeb</a:t>
            </a:r>
            <a:r>
              <a:rPr lang="en-US" sz="1600" dirty="0"/>
              <a:t>, Emmanuelle </a:t>
            </a:r>
            <a:r>
              <a:rPr lang="en-US" sz="1600" dirty="0" err="1"/>
              <a:t>Grislin</a:t>
            </a:r>
            <a:r>
              <a:rPr lang="en-US" sz="1600" dirty="0"/>
              <a:t> and Mikael </a:t>
            </a:r>
            <a:r>
              <a:rPr lang="en-US" sz="1600" dirty="0" err="1"/>
              <a:t>Desertot</a:t>
            </a:r>
            <a:r>
              <a:rPr lang="en-US" sz="1600" dirty="0"/>
              <a:t>. “Sensing user context and habits for run-time energy optimization”. </a:t>
            </a:r>
            <a:r>
              <a:rPr lang="en-US" sz="1600" i="1" dirty="0"/>
              <a:t>EURASIP journal on Embedded Systems</a:t>
            </a:r>
            <a:r>
              <a:rPr lang="en-US" sz="1600" dirty="0"/>
              <a:t>, Springer, 2016</a:t>
            </a:r>
            <a:endParaRPr lang="fa-IR" sz="1600" dirty="0"/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[</a:t>
            </a:r>
            <a:r>
              <a:rPr lang="fa-IR" dirty="0">
                <a:cs typeface="B Nazanin" panose="00000400000000000000" pitchFamily="2" charset="-78"/>
              </a:rPr>
              <a:t>3</a:t>
            </a:r>
            <a:r>
              <a:rPr lang="en-US" dirty="0">
                <a:cs typeface="B Nazanin" panose="00000400000000000000" pitchFamily="2" charset="-78"/>
              </a:rPr>
              <a:t>] </a:t>
            </a:r>
            <a:r>
              <a:rPr lang="en-US" sz="1600" dirty="0"/>
              <a:t>W Song, N Sung, B-G Chun, J Kim, in Proceed. of the 15thWorkshop on Mobile Computing Systems and Applications. </a:t>
            </a:r>
            <a:r>
              <a:rPr lang="en-US" sz="1600" dirty="0" err="1"/>
              <a:t>HotMobile</a:t>
            </a:r>
            <a:r>
              <a:rPr lang="en-US" sz="1600" dirty="0"/>
              <a:t> ’14. Reducing energy consumption of smartphones using user-perceived response time analysis (ACM, New York, NY, USA, 2014), pp. 20–1206, 2014</a:t>
            </a:r>
            <a:endParaRPr lang="fa-IR" sz="1600" dirty="0"/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[</a:t>
            </a:r>
            <a:r>
              <a:rPr lang="fa-IR" dirty="0">
                <a:cs typeface="B Nazanin" panose="00000400000000000000" pitchFamily="2" charset="-78"/>
              </a:rPr>
              <a:t>4</a:t>
            </a:r>
            <a:r>
              <a:rPr lang="en-US" dirty="0">
                <a:cs typeface="B Nazanin" panose="00000400000000000000" pitchFamily="2" charset="-78"/>
              </a:rPr>
              <a:t>] </a:t>
            </a:r>
            <a:r>
              <a:rPr lang="en-US" sz="1600" dirty="0"/>
              <a:t>AJ </a:t>
            </a:r>
            <a:r>
              <a:rPr lang="en-US" sz="1600" dirty="0" err="1"/>
              <a:t>Pyles</a:t>
            </a:r>
            <a:r>
              <a:rPr lang="en-US" sz="1600" dirty="0"/>
              <a:t>, X Qi, G Zhou, M </a:t>
            </a:r>
            <a:r>
              <a:rPr lang="en-US" sz="1600" dirty="0" err="1"/>
              <a:t>Keally</a:t>
            </a:r>
            <a:r>
              <a:rPr lang="en-US" sz="1600" dirty="0"/>
              <a:t>, X Liu, in Proceedings of the 2012 ACM  conference on ubiquitous computing. SAPSM: Smart adaptive 802.11 PSM for smartphones (ACM, New York, 2012), pp. 11–20, 2012</a:t>
            </a:r>
            <a:endParaRPr lang="fa-IR" sz="1600" dirty="0"/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[</a:t>
            </a:r>
            <a:r>
              <a:rPr lang="fa-IR" dirty="0">
                <a:cs typeface="B Nazanin" panose="00000400000000000000" pitchFamily="2" charset="-78"/>
              </a:rPr>
              <a:t>5</a:t>
            </a:r>
            <a:r>
              <a:rPr lang="en-US" dirty="0">
                <a:cs typeface="B Nazanin" panose="00000400000000000000" pitchFamily="2" charset="-78"/>
              </a:rPr>
              <a:t>] </a:t>
            </a:r>
            <a:r>
              <a:rPr lang="en-US" sz="1600" dirty="0"/>
              <a:t>Y </a:t>
            </a:r>
            <a:r>
              <a:rPr lang="en-US" sz="1600" dirty="0" err="1"/>
              <a:t>Hirate</a:t>
            </a:r>
            <a:r>
              <a:rPr lang="en-US" sz="1600" dirty="0"/>
              <a:t>, H </a:t>
            </a:r>
            <a:r>
              <a:rPr lang="en-US" sz="1600" dirty="0" err="1"/>
              <a:t>Yamana</a:t>
            </a:r>
            <a:r>
              <a:rPr lang="en-US" sz="1600" dirty="0"/>
              <a:t>, Generalized sequential pattern mining with item intervals. J. </a:t>
            </a:r>
            <a:r>
              <a:rPr lang="en-US" sz="1600" dirty="0" err="1"/>
              <a:t>Comput</a:t>
            </a:r>
            <a:r>
              <a:rPr lang="en-US" sz="1600" dirty="0"/>
              <a:t>. 1(3), 51–60, 2006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9358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44522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منابع (ادامه)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463041"/>
            <a:ext cx="9905999" cy="442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[</a:t>
            </a:r>
            <a:r>
              <a:rPr lang="fa-IR" dirty="0">
                <a:cs typeface="B Nazanin" panose="00000400000000000000" pitchFamily="2" charset="-78"/>
              </a:rPr>
              <a:t>6</a:t>
            </a:r>
            <a:r>
              <a:rPr lang="en-US" dirty="0">
                <a:cs typeface="B Nazanin" panose="00000400000000000000" pitchFamily="2" charset="-78"/>
              </a:rPr>
              <a:t>] </a:t>
            </a:r>
            <a:r>
              <a:rPr lang="en-US" sz="1600" dirty="0"/>
              <a:t>Power Meter Yokogawa WT210, http://www.electro-meters.com/yokogawa/yokogawa-power-meters/wt210/, Accessed 2010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[</a:t>
            </a:r>
            <a:r>
              <a:rPr lang="fa-IR" dirty="0">
                <a:cs typeface="B Nazanin" panose="00000400000000000000" pitchFamily="2" charset="-78"/>
              </a:rPr>
              <a:t>7</a:t>
            </a:r>
            <a:r>
              <a:rPr lang="en-US" dirty="0">
                <a:cs typeface="B Nazanin" panose="00000400000000000000" pitchFamily="2" charset="-78"/>
              </a:rPr>
              <a:t>] </a:t>
            </a:r>
            <a:r>
              <a:rPr lang="en-US" sz="1600" dirty="0"/>
              <a:t>Intel Energy Checker Software Development Kit </a:t>
            </a:r>
            <a:r>
              <a:rPr lang="en-US" sz="1600" dirty="0" err="1"/>
              <a:t>UserGuide</a:t>
            </a:r>
            <a:r>
              <a:rPr lang="en-US" sz="1600" dirty="0"/>
              <a:t>, http://www.greencodelab.fr/content/intel-energy-checker-tutoriel-0, Accessed 2010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4698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74720" y="3446586"/>
            <a:ext cx="5012371" cy="105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4800" dirty="0">
                <a:cs typeface="B Nazanin" panose="00000400000000000000" pitchFamily="2" charset="-78"/>
              </a:rPr>
              <a:t>از توجه شما سپاس گزارم!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54879" y="1814733"/>
            <a:ext cx="2142562" cy="149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4800" dirty="0">
                <a:cs typeface="B Nazanin" panose="00000400000000000000" pitchFamily="2" charset="-78"/>
              </a:rPr>
              <a:t>پرسش؟؟؟</a:t>
            </a:r>
          </a:p>
        </p:txBody>
      </p:sp>
    </p:spTree>
    <p:extLst>
      <p:ext uri="{BB962C8B-B14F-4D97-AF65-F5344CB8AC3E}">
        <p14:creationId xmlns:p14="http://schemas.microsoft.com/office/powerpoint/2010/main" val="392442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27375" y="1702191"/>
            <a:ext cx="5872436" cy="413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امروزه تمام </a:t>
            </a:r>
            <a:r>
              <a:rPr lang="fa-IR" dirty="0" err="1">
                <a:cs typeface="B Nazanin" panose="00000400000000000000" pitchFamily="2" charset="-78"/>
              </a:rPr>
              <a:t>گوشی‌های</a:t>
            </a:r>
            <a:r>
              <a:rPr lang="fa-IR" dirty="0">
                <a:cs typeface="B Nazanin" panose="00000400000000000000" pitchFamily="2" charset="-78"/>
              </a:rPr>
              <a:t> هوشمند و کامپیوترهای قابل حمل برای تأمین انرژی مورد نیاز خود از باتری استفاده </a:t>
            </a:r>
            <a:r>
              <a:rPr lang="fa-IR" dirty="0" err="1">
                <a:cs typeface="B Nazanin" panose="00000400000000000000" pitchFamily="2" charset="-78"/>
              </a:rPr>
              <a:t>می‌کنند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 err="1">
                <a:cs typeface="B Nazanin" panose="00000400000000000000" pitchFamily="2" charset="-78"/>
              </a:rPr>
              <a:t>بزرگ‌تر</a:t>
            </a:r>
            <a:r>
              <a:rPr lang="fa-IR" dirty="0">
                <a:cs typeface="B Nazanin" panose="00000400000000000000" pitchFamily="2" charset="-78"/>
              </a:rPr>
              <a:t> شدن </a:t>
            </a:r>
            <a:r>
              <a:rPr lang="fa-IR" dirty="0" err="1">
                <a:cs typeface="B Nazanin" panose="00000400000000000000" pitchFamily="2" charset="-78"/>
              </a:rPr>
              <a:t>نمایشگرها</a:t>
            </a:r>
            <a:r>
              <a:rPr lang="fa-IR" dirty="0">
                <a:cs typeface="B Nazanin" panose="00000400000000000000" pitchFamily="2" charset="-78"/>
              </a:rPr>
              <a:t> در کنار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افزایش قابل توجه تعداد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پیکسل­ها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افزایش تعداد و انواع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درگاه­های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ارتباطی مثل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Wi-Fi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Bluetooth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UMTS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LTE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همین­طور وجود برنامه­های قدرتمند و سنگین، همگی به مصرف بسیار بیشتر انرژی توسط این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دستگاه‌ها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ختم شده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198" t="12880" r="34141" b="8765"/>
          <a:stretch/>
        </p:blipFill>
        <p:spPr>
          <a:xfrm>
            <a:off x="1273343" y="1854519"/>
            <a:ext cx="4054032" cy="3525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8185" y="5441639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شکل 1   اجزای پرمصرف </a:t>
            </a:r>
            <a:r>
              <a:rPr lang="fa-IR" dirty="0" err="1">
                <a:cs typeface="B Nazanin" panose="00000400000000000000" pitchFamily="2" charset="-78"/>
              </a:rPr>
              <a:t>گوشی‌های</a:t>
            </a:r>
            <a:r>
              <a:rPr lang="fa-IR" dirty="0">
                <a:cs typeface="B Nazanin" panose="00000400000000000000" pitchFamily="2" charset="-78"/>
              </a:rPr>
              <a:t> هوشمند [1]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1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753918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82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از آنجا که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باتری­ها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قادر به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ذخیره‌ی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مقدار مشخص و ثابتی از انرژی هستند، زمان قابل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استفاده‌ی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عملیاتی دستگاه در هر سیکل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شارژ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محدود است.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نتیجه، تحقیقات متعددی برای افزایش این زمان در زمینه­های مختلف مثل معماری مدارها،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پردازنده‌ها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حافظه­ها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صفحات نمایش، زیر سیستم­های بی­سیم و نرم افزار در حال انجام است اما تکنولوژی و دانش فنی موجود در کنار الگوی پیشرفت علمی حاکی از آن است که در حال حاضر بهترین راه و تنها روش جایگزین برای افزایش طول عمر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باتری­ها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طراحی و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توسعه‌ی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نرم افزارها و سیستم­های عامل با بازده­ی انرژی بهینه و کاهش مصرف انرژی در سطح سخت افزار است.</a:t>
            </a:r>
          </a:p>
        </p:txBody>
      </p:sp>
    </p:spTree>
    <p:extLst>
      <p:ext uri="{BB962C8B-B14F-4D97-AF65-F5344CB8AC3E}">
        <p14:creationId xmlns:p14="http://schemas.microsoft.com/office/powerpoint/2010/main" val="87428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تقسیم بندی </a:t>
            </a:r>
            <a:r>
              <a:rPr lang="fa-IR" dirty="0" err="1">
                <a:cs typeface="B Nazanin" panose="00000400000000000000" pitchFamily="2" charset="-78"/>
              </a:rPr>
              <a:t>روش‌های</a:t>
            </a:r>
            <a:r>
              <a:rPr lang="fa-IR" dirty="0">
                <a:cs typeface="B Nazanin" panose="00000400000000000000" pitchFamily="2" charset="-78"/>
              </a:rPr>
              <a:t> نرم افزاری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 err="1">
                <a:cs typeface="B Nazanin" panose="00000400000000000000" pitchFamily="2" charset="-78"/>
              </a:rPr>
              <a:t>روش‌های</a:t>
            </a:r>
            <a:r>
              <a:rPr lang="fa-IR" dirty="0">
                <a:cs typeface="B Nazanin" panose="00000400000000000000" pitchFamily="2" charset="-78"/>
              </a:rPr>
              <a:t> نرم افزاری موجود برای کاهش مصرف انرژی به شش گروه تقسیم </a:t>
            </a:r>
            <a:r>
              <a:rPr lang="fa-IR" dirty="0" err="1">
                <a:cs typeface="B Nazanin" panose="00000400000000000000" pitchFamily="2" charset="-78"/>
              </a:rPr>
              <a:t>می‌شوند</a:t>
            </a:r>
            <a:r>
              <a:rPr lang="fa-IR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سیستم­های عامل آگاه از میزان مصرف انرژی</a:t>
            </a:r>
          </a:p>
          <a:p>
            <a:pPr lvl="1" algn="r" rtl="1"/>
            <a:r>
              <a:rPr lang="fa-IR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اندازه گیری و مدل سازی توان و مصرف انرژی</a:t>
            </a:r>
          </a:p>
          <a:p>
            <a:pPr lvl="1" algn="r" rtl="1"/>
            <a:r>
              <a:rPr lang="fa-IR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ارتباط کاربر با برنامه­ها و منابع </a:t>
            </a:r>
            <a:r>
              <a:rPr lang="fa-IR" sz="2200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محاسباتی</a:t>
            </a:r>
            <a:endParaRPr lang="fa-IR" sz="22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بهینه سازی </a:t>
            </a:r>
            <a:r>
              <a:rPr lang="fa-IR" sz="2200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رابط­ها</a:t>
            </a:r>
            <a:r>
              <a:rPr lang="fa-IR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</a:t>
            </a:r>
            <a:r>
              <a:rPr lang="fa-IR" sz="2200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درگاه­های</a:t>
            </a:r>
            <a:r>
              <a:rPr lang="fa-IR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بی­سیم</a:t>
            </a:r>
          </a:p>
          <a:p>
            <a:pPr lvl="1" algn="r" rtl="1"/>
            <a:r>
              <a:rPr lang="fa-IR" sz="2200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بهینه­سازی</a:t>
            </a:r>
            <a:r>
              <a:rPr lang="fa-IR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حسگرها</a:t>
            </a:r>
            <a:endParaRPr lang="fa-IR" sz="22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کاهش بار </a:t>
            </a:r>
            <a:r>
              <a:rPr lang="fa-IR" sz="2200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محاسباتی</a:t>
            </a:r>
            <a:endParaRPr lang="fa-IR" sz="2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400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مقدمه (ادامه)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روش ارائه شده در این تحقیق در جایگاهی بین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دسته‌ی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اول و سوم قرار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می‌گیرد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هدف بهینه سازی مصرف انرژی با توجه به الگوی استفاده­ی هر کاربر و همین­طور تغییر نیازهای هر برنامه است.</a:t>
            </a:r>
          </a:p>
          <a:p>
            <a:pPr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نکته­ی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کلیدی در روش ما برای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ذخیره­ی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انرژی، نفوذ و کسب اطلاعات محتوایی کاربر و رفتار و عادات وی برای پیش­بینی برنامه­هایی که اجرا می­کند و بهبود سیاست­های مدیریت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انرژیِ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سیستم عامل است.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80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کارهای دیگران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688876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میان کارهای گذشته تنها تعداد محدودی از تغییر پویای نیازهای کاربران و برنامه­ها در جهت بهینه سازی مصرف انرژی استفاده کرده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اند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توسعه‌‌ی کنترل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کننده‌ی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پویای فرکانس پردازنده [3]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استفاده از یادگیری ماشین برای گروه بندی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[4]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اولویت بندی مصرف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از اجزای سیستم [4]</a:t>
            </a:r>
          </a:p>
          <a:p>
            <a:pPr marL="0" indent="0" algn="r" rtl="1">
              <a:buNone/>
            </a:pP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734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کارهای دیگران (مقایسه)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224167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روش ما در مقایسه با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همه‌ی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روش‌های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پیشین دارای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زیر است: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شمول روش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ذخیره­ی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انرژی بر بیش از یک قطعه (پردازنده،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GPS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WiFi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درخشندگی)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استفاده از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چهارچوبِ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معماریِ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قسمت بندی شده: آسان بودن توسعه برای اجزای جدید سیستم</a:t>
            </a:r>
          </a:p>
          <a:p>
            <a:pPr algn="r" rtl="1"/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تنظیمات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لحظه­ای با توجه به پیش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بینی­ها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078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367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معرفی روش ارائه شده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13760"/>
              </p:ext>
            </p:extLst>
          </p:nvPr>
        </p:nvGraphicFramePr>
        <p:xfrm>
          <a:off x="2015745" y="5838094"/>
          <a:ext cx="8157334" cy="8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1702191"/>
            <a:ext cx="9905999" cy="40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دو بخش اصلی روش ارائه شده: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جمع­آوری و پویش مجموعه­ی بزرگ داده­های حاصل از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حسگرها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برای پیدا کردن الگوهای مصرف محتوا و به کارگیری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مقیاس­هایی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برای اندازه گیری نیازهای کاربر و مشخص کردن عادات وی:</a:t>
            </a:r>
          </a:p>
          <a:p>
            <a:pPr marL="457200" lvl="1" indent="0" algn="r" rtl="1">
              <a:buNone/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	شناسایی محتوا و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کنش­ها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واکنش­های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مربوطه­ی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کاربر، تصمیم گیری برای کاهش انرژی اختصاص یافته به منابع 	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بی­استفاده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را در برخی موارد ممکن می­سازد.</a:t>
            </a:r>
          </a:p>
          <a:p>
            <a:pPr lvl="1"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گروه بندی و تشخیص برنامه­های اجرا شده و یافتن ترتیب پر تکرار اجرای برنامه­ها:</a:t>
            </a:r>
          </a:p>
          <a:p>
            <a:pPr marL="457200" lvl="1" indent="0" algn="r" rtl="1">
              <a:buNone/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	بر این اساس می­توان پیش­بینی کرد که چه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برنامه­ای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 احتمال زیاد در آینده اجرا خواهد شد. با پیش­بینی توسعه 	یافته و آگاهی از نیازهای هر برنامه، قادر خواهیم بود تا منابع در اختیار را تنظیم کرده و به بهینه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سازی­هایی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چون 	مقیاس گذاری پویای فرکانس ولتاژ، پیش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واکشی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داده و مدیریت دستگاه بدون تاثیر منفی بر رضایت کاربر دست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	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بیابیم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686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1086</TotalTime>
  <Words>2584</Words>
  <Application>Microsoft Office PowerPoint</Application>
  <PresentationFormat>Widescreen</PresentationFormat>
  <Paragraphs>316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Tw Cen MT</vt:lpstr>
      <vt:lpstr>Calibri</vt:lpstr>
      <vt:lpstr>Trebuchet MS</vt:lpstr>
      <vt:lpstr>B Nazanin</vt:lpstr>
      <vt:lpstr>Arial</vt:lpstr>
      <vt:lpstr>Circuit</vt:lpstr>
      <vt:lpstr>بهینه‌سازی مصرف انرژی کامپیوترهای همراه با توجه به رفتار کاربر</vt:lpstr>
      <vt:lpstr>چکیده‌ی مطالب</vt:lpstr>
      <vt:lpstr>مقدمه</vt:lpstr>
      <vt:lpstr>مقدمه</vt:lpstr>
      <vt:lpstr>تقسیم بندی روش‌های نرم افزاری</vt:lpstr>
      <vt:lpstr>مقدمه (ادامه)</vt:lpstr>
      <vt:lpstr>کارهای دیگران</vt:lpstr>
      <vt:lpstr>کارهای دیگران (مقایسه)</vt:lpstr>
      <vt:lpstr>معرفی روش ارائه شده</vt:lpstr>
      <vt:lpstr>روش ارائه شده</vt:lpstr>
      <vt:lpstr>مؤلفه‌های چهارچوب ارائه شده</vt:lpstr>
      <vt:lpstr>بهینه سازی بر پایه‌ی محتوا (COC)</vt:lpstr>
      <vt:lpstr>ماژول مجموعه‌ی حسگرها (SCM)</vt:lpstr>
      <vt:lpstr>ماژول بازپیکربندی پویای سخت افزار (DHRM)</vt:lpstr>
      <vt:lpstr>بهینه سازی بر پایه‌ی محتوا (COC)</vt:lpstr>
      <vt:lpstr>بهینه سازی بر پایه‌ی نیازهای کاربر (UNOC)</vt:lpstr>
      <vt:lpstr>طبقه بندی برنامه‌ها</vt:lpstr>
      <vt:lpstr>طبقه بندی برنامه‌ها</vt:lpstr>
      <vt:lpstr>کاوش کاربر برای جمع آوری داده و پردازش زمان</vt:lpstr>
      <vt:lpstr>پیش بینی برنامه‌های آینده</vt:lpstr>
      <vt:lpstr>فعال کننده‌ی بهینه سازی</vt:lpstr>
      <vt:lpstr>بهینه سازی بر پایه‌ی نیازهای کاربر (UNOC)</vt:lpstr>
      <vt:lpstr>آزمایش و نتیجه‌گیری</vt:lpstr>
      <vt:lpstr>نتایج آزمایش</vt:lpstr>
      <vt:lpstr>نتایج آزمایش</vt:lpstr>
      <vt:lpstr>نتیجه‌گیری</vt:lpstr>
      <vt:lpstr>منابع</vt:lpstr>
      <vt:lpstr>منابع (ادامه)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بهینه‌سازی مصرف انرژی گوشی‌های تلفن همراه با توجه به رفتار کاربر</dc:title>
  <dc:creator>Sina M</dc:creator>
  <cp:lastModifiedBy>Sina M</cp:lastModifiedBy>
  <cp:revision>88</cp:revision>
  <dcterms:created xsi:type="dcterms:W3CDTF">2016-12-25T11:43:37Z</dcterms:created>
  <dcterms:modified xsi:type="dcterms:W3CDTF">2016-12-27T08:28:36Z</dcterms:modified>
</cp:coreProperties>
</file>