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13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9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306" r:id="rId39"/>
    <p:sldId id="268" r:id="rId40"/>
    <p:sldId id="269" r:id="rId41"/>
    <p:sldId id="272" r:id="rId42"/>
    <p:sldId id="273" r:id="rId43"/>
    <p:sldId id="310" r:id="rId44"/>
    <p:sldId id="311" r:id="rId45"/>
    <p:sldId id="312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CC"/>
    <a:srgbClr val="FF3300"/>
    <a:srgbClr val="FF99CC"/>
    <a:srgbClr val="43823E"/>
    <a:srgbClr val="0000FF"/>
    <a:srgbClr val="B7E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477000" cy="1828800"/>
          </a:xfrm>
        </p:spPr>
        <p:txBody>
          <a:bodyPr/>
          <a:lstStyle/>
          <a:p>
            <a:r>
              <a:rPr lang="en-US" dirty="0"/>
              <a:t>GRAM SCHMIDT PROCESS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544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several ways to measure how “close” the line is to the data.</a:t>
            </a:r>
          </a:p>
          <a:p>
            <a:r>
              <a:rPr lang="en-US" dirty="0" smtClean="0"/>
              <a:t>Usual choice is to add the squares of the residuals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80772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least-squares line is the line that minimizes the sum of the squares of the residuals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2819400" cy="369332"/>
          </a:xfrm>
          <a:prstGeom prst="rect">
            <a:avLst/>
          </a:prstGeom>
          <a:solidFill>
            <a:srgbClr val="FF99CC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line of regression of y on 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048000"/>
            <a:ext cx="2967351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Linear regression coefficients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57600"/>
            <a:ext cx="2438400" cy="37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810000"/>
            <a:ext cx="22715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0"/>
            <a:ext cx="2228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114800"/>
            <a:ext cx="1447800" cy="12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572000"/>
            <a:ext cx="9255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line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05000"/>
            <a:ext cx="9255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2590800"/>
            <a:ext cx="8001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Computing the least-squares solution of XB=</a:t>
            </a:r>
            <a:r>
              <a:rPr lang="en-US" b="1" i="1" dirty="0" smtClean="0"/>
              <a:t>y is equivalent to </a:t>
            </a:r>
            <a:r>
              <a:rPr lang="en-US" i="1" dirty="0" smtClean="0"/>
              <a:t>finding the B  that determines the least-squares line in Figure 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29000"/>
            <a:ext cx="1685309" cy="51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724400"/>
            <a:ext cx="16872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5486400"/>
            <a:ext cx="78486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goal is to minimize the length of residual (error), which amounts to finding a least-squares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00200"/>
            <a:ext cx="2598174" cy="533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438400" cy="37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514600"/>
            <a:ext cx="28556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4114800"/>
            <a:ext cx="40309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6096000"/>
            <a:ext cx="4376057" cy="4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2194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86000"/>
            <a:ext cx="4919663" cy="3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95600"/>
            <a:ext cx="5243713" cy="39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10000"/>
            <a:ext cx="282392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3733800"/>
            <a:ext cx="5257461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764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Symmetric Matrices</a:t>
            </a:r>
            <a:br>
              <a:rPr lang="en-US" dirty="0" smtClean="0"/>
            </a:br>
            <a:r>
              <a:rPr lang="en-US" dirty="0" smtClean="0"/>
              <a:t>and Quadratic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DIAGONALIZATION OF SYMMETRIC MATRICES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8994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84633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962400"/>
            <a:ext cx="321733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3962400"/>
            <a:ext cx="2286000" cy="36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962400"/>
            <a:ext cx="1143000" cy="34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4419600"/>
            <a:ext cx="20431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5105400"/>
            <a:ext cx="110840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DIAGONALIZATION OF SYMMETRIC MATRICES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n* n matrix A is said to be </a:t>
            </a:r>
            <a:r>
              <a:rPr lang="en-US" b="1" dirty="0" smtClean="0"/>
              <a:t>orthogonally diagonalizable if there </a:t>
            </a:r>
            <a:r>
              <a:rPr lang="en-US" dirty="0" smtClean="0"/>
              <a:t>are an orthogonal matrix P and a diagonal matrix D such that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95600"/>
            <a:ext cx="2540894" cy="42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3429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Such a </a:t>
            </a:r>
            <a:r>
              <a:rPr lang="en-US" dirty="0" err="1" smtClean="0"/>
              <a:t>diagonalization</a:t>
            </a:r>
            <a:r>
              <a:rPr lang="en-US" dirty="0" smtClean="0"/>
              <a:t> requires n linearly independent and </a:t>
            </a:r>
            <a:r>
              <a:rPr lang="en-US" dirty="0" err="1" smtClean="0"/>
              <a:t>orthonormal</a:t>
            </a:r>
            <a:r>
              <a:rPr lang="en-US" dirty="0" smtClean="0"/>
              <a:t> eigenvectors.</a:t>
            </a:r>
          </a:p>
          <a:p>
            <a:r>
              <a:rPr lang="en-US" dirty="0" smtClean="0"/>
              <a:t>When is this possible?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53873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793931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9199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Decomposition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1322100" cy="621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90931"/>
            <a:ext cx="5339250" cy="130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047998"/>
            <a:ext cx="3813750" cy="1243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495800"/>
            <a:ext cx="4678200" cy="6980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396" y="1636567"/>
            <a:ext cx="324960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spectral decomposition </a:t>
            </a:r>
            <a:r>
              <a:rPr lang="en-US" dirty="0">
                <a:latin typeface="Times-Roman"/>
              </a:rPr>
              <a:t>of </a:t>
            </a:r>
            <a:r>
              <a:rPr lang="en-US" dirty="0">
                <a:latin typeface="MT2MIT"/>
              </a:rPr>
              <a:t>A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750" y="5668428"/>
            <a:ext cx="2847600" cy="3172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114800" y="5193827"/>
            <a:ext cx="434100" cy="354996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477000" cy="1828800"/>
          </a:xfrm>
        </p:spPr>
        <p:txBody>
          <a:bodyPr/>
          <a:lstStyle/>
          <a:p>
            <a:r>
              <a:rPr lang="en-US" dirty="0" smtClean="0"/>
              <a:t>Quadratic form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77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 SCHMIDT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12066" cy="427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6400800" y="762000"/>
            <a:ext cx="2743200" cy="1143000"/>
          </a:xfrm>
          <a:prstGeom prst="wedgeEllipseCallout">
            <a:avLst>
              <a:gd name="adj1" fmla="val -19384"/>
              <a:gd name="adj2" fmla="val 15873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Orthonormal</a:t>
            </a:r>
            <a:r>
              <a:rPr lang="en-US" sz="2000" b="1" dirty="0" smtClean="0"/>
              <a:t> Bases</a:t>
            </a:r>
            <a:endParaRPr 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Callout 14"/>
          <p:cNvSpPr/>
          <p:nvPr/>
        </p:nvSpPr>
        <p:spPr>
          <a:xfrm>
            <a:off x="6427350" y="5082930"/>
            <a:ext cx="2259450" cy="914400"/>
          </a:xfrm>
          <a:prstGeom prst="cloudCallout">
            <a:avLst>
              <a:gd name="adj1" fmla="val -80784"/>
              <a:gd name="adj2" fmla="val -78095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ounded Rectangle 4"/>
          <p:cNvSpPr/>
          <p:nvPr/>
        </p:nvSpPr>
        <p:spPr>
          <a:xfrm>
            <a:off x="381000" y="1752600"/>
            <a:ext cx="8382000" cy="136207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Quadratic </a:t>
            </a:r>
            <a:r>
              <a:rPr lang="en-US" b="1" dirty="0"/>
              <a:t>form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9056"/>
            <a:ext cx="7967550" cy="523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632533"/>
            <a:ext cx="1653000" cy="278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25" y="3280023"/>
            <a:ext cx="2339100" cy="368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5499" y="3813423"/>
            <a:ext cx="4243469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Change of Variable in a Quadratic Form</a:t>
            </a:r>
            <a:endParaRPr lang="fa-I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17950"/>
            <a:ext cx="1169550" cy="4822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3769643"/>
            <a:ext cx="1322100" cy="456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13242"/>
            <a:ext cx="610200" cy="469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400" y="4368822"/>
            <a:ext cx="1728900" cy="5584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7300" y="4359977"/>
            <a:ext cx="3051000" cy="545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550" y="5337067"/>
            <a:ext cx="661050" cy="406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396" y="6002614"/>
            <a:ext cx="6900825" cy="2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Quadratic form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4" y="1596998"/>
            <a:ext cx="7730851" cy="1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Quadratic Forms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421400" cy="1499937"/>
          </a:xfrm>
          <a:prstGeom prst="rect">
            <a:avLst/>
          </a:prstGeom>
          <a:ln w="28575">
            <a:solidFill>
              <a:srgbClr val="FF33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85937"/>
            <a:ext cx="7728525" cy="19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05651" cy="559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27737"/>
            <a:ext cx="6102000" cy="520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038600"/>
            <a:ext cx="8534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positive definite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is a </a:t>
            </a:r>
            <a:r>
              <a:rPr lang="en-US" i="1" dirty="0">
                <a:latin typeface="Times-Italic"/>
              </a:rPr>
              <a:t>symmetric </a:t>
            </a:r>
            <a:r>
              <a:rPr lang="en-US" dirty="0">
                <a:latin typeface="Times-Roman"/>
              </a:rPr>
              <a:t>matrix for which the quadratic form</a:t>
            </a:r>
          </a:p>
          <a:p>
            <a:pPr algn="ctr"/>
            <a:r>
              <a:rPr lang="en-US" b="1" dirty="0" err="1">
                <a:latin typeface="Times-Bold"/>
              </a:rPr>
              <a:t>x</a:t>
            </a:r>
            <a:r>
              <a:rPr lang="en-US" sz="800" dirty="0" err="1">
                <a:latin typeface="MT2MIT"/>
              </a:rPr>
              <a:t>T</a:t>
            </a:r>
            <a:r>
              <a:rPr lang="en-US" dirty="0" err="1">
                <a:latin typeface="MT2MIT"/>
              </a:rPr>
              <a:t>A</a:t>
            </a:r>
            <a:r>
              <a:rPr lang="en-US" b="1" dirty="0" err="1">
                <a:latin typeface="Times-Bold"/>
              </a:rPr>
              <a:t>x</a:t>
            </a:r>
            <a:r>
              <a:rPr lang="en-US" b="1" dirty="0">
                <a:latin typeface="Times-Bold"/>
              </a:rPr>
              <a:t> </a:t>
            </a:r>
            <a:r>
              <a:rPr lang="en-US" dirty="0">
                <a:latin typeface="Times-Roman"/>
              </a:rPr>
              <a:t>is positive definite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904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47800"/>
            <a:ext cx="7467600" cy="1828800"/>
          </a:xfrm>
        </p:spPr>
        <p:txBody>
          <a:bodyPr/>
          <a:lstStyle/>
          <a:p>
            <a:r>
              <a:rPr lang="en-US" dirty="0"/>
              <a:t>CONSTRAINED OPTIMIZATION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756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Engineers, economists, scientists, and mathematicians often need to find the </a:t>
            </a:r>
            <a:r>
              <a:rPr lang="en-US" dirty="0" smtClean="0">
                <a:latin typeface="Times-Roman"/>
              </a:rPr>
              <a:t>maximum or </a:t>
            </a:r>
            <a:r>
              <a:rPr lang="en-US" dirty="0">
                <a:latin typeface="Times-Roman"/>
              </a:rPr>
              <a:t>minimum value of a quadratic form </a:t>
            </a:r>
            <a:r>
              <a:rPr lang="en-US" dirty="0" smtClean="0">
                <a:latin typeface="Times-Roman"/>
              </a:rPr>
              <a:t>Q(x) for </a:t>
            </a:r>
            <a:r>
              <a:rPr lang="en-US" b="1" dirty="0">
                <a:latin typeface="Times-Bold"/>
              </a:rPr>
              <a:t>x </a:t>
            </a:r>
            <a:r>
              <a:rPr lang="en-US" dirty="0">
                <a:latin typeface="Times-Roman"/>
              </a:rPr>
              <a:t>in some specified set.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4043100" cy="112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38600"/>
            <a:ext cx="8183475" cy="6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1"/>
            <a:ext cx="2511874" cy="1358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26708"/>
            <a:ext cx="7705651" cy="569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965943"/>
            <a:ext cx="1372950" cy="317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442137"/>
            <a:ext cx="4648200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6610500" cy="533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7000"/>
            <a:ext cx="7675425" cy="129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191000"/>
            <a:ext cx="5950650" cy="84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5206850"/>
            <a:ext cx="3062400" cy="4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1752600"/>
            <a:ext cx="8310225" cy="316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1825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375647"/>
            <a:ext cx="3101850" cy="494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32" y="2476423"/>
            <a:ext cx="2288250" cy="38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200" y="2897304"/>
            <a:ext cx="2288250" cy="761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24" y="3962400"/>
            <a:ext cx="7454067" cy="348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50" y="4461864"/>
            <a:ext cx="864450" cy="304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307" y="4987431"/>
            <a:ext cx="4779900" cy="11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9" y="1905000"/>
            <a:ext cx="7910681" cy="17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 Factorization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81534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If an m*n matrix A has linearly independent columns </a:t>
            </a:r>
            <a:r>
              <a:rPr lang="en-US" b="1" dirty="0" smtClean="0"/>
              <a:t>x1; : : : ; </a:t>
            </a:r>
            <a:r>
              <a:rPr lang="en-US" b="1" dirty="0" err="1" smtClean="0"/>
              <a:t>xn</a:t>
            </a:r>
            <a:r>
              <a:rPr lang="en-US" b="1" dirty="0" smtClean="0"/>
              <a:t>, then applying the Gram–Schmidt process (with normalizations) to x1; : : : ; </a:t>
            </a:r>
            <a:r>
              <a:rPr lang="en-US" b="1" dirty="0" err="1" smtClean="0"/>
              <a:t>xn</a:t>
            </a:r>
            <a:r>
              <a:rPr lang="en-US" b="1" dirty="0" smtClean="0"/>
              <a:t> amounts to </a:t>
            </a:r>
            <a:r>
              <a:rPr lang="en-US" b="1" i="1" dirty="0" smtClean="0"/>
              <a:t>factoring A,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1352550" cy="39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743200"/>
            <a:ext cx="2684585" cy="44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505200"/>
            <a:ext cx="242704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581400"/>
            <a:ext cx="702571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1999" y="3505200"/>
            <a:ext cx="22182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191000"/>
            <a:ext cx="400599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4876800"/>
            <a:ext cx="523460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5655441"/>
            <a:ext cx="2803358" cy="30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absolute values of the </a:t>
            </a:r>
            <a:r>
              <a:rPr lang="en-US" dirty="0" err="1" smtClean="0"/>
              <a:t>eigenvalues</a:t>
            </a:r>
            <a:r>
              <a:rPr lang="en-US" dirty="0" smtClean="0"/>
              <a:t> of a symmetric matrix A measure the amounts that A stretches or shrinks certain vectors (the eigenvectors)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199" y="2667000"/>
            <a:ext cx="335042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3581400"/>
            <a:ext cx="1295400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05200"/>
            <a:ext cx="1763036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581400"/>
            <a:ext cx="8905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91000"/>
            <a:ext cx="678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800599"/>
            <a:ext cx="685800" cy="39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00600"/>
            <a:ext cx="368227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4114800"/>
            <a:ext cx="78377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5334000"/>
            <a:ext cx="3640667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stCxn id="4104" idx="3"/>
          </p:cNvCxnSpPr>
          <p:nvPr/>
        </p:nvCxnSpPr>
        <p:spPr>
          <a:xfrm>
            <a:off x="5282478" y="4967288"/>
            <a:ext cx="432522" cy="290512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4691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057400"/>
            <a:ext cx="3048000" cy="31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41784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6553200" cy="4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57976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2251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267200"/>
            <a:ext cx="3810000" cy="2787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200400" y="3962400"/>
            <a:ext cx="609600" cy="304800"/>
          </a:xfrm>
          <a:prstGeom prst="straightConnector1">
            <a:avLst/>
          </a:prstGeom>
          <a:ln w="349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90800"/>
            <a:ext cx="200596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953000"/>
            <a:ext cx="6915902" cy="485775"/>
          </a:xfrm>
          <a:prstGeom prst="rect">
            <a:avLst/>
          </a:prstGeom>
          <a:noFill/>
          <a:ln w="44450">
            <a:solidFill>
              <a:srgbClr val="FF6699"/>
            </a:solidFill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791200"/>
            <a:ext cx="5777345" cy="30480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399"/>
            <a:ext cx="7391400" cy="124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200400"/>
            <a:ext cx="1219200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200400"/>
            <a:ext cx="2758404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962400"/>
            <a:ext cx="82290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886200"/>
            <a:ext cx="6944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 A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3886200"/>
            <a:ext cx="22098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4495800"/>
            <a:ext cx="595529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876800"/>
            <a:ext cx="426568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33800"/>
            <a:ext cx="2348936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876800"/>
            <a:ext cx="8001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matrices U and V are not uniquely determined by A, but the diagonal entries of D</a:t>
            </a:r>
          </a:p>
          <a:p>
            <a:r>
              <a:rPr lang="en-US" dirty="0" smtClean="0"/>
              <a:t>are necessarily the singular values of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715000"/>
            <a:ext cx="50292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columns of U </a:t>
            </a:r>
            <a:r>
              <a:rPr lang="en-US" b="1" dirty="0" smtClean="0"/>
              <a:t>left singular vectors of A</a:t>
            </a:r>
          </a:p>
          <a:p>
            <a:pPr algn="ctr"/>
            <a:r>
              <a:rPr lang="en-US" dirty="0" smtClean="0"/>
              <a:t>columns of V </a:t>
            </a:r>
            <a:r>
              <a:rPr lang="en-US" b="1" dirty="0" smtClean="0"/>
              <a:t>right singular vectors of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57904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238904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116395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668034"/>
            <a:ext cx="5181600" cy="27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49737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876800"/>
            <a:ext cx="352425" cy="43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4876800"/>
            <a:ext cx="285576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4876800"/>
            <a:ext cx="31242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90800"/>
            <a:ext cx="2286000" cy="123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587374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895600"/>
            <a:ext cx="212119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199" y="2971800"/>
            <a:ext cx="281151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2971800"/>
            <a:ext cx="82290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4123372"/>
            <a:ext cx="228600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1865601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524000"/>
            <a:ext cx="3512179" cy="881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90800"/>
            <a:ext cx="3471714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352800"/>
            <a:ext cx="4171654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514600"/>
            <a:ext cx="199358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657600"/>
            <a:ext cx="375059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029200"/>
            <a:ext cx="7704789" cy="13763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40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600200"/>
            <a:ext cx="478715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04736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282301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581400"/>
            <a:ext cx="2895600" cy="68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733800"/>
            <a:ext cx="3459253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971800"/>
            <a:ext cx="2430236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2667000"/>
            <a:ext cx="2819400" cy="86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799" y="4876800"/>
            <a:ext cx="290904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4953000"/>
            <a:ext cx="247404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 Factorization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800837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91554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208883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399" y="1752600"/>
            <a:ext cx="23749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819400"/>
            <a:ext cx="30723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609600" y="2819400"/>
            <a:ext cx="1219200" cy="990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Gram-Schmidt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for Image Compression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0"/>
            <a:ext cx="372773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2514600"/>
            <a:ext cx="7010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Redundancy exists in Images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Size of images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Compression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581400"/>
            <a:ext cx="295560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876800"/>
            <a:ext cx="4343400" cy="7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4038600" y="4495800"/>
            <a:ext cx="990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5715000"/>
            <a:ext cx="2971800" cy="86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for Image Compression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00200"/>
            <a:ext cx="317849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133600"/>
            <a:ext cx="8382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To measure the quality between original image </a:t>
            </a:r>
            <a:r>
              <a:rPr lang="en-US" i="1" dirty="0" smtClean="0"/>
              <a:t>A and the compressed image </a:t>
            </a:r>
            <a:r>
              <a:rPr lang="en-US" i="1" dirty="0" err="1" smtClean="0"/>
              <a:t>Ak</a:t>
            </a:r>
            <a:r>
              <a:rPr lang="en-US" i="1" dirty="0" smtClean="0"/>
              <a:t>, the</a:t>
            </a:r>
          </a:p>
          <a:p>
            <a:r>
              <a:rPr lang="en-US" dirty="0" smtClean="0"/>
              <a:t>measurement of Mean Square Error (MSE)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48000"/>
            <a:ext cx="3989116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038600"/>
            <a:ext cx="2209800" cy="267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 Recognition: PCA (principle component analysis)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3400" y="1447801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SVD approach treats a set of known faces as vectors in a subspace, called “face space”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Assume each face image has </a:t>
            </a:r>
            <a:r>
              <a:rPr lang="en-US" i="1" dirty="0" smtClean="0">
                <a:solidFill>
                  <a:srgbClr val="C00000"/>
                </a:solidFill>
              </a:rPr>
              <a:t>m × n = M pixels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i="1" dirty="0" smtClean="0">
                <a:solidFill>
                  <a:srgbClr val="C00000"/>
                </a:solidFill>
              </a:rPr>
              <a:t>M × </a:t>
            </a:r>
            <a:r>
              <a:rPr lang="en-US" dirty="0" smtClean="0">
                <a:solidFill>
                  <a:srgbClr val="C00000"/>
                </a:solidFill>
              </a:rPr>
              <a:t>1 column vector </a:t>
            </a:r>
            <a:r>
              <a:rPr lang="en-US" b="1" i="1" dirty="0" err="1" smtClean="0">
                <a:solidFill>
                  <a:srgbClr val="C00000"/>
                </a:solidFill>
              </a:rPr>
              <a:t>fi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 training set, </a:t>
            </a:r>
            <a:r>
              <a:rPr lang="en-US" i="1" dirty="0" smtClean="0">
                <a:solidFill>
                  <a:srgbClr val="C00000"/>
                </a:solidFill>
              </a:rPr>
              <a:t>S with N </a:t>
            </a:r>
            <a:r>
              <a:rPr lang="en-US" dirty="0" smtClean="0">
                <a:solidFill>
                  <a:srgbClr val="C00000"/>
                </a:solidFill>
              </a:rPr>
              <a:t>number of face images of known individuals forms an </a:t>
            </a:r>
            <a:r>
              <a:rPr lang="en-US" i="1" dirty="0" smtClean="0">
                <a:solidFill>
                  <a:srgbClr val="C00000"/>
                </a:solidFill>
              </a:rPr>
              <a:t>M × N matrix: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200400"/>
            <a:ext cx="2133600" cy="4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33800"/>
            <a:ext cx="13751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733800"/>
            <a:ext cx="306355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4495800"/>
            <a:ext cx="25552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5181600"/>
            <a:ext cx="1678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5867400"/>
            <a:ext cx="39329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5867400"/>
            <a:ext cx="762000" cy="33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82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Recognition: PCA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2435513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2514600"/>
            <a:ext cx="224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the distance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971800"/>
            <a:ext cx="406853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981200"/>
            <a:ext cx="19907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15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7909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09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Least-Squares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56241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Callout 3"/>
          <p:cNvSpPr/>
          <p:nvPr/>
        </p:nvSpPr>
        <p:spPr>
          <a:xfrm>
            <a:off x="457200" y="4267200"/>
            <a:ext cx="5181600" cy="1066800"/>
          </a:xfrm>
          <a:prstGeom prst="cloudCallout">
            <a:avLst>
              <a:gd name="adj1" fmla="val 11943"/>
              <a:gd name="adj2" fmla="val -1362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we seek an x that makes Ax the closest point in Col A to b.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562600"/>
            <a:ext cx="76962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if </a:t>
            </a:r>
            <a:r>
              <a:rPr lang="en-US" b="1" dirty="0" smtClean="0"/>
              <a:t>b happens to </a:t>
            </a:r>
            <a:r>
              <a:rPr lang="en-US" dirty="0" smtClean="0"/>
              <a:t>be in </a:t>
            </a:r>
            <a:r>
              <a:rPr lang="en-US" dirty="0" err="1" smtClean="0"/>
              <a:t>ColA</a:t>
            </a:r>
            <a:r>
              <a:rPr lang="en-US" dirty="0" smtClean="0"/>
              <a:t>, then </a:t>
            </a:r>
            <a:r>
              <a:rPr lang="en-US" b="1" dirty="0" smtClean="0"/>
              <a:t>b </a:t>
            </a:r>
            <a:r>
              <a:rPr lang="en-US" b="1" i="1" dirty="0" smtClean="0"/>
              <a:t>is Ax for some x, and such an x is a “least-squares solution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4027" y="3276600"/>
            <a:ext cx="2988973" cy="218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of the General Least-Squares Problem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15392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752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62200"/>
            <a:ext cx="743989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895600"/>
            <a:ext cx="42339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971800"/>
            <a:ext cx="4395788" cy="27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724400"/>
            <a:ext cx="6705600" cy="84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5791200"/>
            <a:ext cx="1524000" cy="54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Callout 10"/>
          <p:cNvSpPr/>
          <p:nvPr/>
        </p:nvSpPr>
        <p:spPr>
          <a:xfrm>
            <a:off x="6324600" y="5410200"/>
            <a:ext cx="2209800" cy="609600"/>
          </a:xfrm>
          <a:prstGeom prst="wedgeEllipseCallout">
            <a:avLst>
              <a:gd name="adj1" fmla="val -85601"/>
              <a:gd name="adj2" fmla="val 55978"/>
            </a:avLst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 equations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Least-Squares Problem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752600"/>
            <a:ext cx="74953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7543800" cy="23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loud Callout 4"/>
          <p:cNvSpPr/>
          <p:nvPr/>
        </p:nvSpPr>
        <p:spPr>
          <a:xfrm>
            <a:off x="3276600" y="2743200"/>
            <a:ext cx="2438400" cy="990600"/>
          </a:xfrm>
          <a:prstGeom prst="cloudCallout">
            <a:avLst>
              <a:gd name="adj1" fmla="val -36050"/>
              <a:gd name="adj2" fmla="val -70306"/>
            </a:avLst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Least Square Solution is unique?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050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APPLICATIONS TO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3820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common task in science and engineering is to analyze and understand relationships among several quantities that vary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are used to build or verify a formula that predicts the value of one variable as a function of other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00400"/>
            <a:ext cx="1967205" cy="369332"/>
          </a:xfrm>
          <a:prstGeom prst="rect">
            <a:avLst/>
          </a:prstGeom>
          <a:solidFill>
            <a:srgbClr val="FF33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Least-Squares Lines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048000"/>
            <a:ext cx="4415979" cy="21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19330"/>
            <a:ext cx="1600200" cy="34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572000"/>
            <a:ext cx="2438400" cy="37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5715000"/>
            <a:ext cx="79248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Goal: determine the parameters B0 and B1 that make the line as “close” to the points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3951</TotalTime>
  <Words>608</Words>
  <Application>Microsoft Office PowerPoint</Application>
  <PresentationFormat>On-screen Show (4:3)</PresentationFormat>
  <Paragraphs>86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Georgia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GRAM SCHMIDT PROCESS</vt:lpstr>
      <vt:lpstr>GRAM SCHMIDT PROCESS</vt:lpstr>
      <vt:lpstr>QR  Factorization</vt:lpstr>
      <vt:lpstr>QR  Factorization</vt:lpstr>
      <vt:lpstr>Least-Squares Problem</vt:lpstr>
      <vt:lpstr>Solution of the General Least-Squares Problem</vt:lpstr>
      <vt:lpstr>Least-Squares Problem</vt:lpstr>
      <vt:lpstr>APPLICATIONS TO LINEAR MODELS</vt:lpstr>
      <vt:lpstr>Least Square line</vt:lpstr>
      <vt:lpstr>Least Square line</vt:lpstr>
      <vt:lpstr>Least Square line</vt:lpstr>
      <vt:lpstr>example</vt:lpstr>
      <vt:lpstr>Multiple Regression</vt:lpstr>
      <vt:lpstr>Symmetric Matrices and Quadratic Forms</vt:lpstr>
      <vt:lpstr>DIAGONALIZATION OF SYMMETRIC MATRICES</vt:lpstr>
      <vt:lpstr>DIAGONALIZATION OF SYMMETRIC MATRICES</vt:lpstr>
      <vt:lpstr>PowerPoint Presentation</vt:lpstr>
      <vt:lpstr>Spectral Decomposition</vt:lpstr>
      <vt:lpstr>Quadratic form</vt:lpstr>
      <vt:lpstr>Quadratic form</vt:lpstr>
      <vt:lpstr>Quadratic form</vt:lpstr>
      <vt:lpstr>Classifying Quadratic Forms</vt:lpstr>
      <vt:lpstr>Proof</vt:lpstr>
      <vt:lpstr>CONSTRAINED OPTIMIZATION</vt:lpstr>
      <vt:lpstr>CONSTRAINED OPTIMIZATION</vt:lpstr>
      <vt:lpstr>example</vt:lpstr>
      <vt:lpstr>CONSTRAINED OPTIMIZATION</vt:lpstr>
      <vt:lpstr>CONSTRAINED OPTIMIZATION</vt:lpstr>
      <vt:lpstr>CONSTRAINED OPTIMIZATION</vt:lpstr>
      <vt:lpstr>singular value decomposition</vt:lpstr>
      <vt:lpstr>Introduction</vt:lpstr>
      <vt:lpstr>example</vt:lpstr>
      <vt:lpstr>Singular Values</vt:lpstr>
      <vt:lpstr>Theorem</vt:lpstr>
      <vt:lpstr>SVD</vt:lpstr>
      <vt:lpstr>proof</vt:lpstr>
      <vt:lpstr>proof</vt:lpstr>
      <vt:lpstr>example</vt:lpstr>
      <vt:lpstr>example</vt:lpstr>
      <vt:lpstr>example</vt:lpstr>
      <vt:lpstr>SVD for Image Compression</vt:lpstr>
      <vt:lpstr>SVD for Image Compression</vt:lpstr>
      <vt:lpstr>Face Recognition: PCA (principle component analysis)</vt:lpstr>
      <vt:lpstr>Face Recognition: PCA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264</cp:revision>
  <dcterms:created xsi:type="dcterms:W3CDTF">2013-12-02T05:13:57Z</dcterms:created>
  <dcterms:modified xsi:type="dcterms:W3CDTF">2019-05-26T08:23:14Z</dcterms:modified>
</cp:coreProperties>
</file>