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46CB-C1F2-4693-84D6-6BCC6EA5A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0B44E4A0-AACB-412A-8470-3A4B09B0B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FEC625D8-965B-46EE-9803-17EE26CC86CE}"/>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A8550D78-1714-40AC-9FEE-9F99603A228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B45C825-3B5A-478E-B646-A0A749303F89}"/>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199951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562B-A679-426B-A302-5387B6B59E7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65D2AD4-2A4D-41B6-8AEA-B1F67C029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FA03422-53E0-41D7-98C0-50210DE547CD}"/>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6A530C95-0D91-4B95-A879-654544FE077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172CF25-B98E-46BC-8773-2E0D864D97FD}"/>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161980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256A-F149-4254-B63B-C77B0107E1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76F0879-D509-44FF-A180-A3347110B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9258C3B-40F1-452C-A293-EE2DA98E2F0A}"/>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AC3E4B01-F898-494F-A7BB-B0A83E7EF38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0A6789-227B-489C-8CEC-96028420A717}"/>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172356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E54D-C0B2-439F-8FFC-9D74D7C80D6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D35DEDF-28EC-4786-AD5C-335AE67C7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6DB25FF-3A50-45AB-BCCA-9D11235F84C8}"/>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39E95283-ED2F-498D-8B80-51BD98DAD7E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67822A6-6586-48C6-B11C-65F91ACAEC45}"/>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388283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E61C-EE76-49D4-B76F-32A25468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81DABB43-8123-4FF8-8138-D3EC3D9DD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104BC-EB88-4BC6-BDDE-53A12483F128}"/>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8F039DDF-61F5-489B-809A-224D6AEA3B7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802A9BA-D7E7-43D4-BCBD-8AC24283827A}"/>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5279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9FEF-4522-4324-B84C-361AB6CF982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84AAE33-5901-495A-B6DB-4E1A9229D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C500282-69E3-486A-9DCE-53DBB6C1B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74EAADDA-DE24-4640-AF5C-4E41FC136CCF}"/>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6" name="Footer Placeholder 5">
            <a:extLst>
              <a:ext uri="{FF2B5EF4-FFF2-40B4-BE49-F238E27FC236}">
                <a16:creationId xmlns:a16="http://schemas.microsoft.com/office/drawing/2014/main" id="{5D6DC48C-6532-4D7B-BA66-4809784836F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DD366DF-C2CC-4B6A-96AD-A2844A7E90AB}"/>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347192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47C-7917-4E90-8A2E-5D886F662C8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9165FFF-20F9-49D9-AD68-03946E7C8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BEB9A9-E388-42FD-9AE0-8D57F4CB0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93DF8232-EEF2-4BC7-ACCD-5ADA1F77A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35BD45-1F7B-4FFC-BB77-D88C4D1BA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1A4FFF6-3E12-4C0F-A48F-38B27756CECF}"/>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8" name="Footer Placeholder 7">
            <a:extLst>
              <a:ext uri="{FF2B5EF4-FFF2-40B4-BE49-F238E27FC236}">
                <a16:creationId xmlns:a16="http://schemas.microsoft.com/office/drawing/2014/main" id="{6442A5CF-CC8F-4F36-9FAB-1F079CEF8AA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6B8CCC61-B2D7-45F6-A6A1-0FF6E7AA8ADE}"/>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357540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37E4-ADC4-4D15-ADE0-DE45DF2A3E6D}"/>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A73F7CD-C051-4E1B-97C5-99D4D3E83119}"/>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4" name="Footer Placeholder 3">
            <a:extLst>
              <a:ext uri="{FF2B5EF4-FFF2-40B4-BE49-F238E27FC236}">
                <a16:creationId xmlns:a16="http://schemas.microsoft.com/office/drawing/2014/main" id="{197C3CAD-6C60-4CE1-BA95-F0BA5F523EB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692E425-7E27-4986-89D2-6CA8B171B07F}"/>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336184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C733E-74E8-4B1B-8EB0-3F1E158F6472}"/>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3" name="Footer Placeholder 2">
            <a:extLst>
              <a:ext uri="{FF2B5EF4-FFF2-40B4-BE49-F238E27FC236}">
                <a16:creationId xmlns:a16="http://schemas.microsoft.com/office/drawing/2014/main" id="{A9D4D13B-16CE-45F3-9DE1-F69C2FBE1C49}"/>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6C2D268-3BD3-4D16-98CE-47EF15EB7EF8}"/>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34650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BAA4-E3BA-4FA3-93B0-E2665DE76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9BA0B0E-6211-41E9-A467-EEBF6DBE2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B14D0C7-0F7D-4AA4-A5E7-610ADB2D4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8DD2B-CDF9-4EB4-85AC-D96EE214AFAC}"/>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6" name="Footer Placeholder 5">
            <a:extLst>
              <a:ext uri="{FF2B5EF4-FFF2-40B4-BE49-F238E27FC236}">
                <a16:creationId xmlns:a16="http://schemas.microsoft.com/office/drawing/2014/main" id="{CCDD2AD3-54A1-4307-B42A-DFF2EB3A4F0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92FFB4B-65EA-466B-BED8-7DBCB2750BE5}"/>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132696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30C1-344E-47BB-AA16-410520DF3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BE76CCB-C159-4923-B6F6-7D59E7799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909B182-82E7-4DA7-893D-594ADEBBD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B021E-177D-40C8-AD45-456F9B13493E}"/>
              </a:ext>
            </a:extLst>
          </p:cNvPr>
          <p:cNvSpPr>
            <a:spLocks noGrp="1"/>
          </p:cNvSpPr>
          <p:nvPr>
            <p:ph type="dt" sz="half" idx="10"/>
          </p:nvPr>
        </p:nvSpPr>
        <p:spPr/>
        <p:txBody>
          <a:bodyPr/>
          <a:lstStyle/>
          <a:p>
            <a:fld id="{A1F28DAF-488B-457D-8059-FE3B67938C50}" type="datetimeFigureOut">
              <a:rPr lang="en-ZA" smtClean="0"/>
              <a:t>2023/09/14</a:t>
            </a:fld>
            <a:endParaRPr lang="en-ZA"/>
          </a:p>
        </p:txBody>
      </p:sp>
      <p:sp>
        <p:nvSpPr>
          <p:cNvPr id="6" name="Footer Placeholder 5">
            <a:extLst>
              <a:ext uri="{FF2B5EF4-FFF2-40B4-BE49-F238E27FC236}">
                <a16:creationId xmlns:a16="http://schemas.microsoft.com/office/drawing/2014/main" id="{711C9518-A7B1-4893-AAF0-EDF8D5BB44B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BC0FA0A-AA7F-405E-880A-E653B0EBFE21}"/>
              </a:ext>
            </a:extLst>
          </p:cNvPr>
          <p:cNvSpPr>
            <a:spLocks noGrp="1"/>
          </p:cNvSpPr>
          <p:nvPr>
            <p:ph type="sldNum" sz="quarter" idx="12"/>
          </p:nvPr>
        </p:nvSpPr>
        <p:spPr/>
        <p:txBody>
          <a:bodyPr/>
          <a:lstStyle/>
          <a:p>
            <a:fld id="{5D560EBE-3E53-4309-B435-485802F0F0D4}" type="slidenum">
              <a:rPr lang="en-ZA" smtClean="0"/>
              <a:t>‹#›</a:t>
            </a:fld>
            <a:endParaRPr lang="en-ZA"/>
          </a:p>
        </p:txBody>
      </p:sp>
    </p:spTree>
    <p:extLst>
      <p:ext uri="{BB962C8B-B14F-4D97-AF65-F5344CB8AC3E}">
        <p14:creationId xmlns:p14="http://schemas.microsoft.com/office/powerpoint/2010/main" val="274120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2855C6-4F64-4AF2-A649-927B57EA4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912D046-6551-49C6-A8CF-EC22B1BC1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4DB661D-80A6-4D5C-9DD8-5FB8D638B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28DAF-488B-457D-8059-FE3B67938C50}" type="datetimeFigureOut">
              <a:rPr lang="en-ZA" smtClean="0"/>
              <a:t>2023/09/14</a:t>
            </a:fld>
            <a:endParaRPr lang="en-ZA"/>
          </a:p>
        </p:txBody>
      </p:sp>
      <p:sp>
        <p:nvSpPr>
          <p:cNvPr id="5" name="Footer Placeholder 4">
            <a:extLst>
              <a:ext uri="{FF2B5EF4-FFF2-40B4-BE49-F238E27FC236}">
                <a16:creationId xmlns:a16="http://schemas.microsoft.com/office/drawing/2014/main" id="{60981E08-52A7-4490-9DA3-CE93CD4B6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07D099F2-B560-4D33-9328-A2B04B592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0EBE-3E53-4309-B435-485802F0F0D4}" type="slidenum">
              <a:rPr lang="en-ZA" smtClean="0"/>
              <a:t>‹#›</a:t>
            </a:fld>
            <a:endParaRPr lang="en-ZA"/>
          </a:p>
        </p:txBody>
      </p:sp>
    </p:spTree>
    <p:extLst>
      <p:ext uri="{BB962C8B-B14F-4D97-AF65-F5344CB8AC3E}">
        <p14:creationId xmlns:p14="http://schemas.microsoft.com/office/powerpoint/2010/main" val="30030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1872-7F62-414B-B0BD-8DE4779E5162}"/>
              </a:ext>
            </a:extLst>
          </p:cNvPr>
          <p:cNvSpPr>
            <a:spLocks noGrp="1"/>
          </p:cNvSpPr>
          <p:nvPr>
            <p:ph type="ctrTitle"/>
          </p:nvPr>
        </p:nvSpPr>
        <p:spPr>
          <a:xfrm>
            <a:off x="1524000" y="486258"/>
            <a:ext cx="9144000" cy="918472"/>
          </a:xfrm>
        </p:spPr>
        <p:txBody>
          <a:bodyPr/>
          <a:lstStyle/>
          <a:p>
            <a:r>
              <a:rPr lang="en-US" dirty="0"/>
              <a:t>Executive Summary</a:t>
            </a:r>
            <a:endParaRPr lang="en-ZA" dirty="0"/>
          </a:p>
        </p:txBody>
      </p:sp>
      <p:sp>
        <p:nvSpPr>
          <p:cNvPr id="3" name="Subtitle 2">
            <a:extLst>
              <a:ext uri="{FF2B5EF4-FFF2-40B4-BE49-F238E27FC236}">
                <a16:creationId xmlns:a16="http://schemas.microsoft.com/office/drawing/2014/main" id="{0850354C-5871-4310-8593-E31741E37C75}"/>
              </a:ext>
            </a:extLst>
          </p:cNvPr>
          <p:cNvSpPr>
            <a:spLocks noGrp="1"/>
          </p:cNvSpPr>
          <p:nvPr>
            <p:ph type="subTitle" idx="1"/>
          </p:nvPr>
        </p:nvSpPr>
        <p:spPr>
          <a:xfrm>
            <a:off x="834887" y="1404730"/>
            <a:ext cx="10455965" cy="5062331"/>
          </a:xfrm>
        </p:spPr>
        <p:txBody>
          <a:bodyPr>
            <a:normAutofit lnSpcReduction="10000"/>
          </a:bodyPr>
          <a:lstStyle/>
          <a:p>
            <a:pPr marL="342900" indent="-342900" algn="l">
              <a:buFont typeface="Arial" panose="020B0604020202020204" pitchFamily="34" charset="0"/>
              <a:buChar char="•"/>
            </a:pPr>
            <a:r>
              <a:rPr lang="en-US" dirty="0"/>
              <a:t>This project considers why a 20% discount is a good strategy to improve customer churn from a company point of view</a:t>
            </a:r>
          </a:p>
          <a:p>
            <a:pPr marL="342900" indent="-342900" algn="l">
              <a:buFont typeface="Arial" panose="020B0604020202020204" pitchFamily="34" charset="0"/>
              <a:buChar char="•"/>
            </a:pPr>
            <a:r>
              <a:rPr lang="en-US" dirty="0"/>
              <a:t>The hypothesis “Customer churn is driven by sensitivity to price” is not entirely true as there are more factors to be considered, for example the amount of time spent by the clients with </a:t>
            </a:r>
            <a:r>
              <a:rPr lang="en-US" dirty="0" err="1"/>
              <a:t>PowerCo</a:t>
            </a:r>
            <a:r>
              <a:rPr lang="en-US" dirty="0"/>
              <a:t> and Margin on power subscription just to name a few.</a:t>
            </a:r>
          </a:p>
          <a:p>
            <a:pPr marL="342900" indent="-342900" algn="l">
              <a:buFont typeface="Arial" panose="020B0604020202020204" pitchFamily="34" charset="0"/>
              <a:buChar char="•"/>
            </a:pPr>
            <a:r>
              <a:rPr lang="en-ZA" dirty="0"/>
              <a:t>My recommendation is that we conduct more experiments and also collect more data that questions the mind state our clients are in, before considering discount benefits as we know that it can be an expensive decision. Of course we should look at our most loyal customers and consider them first in terms of benefits and look at more cost effective measures in order to show them your gratitude.</a:t>
            </a:r>
          </a:p>
          <a:p>
            <a:pPr marL="342900" indent="-342900" algn="l">
              <a:buFont typeface="Arial" panose="020B0604020202020204" pitchFamily="34" charset="0"/>
              <a:buChar char="•"/>
            </a:pPr>
            <a:r>
              <a:rPr lang="en-ZA" dirty="0"/>
              <a:t>“What makes them worthy of loyalty benefits?”: The time they have spent with </a:t>
            </a:r>
            <a:r>
              <a:rPr lang="en-ZA" dirty="0" err="1"/>
              <a:t>PowerCo</a:t>
            </a:r>
            <a:r>
              <a:rPr lang="en-ZA" dirty="0"/>
              <a:t> as a service provider and also you may have some clients that have not spent as much time, but they use a lot of energy and </a:t>
            </a:r>
            <a:r>
              <a:rPr lang="en-ZA"/>
              <a:t>pay very well too.</a:t>
            </a:r>
          </a:p>
        </p:txBody>
      </p:sp>
    </p:spTree>
    <p:extLst>
      <p:ext uri="{BB962C8B-B14F-4D97-AF65-F5344CB8AC3E}">
        <p14:creationId xmlns:p14="http://schemas.microsoft.com/office/powerpoint/2010/main" val="119516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191</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sinamandla mabaso</dc:creator>
  <cp:lastModifiedBy>sinamandla mabaso</cp:lastModifiedBy>
  <cp:revision>2</cp:revision>
  <dcterms:created xsi:type="dcterms:W3CDTF">2023-09-14T13:41:15Z</dcterms:created>
  <dcterms:modified xsi:type="dcterms:W3CDTF">2023-09-14T13:46:19Z</dcterms:modified>
</cp:coreProperties>
</file>