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18" r:id="rId2"/>
    <p:sldId id="289" r:id="rId3"/>
    <p:sldId id="296" r:id="rId4"/>
    <p:sldId id="291" r:id="rId5"/>
    <p:sldId id="293" r:id="rId6"/>
    <p:sldId id="308" r:id="rId7"/>
    <p:sldId id="315" r:id="rId8"/>
    <p:sldId id="316" r:id="rId9"/>
    <p:sldId id="312" r:id="rId10"/>
    <p:sldId id="313" r:id="rId11"/>
    <p:sldId id="314" r:id="rId12"/>
    <p:sldId id="317" r:id="rId13"/>
    <p:sldId id="298" r:id="rId14"/>
    <p:sldId id="309" r:id="rId15"/>
    <p:sldId id="299" r:id="rId16"/>
    <p:sldId id="306" r:id="rId17"/>
    <p:sldId id="297" r:id="rId18"/>
    <p:sldId id="300" r:id="rId19"/>
    <p:sldId id="303" r:id="rId20"/>
    <p:sldId id="301" r:id="rId21"/>
    <p:sldId id="304" r:id="rId22"/>
    <p:sldId id="305"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14D"/>
    <a:srgbClr val="3BBAED"/>
    <a:srgbClr val="69CAF1"/>
    <a:srgbClr val="1393C6"/>
    <a:srgbClr val="E7E6E6"/>
    <a:srgbClr val="2486AD"/>
    <a:srgbClr val="404F9E"/>
    <a:srgbClr val="4D5885"/>
    <a:srgbClr val="3C47D5"/>
    <a:srgbClr val="006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945" autoAdjust="0"/>
  </p:normalViewPr>
  <p:slideViewPr>
    <p:cSldViewPr>
      <p:cViewPr varScale="1">
        <p:scale>
          <a:sx n="96" d="100"/>
          <a:sy n="96" d="100"/>
        </p:scale>
        <p:origin x="16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63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 Pijuan Parra" userId="1b5c89c1-7bd3-4542-b763-4bf9dfc8095a" providerId="ADAL" clId="{EE5BC662-4D7A-4B73-84AB-A7A937705D04}"/>
    <pc:docChg chg="custSel addSld modSld">
      <pc:chgData name="Josep Pijuan Parra" userId="1b5c89c1-7bd3-4542-b763-4bf9dfc8095a" providerId="ADAL" clId="{EE5BC662-4D7A-4B73-84AB-A7A937705D04}" dt="2021-07-06T07:23:08.029" v="965" actId="20577"/>
      <pc:docMkLst>
        <pc:docMk/>
      </pc:docMkLst>
      <pc:sldChg chg="modSp mod">
        <pc:chgData name="Josep Pijuan Parra" userId="1b5c89c1-7bd3-4542-b763-4bf9dfc8095a" providerId="ADAL" clId="{EE5BC662-4D7A-4B73-84AB-A7A937705D04}" dt="2021-07-06T07:09:59.741" v="138" actId="6549"/>
        <pc:sldMkLst>
          <pc:docMk/>
          <pc:sldMk cId="322984008" sldId="266"/>
        </pc:sldMkLst>
        <pc:spChg chg="mod">
          <ac:chgData name="Josep Pijuan Parra" userId="1b5c89c1-7bd3-4542-b763-4bf9dfc8095a" providerId="ADAL" clId="{EE5BC662-4D7A-4B73-84AB-A7A937705D04}" dt="2021-07-06T07:09:59.741" v="138" actId="6549"/>
          <ac:spMkLst>
            <pc:docMk/>
            <pc:sldMk cId="322984008" sldId="266"/>
            <ac:spMk id="3" creationId="{205EEF7C-A0A1-F34C-A98B-6AAC391ACE83}"/>
          </ac:spMkLst>
        </pc:spChg>
      </pc:sldChg>
      <pc:sldChg chg="modSp mod">
        <pc:chgData name="Josep Pijuan Parra" userId="1b5c89c1-7bd3-4542-b763-4bf9dfc8095a" providerId="ADAL" clId="{EE5BC662-4D7A-4B73-84AB-A7A937705D04}" dt="2021-07-06T06:45:07.831" v="80" actId="207"/>
        <pc:sldMkLst>
          <pc:docMk/>
          <pc:sldMk cId="4097203613" sldId="268"/>
        </pc:sldMkLst>
        <pc:spChg chg="mod">
          <ac:chgData name="Josep Pijuan Parra" userId="1b5c89c1-7bd3-4542-b763-4bf9dfc8095a" providerId="ADAL" clId="{EE5BC662-4D7A-4B73-84AB-A7A937705D04}" dt="2021-07-06T06:45:07.831" v="80" actId="207"/>
          <ac:spMkLst>
            <pc:docMk/>
            <pc:sldMk cId="4097203613" sldId="268"/>
            <ac:spMk id="3" creationId="{205EEF7C-A0A1-F34C-A98B-6AAC391ACE83}"/>
          </ac:spMkLst>
        </pc:spChg>
      </pc:sldChg>
      <pc:sldChg chg="modSp mod">
        <pc:chgData name="Josep Pijuan Parra" userId="1b5c89c1-7bd3-4542-b763-4bf9dfc8095a" providerId="ADAL" clId="{EE5BC662-4D7A-4B73-84AB-A7A937705D04}" dt="2021-07-06T07:09:47.692" v="137" actId="20577"/>
        <pc:sldMkLst>
          <pc:docMk/>
          <pc:sldMk cId="2018392733" sldId="274"/>
        </pc:sldMkLst>
        <pc:spChg chg="mod">
          <ac:chgData name="Josep Pijuan Parra" userId="1b5c89c1-7bd3-4542-b763-4bf9dfc8095a" providerId="ADAL" clId="{EE5BC662-4D7A-4B73-84AB-A7A937705D04}" dt="2021-07-06T07:09:47.692" v="137" actId="20577"/>
          <ac:spMkLst>
            <pc:docMk/>
            <pc:sldMk cId="2018392733" sldId="274"/>
            <ac:spMk id="3" creationId="{205EEF7C-A0A1-F34C-A98B-6AAC391ACE83}"/>
          </ac:spMkLst>
        </pc:spChg>
      </pc:sldChg>
      <pc:sldChg chg="modSp new mod">
        <pc:chgData name="Josep Pijuan Parra" userId="1b5c89c1-7bd3-4542-b763-4bf9dfc8095a" providerId="ADAL" clId="{EE5BC662-4D7A-4B73-84AB-A7A937705D04}" dt="2021-07-06T07:23:08.029" v="965" actId="20577"/>
        <pc:sldMkLst>
          <pc:docMk/>
          <pc:sldMk cId="3899133431" sldId="275"/>
        </pc:sldMkLst>
        <pc:spChg chg="mod">
          <ac:chgData name="Josep Pijuan Parra" userId="1b5c89c1-7bd3-4542-b763-4bf9dfc8095a" providerId="ADAL" clId="{EE5BC662-4D7A-4B73-84AB-A7A937705D04}" dt="2021-07-06T07:22:26.246" v="831" actId="20577"/>
          <ac:spMkLst>
            <pc:docMk/>
            <pc:sldMk cId="3899133431" sldId="275"/>
            <ac:spMk id="2" creationId="{92F6C0BF-88D0-4E39-B83A-49A55ED212E8}"/>
          </ac:spMkLst>
        </pc:spChg>
        <pc:spChg chg="mod">
          <ac:chgData name="Josep Pijuan Parra" userId="1b5c89c1-7bd3-4542-b763-4bf9dfc8095a" providerId="ADAL" clId="{EE5BC662-4D7A-4B73-84AB-A7A937705D04}" dt="2021-07-06T07:23:08.029" v="965" actId="20577"/>
          <ac:spMkLst>
            <pc:docMk/>
            <pc:sldMk cId="3899133431" sldId="275"/>
            <ac:spMk id="3" creationId="{B77B4A40-032D-4BA3-9334-1E414CB64D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D068AC-C786-4D96-815F-AF4809113C11}" type="datetimeFigureOut">
              <a:rPr lang="es-ES" smtClean="0"/>
              <a:pPr/>
              <a:t>14/11/2023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81AAB4-6591-4884-B601-7FADCF4A419D}" type="slidenum">
              <a:rPr lang="es-ES" smtClean="0"/>
              <a:pPr/>
              <a:t>‹Nr.›</a:t>
            </a:fld>
            <a:endParaRPr lang="es-ES"/>
          </a:p>
        </p:txBody>
      </p:sp>
    </p:spTree>
    <p:extLst>
      <p:ext uri="{BB962C8B-B14F-4D97-AF65-F5344CB8AC3E}">
        <p14:creationId xmlns:p14="http://schemas.microsoft.com/office/powerpoint/2010/main" val="796491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5B8694-C3EB-8E46-B0D7-2E37481F096A}" type="datetimeFigureOut">
              <a:rPr lang="es-ES" smtClean="0"/>
              <a:t>14/11/2023</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3AE996-2E40-CB4B-AC2B-EBD3606D6574}" type="slidenum">
              <a:rPr lang="es-ES" smtClean="0"/>
              <a:t>‹Nr.›</a:t>
            </a:fld>
            <a:endParaRPr lang="es-ES"/>
          </a:p>
        </p:txBody>
      </p:sp>
    </p:spTree>
    <p:extLst>
      <p:ext uri="{BB962C8B-B14F-4D97-AF65-F5344CB8AC3E}">
        <p14:creationId xmlns:p14="http://schemas.microsoft.com/office/powerpoint/2010/main" val="17270054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93AE996-2E40-CB4B-AC2B-EBD3606D6574}" type="slidenum">
              <a:rPr lang="es-ES" smtClean="0"/>
              <a:t>2</a:t>
            </a:fld>
            <a:endParaRPr lang="es-ES"/>
          </a:p>
        </p:txBody>
      </p:sp>
    </p:spTree>
    <p:extLst>
      <p:ext uri="{BB962C8B-B14F-4D97-AF65-F5344CB8AC3E}">
        <p14:creationId xmlns:p14="http://schemas.microsoft.com/office/powerpoint/2010/main" val="410134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endParaRPr lang="de-DE" dirty="0"/>
          </a:p>
        </p:txBody>
      </p:sp>
      <p:sp>
        <p:nvSpPr>
          <p:cNvPr id="4" name="Foliennummernplatzhalter 3"/>
          <p:cNvSpPr>
            <a:spLocks noGrp="1"/>
          </p:cNvSpPr>
          <p:nvPr>
            <p:ph type="sldNum" sz="quarter" idx="10"/>
          </p:nvPr>
        </p:nvSpPr>
        <p:spPr/>
        <p:txBody>
          <a:bodyPr/>
          <a:lstStyle/>
          <a:p>
            <a:fld id="{793AE996-2E40-CB4B-AC2B-EBD3606D6574}" type="slidenum">
              <a:rPr lang="es-ES" smtClean="0"/>
              <a:t>3</a:t>
            </a:fld>
            <a:endParaRPr lang="es-ES"/>
          </a:p>
        </p:txBody>
      </p:sp>
    </p:spTree>
    <p:extLst>
      <p:ext uri="{BB962C8B-B14F-4D97-AF65-F5344CB8AC3E}">
        <p14:creationId xmlns:p14="http://schemas.microsoft.com/office/powerpoint/2010/main" val="3322401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Portada azu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BB65AB58-6104-7B4B-85A2-D9E5ADB5DE80}"/>
              </a:ext>
            </a:extLst>
          </p:cNvPr>
          <p:cNvSpPr>
            <a:spLocks noGrp="1"/>
          </p:cNvSpPr>
          <p:nvPr>
            <p:ph type="title"/>
          </p:nvPr>
        </p:nvSpPr>
        <p:spPr>
          <a:xfrm>
            <a:off x="571472" y="1484784"/>
            <a:ext cx="5080648" cy="2304256"/>
          </a:xfrm>
          <a:prstGeom prst="rect">
            <a:avLst/>
          </a:prstGeom>
        </p:spPr>
        <p:txBody>
          <a:bodyPr/>
          <a:lstStyle>
            <a:lvl1pPr>
              <a:defRPr sz="2800" b="1"/>
            </a:lvl1pPr>
          </a:lstStyle>
          <a:p>
            <a:r>
              <a:rPr lang="es-ES" dirty="0"/>
              <a:t>Haga clic para modificar el estilo de título del patrón</a:t>
            </a:r>
          </a:p>
        </p:txBody>
      </p:sp>
    </p:spTree>
    <p:extLst>
      <p:ext uri="{BB962C8B-B14F-4D97-AF65-F5344CB8AC3E}">
        <p14:creationId xmlns:p14="http://schemas.microsoft.com/office/powerpoint/2010/main" val="158220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Portada blanc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xmlns="" id="{BB65AB58-6104-7B4B-85A2-D9E5ADB5DE80}"/>
              </a:ext>
            </a:extLst>
          </p:cNvPr>
          <p:cNvSpPr>
            <a:spLocks noGrp="1"/>
          </p:cNvSpPr>
          <p:nvPr>
            <p:ph type="title"/>
          </p:nvPr>
        </p:nvSpPr>
        <p:spPr>
          <a:xfrm>
            <a:off x="571472" y="1484784"/>
            <a:ext cx="5080648" cy="2304256"/>
          </a:xfrm>
          <a:prstGeom prst="rect">
            <a:avLst/>
          </a:prstGeom>
        </p:spPr>
        <p:txBody>
          <a:bodyPr/>
          <a:lstStyle>
            <a:lvl1pPr>
              <a:defRPr sz="2800" b="1">
                <a:solidFill>
                  <a:srgbClr val="3C47D5"/>
                </a:solidFill>
              </a:defRPr>
            </a:lvl1pPr>
          </a:lstStyle>
          <a:p>
            <a:r>
              <a:rPr lang="es-ES" dirty="0"/>
              <a:t>Haga clic para modificar el estilo de título del patrón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a:xfrm>
            <a:off x="6516216" y="6309321"/>
            <a:ext cx="2133600" cy="360040"/>
          </a:xfrm>
          <a:prstGeom prst="rect">
            <a:avLst/>
          </a:prstGeom>
        </p:spPr>
        <p:txBody>
          <a:bodyPr anchor="ctr"/>
          <a:lstStyle>
            <a:lvl1pPr algn="r">
              <a:defRPr sz="1000">
                <a:solidFill>
                  <a:schemeClr val="bg1"/>
                </a:solidFill>
              </a:defRPr>
            </a:lvl1pPr>
          </a:lstStyle>
          <a:p>
            <a:fld id="{35E0BEC7-8AB0-44CD-B40B-F031126047EC}" type="slidenum">
              <a:rPr lang="es-ES" smtClean="0"/>
              <a:pPr/>
              <a:t>‹Nr.›</a:t>
            </a:fld>
            <a:endParaRPr lang="es-ES" dirty="0"/>
          </a:p>
        </p:txBody>
      </p:sp>
      <p:sp>
        <p:nvSpPr>
          <p:cNvPr id="3" name="Título 2">
            <a:extLst>
              <a:ext uri="{FF2B5EF4-FFF2-40B4-BE49-F238E27FC236}">
                <a16:creationId xmlns:a16="http://schemas.microsoft.com/office/drawing/2014/main" xmlns="" id="{56267567-480D-E44B-B907-6191C9B9B6B2}"/>
              </a:ext>
            </a:extLst>
          </p:cNvPr>
          <p:cNvSpPr>
            <a:spLocks noGrp="1"/>
          </p:cNvSpPr>
          <p:nvPr>
            <p:ph type="title"/>
          </p:nvPr>
        </p:nvSpPr>
        <p:spPr>
          <a:xfrm>
            <a:off x="539552" y="620688"/>
            <a:ext cx="5040560" cy="1325563"/>
          </a:xfrm>
          <a:prstGeom prst="rect">
            <a:avLst/>
          </a:prstGeom>
        </p:spPr>
        <p:txBody>
          <a:bodyPr lIns="0" tIns="0" rIns="0" bIns="0"/>
          <a:lstStyle>
            <a:lvl1pPr>
              <a:defRPr sz="2400" b="1">
                <a:solidFill>
                  <a:srgbClr val="3C47D5"/>
                </a:solidFill>
              </a:defRPr>
            </a:lvl1pPr>
          </a:lstStyle>
          <a:p>
            <a:r>
              <a:rPr lang="es-ES" dirty="0"/>
              <a:t>Haga clic para modificar el estilo de título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a:xfrm>
            <a:off x="6516216" y="6309320"/>
            <a:ext cx="2133600" cy="365125"/>
          </a:xfrm>
          <a:prstGeom prst="rect">
            <a:avLst/>
          </a:prstGeom>
        </p:spPr>
        <p:txBody>
          <a:bodyPr/>
          <a:lstStyle>
            <a:lvl1pPr algn="r">
              <a:defRPr sz="1000">
                <a:solidFill>
                  <a:schemeClr val="bg1"/>
                </a:solidFill>
              </a:defRPr>
            </a:lvl1pPr>
          </a:lstStyle>
          <a:p>
            <a:pPr algn="r"/>
            <a:fld id="{35E0BEC7-8AB0-44CD-B40B-F031126047EC}" type="slidenum">
              <a:rPr lang="es-ES" smtClean="0"/>
              <a:pPr algn="r"/>
              <a:t>‹Nr.›</a:t>
            </a:fld>
            <a:endParaRPr lang="es-ES" dirty="0"/>
          </a:p>
        </p:txBody>
      </p:sp>
      <p:sp>
        <p:nvSpPr>
          <p:cNvPr id="3" name="Título 2">
            <a:extLst>
              <a:ext uri="{FF2B5EF4-FFF2-40B4-BE49-F238E27FC236}">
                <a16:creationId xmlns:a16="http://schemas.microsoft.com/office/drawing/2014/main" xmlns="" id="{56267567-480D-E44B-B907-6191C9B9B6B2}"/>
              </a:ext>
            </a:extLst>
          </p:cNvPr>
          <p:cNvSpPr>
            <a:spLocks noGrp="1"/>
          </p:cNvSpPr>
          <p:nvPr>
            <p:ph type="title"/>
          </p:nvPr>
        </p:nvSpPr>
        <p:spPr>
          <a:xfrm>
            <a:off x="539552" y="620688"/>
            <a:ext cx="5184576" cy="1325563"/>
          </a:xfrm>
          <a:prstGeom prst="rect">
            <a:avLst/>
          </a:prstGeom>
        </p:spPr>
        <p:txBody>
          <a:bodyPr lIns="0" tIns="0" rIns="0" bIns="0"/>
          <a:lstStyle>
            <a:lvl1pPr>
              <a:defRPr sz="2400" b="1">
                <a:solidFill>
                  <a:srgbClr val="3C47D5"/>
                </a:solidFill>
              </a:defRPr>
            </a:lvl1pPr>
          </a:lstStyle>
          <a:p>
            <a:r>
              <a:rPr lang="es-ES" dirty="0"/>
              <a:t>Haga clic para modificar el estilo de título del patrón</a:t>
            </a:r>
          </a:p>
        </p:txBody>
      </p:sp>
    </p:spTree>
    <p:extLst>
      <p:ext uri="{BB962C8B-B14F-4D97-AF65-F5344CB8AC3E}">
        <p14:creationId xmlns:p14="http://schemas.microsoft.com/office/powerpoint/2010/main" val="1538714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ra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ángulo 12"/>
          <p:cNvSpPr/>
          <p:nvPr userDrawn="1"/>
        </p:nvSpPr>
        <p:spPr>
          <a:xfrm>
            <a:off x="2483768" y="6063679"/>
            <a:ext cx="5040560" cy="461665"/>
          </a:xfrm>
          <a:prstGeom prst="rect">
            <a:avLst/>
          </a:prstGeom>
        </p:spPr>
        <p:txBody>
          <a:bodyPr wrap="square">
            <a:spAutoFit/>
          </a:bodyPr>
          <a:lstStyle/>
          <a:p>
            <a:pPr algn="l">
              <a:lnSpc>
                <a:spcPct val="100000"/>
              </a:lnSpc>
            </a:pPr>
            <a:r>
              <a:rPr lang="en-GB" sz="800" b="0" kern="1200" dirty="0">
                <a:solidFill>
                  <a:schemeClr val="bg1"/>
                </a:solidFill>
                <a:effectLst/>
                <a:latin typeface="+mn-lt"/>
                <a:ea typeface="+mn-ea"/>
                <a:cs typeface="+mn-cs"/>
              </a:rPr>
              <a:t>This project has received funding from the European Union’s Horizon 2020 research and innovation programme under grant agreement No. 869171. The publication reflects only the authors’ views and the European Union is not liable for any use that may be made of the information contained therein.</a:t>
            </a:r>
          </a:p>
        </p:txBody>
      </p:sp>
      <p:pic>
        <p:nvPicPr>
          <p:cNvPr id="14" name="Imagen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4294" y="6120425"/>
            <a:ext cx="499367" cy="332911"/>
          </a:xfrm>
          <a:prstGeom prst="rect">
            <a:avLst/>
          </a:prstGeom>
          <a:ln w="6350">
            <a:solidFill>
              <a:schemeClr val="bg1"/>
            </a:solid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level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a:xfrm>
            <a:off x="6516216" y="6309321"/>
            <a:ext cx="2133600" cy="360040"/>
          </a:xfrm>
          <a:prstGeom prst="rect">
            <a:avLst/>
          </a:prstGeom>
        </p:spPr>
        <p:txBody>
          <a:bodyPr anchor="ctr"/>
          <a:lstStyle>
            <a:lvl1pPr algn="r">
              <a:defRPr sz="1000">
                <a:solidFill>
                  <a:schemeClr val="bg1"/>
                </a:solidFill>
              </a:defRPr>
            </a:lvl1pPr>
          </a:lstStyle>
          <a:p>
            <a:fld id="{35E0BEC7-8AB0-44CD-B40B-F031126047EC}" type="slidenum">
              <a:rPr lang="es-ES" smtClean="0"/>
              <a:pPr/>
              <a:t>‹Nr.›</a:t>
            </a:fld>
            <a:endParaRPr lang="es-ES" dirty="0"/>
          </a:p>
        </p:txBody>
      </p:sp>
      <p:sp>
        <p:nvSpPr>
          <p:cNvPr id="3" name="Título 2">
            <a:extLst>
              <a:ext uri="{FF2B5EF4-FFF2-40B4-BE49-F238E27FC236}">
                <a16:creationId xmlns:a16="http://schemas.microsoft.com/office/drawing/2014/main" xmlns="" id="{56267567-480D-E44B-B907-6191C9B9B6B2}"/>
              </a:ext>
            </a:extLst>
          </p:cNvPr>
          <p:cNvSpPr>
            <a:spLocks noGrp="1"/>
          </p:cNvSpPr>
          <p:nvPr>
            <p:ph type="title"/>
          </p:nvPr>
        </p:nvSpPr>
        <p:spPr>
          <a:xfrm>
            <a:off x="539551" y="620689"/>
            <a:ext cx="5184577" cy="1008112"/>
          </a:xfrm>
          <a:prstGeom prst="rect">
            <a:avLst/>
          </a:prstGeom>
        </p:spPr>
        <p:txBody>
          <a:bodyPr lIns="0" tIns="0" rIns="0" bIns="0"/>
          <a:lstStyle>
            <a:lvl1pPr>
              <a:defRPr sz="2400" b="1">
                <a:solidFill>
                  <a:schemeClr val="tx1"/>
                </a:solidFill>
              </a:defRPr>
            </a:lvl1pPr>
          </a:lstStyle>
          <a:p>
            <a:r>
              <a:rPr lang="es-ES" dirty="0"/>
              <a:t>Haga clic para modificar el estilo de título del patrón</a:t>
            </a:r>
          </a:p>
        </p:txBody>
      </p:sp>
      <p:sp>
        <p:nvSpPr>
          <p:cNvPr id="4" name="Marcador de texto 3">
            <a:extLst>
              <a:ext uri="{FF2B5EF4-FFF2-40B4-BE49-F238E27FC236}">
                <a16:creationId xmlns:a16="http://schemas.microsoft.com/office/drawing/2014/main" xmlns="" id="{5904794B-FC43-E746-A2A2-06BE8ADFDA0F}"/>
              </a:ext>
            </a:extLst>
          </p:cNvPr>
          <p:cNvSpPr>
            <a:spLocks noGrp="1"/>
          </p:cNvSpPr>
          <p:nvPr>
            <p:ph type="body" sz="quarter" idx="13"/>
          </p:nvPr>
        </p:nvSpPr>
        <p:spPr>
          <a:xfrm>
            <a:off x="539750" y="1773238"/>
            <a:ext cx="8110066" cy="3816350"/>
          </a:xfrm>
          <a:prstGeom prst="rect">
            <a:avLst/>
          </a:prstGeom>
        </p:spPr>
        <p:txBody>
          <a:bodyPr lIns="0" tIns="0" rIns="0" bIns="0"/>
          <a:lstStyle>
            <a:lvl1pPr marL="128588" indent="-128588">
              <a:lnSpc>
                <a:spcPts val="1620"/>
              </a:lnSpc>
              <a:tabLst/>
              <a:defRPr sz="1200" b="1"/>
            </a:lvl1pPr>
            <a:lvl2pPr marL="534988" indent="-198438">
              <a:lnSpc>
                <a:spcPts val="1620"/>
              </a:lnSpc>
              <a:tabLst/>
              <a:defRPr sz="1200"/>
            </a:lvl2pPr>
            <a:lvl3pPr marL="892175" indent="-119063">
              <a:lnSpc>
                <a:spcPts val="1620"/>
              </a:lnSpc>
              <a:tabLst/>
              <a:defRPr sz="1200"/>
            </a:lvl3pPr>
            <a:lvl4pPr marL="1377950" indent="-158750">
              <a:lnSpc>
                <a:spcPts val="1620"/>
              </a:lnSpc>
              <a:tabLst/>
              <a:defRPr sz="1200"/>
            </a:lvl4pPr>
            <a:lvl5pPr>
              <a:defRPr sz="12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p:txBody>
      </p:sp>
    </p:spTree>
    <p:extLst>
      <p:ext uri="{BB962C8B-B14F-4D97-AF65-F5344CB8AC3E}">
        <p14:creationId xmlns:p14="http://schemas.microsoft.com/office/powerpoint/2010/main" val="519152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49" r:id="rId2"/>
    <p:sldLayoutId id="2147483652" r:id="rId3"/>
    <p:sldLayoutId id="2147483661" r:id="rId4"/>
    <p:sldLayoutId id="2147483659" r:id="rId5"/>
    <p:sldLayoutId id="2147483662" r:id="rId6"/>
  </p:sldLayoutIdLst>
  <p:txStyles>
    <p:titleStyle>
      <a:lvl1pPr algn="l" defTabSz="914400" rtl="0" eaLnBrk="1" latinLnBrk="0" hangingPunct="1">
        <a:spcBef>
          <a:spcPct val="0"/>
        </a:spcBef>
        <a:buNone/>
        <a:defRPr sz="1600" b="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iwwtech/bws-short-term-forecasting" TargetMode="External"/><Relationship Id="rId2" Type="http://schemas.openxmlformats.org/officeDocument/2006/relationships/hyperlink" Target="https://mp.watereurope.eu/d/Product/58"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 xmlns:a16="http://schemas.microsoft.com/office/drawing/2014/main" id="{9FB5EEAD-8B96-944F-8260-97E9FFE25E80}"/>
              </a:ext>
            </a:extLst>
          </p:cNvPr>
          <p:cNvSpPr>
            <a:spLocks noGrp="1"/>
          </p:cNvSpPr>
          <p:nvPr>
            <p:ph type="title"/>
          </p:nvPr>
        </p:nvSpPr>
        <p:spPr/>
        <p:txBody>
          <a:bodyPr lIns="0" tIns="0" rIns="0" bIns="0" anchor="t"/>
          <a:lstStyle/>
          <a:p>
            <a:r>
              <a:rPr lang="en-US" dirty="0" smtClean="0"/>
              <a:t>Short-term water demand forecasting tool</a:t>
            </a:r>
            <a:endParaRPr lang="es-ES" dirty="0"/>
          </a:p>
        </p:txBody>
      </p:sp>
      <p:sp>
        <p:nvSpPr>
          <p:cNvPr id="5" name="Textfeld 4"/>
          <p:cNvSpPr txBox="1"/>
          <p:nvPr/>
        </p:nvSpPr>
        <p:spPr>
          <a:xfrm>
            <a:off x="600192" y="6165304"/>
            <a:ext cx="2027592" cy="369332"/>
          </a:xfrm>
          <a:prstGeom prst="rect">
            <a:avLst/>
          </a:prstGeom>
          <a:noFill/>
        </p:spPr>
        <p:txBody>
          <a:bodyPr wrap="square" rtlCol="0">
            <a:spAutoFit/>
          </a:bodyPr>
          <a:lstStyle/>
          <a:p>
            <a:r>
              <a:rPr lang="de-DE" b="1" dirty="0">
                <a:solidFill>
                  <a:srgbClr val="3B46D5"/>
                </a:solidFill>
              </a:rPr>
              <a:t>b-watersmart.eu</a:t>
            </a:r>
          </a:p>
        </p:txBody>
      </p:sp>
    </p:spTree>
    <p:extLst>
      <p:ext uri="{BB962C8B-B14F-4D97-AF65-F5344CB8AC3E}">
        <p14:creationId xmlns:p14="http://schemas.microsoft.com/office/powerpoint/2010/main" val="659072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268760"/>
            <a:ext cx="8110066" cy="3816350"/>
          </a:xfrm>
        </p:spPr>
        <p:txBody>
          <a:bodyPr/>
          <a:lstStyle/>
          <a:p>
            <a:r>
              <a:rPr lang="de-DE" sz="1400" dirty="0">
                <a:solidFill>
                  <a:srgbClr val="2F314D"/>
                </a:solidFill>
              </a:rPr>
              <a:t>Round 1 – Cook </a:t>
            </a:r>
            <a:r>
              <a:rPr lang="de-DE" sz="1400" dirty="0" err="1">
                <a:solidFill>
                  <a:srgbClr val="2F314D"/>
                </a:solidFill>
              </a:rPr>
              <a:t>every</a:t>
            </a:r>
            <a:r>
              <a:rPr lang="de-DE" sz="1400" dirty="0">
                <a:solidFill>
                  <a:srgbClr val="2F314D"/>
                </a:solidFill>
              </a:rPr>
              <a:t> </a:t>
            </a:r>
            <a:r>
              <a:rPr lang="de-DE" sz="1400" dirty="0" err="1">
                <a:solidFill>
                  <a:srgbClr val="2F314D"/>
                </a:solidFill>
              </a:rPr>
              <a:t>recipe</a:t>
            </a:r>
            <a:r>
              <a:rPr lang="de-DE" sz="1400" dirty="0">
                <a:solidFill>
                  <a:srgbClr val="2F314D"/>
                </a:solidFill>
              </a:rPr>
              <a:t> in 1/8th </a:t>
            </a:r>
            <a:r>
              <a:rPr lang="de-DE" sz="1400" dirty="0" err="1">
                <a:solidFill>
                  <a:srgbClr val="2F314D"/>
                </a:solidFill>
              </a:rPr>
              <a:t>of</a:t>
            </a:r>
            <a:r>
              <a:rPr lang="de-DE" sz="1400" dirty="0">
                <a:solidFill>
                  <a:srgbClr val="2F314D"/>
                </a:solidFill>
              </a:rPr>
              <a:t> </a:t>
            </a:r>
            <a:r>
              <a:rPr lang="de-DE" sz="1400" dirty="0" err="1">
                <a:solidFill>
                  <a:srgbClr val="2F314D"/>
                </a:solidFill>
              </a:rPr>
              <a:t>the</a:t>
            </a:r>
            <a:r>
              <a:rPr lang="de-DE" sz="1400" dirty="0">
                <a:solidFill>
                  <a:srgbClr val="2F314D"/>
                </a:solidFill>
              </a:rPr>
              <a:t> time (i.e. </a:t>
            </a:r>
            <a:r>
              <a:rPr lang="de-DE" sz="1400" dirty="0" err="1">
                <a:solidFill>
                  <a:srgbClr val="2F314D"/>
                </a:solidFill>
              </a:rPr>
              <a:t>none</a:t>
            </a:r>
            <a:r>
              <a:rPr lang="de-DE" sz="1400" dirty="0">
                <a:solidFill>
                  <a:srgbClr val="2F314D"/>
                </a:solidFill>
              </a:rPr>
              <a:t> </a:t>
            </a:r>
            <a:r>
              <a:rPr lang="de-DE" sz="1400" dirty="0" err="1">
                <a:solidFill>
                  <a:srgbClr val="2F314D"/>
                </a:solidFill>
              </a:rPr>
              <a:t>rises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its</a:t>
            </a:r>
            <a:r>
              <a:rPr lang="de-DE" sz="1400" dirty="0">
                <a:solidFill>
                  <a:srgbClr val="2F314D"/>
                </a:solidFill>
              </a:rPr>
              <a:t> </a:t>
            </a:r>
            <a:r>
              <a:rPr lang="de-DE" sz="1400" dirty="0" err="1">
                <a:solidFill>
                  <a:srgbClr val="2F314D"/>
                </a:solidFill>
              </a:rPr>
              <a:t>full</a:t>
            </a:r>
            <a:r>
              <a:rPr lang="de-DE" sz="1400" dirty="0">
                <a:solidFill>
                  <a:srgbClr val="2F314D"/>
                </a:solidFill>
              </a:rPr>
              <a:t> potential</a:t>
            </a:r>
            <a:r>
              <a:rPr lang="de-DE" sz="1400" dirty="0" smtClean="0">
                <a:solidFill>
                  <a:srgbClr val="2F314D"/>
                </a:solidFill>
              </a:rPr>
              <a:t>)</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pPr marL="0" indent="0">
              <a:buNone/>
            </a:pPr>
            <a:endParaRPr lang="de-DE" sz="1400" dirty="0" smtClean="0">
              <a:solidFill>
                <a:srgbClr val="2F314D"/>
              </a:solidFill>
            </a:endParaRPr>
          </a:p>
          <a:p>
            <a:r>
              <a:rPr lang="de-DE" sz="1400" dirty="0" err="1" smtClean="0">
                <a:solidFill>
                  <a:srgbClr val="2F314D"/>
                </a:solidFill>
              </a:rPr>
              <a:t>Eliminate</a:t>
            </a:r>
            <a:r>
              <a:rPr lang="de-DE" sz="1400" dirty="0" smtClean="0">
                <a:solidFill>
                  <a:srgbClr val="2F314D"/>
                </a:solidFill>
              </a:rPr>
              <a:t> half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keep</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endParaRPr lang="de-DE" sz="1400" dirty="0" smtClean="0">
              <a:solidFill>
                <a:srgbClr val="2F314D"/>
              </a:solidFill>
            </a:endParaRPr>
          </a:p>
          <a:p>
            <a:r>
              <a:rPr lang="de-DE" sz="1400" dirty="0" smtClean="0">
                <a:solidFill>
                  <a:srgbClr val="2F314D"/>
                </a:solidFill>
              </a:rPr>
              <a:t>Round 2 – Cook </a:t>
            </a:r>
            <a:r>
              <a:rPr lang="de-DE" sz="1400" dirty="0" err="1" smtClean="0">
                <a:solidFill>
                  <a:srgbClr val="2F314D"/>
                </a:solidFill>
              </a:rPr>
              <a:t>every</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again</a:t>
            </a:r>
            <a:r>
              <a:rPr lang="de-DE" sz="1400" dirty="0" smtClean="0">
                <a:solidFill>
                  <a:srgbClr val="2F314D"/>
                </a:solidFill>
              </a:rPr>
              <a:t>, but double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effort</a:t>
            </a:r>
            <a:r>
              <a:rPr lang="de-DE" sz="1400" dirty="0" smtClean="0">
                <a:solidFill>
                  <a:srgbClr val="2F314D"/>
                </a:solidFill>
              </a:rPr>
              <a:t> (i.e. </a:t>
            </a:r>
            <a:r>
              <a:rPr lang="de-DE" sz="1400" dirty="0" err="1" smtClean="0">
                <a:solidFill>
                  <a:srgbClr val="2F314D"/>
                </a:solidFill>
              </a:rPr>
              <a:t>spend</a:t>
            </a:r>
            <a:r>
              <a:rPr lang="de-DE" sz="1400" dirty="0" smtClean="0">
                <a:solidFill>
                  <a:srgbClr val="2F314D"/>
                </a:solidFill>
              </a:rPr>
              <a:t> 1/4th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time)</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r>
              <a:rPr lang="de-DE" sz="1400" dirty="0" smtClean="0">
                <a:solidFill>
                  <a:srgbClr val="2F314D"/>
                </a:solidFill>
              </a:rPr>
              <a:t>Repeat </a:t>
            </a:r>
            <a:r>
              <a:rPr lang="de-DE" sz="1400" dirty="0" err="1" smtClean="0">
                <a:solidFill>
                  <a:srgbClr val="2F314D"/>
                </a:solidFill>
              </a:rPr>
              <a:t>until</a:t>
            </a:r>
            <a:r>
              <a:rPr lang="de-DE" sz="1400" dirty="0" smtClean="0">
                <a:solidFill>
                  <a:srgbClr val="2F314D"/>
                </a:solidFill>
              </a:rPr>
              <a:t> </a:t>
            </a:r>
            <a:r>
              <a:rPr lang="de-DE" sz="1400" dirty="0" err="1" smtClean="0">
                <a:solidFill>
                  <a:srgbClr val="2F314D"/>
                </a:solidFill>
              </a:rPr>
              <a:t>one</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remains</a:t>
            </a:r>
            <a:endParaRPr lang="de-DE" sz="1400" dirty="0">
              <a:solidFill>
                <a:srgbClr val="2F314D"/>
              </a:solidFill>
            </a:endParaRPr>
          </a:p>
        </p:txBody>
      </p:sp>
      <p:grpSp>
        <p:nvGrpSpPr>
          <p:cNvPr id="12" name="Gruppieren 11"/>
          <p:cNvGrpSpPr/>
          <p:nvPr/>
        </p:nvGrpSpPr>
        <p:grpSpPr>
          <a:xfrm>
            <a:off x="683568" y="1628378"/>
            <a:ext cx="8129145" cy="1003575"/>
            <a:chOff x="1014855" y="2384071"/>
            <a:chExt cx="8129145" cy="1003575"/>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996" y="2501186"/>
              <a:ext cx="900804" cy="886460"/>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678" y="2501186"/>
              <a:ext cx="1081804" cy="88511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39" y="2482595"/>
              <a:ext cx="962725" cy="90384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789" y="2645625"/>
              <a:ext cx="900804" cy="59623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13" y="2384071"/>
              <a:ext cx="878925" cy="1002227"/>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6598" y="2420888"/>
              <a:ext cx="747402" cy="928590"/>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855" y="2441510"/>
              <a:ext cx="852074" cy="887351"/>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2364" y="2453136"/>
              <a:ext cx="814858" cy="864095"/>
            </a:xfrm>
            <a:prstGeom prst="rect">
              <a:avLst/>
            </a:prstGeom>
          </p:spPr>
        </p:pic>
      </p:grpSp>
      <p:grpSp>
        <p:nvGrpSpPr>
          <p:cNvPr id="23" name="Gruppieren 22"/>
          <p:cNvGrpSpPr/>
          <p:nvPr/>
        </p:nvGrpSpPr>
        <p:grpSpPr>
          <a:xfrm>
            <a:off x="683568" y="1697443"/>
            <a:ext cx="852074" cy="864095"/>
            <a:chOff x="683568" y="2273929"/>
            <a:chExt cx="852074" cy="864095"/>
          </a:xfrm>
        </p:grpSpPr>
        <p:cxnSp>
          <p:nvCxnSpPr>
            <p:cNvPr id="14" name="Gerader Verbinder 13"/>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a:xfrm>
            <a:off x="5889664" y="1709073"/>
            <a:ext cx="852074" cy="864095"/>
            <a:chOff x="683568" y="2273929"/>
            <a:chExt cx="852074" cy="864095"/>
          </a:xfrm>
        </p:grpSpPr>
        <p:cxnSp>
          <p:nvCxnSpPr>
            <p:cNvPr id="26" name="Gerader Verbinder 25"/>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a:xfrm>
            <a:off x="4746866" y="1709073"/>
            <a:ext cx="852074" cy="864095"/>
            <a:chOff x="683568" y="2273929"/>
            <a:chExt cx="852074" cy="864095"/>
          </a:xfrm>
        </p:grpSpPr>
        <p:cxnSp>
          <p:nvCxnSpPr>
            <p:cNvPr id="29" name="Gerader Verbinder 2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1657564" y="1709073"/>
            <a:ext cx="852074" cy="864095"/>
            <a:chOff x="683568" y="2273929"/>
            <a:chExt cx="852074" cy="864095"/>
          </a:xfrm>
        </p:grpSpPr>
        <p:cxnSp>
          <p:nvCxnSpPr>
            <p:cNvPr id="32" name="Gerader Verbinder 3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p:nvGrpSpPr>
        <p:grpSpPr>
          <a:xfrm>
            <a:off x="542526" y="3287537"/>
            <a:ext cx="3944680" cy="1002367"/>
            <a:chOff x="542526" y="4066828"/>
            <a:chExt cx="3944680" cy="1002367"/>
          </a:xfrm>
        </p:grpSpPr>
        <p:pic>
          <p:nvPicPr>
            <p:cNvPr id="34" name="Grafik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52" y="4165352"/>
              <a:ext cx="962725" cy="903843"/>
            </a:xfrm>
            <a:prstGeom prst="rect">
              <a:avLst/>
            </a:prstGeom>
          </p:spPr>
        </p:pic>
        <p:pic>
          <p:nvPicPr>
            <p:cNvPr id="35" name="Grafik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2995" y="4328382"/>
              <a:ext cx="900804" cy="596234"/>
            </a:xfrm>
            <a:prstGeom prst="rect">
              <a:avLst/>
            </a:prstGeom>
          </p:spPr>
        </p:pic>
        <p:pic>
          <p:nvPicPr>
            <p:cNvPr id="36" name="Grafik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526" y="4066828"/>
              <a:ext cx="878925" cy="1002227"/>
            </a:xfrm>
            <a:prstGeom prst="rect">
              <a:avLst/>
            </a:prstGeom>
          </p:spPr>
        </p:pic>
        <p:pic>
          <p:nvPicPr>
            <p:cNvPr id="37" name="Grafik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9804" y="4103645"/>
              <a:ext cx="747402" cy="928590"/>
            </a:xfrm>
            <a:prstGeom prst="rect">
              <a:avLst/>
            </a:prstGeom>
          </p:spPr>
        </p:pic>
      </p:grpSp>
      <p:grpSp>
        <p:nvGrpSpPr>
          <p:cNvPr id="38" name="Gruppieren 37"/>
          <p:cNvGrpSpPr/>
          <p:nvPr/>
        </p:nvGrpSpPr>
        <p:grpSpPr>
          <a:xfrm>
            <a:off x="2737360" y="3386061"/>
            <a:ext cx="852074" cy="864095"/>
            <a:chOff x="683568" y="2273929"/>
            <a:chExt cx="852074" cy="864095"/>
          </a:xfrm>
        </p:grpSpPr>
        <p:cxnSp>
          <p:nvCxnSpPr>
            <p:cNvPr id="39" name="Gerader Verbinder 3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p:nvGrpSpPr>
        <p:grpSpPr>
          <a:xfrm>
            <a:off x="555951" y="3389995"/>
            <a:ext cx="852074" cy="864095"/>
            <a:chOff x="683568" y="2273929"/>
            <a:chExt cx="852074" cy="864095"/>
          </a:xfrm>
        </p:grpSpPr>
        <p:cxnSp>
          <p:nvCxnSpPr>
            <p:cNvPr id="42" name="Gerader Verbinder 4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047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268760"/>
            <a:ext cx="8496746" cy="4896544"/>
          </a:xfrm>
        </p:spPr>
        <p:txBody>
          <a:bodyPr/>
          <a:lstStyle/>
          <a:p>
            <a:r>
              <a:rPr lang="de-DE" sz="1400" dirty="0">
                <a:solidFill>
                  <a:srgbClr val="2F314D"/>
                </a:solidFill>
              </a:rPr>
              <a:t>Round 1 – Cook </a:t>
            </a:r>
            <a:r>
              <a:rPr lang="de-DE" sz="1400" dirty="0" err="1">
                <a:solidFill>
                  <a:srgbClr val="2F314D"/>
                </a:solidFill>
              </a:rPr>
              <a:t>every</a:t>
            </a:r>
            <a:r>
              <a:rPr lang="de-DE" sz="1400" dirty="0">
                <a:solidFill>
                  <a:srgbClr val="2F314D"/>
                </a:solidFill>
              </a:rPr>
              <a:t> </a:t>
            </a:r>
            <a:r>
              <a:rPr lang="de-DE" sz="1400" dirty="0" err="1">
                <a:solidFill>
                  <a:srgbClr val="2F314D"/>
                </a:solidFill>
              </a:rPr>
              <a:t>recipe</a:t>
            </a:r>
            <a:r>
              <a:rPr lang="de-DE" sz="1400" dirty="0">
                <a:solidFill>
                  <a:srgbClr val="2F314D"/>
                </a:solidFill>
              </a:rPr>
              <a:t> in 1/8th </a:t>
            </a:r>
            <a:r>
              <a:rPr lang="de-DE" sz="1400" dirty="0" err="1">
                <a:solidFill>
                  <a:srgbClr val="2F314D"/>
                </a:solidFill>
              </a:rPr>
              <a:t>of</a:t>
            </a:r>
            <a:r>
              <a:rPr lang="de-DE" sz="1400" dirty="0">
                <a:solidFill>
                  <a:srgbClr val="2F314D"/>
                </a:solidFill>
              </a:rPr>
              <a:t> </a:t>
            </a:r>
            <a:r>
              <a:rPr lang="de-DE" sz="1400" dirty="0" err="1">
                <a:solidFill>
                  <a:srgbClr val="2F314D"/>
                </a:solidFill>
              </a:rPr>
              <a:t>the</a:t>
            </a:r>
            <a:r>
              <a:rPr lang="de-DE" sz="1400" dirty="0">
                <a:solidFill>
                  <a:srgbClr val="2F314D"/>
                </a:solidFill>
              </a:rPr>
              <a:t> time (i.e. </a:t>
            </a:r>
            <a:r>
              <a:rPr lang="de-DE" sz="1400" dirty="0" err="1">
                <a:solidFill>
                  <a:srgbClr val="2F314D"/>
                </a:solidFill>
              </a:rPr>
              <a:t>none</a:t>
            </a:r>
            <a:r>
              <a:rPr lang="de-DE" sz="1400" dirty="0">
                <a:solidFill>
                  <a:srgbClr val="2F314D"/>
                </a:solidFill>
              </a:rPr>
              <a:t> </a:t>
            </a:r>
            <a:r>
              <a:rPr lang="de-DE" sz="1400" dirty="0" err="1">
                <a:solidFill>
                  <a:srgbClr val="2F314D"/>
                </a:solidFill>
              </a:rPr>
              <a:t>rises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its</a:t>
            </a:r>
            <a:r>
              <a:rPr lang="de-DE" sz="1400" dirty="0">
                <a:solidFill>
                  <a:srgbClr val="2F314D"/>
                </a:solidFill>
              </a:rPr>
              <a:t> </a:t>
            </a:r>
            <a:r>
              <a:rPr lang="de-DE" sz="1400" dirty="0" err="1">
                <a:solidFill>
                  <a:srgbClr val="2F314D"/>
                </a:solidFill>
              </a:rPr>
              <a:t>full</a:t>
            </a:r>
            <a:r>
              <a:rPr lang="de-DE" sz="1400" dirty="0">
                <a:solidFill>
                  <a:srgbClr val="2F314D"/>
                </a:solidFill>
              </a:rPr>
              <a:t> potential</a:t>
            </a:r>
            <a:r>
              <a:rPr lang="de-DE" sz="1400" dirty="0" smtClean="0">
                <a:solidFill>
                  <a:srgbClr val="2F314D"/>
                </a:solidFill>
              </a:rPr>
              <a:t>)</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pPr marL="0" indent="0">
              <a:buNone/>
            </a:pPr>
            <a:endParaRPr lang="de-DE" sz="1400" dirty="0" smtClean="0">
              <a:solidFill>
                <a:srgbClr val="2F314D"/>
              </a:solidFill>
            </a:endParaRPr>
          </a:p>
          <a:p>
            <a:r>
              <a:rPr lang="de-DE" sz="1400" dirty="0" err="1" smtClean="0">
                <a:solidFill>
                  <a:srgbClr val="2F314D"/>
                </a:solidFill>
              </a:rPr>
              <a:t>Eliminate</a:t>
            </a:r>
            <a:r>
              <a:rPr lang="de-DE" sz="1400" dirty="0" smtClean="0">
                <a:solidFill>
                  <a:srgbClr val="2F314D"/>
                </a:solidFill>
              </a:rPr>
              <a:t> half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keep</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endParaRPr lang="de-DE" sz="1400" dirty="0" smtClean="0">
              <a:solidFill>
                <a:srgbClr val="2F314D"/>
              </a:solidFill>
            </a:endParaRPr>
          </a:p>
          <a:p>
            <a:r>
              <a:rPr lang="de-DE" sz="1400" dirty="0" smtClean="0">
                <a:solidFill>
                  <a:srgbClr val="2F314D"/>
                </a:solidFill>
              </a:rPr>
              <a:t>Round 2 – Cook </a:t>
            </a:r>
            <a:r>
              <a:rPr lang="de-DE" sz="1400" dirty="0" err="1" smtClean="0">
                <a:solidFill>
                  <a:srgbClr val="2F314D"/>
                </a:solidFill>
              </a:rPr>
              <a:t>every</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again</a:t>
            </a:r>
            <a:r>
              <a:rPr lang="de-DE" sz="1400" dirty="0" smtClean="0">
                <a:solidFill>
                  <a:srgbClr val="2F314D"/>
                </a:solidFill>
              </a:rPr>
              <a:t>, but double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effort</a:t>
            </a:r>
            <a:r>
              <a:rPr lang="de-DE" sz="1400" dirty="0" smtClean="0">
                <a:solidFill>
                  <a:srgbClr val="2F314D"/>
                </a:solidFill>
              </a:rPr>
              <a:t> (i.e. </a:t>
            </a:r>
            <a:r>
              <a:rPr lang="de-DE" sz="1400" dirty="0" err="1" smtClean="0">
                <a:solidFill>
                  <a:srgbClr val="2F314D"/>
                </a:solidFill>
              </a:rPr>
              <a:t>spend</a:t>
            </a:r>
            <a:r>
              <a:rPr lang="de-DE" sz="1400" dirty="0" smtClean="0">
                <a:solidFill>
                  <a:srgbClr val="2F314D"/>
                </a:solidFill>
              </a:rPr>
              <a:t> 1/4th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time)</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r>
              <a:rPr lang="de-DE" sz="1400" dirty="0" smtClean="0">
                <a:solidFill>
                  <a:srgbClr val="2F314D"/>
                </a:solidFill>
              </a:rPr>
              <a:t>Repeat </a:t>
            </a:r>
            <a:r>
              <a:rPr lang="de-DE" sz="1400" dirty="0" err="1" smtClean="0">
                <a:solidFill>
                  <a:srgbClr val="2F314D"/>
                </a:solidFill>
              </a:rPr>
              <a:t>until</a:t>
            </a:r>
            <a:r>
              <a:rPr lang="de-DE" sz="1400" dirty="0" smtClean="0">
                <a:solidFill>
                  <a:srgbClr val="2F314D"/>
                </a:solidFill>
              </a:rPr>
              <a:t> </a:t>
            </a:r>
            <a:r>
              <a:rPr lang="de-DE" sz="1400" dirty="0" err="1" smtClean="0">
                <a:solidFill>
                  <a:srgbClr val="2F314D"/>
                </a:solidFill>
              </a:rPr>
              <a:t>one</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remains</a:t>
            </a:r>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pPr marL="0" indent="0">
              <a:buNone/>
            </a:pPr>
            <a:endParaRPr lang="de-DE" sz="1400" dirty="0">
              <a:solidFill>
                <a:srgbClr val="2F314D"/>
              </a:solidFill>
            </a:endParaRPr>
          </a:p>
          <a:p>
            <a:r>
              <a:rPr lang="de-DE" sz="1400" dirty="0" err="1" smtClean="0">
                <a:solidFill>
                  <a:srgbClr val="2F314D"/>
                </a:solidFill>
              </a:rPr>
              <a:t>We</a:t>
            </a:r>
            <a:r>
              <a:rPr lang="de-DE" sz="1400" dirty="0" smtClean="0">
                <a:solidFill>
                  <a:srgbClr val="2F314D"/>
                </a:solidFill>
              </a:rPr>
              <a:t> </a:t>
            </a:r>
            <a:r>
              <a:rPr lang="de-DE" sz="1400" dirty="0" err="1" smtClean="0">
                <a:solidFill>
                  <a:srgbClr val="2F314D"/>
                </a:solidFill>
              </a:rPr>
              <a:t>have</a:t>
            </a:r>
            <a:r>
              <a:rPr lang="de-DE" sz="1400" dirty="0" smtClean="0">
                <a:solidFill>
                  <a:srgbClr val="2F314D"/>
                </a:solidFill>
              </a:rPr>
              <a:t> </a:t>
            </a:r>
            <a:r>
              <a:rPr lang="de-DE" sz="1400" dirty="0" err="1" smtClean="0">
                <a:solidFill>
                  <a:srgbClr val="2F314D"/>
                </a:solidFill>
              </a:rPr>
              <a:t>spent</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time </a:t>
            </a:r>
            <a:r>
              <a:rPr lang="de-DE" sz="1400" dirty="0" err="1" smtClean="0">
                <a:solidFill>
                  <a:srgbClr val="2F314D"/>
                </a:solidFill>
              </a:rPr>
              <a:t>to</a:t>
            </a:r>
            <a:r>
              <a:rPr lang="de-DE" sz="1400" dirty="0" smtClean="0">
                <a:solidFill>
                  <a:srgbClr val="2F314D"/>
                </a:solidFill>
              </a:rPr>
              <a:t> </a:t>
            </a:r>
            <a:r>
              <a:rPr lang="de-DE" sz="1400" dirty="0" err="1" smtClean="0">
                <a:solidFill>
                  <a:srgbClr val="2F314D"/>
                </a:solidFill>
              </a:rPr>
              <a:t>cook</a:t>
            </a:r>
            <a:r>
              <a:rPr lang="de-DE" sz="1400" dirty="0" smtClean="0">
                <a:solidFill>
                  <a:srgbClr val="2F314D"/>
                </a:solidFill>
              </a:rPr>
              <a:t> 3 </a:t>
            </a:r>
            <a:r>
              <a:rPr lang="de-DE" sz="1400" dirty="0" err="1" smtClean="0">
                <a:solidFill>
                  <a:srgbClr val="2F314D"/>
                </a:solidFill>
              </a:rPr>
              <a:t>full</a:t>
            </a:r>
            <a:r>
              <a:rPr lang="de-DE" sz="1400" dirty="0" smtClean="0">
                <a:solidFill>
                  <a:srgbClr val="2F314D"/>
                </a:solidFill>
              </a:rPr>
              <a:t> </a:t>
            </a:r>
            <a:r>
              <a:rPr lang="de-DE" sz="1400" dirty="0" err="1" smtClean="0">
                <a:solidFill>
                  <a:srgbClr val="2F314D"/>
                </a:solidFill>
              </a:rPr>
              <a:t>dishes</a:t>
            </a:r>
            <a:r>
              <a:rPr lang="de-DE" sz="1400" dirty="0" smtClean="0">
                <a:solidFill>
                  <a:srgbClr val="2F314D"/>
                </a:solidFill>
              </a:rPr>
              <a:t>, but </a:t>
            </a:r>
            <a:r>
              <a:rPr lang="de-DE" sz="1400" dirty="0" err="1" smtClean="0">
                <a:solidFill>
                  <a:srgbClr val="2F314D"/>
                </a:solidFill>
              </a:rPr>
              <a:t>explored</a:t>
            </a:r>
            <a:r>
              <a:rPr lang="de-DE" sz="1400" dirty="0" smtClean="0">
                <a:solidFill>
                  <a:srgbClr val="2F314D"/>
                </a:solidFill>
              </a:rPr>
              <a:t> 8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works</a:t>
            </a:r>
            <a:r>
              <a:rPr lang="de-DE" sz="1400" dirty="0" smtClean="0">
                <a:solidFill>
                  <a:srgbClr val="2F314D"/>
                </a:solidFill>
              </a:rPr>
              <a:t> </a:t>
            </a:r>
            <a:r>
              <a:rPr lang="de-DE" sz="1400" dirty="0" err="1" smtClean="0">
                <a:solidFill>
                  <a:srgbClr val="2F314D"/>
                </a:solidFill>
              </a:rPr>
              <a:t>with</a:t>
            </a:r>
            <a:r>
              <a:rPr lang="de-DE" sz="1400" dirty="0" smtClean="0">
                <a:solidFill>
                  <a:srgbClr val="2F314D"/>
                </a:solidFill>
              </a:rPr>
              <a:t> </a:t>
            </a:r>
            <a:r>
              <a:rPr lang="de-DE" sz="1400" dirty="0" err="1" smtClean="0">
                <a:solidFill>
                  <a:srgbClr val="2F314D"/>
                </a:solidFill>
              </a:rPr>
              <a:t>more</a:t>
            </a:r>
            <a:r>
              <a:rPr lang="de-DE" sz="1400" dirty="0" smtClean="0">
                <a:solidFill>
                  <a:srgbClr val="2F314D"/>
                </a:solidFill>
              </a:rPr>
              <a:t>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too</a:t>
            </a:r>
            <a:r>
              <a:rPr lang="de-DE" sz="1400" dirty="0" smtClean="0">
                <a:solidFill>
                  <a:srgbClr val="2F314D"/>
                </a:solidFill>
              </a:rPr>
              <a:t>)</a:t>
            </a:r>
          </a:p>
          <a:p>
            <a:r>
              <a:rPr lang="de-DE" sz="1400" dirty="0" err="1" smtClean="0">
                <a:solidFill>
                  <a:srgbClr val="2F314D"/>
                </a:solidFill>
              </a:rPr>
              <a:t>Similar</a:t>
            </a:r>
            <a:r>
              <a:rPr lang="de-DE" sz="1400" dirty="0" smtClean="0">
                <a:solidFill>
                  <a:srgbClr val="2F314D"/>
                </a:solidFill>
              </a:rPr>
              <a:t> (</a:t>
            </a:r>
            <a:r>
              <a:rPr lang="de-DE" sz="1400" dirty="0" err="1" smtClean="0">
                <a:solidFill>
                  <a:srgbClr val="2F314D"/>
                </a:solidFill>
              </a:rPr>
              <a:t>although</a:t>
            </a:r>
            <a:r>
              <a:rPr lang="de-DE" sz="1400" dirty="0" smtClean="0">
                <a:solidFill>
                  <a:srgbClr val="2F314D"/>
                </a:solidFill>
              </a:rPr>
              <a:t> not </a:t>
            </a:r>
            <a:r>
              <a:rPr lang="de-DE" sz="1400" dirty="0" err="1" smtClean="0">
                <a:solidFill>
                  <a:srgbClr val="2F314D"/>
                </a:solidFill>
              </a:rPr>
              <a:t>equivalent</a:t>
            </a:r>
            <a:r>
              <a:rPr lang="de-DE" sz="1400" dirty="0" smtClean="0">
                <a:solidFill>
                  <a:srgbClr val="2F314D"/>
                </a:solidFill>
              </a:rPr>
              <a:t>) </a:t>
            </a:r>
            <a:r>
              <a:rPr lang="de-DE" sz="1400" dirty="0" err="1" smtClean="0">
                <a:solidFill>
                  <a:srgbClr val="2F314D"/>
                </a:solidFill>
              </a:rPr>
              <a:t>to</a:t>
            </a:r>
            <a:r>
              <a:rPr lang="de-DE" sz="1400" dirty="0" smtClean="0">
                <a:solidFill>
                  <a:srgbClr val="2F314D"/>
                </a:solidFill>
              </a:rPr>
              <a:t> </a:t>
            </a:r>
            <a:r>
              <a:rPr lang="de-DE" sz="1400" dirty="0" err="1" smtClean="0">
                <a:solidFill>
                  <a:srgbClr val="2F314D"/>
                </a:solidFill>
              </a:rPr>
              <a:t>how</a:t>
            </a:r>
            <a:r>
              <a:rPr lang="de-DE" sz="1400" dirty="0" smtClean="0">
                <a:solidFill>
                  <a:srgbClr val="2F314D"/>
                </a:solidFill>
              </a:rPr>
              <a:t> BOHB </a:t>
            </a:r>
            <a:r>
              <a:rPr lang="de-DE" sz="1400" dirty="0" err="1" smtClean="0">
                <a:solidFill>
                  <a:srgbClr val="2F314D"/>
                </a:solidFill>
              </a:rPr>
              <a:t>finds</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r>
              <a:rPr lang="de-DE" sz="1400" dirty="0" smtClean="0">
                <a:solidFill>
                  <a:srgbClr val="2F314D"/>
                </a:solidFill>
              </a:rPr>
              <a:t> </a:t>
            </a:r>
            <a:r>
              <a:rPr lang="de-DE" sz="1400" dirty="0" err="1" smtClean="0">
                <a:solidFill>
                  <a:srgbClr val="2F314D"/>
                </a:solidFill>
              </a:rPr>
              <a:t>model</a:t>
            </a:r>
            <a:r>
              <a:rPr lang="de-DE" sz="1400" dirty="0" smtClean="0">
                <a:solidFill>
                  <a:srgbClr val="2F314D"/>
                </a:solidFill>
              </a:rPr>
              <a:t> </a:t>
            </a:r>
            <a:r>
              <a:rPr lang="de-DE" sz="1400" dirty="0" err="1" smtClean="0">
                <a:solidFill>
                  <a:srgbClr val="2F314D"/>
                </a:solidFill>
              </a:rPr>
              <a:t>hyperparameters</a:t>
            </a:r>
            <a:endParaRPr lang="de-DE" sz="1400" dirty="0">
              <a:solidFill>
                <a:srgbClr val="2F314D"/>
              </a:solidFill>
            </a:endParaRPr>
          </a:p>
        </p:txBody>
      </p:sp>
      <p:grpSp>
        <p:nvGrpSpPr>
          <p:cNvPr id="12" name="Gruppieren 11"/>
          <p:cNvGrpSpPr/>
          <p:nvPr/>
        </p:nvGrpSpPr>
        <p:grpSpPr>
          <a:xfrm>
            <a:off x="683568" y="1628378"/>
            <a:ext cx="8129145" cy="1003575"/>
            <a:chOff x="1014855" y="2384071"/>
            <a:chExt cx="8129145" cy="1003575"/>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996" y="2501186"/>
              <a:ext cx="900804" cy="886460"/>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678" y="2501186"/>
              <a:ext cx="1081804" cy="88511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39" y="2482595"/>
              <a:ext cx="962725" cy="90384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789" y="2645625"/>
              <a:ext cx="900804" cy="59623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13" y="2384071"/>
              <a:ext cx="878925" cy="1002227"/>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6598" y="2420888"/>
              <a:ext cx="747402" cy="928590"/>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855" y="2441510"/>
              <a:ext cx="852074" cy="887351"/>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2364" y="2453136"/>
              <a:ext cx="814858" cy="864095"/>
            </a:xfrm>
            <a:prstGeom prst="rect">
              <a:avLst/>
            </a:prstGeom>
          </p:spPr>
        </p:pic>
      </p:grpSp>
      <p:grpSp>
        <p:nvGrpSpPr>
          <p:cNvPr id="23" name="Gruppieren 22"/>
          <p:cNvGrpSpPr/>
          <p:nvPr/>
        </p:nvGrpSpPr>
        <p:grpSpPr>
          <a:xfrm>
            <a:off x="683568" y="1697443"/>
            <a:ext cx="852074" cy="864095"/>
            <a:chOff x="683568" y="2273929"/>
            <a:chExt cx="852074" cy="864095"/>
          </a:xfrm>
        </p:grpSpPr>
        <p:cxnSp>
          <p:nvCxnSpPr>
            <p:cNvPr id="14" name="Gerader Verbinder 13"/>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a:xfrm>
            <a:off x="5889664" y="1709073"/>
            <a:ext cx="852074" cy="864095"/>
            <a:chOff x="683568" y="2273929"/>
            <a:chExt cx="852074" cy="864095"/>
          </a:xfrm>
        </p:grpSpPr>
        <p:cxnSp>
          <p:nvCxnSpPr>
            <p:cNvPr id="26" name="Gerader Verbinder 25"/>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a:xfrm>
            <a:off x="4746866" y="1709073"/>
            <a:ext cx="852074" cy="864095"/>
            <a:chOff x="683568" y="2273929"/>
            <a:chExt cx="852074" cy="864095"/>
          </a:xfrm>
        </p:grpSpPr>
        <p:cxnSp>
          <p:nvCxnSpPr>
            <p:cNvPr id="29" name="Gerader Verbinder 2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1657564" y="1709073"/>
            <a:ext cx="852074" cy="864095"/>
            <a:chOff x="683568" y="2273929"/>
            <a:chExt cx="852074" cy="864095"/>
          </a:xfrm>
        </p:grpSpPr>
        <p:cxnSp>
          <p:nvCxnSpPr>
            <p:cNvPr id="32" name="Gerader Verbinder 3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p:nvGrpSpPr>
        <p:grpSpPr>
          <a:xfrm>
            <a:off x="542526" y="3287537"/>
            <a:ext cx="3944680" cy="1002367"/>
            <a:chOff x="542526" y="4066828"/>
            <a:chExt cx="3944680" cy="1002367"/>
          </a:xfrm>
        </p:grpSpPr>
        <p:pic>
          <p:nvPicPr>
            <p:cNvPr id="34" name="Grafik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52" y="4165352"/>
              <a:ext cx="962725" cy="903843"/>
            </a:xfrm>
            <a:prstGeom prst="rect">
              <a:avLst/>
            </a:prstGeom>
          </p:spPr>
        </p:pic>
        <p:pic>
          <p:nvPicPr>
            <p:cNvPr id="35" name="Grafik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2995" y="4328382"/>
              <a:ext cx="900804" cy="596234"/>
            </a:xfrm>
            <a:prstGeom prst="rect">
              <a:avLst/>
            </a:prstGeom>
          </p:spPr>
        </p:pic>
        <p:pic>
          <p:nvPicPr>
            <p:cNvPr id="36" name="Grafik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526" y="4066828"/>
              <a:ext cx="878925" cy="1002227"/>
            </a:xfrm>
            <a:prstGeom prst="rect">
              <a:avLst/>
            </a:prstGeom>
          </p:spPr>
        </p:pic>
        <p:pic>
          <p:nvPicPr>
            <p:cNvPr id="37" name="Grafik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9804" y="4103645"/>
              <a:ext cx="747402" cy="928590"/>
            </a:xfrm>
            <a:prstGeom prst="rect">
              <a:avLst/>
            </a:prstGeom>
          </p:spPr>
        </p:pic>
      </p:grpSp>
      <p:grpSp>
        <p:nvGrpSpPr>
          <p:cNvPr id="38" name="Gruppieren 37"/>
          <p:cNvGrpSpPr/>
          <p:nvPr/>
        </p:nvGrpSpPr>
        <p:grpSpPr>
          <a:xfrm>
            <a:off x="2737360" y="3386061"/>
            <a:ext cx="852074" cy="864095"/>
            <a:chOff x="683568" y="2273929"/>
            <a:chExt cx="852074" cy="864095"/>
          </a:xfrm>
        </p:grpSpPr>
        <p:cxnSp>
          <p:nvCxnSpPr>
            <p:cNvPr id="39" name="Gerader Verbinder 3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uppieren 40"/>
          <p:cNvGrpSpPr/>
          <p:nvPr/>
        </p:nvGrpSpPr>
        <p:grpSpPr>
          <a:xfrm>
            <a:off x="555951" y="3389995"/>
            <a:ext cx="852074" cy="864095"/>
            <a:chOff x="683568" y="2273929"/>
            <a:chExt cx="852074" cy="864095"/>
          </a:xfrm>
        </p:grpSpPr>
        <p:cxnSp>
          <p:nvCxnSpPr>
            <p:cNvPr id="42" name="Gerader Verbinder 4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44" name="Grafik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521" y="4694733"/>
            <a:ext cx="962725" cy="903843"/>
          </a:xfrm>
          <a:prstGeom prst="rect">
            <a:avLst/>
          </a:prstGeom>
        </p:spPr>
      </p:pic>
      <p:pic>
        <p:nvPicPr>
          <p:cNvPr id="45" name="Grafik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9613" y="4694732"/>
            <a:ext cx="747402" cy="928590"/>
          </a:xfrm>
          <a:prstGeom prst="rect">
            <a:avLst/>
          </a:prstGeom>
        </p:spPr>
      </p:pic>
      <p:grpSp>
        <p:nvGrpSpPr>
          <p:cNvPr id="46" name="Gruppieren 45"/>
          <p:cNvGrpSpPr/>
          <p:nvPr/>
        </p:nvGrpSpPr>
        <p:grpSpPr>
          <a:xfrm>
            <a:off x="1535642" y="4726980"/>
            <a:ext cx="852074" cy="864095"/>
            <a:chOff x="683568" y="2273929"/>
            <a:chExt cx="852074" cy="864095"/>
          </a:xfrm>
        </p:grpSpPr>
        <p:cxnSp>
          <p:nvCxnSpPr>
            <p:cNvPr id="47" name="Gerader Verbinder 46"/>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Gerader Verbinder 47"/>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84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Model Evaluation</a:t>
            </a:r>
            <a:endParaRPr lang="de-DE" dirty="0"/>
          </a:p>
        </p:txBody>
      </p:sp>
      <p:sp>
        <p:nvSpPr>
          <p:cNvPr id="3" name="Textplatzhalter 2"/>
          <p:cNvSpPr>
            <a:spLocks noGrp="1"/>
          </p:cNvSpPr>
          <p:nvPr>
            <p:ph type="body" sz="quarter" idx="13"/>
          </p:nvPr>
        </p:nvSpPr>
        <p:spPr/>
        <p:txBody>
          <a:bodyPr/>
          <a:lstStyle/>
          <a:p>
            <a:r>
              <a:rPr lang="de-DE" sz="1400" b="0" dirty="0" err="1">
                <a:solidFill>
                  <a:srgbClr val="2F314D"/>
                </a:solidFill>
              </a:rPr>
              <a:t>How</a:t>
            </a:r>
            <a:r>
              <a:rPr lang="de-DE" sz="1400" b="0" dirty="0">
                <a:solidFill>
                  <a:srgbClr val="2F314D"/>
                </a:solidFill>
              </a:rPr>
              <a:t> </a:t>
            </a:r>
            <a:r>
              <a:rPr lang="de-DE" sz="1400" b="0" dirty="0" err="1">
                <a:solidFill>
                  <a:srgbClr val="2F314D"/>
                </a:solidFill>
              </a:rPr>
              <a:t>does</a:t>
            </a:r>
            <a:r>
              <a:rPr lang="de-DE" sz="1400" b="0" dirty="0">
                <a:solidFill>
                  <a:srgbClr val="2F314D"/>
                </a:solidFill>
              </a:rPr>
              <a:t> </a:t>
            </a:r>
            <a:r>
              <a:rPr lang="de-DE" sz="1400" b="0" dirty="0" err="1">
                <a:solidFill>
                  <a:srgbClr val="2F314D"/>
                </a:solidFill>
              </a:rPr>
              <a:t>the</a:t>
            </a:r>
            <a:r>
              <a:rPr lang="de-DE" sz="1400" b="0" dirty="0">
                <a:solidFill>
                  <a:srgbClr val="2F314D"/>
                </a:solidFill>
              </a:rPr>
              <a:t> </a:t>
            </a:r>
            <a:r>
              <a:rPr lang="de-DE" sz="1400" b="0" dirty="0" err="1">
                <a:solidFill>
                  <a:srgbClr val="2F314D"/>
                </a:solidFill>
              </a:rPr>
              <a:t>user</a:t>
            </a:r>
            <a:r>
              <a:rPr lang="de-DE" sz="1400" b="0" dirty="0">
                <a:solidFill>
                  <a:srgbClr val="2F314D"/>
                </a:solidFill>
              </a:rPr>
              <a:t> </a:t>
            </a:r>
            <a:r>
              <a:rPr lang="de-DE" sz="1400" b="0" dirty="0" err="1">
                <a:solidFill>
                  <a:srgbClr val="2F314D"/>
                </a:solidFill>
              </a:rPr>
              <a:t>know</a:t>
            </a:r>
            <a:r>
              <a:rPr lang="de-DE" sz="1400" b="0" dirty="0">
                <a:solidFill>
                  <a:srgbClr val="2F314D"/>
                </a:solidFill>
              </a:rPr>
              <a:t> </a:t>
            </a:r>
            <a:r>
              <a:rPr lang="de-DE" sz="1400" b="0" dirty="0" err="1">
                <a:solidFill>
                  <a:srgbClr val="2F314D"/>
                </a:solidFill>
              </a:rPr>
              <a:t>if</a:t>
            </a:r>
            <a:r>
              <a:rPr lang="de-DE" sz="1400" b="0" dirty="0">
                <a:solidFill>
                  <a:srgbClr val="2F314D"/>
                </a:solidFill>
              </a:rPr>
              <a:t> a </a:t>
            </a:r>
            <a:r>
              <a:rPr lang="de-DE" sz="1400" b="0" dirty="0" err="1">
                <a:solidFill>
                  <a:srgbClr val="2F314D"/>
                </a:solidFill>
              </a:rPr>
              <a:t>model</a:t>
            </a:r>
            <a:r>
              <a:rPr lang="de-DE" sz="1400" b="0" dirty="0">
                <a:solidFill>
                  <a:srgbClr val="2F314D"/>
                </a:solidFill>
              </a:rPr>
              <a:t> </a:t>
            </a:r>
            <a:r>
              <a:rPr lang="de-DE" sz="1400" b="0" dirty="0" err="1">
                <a:solidFill>
                  <a:srgbClr val="2F314D"/>
                </a:solidFill>
              </a:rPr>
              <a:t>is</a:t>
            </a:r>
            <a:r>
              <a:rPr lang="de-DE" sz="1400" b="0" dirty="0">
                <a:solidFill>
                  <a:srgbClr val="2F314D"/>
                </a:solidFill>
              </a:rPr>
              <a:t> </a:t>
            </a:r>
            <a:r>
              <a:rPr lang="de-DE" sz="1400" b="0" dirty="0" err="1">
                <a:solidFill>
                  <a:srgbClr val="2F314D"/>
                </a:solidFill>
              </a:rPr>
              <a:t>good</a:t>
            </a:r>
            <a:r>
              <a:rPr lang="de-DE" sz="1400" b="0" dirty="0" smtClean="0">
                <a:solidFill>
                  <a:srgbClr val="2F314D"/>
                </a:solidFill>
              </a:rPr>
              <a:t>?</a:t>
            </a:r>
          </a:p>
          <a:p>
            <a:r>
              <a:rPr lang="de-DE" sz="1400" b="0" dirty="0" smtClean="0">
                <a:solidFill>
                  <a:srgbClr val="2F314D"/>
                </a:solidFill>
              </a:rPr>
              <a:t>Model </a:t>
            </a:r>
            <a:r>
              <a:rPr lang="de-DE" sz="1400" b="0" dirty="0" err="1" smtClean="0">
                <a:solidFill>
                  <a:srgbClr val="2F314D"/>
                </a:solidFill>
              </a:rPr>
              <a:t>evaluation</a:t>
            </a:r>
            <a:endParaRPr lang="de-DE" sz="1400" b="0" dirty="0" smtClean="0">
              <a:solidFill>
                <a:srgbClr val="2F314D"/>
              </a:solidFill>
            </a:endParaRPr>
          </a:p>
          <a:p>
            <a:pPr lvl="1"/>
            <a:r>
              <a:rPr lang="de-DE" sz="1400" dirty="0" smtClean="0">
                <a:solidFill>
                  <a:srgbClr val="2F314D"/>
                </a:solidFill>
              </a:rPr>
              <a:t>Split </a:t>
            </a:r>
            <a:r>
              <a:rPr lang="de-DE" sz="1400" dirty="0" err="1" smtClean="0">
                <a:solidFill>
                  <a:srgbClr val="2F314D"/>
                </a:solidFill>
              </a:rPr>
              <a:t>into</a:t>
            </a:r>
            <a:r>
              <a:rPr lang="de-DE" sz="1400" dirty="0" smtClean="0">
                <a:solidFill>
                  <a:srgbClr val="2F314D"/>
                </a:solidFill>
              </a:rPr>
              <a:t> a </a:t>
            </a:r>
            <a:r>
              <a:rPr lang="de-DE" sz="1400" dirty="0" err="1" smtClean="0">
                <a:solidFill>
                  <a:srgbClr val="2F314D"/>
                </a:solidFill>
              </a:rPr>
              <a:t>train</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test</a:t>
            </a:r>
            <a:r>
              <a:rPr lang="de-DE" sz="1400" dirty="0" smtClean="0">
                <a:solidFill>
                  <a:srgbClr val="2F314D"/>
                </a:solidFill>
              </a:rPr>
              <a:t> </a:t>
            </a:r>
            <a:r>
              <a:rPr lang="de-DE" sz="1400" dirty="0" err="1" smtClean="0">
                <a:solidFill>
                  <a:srgbClr val="2F314D"/>
                </a:solidFill>
              </a:rPr>
              <a:t>dataset</a:t>
            </a:r>
            <a:endParaRPr lang="de-DE" sz="1400" dirty="0">
              <a:solidFill>
                <a:srgbClr val="2F314D"/>
              </a:solidFill>
            </a:endParaRPr>
          </a:p>
          <a:p>
            <a:pPr lvl="1"/>
            <a:r>
              <a:rPr lang="de-DE" sz="1400" b="0" dirty="0" smtClean="0">
                <a:solidFill>
                  <a:srgbClr val="2F314D"/>
                </a:solidFill>
              </a:rPr>
              <a:t>Train </a:t>
            </a:r>
            <a:r>
              <a:rPr lang="de-DE" sz="1400" b="0" dirty="0" err="1" smtClean="0">
                <a:solidFill>
                  <a:srgbClr val="2F314D"/>
                </a:solidFill>
              </a:rPr>
              <a:t>model</a:t>
            </a:r>
            <a:r>
              <a:rPr lang="de-DE" sz="1400" b="0" dirty="0" smtClean="0">
                <a:solidFill>
                  <a:srgbClr val="2F314D"/>
                </a:solidFill>
              </a:rPr>
              <a:t> </a:t>
            </a:r>
            <a:r>
              <a:rPr lang="de-DE" sz="1400" b="0" dirty="0" err="1" smtClean="0">
                <a:solidFill>
                  <a:srgbClr val="2F314D"/>
                </a:solidFill>
              </a:rPr>
              <a:t>only</a:t>
            </a:r>
            <a:r>
              <a:rPr lang="de-DE" sz="1400" b="0" dirty="0" smtClean="0">
                <a:solidFill>
                  <a:srgbClr val="2F314D"/>
                </a:solidFill>
              </a:rPr>
              <a:t> on </a:t>
            </a:r>
            <a:r>
              <a:rPr lang="de-DE" sz="1400" b="0" dirty="0" err="1" smtClean="0">
                <a:solidFill>
                  <a:srgbClr val="2F314D"/>
                </a:solidFill>
              </a:rPr>
              <a:t>train</a:t>
            </a:r>
            <a:r>
              <a:rPr lang="de-DE" sz="1400" b="0" dirty="0" smtClean="0">
                <a:solidFill>
                  <a:srgbClr val="2F314D"/>
                </a:solidFill>
              </a:rPr>
              <a:t> </a:t>
            </a:r>
            <a:r>
              <a:rPr lang="de-DE" sz="1400" b="0" dirty="0" err="1" smtClean="0">
                <a:solidFill>
                  <a:srgbClr val="2F314D"/>
                </a:solidFill>
              </a:rPr>
              <a:t>dataset</a:t>
            </a:r>
            <a:endParaRPr lang="de-DE" sz="1400" b="0" dirty="0" smtClean="0">
              <a:solidFill>
                <a:srgbClr val="2F314D"/>
              </a:solidFill>
            </a:endParaRPr>
          </a:p>
          <a:p>
            <a:pPr lvl="1"/>
            <a:r>
              <a:rPr lang="de-DE" sz="1400" dirty="0" err="1" smtClean="0">
                <a:solidFill>
                  <a:srgbClr val="2F314D"/>
                </a:solidFill>
              </a:rPr>
              <a:t>Compute</a:t>
            </a:r>
            <a:r>
              <a:rPr lang="de-DE" sz="1400" dirty="0" smtClean="0">
                <a:solidFill>
                  <a:srgbClr val="2F314D"/>
                </a:solidFill>
              </a:rPr>
              <a:t> </a:t>
            </a:r>
            <a:r>
              <a:rPr lang="de-DE" sz="1400" dirty="0" err="1" smtClean="0">
                <a:solidFill>
                  <a:srgbClr val="2F314D"/>
                </a:solidFill>
              </a:rPr>
              <a:t>error</a:t>
            </a:r>
            <a:r>
              <a:rPr lang="de-DE" sz="1400" dirty="0" smtClean="0">
                <a:solidFill>
                  <a:srgbClr val="2F314D"/>
                </a:solidFill>
              </a:rPr>
              <a:t> </a:t>
            </a:r>
            <a:r>
              <a:rPr lang="de-DE" sz="1400" dirty="0" err="1" smtClean="0">
                <a:solidFill>
                  <a:srgbClr val="2F314D"/>
                </a:solidFill>
              </a:rPr>
              <a:t>metrics</a:t>
            </a:r>
            <a:r>
              <a:rPr lang="de-DE" sz="1400" dirty="0" smtClean="0">
                <a:solidFill>
                  <a:srgbClr val="2F314D"/>
                </a:solidFill>
              </a:rPr>
              <a:t> on </a:t>
            </a:r>
            <a:r>
              <a:rPr lang="de-DE" sz="1400" dirty="0" err="1" smtClean="0">
                <a:solidFill>
                  <a:srgbClr val="2F314D"/>
                </a:solidFill>
              </a:rPr>
              <a:t>test</a:t>
            </a:r>
            <a:r>
              <a:rPr lang="de-DE" sz="1400" dirty="0" smtClean="0">
                <a:solidFill>
                  <a:srgbClr val="2F314D"/>
                </a:solidFill>
              </a:rPr>
              <a:t> </a:t>
            </a:r>
            <a:r>
              <a:rPr lang="de-DE" sz="1400" dirty="0" err="1" smtClean="0">
                <a:solidFill>
                  <a:srgbClr val="2F314D"/>
                </a:solidFill>
              </a:rPr>
              <a:t>dataset</a:t>
            </a:r>
            <a:endParaRPr lang="de-DE" sz="1400" dirty="0" smtClean="0">
              <a:solidFill>
                <a:srgbClr val="2F314D"/>
              </a:solidFill>
            </a:endParaRPr>
          </a:p>
          <a:p>
            <a:pPr lvl="1"/>
            <a:r>
              <a:rPr lang="de-DE" sz="1400" b="0" dirty="0" err="1" smtClean="0">
                <a:solidFill>
                  <a:srgbClr val="2F314D"/>
                </a:solidFill>
              </a:rPr>
              <a:t>Visualize</a:t>
            </a:r>
            <a:r>
              <a:rPr lang="de-DE" sz="1400" b="0" dirty="0" smtClean="0">
                <a:solidFill>
                  <a:srgbClr val="2F314D"/>
                </a:solidFill>
              </a:rPr>
              <a:t> </a:t>
            </a:r>
            <a:r>
              <a:rPr lang="de-DE" sz="1400" b="0" dirty="0" err="1" smtClean="0">
                <a:solidFill>
                  <a:srgbClr val="2F314D"/>
                </a:solidFill>
              </a:rPr>
              <a:t>predictions</a:t>
            </a:r>
            <a:r>
              <a:rPr lang="de-DE" sz="1400" b="0" dirty="0" smtClean="0">
                <a:solidFill>
                  <a:srgbClr val="2F314D"/>
                </a:solidFill>
              </a:rPr>
              <a:t> on </a:t>
            </a:r>
            <a:r>
              <a:rPr lang="de-DE" sz="1400" b="0" dirty="0" err="1" smtClean="0">
                <a:solidFill>
                  <a:srgbClr val="2F314D"/>
                </a:solidFill>
              </a:rPr>
              <a:t>test</a:t>
            </a:r>
            <a:r>
              <a:rPr lang="de-DE" sz="1400" b="0" dirty="0" smtClean="0">
                <a:solidFill>
                  <a:srgbClr val="2F314D"/>
                </a:solidFill>
              </a:rPr>
              <a:t> </a:t>
            </a:r>
            <a:r>
              <a:rPr lang="de-DE" sz="1400" b="0" dirty="0" err="1" smtClean="0">
                <a:solidFill>
                  <a:srgbClr val="2F314D"/>
                </a:solidFill>
              </a:rPr>
              <a:t>dataset</a:t>
            </a:r>
            <a:r>
              <a:rPr lang="de-DE" sz="1400" b="0" dirty="0" smtClean="0">
                <a:solidFill>
                  <a:srgbClr val="2F314D"/>
                </a:solidFill>
              </a:rPr>
              <a:t> </a:t>
            </a:r>
            <a:r>
              <a:rPr lang="de-DE" sz="1400" b="0" dirty="0" err="1" smtClean="0">
                <a:solidFill>
                  <a:srgbClr val="2F314D"/>
                </a:solidFill>
              </a:rPr>
              <a:t>for</a:t>
            </a:r>
            <a:r>
              <a:rPr lang="de-DE" sz="1400" b="0" dirty="0" smtClean="0">
                <a:solidFill>
                  <a:srgbClr val="2F314D"/>
                </a:solidFill>
              </a:rPr>
              <a:t> </a:t>
            </a:r>
            <a:r>
              <a:rPr lang="de-DE" sz="1400" b="0" dirty="0" err="1" smtClean="0">
                <a:solidFill>
                  <a:srgbClr val="2F314D"/>
                </a:solidFill>
              </a:rPr>
              <a:t>interpretability</a:t>
            </a:r>
            <a:endParaRPr lang="de-DE" sz="1400" b="0" dirty="0">
              <a:solidFill>
                <a:srgbClr val="2F314D"/>
              </a:solidFill>
            </a:endParaRPr>
          </a:p>
          <a:p>
            <a:r>
              <a:rPr lang="de-DE" sz="1400" b="0" dirty="0" smtClean="0">
                <a:solidFill>
                  <a:srgbClr val="2F314D"/>
                </a:solidFill>
              </a:rPr>
              <a:t>Train </a:t>
            </a:r>
            <a:r>
              <a:rPr lang="de-DE" sz="1400" b="0" dirty="0" err="1" smtClean="0">
                <a:solidFill>
                  <a:srgbClr val="2F314D"/>
                </a:solidFill>
              </a:rPr>
              <a:t>the</a:t>
            </a:r>
            <a:r>
              <a:rPr lang="de-DE" sz="1400" b="0" dirty="0" smtClean="0">
                <a:solidFill>
                  <a:srgbClr val="2F314D"/>
                </a:solidFill>
              </a:rPr>
              <a:t> final </a:t>
            </a:r>
            <a:r>
              <a:rPr lang="de-DE" sz="1400" b="0" dirty="0" err="1" smtClean="0">
                <a:solidFill>
                  <a:srgbClr val="2F314D"/>
                </a:solidFill>
              </a:rPr>
              <a:t>model</a:t>
            </a:r>
            <a:r>
              <a:rPr lang="de-DE" sz="1400" b="0" dirty="0" smtClean="0">
                <a:solidFill>
                  <a:srgbClr val="2F314D"/>
                </a:solidFill>
              </a:rPr>
              <a:t> on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full</a:t>
            </a:r>
            <a:r>
              <a:rPr lang="de-DE" sz="1400" b="0" dirty="0" smtClean="0">
                <a:solidFill>
                  <a:srgbClr val="2F314D"/>
                </a:solidFill>
              </a:rPr>
              <a:t> </a:t>
            </a:r>
            <a:r>
              <a:rPr lang="de-DE" sz="1400" b="0" dirty="0" err="1" smtClean="0">
                <a:solidFill>
                  <a:srgbClr val="2F314D"/>
                </a:solidFill>
              </a:rPr>
              <a:t>dataset</a:t>
            </a:r>
            <a:endParaRPr lang="de-DE" sz="1400" b="0" dirty="0">
              <a:solidFill>
                <a:srgbClr val="2F314D"/>
              </a:solidFill>
            </a:endParaRPr>
          </a:p>
        </p:txBody>
      </p:sp>
      <p:grpSp>
        <p:nvGrpSpPr>
          <p:cNvPr id="6" name="Gruppieren 5"/>
          <p:cNvGrpSpPr/>
          <p:nvPr/>
        </p:nvGrpSpPr>
        <p:grpSpPr>
          <a:xfrm>
            <a:off x="638164" y="4581128"/>
            <a:ext cx="3277316" cy="533884"/>
            <a:chOff x="2123728" y="4906946"/>
            <a:chExt cx="4464496" cy="648072"/>
          </a:xfrm>
        </p:grpSpPr>
        <p:sp>
          <p:nvSpPr>
            <p:cNvPr id="4" name="Rechteck 3"/>
            <p:cNvSpPr/>
            <p:nvPr/>
          </p:nvSpPr>
          <p:spPr>
            <a:xfrm>
              <a:off x="2123728" y="4906946"/>
              <a:ext cx="3096344" cy="648072"/>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70% </a:t>
              </a:r>
              <a:r>
                <a:rPr lang="de-DE" sz="1400" dirty="0" err="1" smtClean="0"/>
                <a:t>train</a:t>
              </a:r>
              <a:r>
                <a:rPr lang="de-DE" sz="1400" dirty="0" smtClean="0"/>
                <a:t> </a:t>
              </a:r>
              <a:r>
                <a:rPr lang="de-DE" sz="1400" dirty="0" err="1" smtClean="0"/>
                <a:t>data</a:t>
              </a:r>
              <a:endParaRPr lang="de-DE" sz="1400" dirty="0"/>
            </a:p>
          </p:txBody>
        </p:sp>
        <p:sp>
          <p:nvSpPr>
            <p:cNvPr id="5" name="Rechteck 4"/>
            <p:cNvSpPr/>
            <p:nvPr/>
          </p:nvSpPr>
          <p:spPr>
            <a:xfrm>
              <a:off x="5220072" y="4906946"/>
              <a:ext cx="1368152" cy="648072"/>
            </a:xfrm>
            <a:prstGeom prst="rect">
              <a:avLst/>
            </a:prstGeom>
            <a:solidFill>
              <a:srgbClr val="3BBAED"/>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30% </a:t>
              </a:r>
              <a:r>
                <a:rPr lang="de-DE" sz="1400" dirty="0" err="1" smtClean="0"/>
                <a:t>test</a:t>
              </a:r>
              <a:r>
                <a:rPr lang="de-DE" sz="1400" dirty="0" smtClean="0"/>
                <a:t> </a:t>
              </a:r>
              <a:r>
                <a:rPr lang="de-DE" sz="1400" dirty="0" err="1" smtClean="0"/>
                <a:t>data</a:t>
              </a:r>
              <a:endParaRPr lang="de-DE" sz="1400" dirty="0"/>
            </a:p>
          </p:txBody>
        </p:sp>
      </p:grpSp>
      <p:sp>
        <p:nvSpPr>
          <p:cNvPr id="7" name="Ellipse 6"/>
          <p:cNvSpPr/>
          <p:nvPr/>
        </p:nvSpPr>
        <p:spPr>
          <a:xfrm>
            <a:off x="530152" y="4529214"/>
            <a:ext cx="2529680" cy="737947"/>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467544" y="4085205"/>
            <a:ext cx="3736664" cy="307777"/>
          </a:xfrm>
          <a:prstGeom prst="rect">
            <a:avLst/>
          </a:prstGeom>
          <a:noFill/>
        </p:spPr>
        <p:txBody>
          <a:bodyPr wrap="none" rtlCol="0">
            <a:spAutoFit/>
          </a:bodyPr>
          <a:lstStyle/>
          <a:p>
            <a:r>
              <a:rPr lang="de-DE" sz="1400" dirty="0" smtClean="0">
                <a:solidFill>
                  <a:srgbClr val="7030A0"/>
                </a:solidFill>
              </a:rPr>
              <a:t>Train a </a:t>
            </a:r>
            <a:r>
              <a:rPr lang="de-DE" sz="1400" dirty="0" err="1" smtClean="0">
                <a:solidFill>
                  <a:srgbClr val="7030A0"/>
                </a:solidFill>
              </a:rPr>
              <a:t>model</a:t>
            </a:r>
            <a:r>
              <a:rPr lang="de-DE" sz="1400" dirty="0" smtClean="0">
                <a:solidFill>
                  <a:srgbClr val="7030A0"/>
                </a:solidFill>
              </a:rPr>
              <a:t> on </a:t>
            </a:r>
            <a:r>
              <a:rPr lang="de-DE" sz="1400" dirty="0" err="1" smtClean="0">
                <a:solidFill>
                  <a:srgbClr val="7030A0"/>
                </a:solidFill>
              </a:rPr>
              <a:t>the</a:t>
            </a:r>
            <a:r>
              <a:rPr lang="de-DE" sz="1400" dirty="0" smtClean="0">
                <a:solidFill>
                  <a:srgbClr val="7030A0"/>
                </a:solidFill>
              </a:rPr>
              <a:t> </a:t>
            </a:r>
            <a:r>
              <a:rPr lang="de-DE" sz="1400" dirty="0" err="1" smtClean="0">
                <a:solidFill>
                  <a:srgbClr val="7030A0"/>
                </a:solidFill>
              </a:rPr>
              <a:t>train</a:t>
            </a:r>
            <a:r>
              <a:rPr lang="de-DE" sz="1400" dirty="0" smtClean="0">
                <a:solidFill>
                  <a:srgbClr val="7030A0"/>
                </a:solidFill>
              </a:rPr>
              <a:t> </a:t>
            </a:r>
            <a:r>
              <a:rPr lang="de-DE" sz="1400" dirty="0" err="1" smtClean="0">
                <a:solidFill>
                  <a:srgbClr val="7030A0"/>
                </a:solidFill>
              </a:rPr>
              <a:t>data</a:t>
            </a:r>
            <a:r>
              <a:rPr lang="de-DE" sz="1400" dirty="0" smtClean="0">
                <a:solidFill>
                  <a:srgbClr val="7030A0"/>
                </a:solidFill>
              </a:rPr>
              <a:t> </a:t>
            </a:r>
            <a:r>
              <a:rPr lang="de-DE" sz="1400" dirty="0" err="1" smtClean="0">
                <a:solidFill>
                  <a:srgbClr val="7030A0"/>
                </a:solidFill>
              </a:rPr>
              <a:t>for</a:t>
            </a:r>
            <a:r>
              <a:rPr lang="de-DE" sz="1400" dirty="0" smtClean="0">
                <a:solidFill>
                  <a:srgbClr val="7030A0"/>
                </a:solidFill>
              </a:rPr>
              <a:t> </a:t>
            </a:r>
            <a:r>
              <a:rPr lang="de-DE" sz="1400" dirty="0" err="1" smtClean="0">
                <a:solidFill>
                  <a:srgbClr val="7030A0"/>
                </a:solidFill>
              </a:rPr>
              <a:t>evaluation</a:t>
            </a:r>
            <a:endParaRPr lang="de-DE" sz="1400" dirty="0">
              <a:solidFill>
                <a:srgbClr val="7030A0"/>
              </a:solidFill>
            </a:endParaRPr>
          </a:p>
        </p:txBody>
      </p:sp>
      <p:sp>
        <p:nvSpPr>
          <p:cNvPr id="9" name="Ellipse 8"/>
          <p:cNvSpPr/>
          <p:nvPr/>
        </p:nvSpPr>
        <p:spPr>
          <a:xfrm>
            <a:off x="134108" y="4377065"/>
            <a:ext cx="4077852" cy="10345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670682" y="5411597"/>
            <a:ext cx="3648499" cy="307777"/>
          </a:xfrm>
          <a:prstGeom prst="rect">
            <a:avLst/>
          </a:prstGeom>
          <a:noFill/>
        </p:spPr>
        <p:txBody>
          <a:bodyPr wrap="none" rtlCol="0">
            <a:spAutoFit/>
          </a:bodyPr>
          <a:lstStyle/>
          <a:p>
            <a:r>
              <a:rPr lang="de-DE" sz="1400" dirty="0" smtClean="0">
                <a:solidFill>
                  <a:srgbClr val="FF0000"/>
                </a:solidFill>
              </a:rPr>
              <a:t>Train a final </a:t>
            </a:r>
            <a:r>
              <a:rPr lang="de-DE" sz="1400" dirty="0" err="1" smtClean="0">
                <a:solidFill>
                  <a:srgbClr val="FF0000"/>
                </a:solidFill>
              </a:rPr>
              <a:t>model</a:t>
            </a:r>
            <a:r>
              <a:rPr lang="de-DE" sz="1400" dirty="0" smtClean="0">
                <a:solidFill>
                  <a:srgbClr val="FF0000"/>
                </a:solidFill>
              </a:rPr>
              <a:t> on all </a:t>
            </a:r>
            <a:r>
              <a:rPr lang="de-DE" sz="1400" dirty="0" err="1" smtClean="0">
                <a:solidFill>
                  <a:srgbClr val="FF0000"/>
                </a:solidFill>
              </a:rPr>
              <a:t>data</a:t>
            </a:r>
            <a:r>
              <a:rPr lang="de-DE" sz="1400" dirty="0" smtClean="0">
                <a:solidFill>
                  <a:srgbClr val="FF0000"/>
                </a:solidFill>
              </a:rPr>
              <a:t> </a:t>
            </a:r>
            <a:r>
              <a:rPr lang="de-DE" sz="1400" dirty="0" err="1" smtClean="0">
                <a:solidFill>
                  <a:srgbClr val="FF0000"/>
                </a:solidFill>
              </a:rPr>
              <a:t>for</a:t>
            </a:r>
            <a:r>
              <a:rPr lang="de-DE" sz="1400" dirty="0" smtClean="0">
                <a:solidFill>
                  <a:srgbClr val="FF0000"/>
                </a:solidFill>
              </a:rPr>
              <a:t> </a:t>
            </a:r>
            <a:r>
              <a:rPr lang="de-DE" sz="1400" dirty="0" err="1" smtClean="0">
                <a:solidFill>
                  <a:srgbClr val="FF0000"/>
                </a:solidFill>
              </a:rPr>
              <a:t>actual</a:t>
            </a:r>
            <a:r>
              <a:rPr lang="de-DE" sz="1400" dirty="0" smtClean="0">
                <a:solidFill>
                  <a:srgbClr val="FF0000"/>
                </a:solidFill>
              </a:rPr>
              <a:t> </a:t>
            </a:r>
            <a:r>
              <a:rPr lang="de-DE" sz="1400" dirty="0" err="1" smtClean="0">
                <a:solidFill>
                  <a:srgbClr val="FF0000"/>
                </a:solidFill>
              </a:rPr>
              <a:t>use</a:t>
            </a:r>
            <a:endParaRPr lang="de-DE" sz="1400" dirty="0">
              <a:solidFill>
                <a:srgbClr val="FF0000"/>
              </a:solidFill>
            </a:endParaRPr>
          </a:p>
        </p:txBody>
      </p:sp>
      <p:pic>
        <p:nvPicPr>
          <p:cNvPr id="11" name="Grafik 10"/>
          <p:cNvPicPr>
            <a:picLocks noChangeAspect="1"/>
          </p:cNvPicPr>
          <p:nvPr/>
        </p:nvPicPr>
        <p:blipFill rotWithShape="1">
          <a:blip r:embed="rId2"/>
          <a:srcRect l="36613"/>
          <a:stretch/>
        </p:blipFill>
        <p:spPr>
          <a:xfrm>
            <a:off x="4716016" y="3764309"/>
            <a:ext cx="4339442" cy="2056177"/>
          </a:xfrm>
          <a:prstGeom prst="rect">
            <a:avLst/>
          </a:prstGeom>
        </p:spPr>
      </p:pic>
      <p:cxnSp>
        <p:nvCxnSpPr>
          <p:cNvPr id="13" name="Gerade Verbindung mit Pfeil 12"/>
          <p:cNvCxnSpPr/>
          <p:nvPr/>
        </p:nvCxnSpPr>
        <p:spPr>
          <a:xfrm>
            <a:off x="5364088" y="3212976"/>
            <a:ext cx="1224136" cy="872229"/>
          </a:xfrm>
          <a:prstGeom prst="straightConnector1">
            <a:avLst/>
          </a:prstGeom>
          <a:ln w="38100">
            <a:solidFill>
              <a:srgbClr val="2F314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479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Spatial Resolution</a:t>
            </a:r>
            <a:endParaRPr lang="en-US"/>
          </a:p>
        </p:txBody>
      </p:sp>
      <p:sp>
        <p:nvSpPr>
          <p:cNvPr id="3" name="Textplatzhalter 2"/>
          <p:cNvSpPr>
            <a:spLocks noGrp="1"/>
          </p:cNvSpPr>
          <p:nvPr>
            <p:ph type="body" sz="quarter" idx="13"/>
          </p:nvPr>
        </p:nvSpPr>
        <p:spPr>
          <a:xfrm>
            <a:off x="539550" y="1232793"/>
            <a:ext cx="8352929" cy="3816350"/>
          </a:xfrm>
        </p:spPr>
        <p:txBody>
          <a:bodyPr/>
          <a:lstStyle/>
          <a:p>
            <a:pPr marL="0" indent="0">
              <a:buNone/>
            </a:pPr>
            <a:r>
              <a:rPr lang="en-US" sz="1400" dirty="0" smtClean="0">
                <a:solidFill>
                  <a:srgbClr val="2F314D"/>
                </a:solidFill>
              </a:rPr>
              <a:t>Spatial resolution</a:t>
            </a:r>
            <a:endParaRPr lang="en-US" sz="1400" b="0" dirty="0">
              <a:solidFill>
                <a:srgbClr val="2F314D"/>
              </a:solidFill>
            </a:endParaRPr>
          </a:p>
          <a:p>
            <a:r>
              <a:rPr lang="de-DE" sz="1400" b="0" dirty="0" smtClean="0">
                <a:solidFill>
                  <a:srgbClr val="2F314D"/>
                </a:solidFill>
              </a:rPr>
              <a:t>Forecasts </a:t>
            </a:r>
            <a:r>
              <a:rPr lang="de-DE" sz="1400" b="0" dirty="0" err="1" smtClean="0">
                <a:solidFill>
                  <a:srgbClr val="2F314D"/>
                </a:solidFill>
              </a:rPr>
              <a:t>for</a:t>
            </a:r>
            <a:r>
              <a:rPr lang="de-DE" sz="1400" b="0" dirty="0" smtClean="0">
                <a:solidFill>
                  <a:srgbClr val="2F314D"/>
                </a:solidFill>
              </a:rPr>
              <a:t> different </a:t>
            </a:r>
            <a:r>
              <a:rPr lang="de-DE" sz="1400" b="0" dirty="0" err="1" smtClean="0">
                <a:solidFill>
                  <a:srgbClr val="2F314D"/>
                </a:solidFill>
              </a:rPr>
              <a:t>spatial</a:t>
            </a:r>
            <a:r>
              <a:rPr lang="de-DE" sz="1400" b="0" dirty="0" smtClean="0">
                <a:solidFill>
                  <a:srgbClr val="2F314D"/>
                </a:solidFill>
              </a:rPr>
              <a:t> </a:t>
            </a:r>
            <a:r>
              <a:rPr lang="de-DE" sz="1400" b="0" dirty="0" err="1" smtClean="0">
                <a:solidFill>
                  <a:srgbClr val="2F314D"/>
                </a:solidFill>
              </a:rPr>
              <a:t>resolutions</a:t>
            </a:r>
            <a:r>
              <a:rPr lang="de-DE" sz="1400" b="0" dirty="0" smtClean="0">
                <a:solidFill>
                  <a:srgbClr val="2F314D"/>
                </a:solidFill>
              </a:rPr>
              <a:t> </a:t>
            </a:r>
            <a:r>
              <a:rPr lang="de-DE" sz="1400" b="0" dirty="0" err="1" smtClean="0">
                <a:solidFill>
                  <a:srgbClr val="2F314D"/>
                </a:solidFill>
              </a:rPr>
              <a:t>possible</a:t>
            </a:r>
            <a:endParaRPr lang="de-DE" sz="1400" b="0" dirty="0">
              <a:solidFill>
                <a:srgbClr val="2F314D"/>
              </a:solidFill>
            </a:endParaRPr>
          </a:p>
          <a:p>
            <a:r>
              <a:rPr lang="de-DE" sz="1400" b="0" dirty="0" smtClean="0">
                <a:solidFill>
                  <a:srgbClr val="2F314D"/>
                </a:solidFill>
              </a:rPr>
              <a:t>The </a:t>
            </a:r>
            <a:r>
              <a:rPr lang="de-DE" sz="1400" b="0" dirty="0" err="1" smtClean="0">
                <a:solidFill>
                  <a:srgbClr val="2F314D"/>
                </a:solidFill>
              </a:rPr>
              <a:t>smallest</a:t>
            </a:r>
            <a:r>
              <a:rPr lang="de-DE" sz="1400" b="0" dirty="0" smtClean="0">
                <a:solidFill>
                  <a:srgbClr val="2F314D"/>
                </a:solidFill>
              </a:rPr>
              <a:t> </a:t>
            </a:r>
            <a:r>
              <a:rPr lang="de-DE" sz="1400" b="0" dirty="0" err="1" smtClean="0">
                <a:solidFill>
                  <a:srgbClr val="2F314D"/>
                </a:solidFill>
              </a:rPr>
              <a:t>spatial</a:t>
            </a:r>
            <a:r>
              <a:rPr lang="de-DE" sz="1400" b="0" dirty="0" smtClean="0">
                <a:solidFill>
                  <a:srgbClr val="2F314D"/>
                </a:solidFill>
              </a:rPr>
              <a:t> </a:t>
            </a:r>
            <a:r>
              <a:rPr lang="de-DE" sz="1400" b="0" dirty="0" err="1" smtClean="0">
                <a:solidFill>
                  <a:srgbClr val="2F314D"/>
                </a:solidFill>
              </a:rPr>
              <a:t>resolution</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 </a:t>
            </a:r>
            <a:r>
              <a:rPr lang="de-DE" sz="1400" b="0" dirty="0" err="1" smtClean="0">
                <a:solidFill>
                  <a:srgbClr val="2F314D"/>
                </a:solidFill>
              </a:rPr>
              <a:t>forecast</a:t>
            </a:r>
            <a:r>
              <a:rPr lang="de-DE" sz="1400" b="0" dirty="0" smtClean="0">
                <a:solidFill>
                  <a:srgbClr val="2F314D"/>
                </a:solidFill>
              </a:rPr>
              <a:t> per smart </a:t>
            </a:r>
            <a:r>
              <a:rPr lang="de-DE" sz="1400" b="0" dirty="0" err="1" smtClean="0">
                <a:solidFill>
                  <a:srgbClr val="2F314D"/>
                </a:solidFill>
              </a:rPr>
              <a:t>meter</a:t>
            </a:r>
            <a:endParaRPr lang="de-DE" sz="1400" b="0" dirty="0" smtClean="0">
              <a:solidFill>
                <a:srgbClr val="2F314D"/>
              </a:solidFill>
            </a:endParaRPr>
          </a:p>
          <a:p>
            <a:r>
              <a:rPr lang="de-DE" sz="1400" b="0" dirty="0" smtClean="0">
                <a:solidFill>
                  <a:srgbClr val="2F314D"/>
                </a:solidFill>
              </a:rPr>
              <a:t>A smart </a:t>
            </a:r>
            <a:r>
              <a:rPr lang="de-DE" sz="1400" b="0" dirty="0" err="1" smtClean="0">
                <a:solidFill>
                  <a:srgbClr val="2F314D"/>
                </a:solidFill>
              </a:rPr>
              <a:t>meter</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represent</a:t>
            </a:r>
            <a:r>
              <a:rPr lang="de-DE" sz="1400" b="0" dirty="0" smtClean="0">
                <a:solidFill>
                  <a:srgbClr val="2F314D"/>
                </a:solidFill>
              </a:rPr>
              <a:t> a </a:t>
            </a:r>
            <a:r>
              <a:rPr lang="de-DE" sz="1400" b="0" dirty="0" err="1" smtClean="0">
                <a:solidFill>
                  <a:srgbClr val="2F314D"/>
                </a:solidFill>
              </a:rPr>
              <a:t>household</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 </a:t>
            </a:r>
            <a:r>
              <a:rPr lang="de-DE" sz="1400" b="0" dirty="0" err="1" smtClean="0">
                <a:solidFill>
                  <a:srgbClr val="2F314D"/>
                </a:solidFill>
              </a:rPr>
              <a:t>district</a:t>
            </a:r>
            <a:endParaRPr lang="de-DE" sz="1400" b="0" dirty="0" smtClean="0">
              <a:solidFill>
                <a:srgbClr val="2F314D"/>
              </a:solidFill>
            </a:endParaRPr>
          </a:p>
          <a:p>
            <a:r>
              <a:rPr lang="de-DE" sz="1400" b="0" dirty="0" smtClean="0">
                <a:solidFill>
                  <a:srgbClr val="2F314D"/>
                </a:solidFill>
              </a:rPr>
              <a:t>Smart </a:t>
            </a:r>
            <a:r>
              <a:rPr lang="de-DE" sz="1400" b="0" dirty="0" err="1" smtClean="0">
                <a:solidFill>
                  <a:srgbClr val="2F314D"/>
                </a:solidFill>
              </a:rPr>
              <a:t>meters</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be</a:t>
            </a:r>
            <a:r>
              <a:rPr lang="de-DE" sz="1400" b="0" dirty="0" smtClean="0">
                <a:solidFill>
                  <a:srgbClr val="2F314D"/>
                </a:solidFill>
              </a:rPr>
              <a:t> </a:t>
            </a:r>
            <a:r>
              <a:rPr lang="de-DE" sz="1400" b="0" dirty="0" err="1" smtClean="0">
                <a:solidFill>
                  <a:srgbClr val="2F314D"/>
                </a:solidFill>
              </a:rPr>
              <a:t>aggreated</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represent</a:t>
            </a:r>
            <a:r>
              <a:rPr lang="de-DE" sz="1400" b="0" dirty="0" smtClean="0">
                <a:solidFill>
                  <a:srgbClr val="2F314D"/>
                </a:solidFill>
              </a:rPr>
              <a:t> larger </a:t>
            </a:r>
            <a:r>
              <a:rPr lang="de-DE" sz="1400" b="0" dirty="0" err="1" smtClean="0">
                <a:solidFill>
                  <a:srgbClr val="2F314D"/>
                </a:solidFill>
              </a:rPr>
              <a:t>areas</a:t>
            </a:r>
            <a:endParaRPr lang="de-DE" sz="1400" b="0" dirty="0" smtClean="0">
              <a:solidFill>
                <a:srgbClr val="2F314D"/>
              </a:solidFill>
            </a:endParaRPr>
          </a:p>
          <a:p>
            <a:r>
              <a:rPr lang="de-DE" sz="1400" b="0" dirty="0" smtClean="0">
                <a:solidFill>
                  <a:srgbClr val="2F314D"/>
                </a:solidFill>
              </a:rPr>
              <a:t>A </a:t>
            </a:r>
            <a:r>
              <a:rPr lang="de-DE" sz="1400" b="0" dirty="0" err="1" smtClean="0">
                <a:solidFill>
                  <a:srgbClr val="2F314D"/>
                </a:solidFill>
              </a:rPr>
              <a:t>forecast</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be</a:t>
            </a:r>
            <a:r>
              <a:rPr lang="de-DE" sz="1400" b="0" dirty="0" smtClean="0">
                <a:solidFill>
                  <a:srgbClr val="2F314D"/>
                </a:solidFill>
              </a:rPr>
              <a:t> </a:t>
            </a:r>
            <a:r>
              <a:rPr lang="de-DE" sz="1400" b="0" dirty="0" err="1" smtClean="0">
                <a:solidFill>
                  <a:srgbClr val="2F314D"/>
                </a:solidFill>
              </a:rPr>
              <a:t>generated</a:t>
            </a:r>
            <a:r>
              <a:rPr lang="de-DE" sz="1400" b="0" dirty="0" smtClean="0">
                <a:solidFill>
                  <a:srgbClr val="2F314D"/>
                </a:solidFill>
              </a:rPr>
              <a:t> </a:t>
            </a:r>
            <a:r>
              <a:rPr lang="de-DE" sz="1400" b="0" dirty="0" err="1" smtClean="0">
                <a:solidFill>
                  <a:srgbClr val="2F314D"/>
                </a:solidFill>
              </a:rPr>
              <a:t>for</a:t>
            </a:r>
            <a:r>
              <a:rPr lang="de-DE" sz="1400" b="0" dirty="0" smtClean="0">
                <a:solidFill>
                  <a:srgbClr val="2F314D"/>
                </a:solidFill>
              </a:rPr>
              <a:t> a smart </a:t>
            </a:r>
            <a:r>
              <a:rPr lang="de-DE" sz="1400" b="0" dirty="0" err="1" smtClean="0">
                <a:solidFill>
                  <a:srgbClr val="2F314D"/>
                </a:solidFill>
              </a:rPr>
              <a:t>meter</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 </a:t>
            </a:r>
            <a:r>
              <a:rPr lang="de-DE" sz="1400" b="0" dirty="0" err="1" smtClean="0">
                <a:solidFill>
                  <a:srgbClr val="2F314D"/>
                </a:solidFill>
              </a:rPr>
              <a:t>group</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smart </a:t>
            </a:r>
            <a:r>
              <a:rPr lang="de-DE" sz="1400" b="0" dirty="0" err="1" smtClean="0">
                <a:solidFill>
                  <a:srgbClr val="2F314D"/>
                </a:solidFill>
              </a:rPr>
              <a:t>meters</a:t>
            </a:r>
            <a:r>
              <a:rPr lang="de-DE" sz="1400" b="0" dirty="0" smtClean="0">
                <a:solidFill>
                  <a:srgbClr val="2F314D"/>
                </a:solidFill>
              </a:rPr>
              <a:t> („</a:t>
            </a:r>
            <a:r>
              <a:rPr lang="de-DE" sz="1400" b="0" dirty="0" err="1" smtClean="0">
                <a:solidFill>
                  <a:srgbClr val="2F314D"/>
                </a:solidFill>
              </a:rPr>
              <a:t>virtual</a:t>
            </a:r>
            <a:r>
              <a:rPr lang="de-DE" sz="1400" b="0" dirty="0" smtClean="0">
                <a:solidFill>
                  <a:srgbClr val="2F314D"/>
                </a:solidFill>
              </a:rPr>
              <a:t> </a:t>
            </a:r>
            <a:r>
              <a:rPr lang="de-DE" sz="1400" b="0" dirty="0" err="1" smtClean="0">
                <a:solidFill>
                  <a:srgbClr val="2F314D"/>
                </a:solidFill>
              </a:rPr>
              <a:t>meter</a:t>
            </a:r>
            <a:r>
              <a:rPr lang="de-DE" sz="1400" b="0" dirty="0" smtClean="0">
                <a:solidFill>
                  <a:srgbClr val="2F314D"/>
                </a:solidFill>
              </a:rPr>
              <a:t>“)</a:t>
            </a:r>
          </a:p>
          <a:p>
            <a:r>
              <a:rPr lang="de-DE" sz="1400" b="0" dirty="0" smtClean="0">
                <a:solidFill>
                  <a:srgbClr val="2F314D"/>
                </a:solidFill>
              </a:rPr>
              <a:t>In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case</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a </a:t>
            </a:r>
            <a:r>
              <a:rPr lang="de-DE" sz="1400" b="0" dirty="0" err="1" smtClean="0">
                <a:solidFill>
                  <a:srgbClr val="2F314D"/>
                </a:solidFill>
              </a:rPr>
              <a:t>group</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smart </a:t>
            </a:r>
            <a:r>
              <a:rPr lang="de-DE" sz="1400" b="0" dirty="0" err="1" smtClean="0">
                <a:solidFill>
                  <a:srgbClr val="2F314D"/>
                </a:solidFill>
              </a:rPr>
              <a:t>meters</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individual </a:t>
            </a:r>
            <a:r>
              <a:rPr lang="de-DE" sz="1400" b="0" dirty="0" err="1" smtClean="0">
                <a:solidFill>
                  <a:srgbClr val="2F314D"/>
                </a:solidFill>
              </a:rPr>
              <a:t>consumption</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t>
            </a:r>
            <a:r>
              <a:rPr lang="de-DE" sz="1400" b="0" dirty="0" err="1" smtClean="0">
                <a:solidFill>
                  <a:srgbClr val="2F314D"/>
                </a:solidFill>
              </a:rPr>
              <a:t>aggregated</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 </a:t>
            </a:r>
            <a:r>
              <a:rPr lang="de-DE" sz="1400" b="0" dirty="0" err="1" smtClean="0">
                <a:solidFill>
                  <a:srgbClr val="2F314D"/>
                </a:solidFill>
              </a:rPr>
              <a:t>single</a:t>
            </a:r>
            <a:r>
              <a:rPr lang="de-DE" sz="1400" b="0" dirty="0" smtClean="0">
                <a:solidFill>
                  <a:srgbClr val="2F314D"/>
                </a:solidFill>
              </a:rPr>
              <a:t> time </a:t>
            </a:r>
            <a:r>
              <a:rPr lang="de-DE" sz="1400" b="0" dirty="0" err="1" smtClean="0">
                <a:solidFill>
                  <a:srgbClr val="2F314D"/>
                </a:solidFill>
              </a:rPr>
              <a:t>series</a:t>
            </a:r>
            <a:r>
              <a:rPr lang="de-DE" sz="1400" b="0" dirty="0" smtClean="0">
                <a:solidFill>
                  <a:srgbClr val="2F314D"/>
                </a:solidFill>
              </a:rPr>
              <a:t> </a:t>
            </a:r>
            <a:r>
              <a:rPr lang="de-DE" sz="1400" b="0" dirty="0" err="1" smtClean="0">
                <a:solidFill>
                  <a:srgbClr val="2F314D"/>
                </a:solidFill>
              </a:rPr>
              <a:t>and</a:t>
            </a:r>
            <a:r>
              <a:rPr lang="de-DE" sz="1400" b="0" dirty="0" smtClean="0">
                <a:solidFill>
                  <a:srgbClr val="2F314D"/>
                </a:solidFill>
              </a:rPr>
              <a:t> a </a:t>
            </a:r>
            <a:r>
              <a:rPr lang="de-DE" sz="1400" b="0" dirty="0" err="1" smtClean="0">
                <a:solidFill>
                  <a:srgbClr val="2F314D"/>
                </a:solidFill>
              </a:rPr>
              <a:t>single</a:t>
            </a:r>
            <a:r>
              <a:rPr lang="de-DE" sz="1400" b="0" dirty="0" smtClean="0">
                <a:solidFill>
                  <a:srgbClr val="2F314D"/>
                </a:solidFill>
              </a:rPr>
              <a:t> </a:t>
            </a:r>
            <a:r>
              <a:rPr lang="de-DE" sz="1400" b="0" dirty="0" err="1" smtClean="0">
                <a:solidFill>
                  <a:srgbClr val="2F314D"/>
                </a:solidFill>
              </a:rPr>
              <a:t>model</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t>
            </a:r>
            <a:r>
              <a:rPr lang="de-DE" sz="1400" b="0" dirty="0" err="1" smtClean="0">
                <a:solidFill>
                  <a:srgbClr val="2F314D"/>
                </a:solidFill>
              </a:rPr>
              <a:t>trained</a:t>
            </a:r>
            <a:r>
              <a:rPr lang="de-DE" sz="1400" b="0" dirty="0" smtClean="0">
                <a:solidFill>
                  <a:srgbClr val="2F314D"/>
                </a:solidFill>
              </a:rPr>
              <a:t> (</a:t>
            </a:r>
            <a:r>
              <a:rPr lang="de-DE" sz="1400" b="0" dirty="0" err="1" smtClean="0">
                <a:solidFill>
                  <a:srgbClr val="2F314D"/>
                </a:solidFill>
              </a:rPr>
              <a:t>training</a:t>
            </a:r>
            <a:r>
              <a:rPr lang="de-DE" sz="1400" b="0" dirty="0" smtClean="0">
                <a:solidFill>
                  <a:srgbClr val="2F314D"/>
                </a:solidFill>
              </a:rPr>
              <a:t> a </a:t>
            </a:r>
            <a:r>
              <a:rPr lang="de-DE" sz="1400" b="0" dirty="0" err="1" smtClean="0">
                <a:solidFill>
                  <a:srgbClr val="2F314D"/>
                </a:solidFill>
              </a:rPr>
              <a:t>model</a:t>
            </a:r>
            <a:r>
              <a:rPr lang="de-DE" sz="1400" b="0" dirty="0" smtClean="0">
                <a:solidFill>
                  <a:srgbClr val="2F314D"/>
                </a:solidFill>
              </a:rPr>
              <a:t> </a:t>
            </a:r>
            <a:r>
              <a:rPr lang="de-DE" sz="1400" b="0" dirty="0" err="1" smtClean="0">
                <a:solidFill>
                  <a:srgbClr val="2F314D"/>
                </a:solidFill>
              </a:rPr>
              <a:t>for</a:t>
            </a:r>
            <a:r>
              <a:rPr lang="de-DE" sz="1400" b="0" dirty="0" smtClean="0">
                <a:solidFill>
                  <a:srgbClr val="2F314D"/>
                </a:solidFill>
              </a:rPr>
              <a:t> </a:t>
            </a:r>
            <a:r>
              <a:rPr lang="de-DE" sz="1400" b="0" dirty="0" err="1" smtClean="0">
                <a:solidFill>
                  <a:srgbClr val="2F314D"/>
                </a:solidFill>
              </a:rPr>
              <a:t>every</a:t>
            </a:r>
            <a:r>
              <a:rPr lang="de-DE" sz="1400" b="0" dirty="0" smtClean="0">
                <a:solidFill>
                  <a:srgbClr val="2F314D"/>
                </a:solidFill>
              </a:rPr>
              <a:t> smart </a:t>
            </a:r>
            <a:r>
              <a:rPr lang="de-DE" sz="1400" b="0" dirty="0" err="1" smtClean="0">
                <a:solidFill>
                  <a:srgbClr val="2F314D"/>
                </a:solidFill>
              </a:rPr>
              <a:t>meter</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t>
            </a:r>
            <a:r>
              <a:rPr lang="de-DE" sz="1400" b="0" dirty="0" err="1" smtClean="0">
                <a:solidFill>
                  <a:srgbClr val="2F314D"/>
                </a:solidFill>
              </a:rPr>
              <a:t>too</a:t>
            </a:r>
            <a:r>
              <a:rPr lang="de-DE" sz="1400" b="0" dirty="0" smtClean="0">
                <a:solidFill>
                  <a:srgbClr val="2F314D"/>
                </a:solidFill>
              </a:rPr>
              <a:t> </a:t>
            </a:r>
            <a:r>
              <a:rPr lang="de-DE" sz="1400" b="0" dirty="0" err="1" smtClean="0">
                <a:solidFill>
                  <a:srgbClr val="2F314D"/>
                </a:solidFill>
              </a:rPr>
              <a:t>computationally</a:t>
            </a:r>
            <a:r>
              <a:rPr lang="de-DE" sz="1400" b="0" dirty="0" smtClean="0">
                <a:solidFill>
                  <a:srgbClr val="2F314D"/>
                </a:solidFill>
              </a:rPr>
              <a:t> </a:t>
            </a:r>
            <a:r>
              <a:rPr lang="de-DE" sz="1400" b="0" dirty="0" err="1" smtClean="0">
                <a:solidFill>
                  <a:srgbClr val="2F314D"/>
                </a:solidFill>
              </a:rPr>
              <a:t>demanding</a:t>
            </a:r>
            <a:r>
              <a:rPr lang="de-DE" sz="1400" b="0" dirty="0" smtClean="0">
                <a:solidFill>
                  <a:srgbClr val="2F314D"/>
                </a:solidFill>
              </a:rPr>
              <a:t>)</a:t>
            </a:r>
          </a:p>
        </p:txBody>
      </p:sp>
      <p:grpSp>
        <p:nvGrpSpPr>
          <p:cNvPr id="5" name="Gruppieren 4"/>
          <p:cNvGrpSpPr/>
          <p:nvPr/>
        </p:nvGrpSpPr>
        <p:grpSpPr>
          <a:xfrm>
            <a:off x="1403648" y="3140968"/>
            <a:ext cx="6208824" cy="2961295"/>
            <a:chOff x="1403648" y="3140968"/>
            <a:chExt cx="6208824" cy="2961295"/>
          </a:xfrm>
        </p:grpSpPr>
        <p:pic>
          <p:nvPicPr>
            <p:cNvPr id="1026" name="Picture 2" descr="virtual-meter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3140968"/>
              <a:ext cx="6208824" cy="2961295"/>
            </a:xfrm>
            <a:prstGeom prst="rect">
              <a:avLst/>
            </a:prstGeom>
            <a:noFill/>
            <a:extLst>
              <a:ext uri="{909E8E84-426E-40DD-AFC4-6F175D3DCCD1}">
                <a14:hiddenFill xmlns:a14="http://schemas.microsoft.com/office/drawing/2010/main">
                  <a:solidFill>
                    <a:srgbClr val="FFFFFF"/>
                  </a:solidFill>
                </a14:hiddenFill>
              </a:ext>
            </a:extLst>
          </p:spPr>
        </p:pic>
        <p:sp>
          <p:nvSpPr>
            <p:cNvPr id="4" name="Abgerundetes Rechteck 3"/>
            <p:cNvSpPr/>
            <p:nvPr/>
          </p:nvSpPr>
          <p:spPr>
            <a:xfrm>
              <a:off x="1547664" y="3356992"/>
              <a:ext cx="2232248" cy="648072"/>
            </a:xfrm>
            <a:prstGeom prst="round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1926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Forecast Generation</a:t>
            </a:r>
            <a:endParaRPr lang="en-US"/>
          </a:p>
        </p:txBody>
      </p:sp>
      <p:sp>
        <p:nvSpPr>
          <p:cNvPr id="3" name="Textplatzhalter 2"/>
          <p:cNvSpPr>
            <a:spLocks noGrp="1"/>
          </p:cNvSpPr>
          <p:nvPr>
            <p:ph type="body" sz="quarter" idx="13"/>
          </p:nvPr>
        </p:nvSpPr>
        <p:spPr>
          <a:xfrm>
            <a:off x="539750" y="1412776"/>
            <a:ext cx="8110066" cy="3816350"/>
          </a:xfrm>
        </p:spPr>
        <p:txBody>
          <a:bodyPr/>
          <a:lstStyle/>
          <a:p>
            <a:pPr marL="0" indent="0">
              <a:buNone/>
            </a:pPr>
            <a:r>
              <a:rPr lang="en-US" sz="1400" dirty="0" smtClean="0">
                <a:solidFill>
                  <a:srgbClr val="2F314D"/>
                </a:solidFill>
              </a:rPr>
              <a:t>Data</a:t>
            </a:r>
            <a:endParaRPr lang="en-US" sz="1400" b="0" dirty="0">
              <a:solidFill>
                <a:srgbClr val="2F314D"/>
              </a:solidFill>
            </a:endParaRPr>
          </a:p>
          <a:p>
            <a:r>
              <a:rPr lang="de-DE" sz="1400" b="0" dirty="0" err="1" smtClean="0">
                <a:solidFill>
                  <a:srgbClr val="2F314D"/>
                </a:solidFill>
              </a:rPr>
              <a:t>Only</a:t>
            </a:r>
            <a:r>
              <a:rPr lang="de-DE" sz="1400" b="0" dirty="0" smtClean="0">
                <a:solidFill>
                  <a:srgbClr val="2F314D"/>
                </a:solidFill>
              </a:rPr>
              <a:t> </a:t>
            </a:r>
            <a:r>
              <a:rPr lang="de-DE" sz="1400" b="0" dirty="0" err="1" smtClean="0">
                <a:solidFill>
                  <a:srgbClr val="2F314D"/>
                </a:solidFill>
              </a:rPr>
              <a:t>water</a:t>
            </a:r>
            <a:r>
              <a:rPr lang="de-DE" sz="1400" b="0" dirty="0" smtClean="0">
                <a:solidFill>
                  <a:srgbClr val="2F314D"/>
                </a:solidFill>
              </a:rPr>
              <a:t> </a:t>
            </a:r>
            <a:r>
              <a:rPr lang="de-DE" sz="1400" b="0" dirty="0" err="1" smtClean="0">
                <a:solidFill>
                  <a:srgbClr val="2F314D"/>
                </a:solidFill>
              </a:rPr>
              <a:t>consumption</a:t>
            </a:r>
            <a:r>
              <a:rPr lang="de-DE" sz="1400" b="0" dirty="0" smtClean="0">
                <a:solidFill>
                  <a:srgbClr val="2F314D"/>
                </a:solidFill>
              </a:rPr>
              <a:t> time </a:t>
            </a:r>
            <a:r>
              <a:rPr lang="de-DE" sz="1400" b="0" dirty="0" err="1" smtClean="0">
                <a:solidFill>
                  <a:srgbClr val="2F314D"/>
                </a:solidFill>
              </a:rPr>
              <a:t>series</a:t>
            </a:r>
            <a:r>
              <a:rPr lang="de-DE" sz="1400" b="0" dirty="0" smtClean="0">
                <a:solidFill>
                  <a:srgbClr val="2F314D"/>
                </a:solidFill>
              </a:rPr>
              <a:t>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t>
            </a:r>
            <a:r>
              <a:rPr lang="de-DE" sz="1400" b="0" dirty="0" err="1" smtClean="0">
                <a:solidFill>
                  <a:srgbClr val="2F314D"/>
                </a:solidFill>
              </a:rPr>
              <a:t>required</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use</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tool</a:t>
            </a:r>
            <a:endParaRPr lang="de-DE" sz="1400" b="0" dirty="0" smtClean="0">
              <a:solidFill>
                <a:srgbClr val="2F314D"/>
              </a:solidFill>
            </a:endParaRPr>
          </a:p>
          <a:p>
            <a:r>
              <a:rPr lang="de-DE" sz="1400" b="0" dirty="0" err="1" smtClean="0">
                <a:solidFill>
                  <a:srgbClr val="2F314D"/>
                </a:solidFill>
              </a:rPr>
              <a:t>Optionally</a:t>
            </a:r>
            <a:r>
              <a:rPr lang="de-DE" sz="1400" b="0" dirty="0" smtClean="0">
                <a:solidFill>
                  <a:srgbClr val="2F314D"/>
                </a:solidFill>
              </a:rPr>
              <a:t>, additional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be</a:t>
            </a:r>
            <a:r>
              <a:rPr lang="de-DE" sz="1400" b="0" dirty="0" smtClean="0">
                <a:solidFill>
                  <a:srgbClr val="2F314D"/>
                </a:solidFill>
              </a:rPr>
              <a:t> </a:t>
            </a:r>
            <a:r>
              <a:rPr lang="de-DE" sz="1400" b="0" dirty="0" err="1" smtClean="0">
                <a:solidFill>
                  <a:srgbClr val="2F314D"/>
                </a:solidFill>
              </a:rPr>
              <a:t>used</a:t>
            </a:r>
            <a:r>
              <a:rPr lang="de-DE" sz="1400" b="0" dirty="0" smtClean="0">
                <a:solidFill>
                  <a:srgbClr val="2F314D"/>
                </a:solidFill>
              </a:rPr>
              <a:t> </a:t>
            </a:r>
            <a:r>
              <a:rPr lang="de-DE" sz="1400" b="0" dirty="0" err="1" smtClean="0">
                <a:solidFill>
                  <a:srgbClr val="2F314D"/>
                </a:solidFill>
              </a:rPr>
              <a:t>if</a:t>
            </a:r>
            <a:r>
              <a:rPr lang="de-DE" sz="1400" b="0" dirty="0" smtClean="0">
                <a:solidFill>
                  <a:srgbClr val="2F314D"/>
                </a:solidFill>
              </a:rPr>
              <a:t> </a:t>
            </a:r>
            <a:r>
              <a:rPr lang="de-DE" sz="1400" b="0" dirty="0" err="1" smtClean="0">
                <a:solidFill>
                  <a:srgbClr val="2F314D"/>
                </a:solidFill>
              </a:rPr>
              <a:t>it</a:t>
            </a:r>
            <a:r>
              <a:rPr lang="de-DE" sz="1400" b="0" dirty="0" smtClean="0">
                <a:solidFill>
                  <a:srgbClr val="2F314D"/>
                </a:solidFill>
              </a:rPr>
              <a:t> </a:t>
            </a:r>
            <a:r>
              <a:rPr lang="de-DE" sz="1400" b="0" dirty="0" err="1" smtClean="0">
                <a:solidFill>
                  <a:srgbClr val="2F314D"/>
                </a:solidFill>
              </a:rPr>
              <a:t>provides</a:t>
            </a:r>
            <a:r>
              <a:rPr lang="de-DE" sz="1400" b="0" dirty="0" smtClean="0">
                <a:solidFill>
                  <a:srgbClr val="2F314D"/>
                </a:solidFill>
              </a:rPr>
              <a:t> </a:t>
            </a:r>
            <a:r>
              <a:rPr lang="de-DE" sz="1400" b="0" dirty="0" err="1" smtClean="0">
                <a:solidFill>
                  <a:srgbClr val="2F314D"/>
                </a:solidFill>
              </a:rPr>
              <a:t>valuable</a:t>
            </a:r>
            <a:r>
              <a:rPr lang="de-DE" sz="1400" b="0" dirty="0" smtClean="0">
                <a:solidFill>
                  <a:srgbClr val="2F314D"/>
                </a:solidFill>
              </a:rPr>
              <a:t> </a:t>
            </a:r>
            <a:r>
              <a:rPr lang="de-DE" sz="1400" b="0" dirty="0" err="1" smtClean="0">
                <a:solidFill>
                  <a:srgbClr val="2F314D"/>
                </a:solidFill>
              </a:rPr>
              <a:t>information</a:t>
            </a:r>
            <a:endParaRPr lang="de-DE" sz="1400" b="0" dirty="0" smtClean="0">
              <a:solidFill>
                <a:srgbClr val="2F314D"/>
              </a:solidFill>
            </a:endParaRPr>
          </a:p>
          <a:p>
            <a:pPr lvl="1"/>
            <a:r>
              <a:rPr lang="de-DE" sz="1400" dirty="0" err="1" smtClean="0">
                <a:solidFill>
                  <a:srgbClr val="2F314D"/>
                </a:solidFill>
              </a:rPr>
              <a:t>Usually</a:t>
            </a:r>
            <a:r>
              <a:rPr lang="de-DE" sz="1400" dirty="0" smtClean="0">
                <a:solidFill>
                  <a:srgbClr val="2F314D"/>
                </a:solidFill>
              </a:rPr>
              <a:t> </a:t>
            </a:r>
            <a:r>
              <a:rPr lang="de-DE" sz="1400" dirty="0" err="1" smtClean="0">
                <a:solidFill>
                  <a:srgbClr val="2F314D"/>
                </a:solidFill>
              </a:rPr>
              <a:t>weather</a:t>
            </a:r>
            <a:r>
              <a:rPr lang="de-DE" sz="1400" dirty="0" smtClean="0">
                <a:solidFill>
                  <a:srgbClr val="2F314D"/>
                </a:solidFill>
              </a:rPr>
              <a:t> </a:t>
            </a:r>
            <a:r>
              <a:rPr lang="de-DE" sz="1400" dirty="0" err="1" smtClean="0">
                <a:solidFill>
                  <a:srgbClr val="2F314D"/>
                </a:solidFill>
              </a:rPr>
              <a:t>data</a:t>
            </a:r>
            <a:r>
              <a:rPr lang="de-DE" sz="1400" dirty="0" smtClean="0">
                <a:solidFill>
                  <a:srgbClr val="2F314D"/>
                </a:solidFill>
              </a:rPr>
              <a:t> like </a:t>
            </a:r>
            <a:r>
              <a:rPr lang="de-DE" sz="1400" dirty="0" err="1" smtClean="0">
                <a:solidFill>
                  <a:srgbClr val="2F314D"/>
                </a:solidFill>
              </a:rPr>
              <a:t>temperature</a:t>
            </a:r>
            <a:r>
              <a:rPr lang="de-DE" sz="1400" dirty="0" smtClean="0">
                <a:solidFill>
                  <a:srgbClr val="2F314D"/>
                </a:solidFill>
              </a:rPr>
              <a:t>, </a:t>
            </a:r>
            <a:r>
              <a:rPr lang="de-DE" sz="1400" dirty="0" err="1" smtClean="0">
                <a:solidFill>
                  <a:srgbClr val="2F314D"/>
                </a:solidFill>
              </a:rPr>
              <a:t>precipitation</a:t>
            </a:r>
            <a:r>
              <a:rPr lang="de-DE" sz="1400" dirty="0" smtClean="0">
                <a:solidFill>
                  <a:srgbClr val="2F314D"/>
                </a:solidFill>
              </a:rPr>
              <a:t>, etc…</a:t>
            </a:r>
          </a:p>
          <a:p>
            <a:pPr lvl="1"/>
            <a:r>
              <a:rPr lang="de-DE" sz="1400" b="0" dirty="0" smtClean="0">
                <a:solidFill>
                  <a:srgbClr val="2F314D"/>
                </a:solidFill>
              </a:rPr>
              <a:t>But </a:t>
            </a:r>
            <a:r>
              <a:rPr lang="de-DE" sz="1400" b="0" dirty="0" err="1" smtClean="0">
                <a:solidFill>
                  <a:srgbClr val="2F314D"/>
                </a:solidFill>
              </a:rPr>
              <a:t>any</a:t>
            </a:r>
            <a:r>
              <a:rPr lang="de-DE" sz="1400" b="0" dirty="0" smtClean="0">
                <a:solidFill>
                  <a:srgbClr val="2F314D"/>
                </a:solidFill>
              </a:rPr>
              <a:t> </a:t>
            </a:r>
            <a:r>
              <a:rPr lang="de-DE" sz="1400" b="0" dirty="0" err="1" smtClean="0">
                <a:solidFill>
                  <a:srgbClr val="2F314D"/>
                </a:solidFill>
              </a:rPr>
              <a:t>kind</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is</a:t>
            </a:r>
            <a:r>
              <a:rPr lang="de-DE" sz="1400" b="0" dirty="0" smtClean="0">
                <a:solidFill>
                  <a:srgbClr val="2F314D"/>
                </a:solidFill>
              </a:rPr>
              <a:t> </a:t>
            </a:r>
            <a:r>
              <a:rPr lang="de-DE" sz="1400" b="0" dirty="0" err="1" smtClean="0">
                <a:solidFill>
                  <a:srgbClr val="2F314D"/>
                </a:solidFill>
              </a:rPr>
              <a:t>possible</a:t>
            </a:r>
            <a:r>
              <a:rPr lang="de-DE" sz="1400" b="0" dirty="0" smtClean="0">
                <a:solidFill>
                  <a:srgbClr val="2F314D"/>
                </a:solidFill>
              </a:rPr>
              <a:t>, e.g.</a:t>
            </a:r>
          </a:p>
          <a:p>
            <a:pPr lvl="2"/>
            <a:r>
              <a:rPr lang="de-DE" sz="1400" b="0" dirty="0" err="1" smtClean="0">
                <a:solidFill>
                  <a:srgbClr val="2F314D"/>
                </a:solidFill>
              </a:rPr>
              <a:t>if</a:t>
            </a:r>
            <a:r>
              <a:rPr lang="de-DE" sz="1400" b="0" dirty="0" smtClean="0">
                <a:solidFill>
                  <a:srgbClr val="2F314D"/>
                </a:solidFill>
              </a:rPr>
              <a:t> a </a:t>
            </a:r>
            <a:r>
              <a:rPr lang="de-DE" sz="1400" b="0" dirty="0" err="1" smtClean="0">
                <a:solidFill>
                  <a:srgbClr val="2F314D"/>
                </a:solidFill>
              </a:rPr>
              <a:t>certain</a:t>
            </a:r>
            <a:r>
              <a:rPr lang="de-DE" sz="1400" b="0" dirty="0" smtClean="0">
                <a:solidFill>
                  <a:srgbClr val="2F314D"/>
                </a:solidFill>
              </a:rPr>
              <a:t> </a:t>
            </a:r>
            <a:r>
              <a:rPr lang="de-DE" sz="1400" b="0" dirty="0" err="1" smtClean="0">
                <a:solidFill>
                  <a:srgbClr val="2F314D"/>
                </a:solidFill>
              </a:rPr>
              <a:t>local</a:t>
            </a:r>
            <a:r>
              <a:rPr lang="de-DE" sz="1400" b="0" dirty="0" smtClean="0">
                <a:solidFill>
                  <a:srgbClr val="2F314D"/>
                </a:solidFill>
              </a:rPr>
              <a:t> </a:t>
            </a:r>
            <a:r>
              <a:rPr lang="de-DE" sz="1400" b="0" dirty="0" err="1" smtClean="0">
                <a:solidFill>
                  <a:srgbClr val="2F314D"/>
                </a:solidFill>
              </a:rPr>
              <a:t>event</a:t>
            </a:r>
            <a:r>
              <a:rPr lang="de-DE" sz="1400" b="0" dirty="0" smtClean="0">
                <a:solidFill>
                  <a:srgbClr val="2F314D"/>
                </a:solidFill>
              </a:rPr>
              <a:t> </a:t>
            </a:r>
            <a:r>
              <a:rPr lang="de-DE" sz="1400" b="0" dirty="0" err="1" smtClean="0">
                <a:solidFill>
                  <a:srgbClr val="2F314D"/>
                </a:solidFill>
              </a:rPr>
              <a:t>currently</a:t>
            </a:r>
            <a:r>
              <a:rPr lang="de-DE" sz="1400" b="0" dirty="0" smtClean="0">
                <a:solidFill>
                  <a:srgbClr val="2F314D"/>
                </a:solidFill>
              </a:rPr>
              <a:t> </a:t>
            </a:r>
            <a:r>
              <a:rPr lang="de-DE" sz="1400" b="0" dirty="0" err="1" smtClean="0">
                <a:solidFill>
                  <a:srgbClr val="2F314D"/>
                </a:solidFill>
              </a:rPr>
              <a:t>takes</a:t>
            </a:r>
            <a:r>
              <a:rPr lang="de-DE" sz="1400" b="0" dirty="0" smtClean="0">
                <a:solidFill>
                  <a:srgbClr val="2F314D"/>
                </a:solidFill>
              </a:rPr>
              <a:t> </a:t>
            </a:r>
            <a:r>
              <a:rPr lang="de-DE" sz="1400" b="0" dirty="0" err="1" smtClean="0">
                <a:solidFill>
                  <a:srgbClr val="2F314D"/>
                </a:solidFill>
              </a:rPr>
              <a:t>place</a:t>
            </a:r>
            <a:endParaRPr lang="de-DE" sz="1400" dirty="0">
              <a:solidFill>
                <a:srgbClr val="2F314D"/>
              </a:solidFill>
            </a:endParaRPr>
          </a:p>
          <a:p>
            <a:pPr lvl="2"/>
            <a:r>
              <a:rPr lang="de-DE" sz="1400" b="0" dirty="0" err="1" smtClean="0">
                <a:solidFill>
                  <a:srgbClr val="2F314D"/>
                </a:solidFill>
              </a:rPr>
              <a:t>dynamic</a:t>
            </a:r>
            <a:r>
              <a:rPr lang="de-DE" sz="1400" b="0" dirty="0" smtClean="0">
                <a:solidFill>
                  <a:srgbClr val="2F314D"/>
                </a:solidFill>
              </a:rPr>
              <a:t> </a:t>
            </a:r>
            <a:r>
              <a:rPr lang="de-DE" sz="1400" b="0" dirty="0" err="1" smtClean="0">
                <a:solidFill>
                  <a:srgbClr val="2F314D"/>
                </a:solidFill>
              </a:rPr>
              <a:t>information</a:t>
            </a:r>
            <a:r>
              <a:rPr lang="de-DE" sz="1400" b="0" dirty="0" smtClean="0">
                <a:solidFill>
                  <a:srgbClr val="2F314D"/>
                </a:solidFill>
              </a:rPr>
              <a:t> </a:t>
            </a:r>
            <a:r>
              <a:rPr lang="de-DE" sz="1400" b="0" dirty="0" err="1" smtClean="0">
                <a:solidFill>
                  <a:srgbClr val="2F314D"/>
                </a:solidFill>
              </a:rPr>
              <a:t>from</a:t>
            </a:r>
            <a:r>
              <a:rPr lang="de-DE" sz="1400" b="0" dirty="0" smtClean="0">
                <a:solidFill>
                  <a:srgbClr val="2F314D"/>
                </a:solidFill>
              </a:rPr>
              <a:t> an </a:t>
            </a:r>
            <a:r>
              <a:rPr lang="de-DE" sz="1400" b="0" dirty="0" err="1" smtClean="0">
                <a:solidFill>
                  <a:srgbClr val="2F314D"/>
                </a:solidFill>
              </a:rPr>
              <a:t>industrial</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t>
            </a:r>
            <a:r>
              <a:rPr lang="de-DE" sz="1400" b="0" dirty="0" err="1" smtClean="0">
                <a:solidFill>
                  <a:srgbClr val="2F314D"/>
                </a:solidFill>
              </a:rPr>
              <a:t>agricultural</a:t>
            </a:r>
            <a:r>
              <a:rPr lang="de-DE" sz="1400" b="0" dirty="0" smtClean="0">
                <a:solidFill>
                  <a:srgbClr val="2F314D"/>
                </a:solidFill>
              </a:rPr>
              <a:t> </a:t>
            </a:r>
            <a:r>
              <a:rPr lang="de-DE" sz="1400" b="0" dirty="0" err="1" smtClean="0">
                <a:solidFill>
                  <a:srgbClr val="2F314D"/>
                </a:solidFill>
              </a:rPr>
              <a:t>client</a:t>
            </a:r>
            <a:endParaRPr lang="de-DE" sz="1400" b="0" dirty="0" smtClean="0">
              <a:solidFill>
                <a:srgbClr val="2F314D"/>
              </a:solidFill>
            </a:endParaRPr>
          </a:p>
          <a:p>
            <a:r>
              <a:rPr lang="de-DE" sz="1400" b="0" dirty="0" smtClean="0">
                <a:solidFill>
                  <a:srgbClr val="2F314D"/>
                </a:solidFill>
              </a:rPr>
              <a:t>The </a:t>
            </a:r>
            <a:r>
              <a:rPr lang="de-DE" sz="1400" b="0" dirty="0" err="1" smtClean="0">
                <a:solidFill>
                  <a:srgbClr val="2F314D"/>
                </a:solidFill>
              </a:rPr>
              <a:t>tool</a:t>
            </a:r>
            <a:r>
              <a:rPr lang="de-DE" sz="1400" b="0" dirty="0" smtClean="0">
                <a:solidFill>
                  <a:srgbClr val="2F314D"/>
                </a:solidFill>
              </a:rPr>
              <a:t> </a:t>
            </a:r>
            <a:r>
              <a:rPr lang="de-DE" sz="1400" b="0" dirty="0" err="1" smtClean="0">
                <a:solidFill>
                  <a:srgbClr val="2F314D"/>
                </a:solidFill>
              </a:rPr>
              <a:t>defines</a:t>
            </a:r>
            <a:r>
              <a:rPr lang="de-DE" sz="1400" b="0" dirty="0" smtClean="0">
                <a:solidFill>
                  <a:srgbClr val="2F314D"/>
                </a:solidFill>
              </a:rPr>
              <a:t> </a:t>
            </a:r>
            <a:r>
              <a:rPr lang="de-DE" sz="1400" b="0" dirty="0" err="1" smtClean="0">
                <a:solidFill>
                  <a:srgbClr val="2F314D"/>
                </a:solidFill>
              </a:rPr>
              <a:t>interfaces</a:t>
            </a:r>
            <a:r>
              <a:rPr lang="de-DE" sz="1400" b="0" dirty="0" smtClean="0">
                <a:solidFill>
                  <a:srgbClr val="2F314D"/>
                </a:solidFill>
              </a:rPr>
              <a:t> </a:t>
            </a:r>
            <a:r>
              <a:rPr lang="de-DE" sz="1400" b="0" dirty="0" err="1" smtClean="0">
                <a:solidFill>
                  <a:srgbClr val="2F314D"/>
                </a:solidFill>
              </a:rPr>
              <a:t>through</a:t>
            </a:r>
            <a:r>
              <a:rPr lang="de-DE" sz="1400" b="0" dirty="0" smtClean="0">
                <a:solidFill>
                  <a:srgbClr val="2F314D"/>
                </a:solidFill>
              </a:rPr>
              <a:t> </a:t>
            </a:r>
            <a:r>
              <a:rPr lang="de-DE" sz="1400" b="0" dirty="0" err="1" smtClean="0">
                <a:solidFill>
                  <a:srgbClr val="2F314D"/>
                </a:solidFill>
              </a:rPr>
              <a:t>which</a:t>
            </a:r>
            <a:r>
              <a:rPr lang="de-DE" sz="1400" b="0" dirty="0" smtClean="0">
                <a:solidFill>
                  <a:srgbClr val="2F314D"/>
                </a:solidFill>
              </a:rPr>
              <a:t> </a:t>
            </a:r>
            <a:r>
              <a:rPr lang="de-DE" sz="1400" b="0" dirty="0" err="1" smtClean="0">
                <a:solidFill>
                  <a:srgbClr val="2F314D"/>
                </a:solidFill>
              </a:rPr>
              <a:t>this</a:t>
            </a:r>
            <a:r>
              <a:rPr lang="de-DE" sz="1400" b="0" dirty="0" smtClean="0">
                <a:solidFill>
                  <a:srgbClr val="2F314D"/>
                </a:solidFill>
              </a:rPr>
              <a:t>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be</a:t>
            </a:r>
            <a:r>
              <a:rPr lang="de-DE" sz="1400" b="0" dirty="0" smtClean="0">
                <a:solidFill>
                  <a:srgbClr val="2F314D"/>
                </a:solidFill>
              </a:rPr>
              <a:t> </a:t>
            </a:r>
            <a:r>
              <a:rPr lang="de-DE" sz="1400" b="0" dirty="0" err="1" smtClean="0">
                <a:solidFill>
                  <a:srgbClr val="2F314D"/>
                </a:solidFill>
              </a:rPr>
              <a:t>connected</a:t>
            </a:r>
            <a:endParaRPr lang="de-DE" sz="1400" b="0" dirty="0" smtClean="0">
              <a:solidFill>
                <a:srgbClr val="2F314D"/>
              </a:solidFill>
            </a:endParaRPr>
          </a:p>
          <a:p>
            <a:endParaRPr lang="de-DE" sz="1400" b="0" dirty="0">
              <a:solidFill>
                <a:srgbClr val="2F314D"/>
              </a:solidFill>
            </a:endParaRPr>
          </a:p>
        </p:txBody>
      </p:sp>
    </p:spTree>
    <p:extLst>
      <p:ext uri="{BB962C8B-B14F-4D97-AF65-F5344CB8AC3E}">
        <p14:creationId xmlns:p14="http://schemas.microsoft.com/office/powerpoint/2010/main" val="1134806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Interoperability</a:t>
            </a:r>
            <a:endParaRPr lang="en-US"/>
          </a:p>
        </p:txBody>
      </p:sp>
      <p:sp>
        <p:nvSpPr>
          <p:cNvPr id="4" name="Textplatzhalter 2"/>
          <p:cNvSpPr txBox="1">
            <a:spLocks/>
          </p:cNvSpPr>
          <p:nvPr/>
        </p:nvSpPr>
        <p:spPr>
          <a:xfrm>
            <a:off x="539750" y="1412776"/>
            <a:ext cx="8110066" cy="3816350"/>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400" dirty="0" err="1" smtClean="0">
                <a:solidFill>
                  <a:srgbClr val="2F314D"/>
                </a:solidFill>
              </a:rPr>
              <a:t>FiWare</a:t>
            </a:r>
            <a:endParaRPr lang="en-US" sz="1400" b="0" dirty="0" smtClean="0">
              <a:solidFill>
                <a:srgbClr val="2F314D"/>
              </a:solidFill>
            </a:endParaRPr>
          </a:p>
          <a:p>
            <a:r>
              <a:rPr lang="de-DE" sz="1400" b="0" dirty="0" smtClean="0">
                <a:solidFill>
                  <a:srgbClr val="2F314D"/>
                </a:solidFill>
              </a:rPr>
              <a:t>Open-</a:t>
            </a:r>
            <a:r>
              <a:rPr lang="de-DE" sz="1400" b="0" dirty="0" err="1" smtClean="0">
                <a:solidFill>
                  <a:srgbClr val="2F314D"/>
                </a:solidFill>
              </a:rPr>
              <a:t>source</a:t>
            </a:r>
            <a:r>
              <a:rPr lang="de-DE" sz="1400" b="0" dirty="0" smtClean="0">
                <a:solidFill>
                  <a:srgbClr val="2F314D"/>
                </a:solidFill>
              </a:rPr>
              <a:t> </a:t>
            </a:r>
            <a:r>
              <a:rPr lang="de-DE" sz="1400" b="0" dirty="0" err="1" smtClean="0">
                <a:solidFill>
                  <a:srgbClr val="2F314D"/>
                </a:solidFill>
              </a:rPr>
              <a:t>platform</a:t>
            </a:r>
            <a:r>
              <a:rPr lang="de-DE" sz="1400" b="0" dirty="0" smtClean="0">
                <a:solidFill>
                  <a:srgbClr val="2F314D"/>
                </a:solidFill>
              </a:rPr>
              <a:t> </a:t>
            </a:r>
            <a:r>
              <a:rPr lang="de-DE" sz="1400" b="0" dirty="0" err="1" smtClean="0">
                <a:solidFill>
                  <a:srgbClr val="2F314D"/>
                </a:solidFill>
              </a:rPr>
              <a:t>developed</a:t>
            </a:r>
            <a:r>
              <a:rPr lang="de-DE" sz="1400" b="0" dirty="0" smtClean="0">
                <a:solidFill>
                  <a:srgbClr val="2F314D"/>
                </a:solidFill>
              </a:rPr>
              <a:t> </a:t>
            </a:r>
            <a:r>
              <a:rPr lang="de-DE" sz="1400" b="0" dirty="0" err="1" smtClean="0">
                <a:solidFill>
                  <a:srgbClr val="2F314D"/>
                </a:solidFill>
              </a:rPr>
              <a:t>as</a:t>
            </a:r>
            <a:r>
              <a:rPr lang="de-DE" sz="1400" b="0" dirty="0" smtClean="0">
                <a:solidFill>
                  <a:srgbClr val="2F314D"/>
                </a:solidFill>
              </a:rPr>
              <a:t> </a:t>
            </a:r>
            <a:r>
              <a:rPr lang="de-DE" sz="1400" b="0" dirty="0" err="1" smtClean="0">
                <a:solidFill>
                  <a:srgbClr val="2F314D"/>
                </a:solidFill>
              </a:rPr>
              <a:t>part</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an EU </a:t>
            </a:r>
            <a:r>
              <a:rPr lang="de-DE" sz="1400" b="0" dirty="0" err="1" smtClean="0">
                <a:solidFill>
                  <a:srgbClr val="2F314D"/>
                </a:solidFill>
              </a:rPr>
              <a:t>project</a:t>
            </a:r>
            <a:endParaRPr lang="de-DE" sz="1400" b="0" dirty="0" smtClean="0">
              <a:solidFill>
                <a:srgbClr val="2F314D"/>
              </a:solidFill>
            </a:endParaRPr>
          </a:p>
          <a:p>
            <a:r>
              <a:rPr lang="de-DE" sz="1400" b="0" dirty="0" err="1" smtClean="0">
                <a:solidFill>
                  <a:srgbClr val="2F314D"/>
                </a:solidFill>
              </a:rPr>
              <a:t>Provides</a:t>
            </a:r>
            <a:r>
              <a:rPr lang="de-DE" sz="1400" b="0" dirty="0" smtClean="0">
                <a:solidFill>
                  <a:srgbClr val="2F314D"/>
                </a:solidFill>
              </a:rPr>
              <a:t> </a:t>
            </a:r>
            <a:r>
              <a:rPr lang="de-DE" sz="1400" b="0" dirty="0" err="1" smtClean="0">
                <a:solidFill>
                  <a:srgbClr val="2F314D"/>
                </a:solidFill>
              </a:rPr>
              <a:t>interoperability</a:t>
            </a:r>
            <a:r>
              <a:rPr lang="de-DE" sz="1400" b="0" dirty="0" smtClean="0">
                <a:solidFill>
                  <a:srgbClr val="2F314D"/>
                </a:solidFill>
              </a:rPr>
              <a:t> </a:t>
            </a:r>
            <a:r>
              <a:rPr lang="de-DE" sz="1400" b="0" dirty="0" err="1" smtClean="0">
                <a:solidFill>
                  <a:srgbClr val="2F314D"/>
                </a:solidFill>
              </a:rPr>
              <a:t>standards</a:t>
            </a:r>
            <a:r>
              <a:rPr lang="de-DE" sz="1400" b="0" dirty="0" smtClean="0">
                <a:solidFill>
                  <a:srgbClr val="2F314D"/>
                </a:solidFill>
              </a:rPr>
              <a:t> </a:t>
            </a:r>
            <a:r>
              <a:rPr lang="de-DE" sz="1400" b="0" dirty="0" err="1" smtClean="0">
                <a:solidFill>
                  <a:srgbClr val="2F314D"/>
                </a:solidFill>
              </a:rPr>
              <a:t>for</a:t>
            </a:r>
            <a:r>
              <a:rPr lang="de-DE" sz="1400" b="0" dirty="0" smtClean="0">
                <a:solidFill>
                  <a:srgbClr val="2F314D"/>
                </a:solidFill>
              </a:rPr>
              <a:t> </a:t>
            </a:r>
            <a:r>
              <a:rPr lang="de-DE" sz="1400" b="0" dirty="0" err="1" smtClean="0">
                <a:solidFill>
                  <a:srgbClr val="2F314D"/>
                </a:solidFill>
              </a:rPr>
              <a:t>developing</a:t>
            </a:r>
            <a:r>
              <a:rPr lang="de-DE" sz="1400" b="0" dirty="0" smtClean="0">
                <a:solidFill>
                  <a:srgbClr val="2F314D"/>
                </a:solidFill>
              </a:rPr>
              <a:t> a smart digital </a:t>
            </a:r>
            <a:r>
              <a:rPr lang="de-DE" sz="1400" b="0" dirty="0" err="1" smtClean="0">
                <a:solidFill>
                  <a:srgbClr val="2F314D"/>
                </a:solidFill>
              </a:rPr>
              <a:t>infrastructure</a:t>
            </a:r>
            <a:r>
              <a:rPr lang="de-DE" sz="1400" b="0" dirty="0" smtClean="0">
                <a:solidFill>
                  <a:srgbClr val="2F314D"/>
                </a:solidFill>
              </a:rPr>
              <a:t> (smart </a:t>
            </a:r>
            <a:r>
              <a:rPr lang="de-DE" sz="1400" b="0" dirty="0" err="1" smtClean="0">
                <a:solidFill>
                  <a:srgbClr val="2F314D"/>
                </a:solidFill>
              </a:rPr>
              <a:t>city</a:t>
            </a:r>
            <a:r>
              <a:rPr lang="de-DE" sz="1400" b="0" dirty="0" smtClean="0">
                <a:solidFill>
                  <a:srgbClr val="2F314D"/>
                </a:solidFill>
              </a:rPr>
              <a:t>)</a:t>
            </a:r>
          </a:p>
          <a:p>
            <a:pPr marL="0" indent="0">
              <a:buNone/>
            </a:pPr>
            <a:r>
              <a:rPr lang="en-US" sz="1400" dirty="0" smtClean="0">
                <a:solidFill>
                  <a:srgbClr val="2F314D"/>
                </a:solidFill>
              </a:rPr>
              <a:t>Short-term water demand forecasting tool</a:t>
            </a:r>
            <a:endParaRPr lang="de-DE" sz="1400" b="0" dirty="0" smtClean="0">
              <a:solidFill>
                <a:srgbClr val="2F314D"/>
              </a:solidFill>
            </a:endParaRPr>
          </a:p>
          <a:p>
            <a:r>
              <a:rPr lang="de-DE" sz="1400" b="0" dirty="0" err="1" smtClean="0">
                <a:solidFill>
                  <a:srgbClr val="2F314D"/>
                </a:solidFill>
              </a:rPr>
              <a:t>FiWare-compliant</a:t>
            </a:r>
            <a:endParaRPr lang="de-DE" sz="1400" b="0" dirty="0" smtClean="0">
              <a:solidFill>
                <a:srgbClr val="2F314D"/>
              </a:solidFill>
            </a:endParaRPr>
          </a:p>
          <a:p>
            <a:r>
              <a:rPr lang="de-DE" sz="1400" b="0" dirty="0" err="1" smtClean="0">
                <a:solidFill>
                  <a:srgbClr val="2F314D"/>
                </a:solidFill>
              </a:rPr>
              <a:t>Possible</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give</a:t>
            </a:r>
            <a:r>
              <a:rPr lang="de-DE" sz="1400" b="0" dirty="0" smtClean="0">
                <a:solidFill>
                  <a:srgbClr val="2F314D"/>
                </a:solidFill>
              </a:rPr>
              <a:t> </a:t>
            </a:r>
            <a:r>
              <a:rPr lang="de-DE" sz="1400" b="0" dirty="0" err="1" smtClean="0">
                <a:solidFill>
                  <a:srgbClr val="2F314D"/>
                </a:solidFill>
              </a:rPr>
              <a:t>external</a:t>
            </a:r>
            <a:r>
              <a:rPr lang="de-DE" sz="1400" b="0" dirty="0" smtClean="0">
                <a:solidFill>
                  <a:srgbClr val="2F314D"/>
                </a:solidFill>
              </a:rPr>
              <a:t> </a:t>
            </a:r>
            <a:r>
              <a:rPr lang="de-DE" sz="1400" b="0" dirty="0" err="1" smtClean="0">
                <a:solidFill>
                  <a:srgbClr val="2F314D"/>
                </a:solidFill>
              </a:rPr>
              <a:t>organisations</a:t>
            </a:r>
            <a:r>
              <a:rPr lang="de-DE" sz="1400" b="0" dirty="0" smtClean="0">
                <a:solidFill>
                  <a:srgbClr val="2F314D"/>
                </a:solidFill>
              </a:rPr>
              <a:t> </a:t>
            </a:r>
            <a:r>
              <a:rPr lang="de-DE" sz="1400" b="0" dirty="0" err="1" smtClean="0">
                <a:solidFill>
                  <a:srgbClr val="2F314D"/>
                </a:solidFill>
              </a:rPr>
              <a:t>access</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generated</a:t>
            </a:r>
            <a:r>
              <a:rPr lang="de-DE" sz="1400" b="0" dirty="0" smtClean="0">
                <a:solidFill>
                  <a:srgbClr val="2F314D"/>
                </a:solidFill>
              </a:rPr>
              <a:t> </a:t>
            </a:r>
            <a:r>
              <a:rPr lang="de-DE" sz="1400" b="0" dirty="0" err="1" smtClean="0">
                <a:solidFill>
                  <a:srgbClr val="2F314D"/>
                </a:solidFill>
              </a:rPr>
              <a:t>forecasts</a:t>
            </a:r>
            <a:endParaRPr lang="de-DE" sz="1400" b="0" dirty="0" smtClean="0">
              <a:solidFill>
                <a:srgbClr val="2F314D"/>
              </a:solidFill>
            </a:endParaRPr>
          </a:p>
          <a:p>
            <a:r>
              <a:rPr lang="de-DE" sz="1400" b="0" dirty="0" err="1" smtClean="0">
                <a:solidFill>
                  <a:srgbClr val="2F314D"/>
                </a:solidFill>
              </a:rPr>
              <a:t>For</a:t>
            </a:r>
            <a:r>
              <a:rPr lang="de-DE" sz="1400" b="0" dirty="0" smtClean="0">
                <a:solidFill>
                  <a:srgbClr val="2F314D"/>
                </a:solidFill>
              </a:rPr>
              <a:t> </a:t>
            </a:r>
            <a:r>
              <a:rPr lang="de-DE" sz="1400" b="0" dirty="0" err="1" smtClean="0">
                <a:solidFill>
                  <a:srgbClr val="2F314D"/>
                </a:solidFill>
              </a:rPr>
              <a:t>consistency</a:t>
            </a:r>
            <a:r>
              <a:rPr lang="de-DE" sz="1400" b="0" dirty="0" smtClean="0">
                <a:solidFill>
                  <a:srgbClr val="2F314D"/>
                </a:solidFill>
              </a:rPr>
              <a:t> </a:t>
            </a:r>
            <a:r>
              <a:rPr lang="de-DE" sz="1400" b="0" dirty="0" err="1" smtClean="0">
                <a:solidFill>
                  <a:srgbClr val="2F314D"/>
                </a:solidFill>
              </a:rPr>
              <a:t>and</a:t>
            </a:r>
            <a:r>
              <a:rPr lang="de-DE" sz="1400" b="0" dirty="0" smtClean="0">
                <a:solidFill>
                  <a:srgbClr val="2F314D"/>
                </a:solidFill>
              </a:rPr>
              <a:t> </a:t>
            </a:r>
            <a:r>
              <a:rPr lang="de-DE" sz="1400" b="0" dirty="0" err="1" smtClean="0">
                <a:solidFill>
                  <a:srgbClr val="2F314D"/>
                </a:solidFill>
              </a:rPr>
              <a:t>security</a:t>
            </a:r>
            <a:r>
              <a:rPr lang="de-DE" sz="1400" b="0" dirty="0" smtClean="0">
                <a:solidFill>
                  <a:srgbClr val="2F314D"/>
                </a:solidFill>
              </a:rPr>
              <a:t> </a:t>
            </a:r>
            <a:r>
              <a:rPr lang="de-DE" sz="1400" b="0" dirty="0" err="1" smtClean="0">
                <a:solidFill>
                  <a:srgbClr val="2F314D"/>
                </a:solidFill>
              </a:rPr>
              <a:t>reasons</a:t>
            </a:r>
            <a:r>
              <a:rPr lang="de-DE" sz="1400" b="0" dirty="0" smtClean="0">
                <a:solidFill>
                  <a:srgbClr val="2F314D"/>
                </a:solidFill>
              </a:rPr>
              <a:t>, </a:t>
            </a:r>
            <a:r>
              <a:rPr lang="de-DE" sz="1400" b="0" dirty="0" err="1" smtClean="0">
                <a:solidFill>
                  <a:srgbClr val="2F314D"/>
                </a:solidFill>
              </a:rPr>
              <a:t>they</a:t>
            </a:r>
            <a:r>
              <a:rPr lang="de-DE" sz="1400" b="0" dirty="0" smtClean="0">
                <a:solidFill>
                  <a:srgbClr val="2F314D"/>
                </a:solidFill>
              </a:rPr>
              <a:t> </a:t>
            </a:r>
            <a:r>
              <a:rPr lang="de-DE" sz="1400" b="0" dirty="0" err="1" smtClean="0">
                <a:solidFill>
                  <a:srgbClr val="2F314D"/>
                </a:solidFill>
              </a:rPr>
              <a:t>cannot</a:t>
            </a:r>
            <a:r>
              <a:rPr lang="de-DE" sz="1400" b="0" dirty="0" smtClean="0">
                <a:solidFill>
                  <a:srgbClr val="2F314D"/>
                </a:solidFill>
              </a:rPr>
              <a:t> </a:t>
            </a:r>
            <a:r>
              <a:rPr lang="de-DE" sz="1400" b="0" dirty="0" err="1" smtClean="0">
                <a:solidFill>
                  <a:srgbClr val="2F314D"/>
                </a:solidFill>
              </a:rPr>
              <a:t>train</a:t>
            </a:r>
            <a:r>
              <a:rPr lang="de-DE" sz="1400" b="0" dirty="0" smtClean="0">
                <a:solidFill>
                  <a:srgbClr val="2F314D"/>
                </a:solidFill>
              </a:rPr>
              <a:t> </a:t>
            </a:r>
            <a:r>
              <a:rPr lang="de-DE" sz="1400" b="0" dirty="0" err="1" smtClean="0">
                <a:solidFill>
                  <a:srgbClr val="2F314D"/>
                </a:solidFill>
              </a:rPr>
              <a:t>models</a:t>
            </a:r>
            <a:r>
              <a:rPr lang="de-DE" sz="1400" b="0" dirty="0" smtClean="0">
                <a:solidFill>
                  <a:srgbClr val="2F314D"/>
                </a:solidFill>
              </a:rPr>
              <a:t> </a:t>
            </a:r>
            <a:r>
              <a:rPr lang="de-DE" sz="1400" b="0" dirty="0" err="1" smtClean="0">
                <a:solidFill>
                  <a:srgbClr val="2F314D"/>
                </a:solidFill>
              </a:rPr>
              <a:t>themselves</a:t>
            </a:r>
            <a:r>
              <a:rPr lang="de-DE" sz="1400" b="0" dirty="0" smtClean="0">
                <a:solidFill>
                  <a:srgbClr val="2F314D"/>
                </a:solidFill>
              </a:rPr>
              <a:t> but </a:t>
            </a:r>
            <a:r>
              <a:rPr lang="de-DE" sz="1400" b="0" dirty="0" err="1" smtClean="0">
                <a:solidFill>
                  <a:srgbClr val="2F314D"/>
                </a:solidFill>
              </a:rPr>
              <a:t>only</a:t>
            </a:r>
            <a:r>
              <a:rPr lang="de-DE" sz="1400" b="0" dirty="0" smtClean="0">
                <a:solidFill>
                  <a:srgbClr val="2F314D"/>
                </a:solidFill>
              </a:rPr>
              <a:t> </a:t>
            </a:r>
            <a:r>
              <a:rPr lang="de-DE" sz="1400" b="0" dirty="0" err="1" smtClean="0">
                <a:solidFill>
                  <a:srgbClr val="2F314D"/>
                </a:solidFill>
              </a:rPr>
              <a:t>access</a:t>
            </a:r>
            <a:r>
              <a:rPr lang="de-DE" sz="1400" b="0" dirty="0" smtClean="0">
                <a:solidFill>
                  <a:srgbClr val="2F314D"/>
                </a:solidFill>
              </a:rPr>
              <a:t> </a:t>
            </a:r>
            <a:r>
              <a:rPr lang="de-DE" sz="1400" b="0" dirty="0" err="1" smtClean="0">
                <a:solidFill>
                  <a:srgbClr val="2F314D"/>
                </a:solidFill>
              </a:rPr>
              <a:t>forecasts</a:t>
            </a:r>
            <a:endParaRPr lang="de-DE" sz="1400" b="0" dirty="0" smtClean="0">
              <a:solidFill>
                <a:srgbClr val="2F314D"/>
              </a:solidFill>
            </a:endParaRPr>
          </a:p>
          <a:p>
            <a:r>
              <a:rPr lang="de-DE" sz="1400" b="0" dirty="0" err="1" smtClean="0">
                <a:solidFill>
                  <a:srgbClr val="2F314D"/>
                </a:solidFill>
              </a:rPr>
              <a:t>Others</a:t>
            </a:r>
            <a:r>
              <a:rPr lang="de-DE" sz="1400" b="0" dirty="0" smtClean="0">
                <a:solidFill>
                  <a:srgbClr val="2F314D"/>
                </a:solidFill>
              </a:rPr>
              <a:t>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build</a:t>
            </a:r>
            <a:r>
              <a:rPr lang="de-DE" sz="1400" b="0" dirty="0" smtClean="0">
                <a:solidFill>
                  <a:srgbClr val="2F314D"/>
                </a:solidFill>
              </a:rPr>
              <a:t> </a:t>
            </a:r>
            <a:r>
              <a:rPr lang="de-DE" sz="1400" b="0" dirty="0" err="1" smtClean="0">
                <a:solidFill>
                  <a:srgbClr val="2F314D"/>
                </a:solidFill>
              </a:rPr>
              <a:t>services</a:t>
            </a:r>
            <a:r>
              <a:rPr lang="de-DE" sz="1400" b="0" dirty="0" smtClean="0">
                <a:solidFill>
                  <a:srgbClr val="2F314D"/>
                </a:solidFill>
              </a:rPr>
              <a:t> on top </a:t>
            </a:r>
            <a:r>
              <a:rPr lang="de-DE" sz="1400" b="0" dirty="0" err="1" smtClean="0">
                <a:solidFill>
                  <a:srgbClr val="2F314D"/>
                </a:solidFill>
              </a:rPr>
              <a:t>of</a:t>
            </a:r>
            <a:r>
              <a:rPr lang="de-DE" sz="1400" b="0" dirty="0" smtClean="0">
                <a:solidFill>
                  <a:srgbClr val="2F314D"/>
                </a:solidFill>
              </a:rPr>
              <a:t> </a:t>
            </a:r>
            <a:r>
              <a:rPr lang="de-DE" sz="1400" b="0" dirty="0" err="1" smtClean="0">
                <a:solidFill>
                  <a:srgbClr val="2F314D"/>
                </a:solidFill>
              </a:rPr>
              <a:t>water</a:t>
            </a:r>
            <a:r>
              <a:rPr lang="de-DE" sz="1400" b="0" dirty="0" smtClean="0">
                <a:solidFill>
                  <a:srgbClr val="2F314D"/>
                </a:solidFill>
              </a:rPr>
              <a:t> </a:t>
            </a:r>
            <a:r>
              <a:rPr lang="de-DE" sz="1400" b="0" dirty="0" err="1" smtClean="0">
                <a:solidFill>
                  <a:srgbClr val="2F314D"/>
                </a:solidFill>
              </a:rPr>
              <a:t>demand</a:t>
            </a:r>
            <a:r>
              <a:rPr lang="de-DE" sz="1400" b="0" dirty="0" smtClean="0">
                <a:solidFill>
                  <a:srgbClr val="2F314D"/>
                </a:solidFill>
              </a:rPr>
              <a:t> </a:t>
            </a:r>
            <a:r>
              <a:rPr lang="de-DE" sz="1400" b="0" dirty="0" err="1" smtClean="0">
                <a:solidFill>
                  <a:srgbClr val="2F314D"/>
                </a:solidFill>
              </a:rPr>
              <a:t>forecasts</a:t>
            </a:r>
            <a:r>
              <a:rPr lang="de-DE" sz="1400" b="0" dirty="0" smtClean="0">
                <a:solidFill>
                  <a:srgbClr val="2F314D"/>
                </a:solidFill>
              </a:rPr>
              <a:t> (</a:t>
            </a:r>
            <a:r>
              <a:rPr lang="de-DE" sz="1400" b="0" dirty="0" err="1" smtClean="0">
                <a:solidFill>
                  <a:srgbClr val="2F314D"/>
                </a:solidFill>
              </a:rPr>
              <a:t>and</a:t>
            </a:r>
            <a:r>
              <a:rPr lang="de-DE" sz="1400" b="0" dirty="0" smtClean="0">
                <a:solidFill>
                  <a:srgbClr val="2F314D"/>
                </a:solidFill>
              </a:rPr>
              <a:t> </a:t>
            </a:r>
            <a:r>
              <a:rPr lang="de-DE" sz="1400" b="0" dirty="0" err="1" smtClean="0">
                <a:solidFill>
                  <a:srgbClr val="2F314D"/>
                </a:solidFill>
              </a:rPr>
              <a:t>other</a:t>
            </a:r>
            <a:r>
              <a:rPr lang="de-DE" sz="1400" b="0" dirty="0" smtClean="0">
                <a:solidFill>
                  <a:srgbClr val="2F314D"/>
                </a:solidFill>
              </a:rPr>
              <a:t> </a:t>
            </a:r>
            <a:r>
              <a:rPr lang="de-DE" sz="1400" b="0" dirty="0" err="1" smtClean="0">
                <a:solidFill>
                  <a:srgbClr val="2F314D"/>
                </a:solidFill>
              </a:rPr>
              <a:t>organisation‘s</a:t>
            </a:r>
            <a:r>
              <a:rPr lang="de-DE" sz="1400" b="0" dirty="0" smtClean="0">
                <a:solidFill>
                  <a:srgbClr val="2F314D"/>
                </a:solidFill>
              </a:rPr>
              <a:t> </a:t>
            </a:r>
            <a:r>
              <a:rPr lang="de-DE" sz="1400" b="0" dirty="0" err="1" smtClean="0">
                <a:solidFill>
                  <a:srgbClr val="2F314D"/>
                </a:solidFill>
              </a:rPr>
              <a:t>data</a:t>
            </a:r>
            <a:r>
              <a:rPr lang="de-DE" sz="1400" b="0" dirty="0" smtClean="0">
                <a:solidFill>
                  <a:srgbClr val="2F314D"/>
                </a:solidFill>
              </a:rPr>
              <a:t> / </a:t>
            </a:r>
            <a:r>
              <a:rPr lang="de-DE" sz="1400" b="0" dirty="0" err="1" smtClean="0">
                <a:solidFill>
                  <a:srgbClr val="2F314D"/>
                </a:solidFill>
              </a:rPr>
              <a:t>services</a:t>
            </a:r>
            <a:r>
              <a:rPr lang="de-DE" sz="1400" b="0" dirty="0" smtClean="0">
                <a:solidFill>
                  <a:srgbClr val="2F314D"/>
                </a:solidFill>
              </a:rPr>
              <a:t>)</a:t>
            </a:r>
          </a:p>
        </p:txBody>
      </p:sp>
    </p:spTree>
    <p:extLst>
      <p:ext uri="{BB962C8B-B14F-4D97-AF65-F5344CB8AC3E}">
        <p14:creationId xmlns:p14="http://schemas.microsoft.com/office/powerpoint/2010/main" val="1193409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Tool </a:t>
            </a:r>
            <a:r>
              <a:rPr lang="de-DE" dirty="0" err="1" smtClean="0"/>
              <a:t>Architecture</a:t>
            </a:r>
            <a:endParaRPr lang="de-DE" dirty="0"/>
          </a:p>
        </p:txBody>
      </p:sp>
      <p:sp>
        <p:nvSpPr>
          <p:cNvPr id="3" name="Textplatzhalter 2"/>
          <p:cNvSpPr>
            <a:spLocks noGrp="1"/>
          </p:cNvSpPr>
          <p:nvPr>
            <p:ph type="body" sz="quarter" idx="13"/>
          </p:nvPr>
        </p:nvSpPr>
        <p:spPr/>
        <p:txBody>
          <a:bodyPr/>
          <a:lstStyle/>
          <a:p>
            <a:endParaRPr lang="de-DE" dirty="0"/>
          </a:p>
        </p:txBody>
      </p:sp>
      <p:pic>
        <p:nvPicPr>
          <p:cNvPr id="4" name="Picture 2" descr="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53" y="1531852"/>
            <a:ext cx="8035659" cy="429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67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8280921" cy="1008112"/>
          </a:xfrm>
        </p:spPr>
        <p:txBody>
          <a:bodyPr/>
          <a:lstStyle/>
          <a:p>
            <a:r>
              <a:rPr lang="de-DE" smtClean="0"/>
              <a:t>Workflow I – Managing groups of meters (virtual meters)</a:t>
            </a:r>
            <a:endParaRPr lang="en-US"/>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55" y="1124744"/>
            <a:ext cx="6271002" cy="3024336"/>
          </a:xfrm>
          <a:prstGeom prst="rect">
            <a:avLst/>
          </a:prstGeom>
          <a:effectLst>
            <a:softEdge rad="0"/>
          </a:effec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998" y="3356992"/>
            <a:ext cx="6271002" cy="3024336"/>
          </a:xfrm>
          <a:prstGeom prst="rect">
            <a:avLst/>
          </a:prstGeom>
        </p:spPr>
      </p:pic>
      <p:sp>
        <p:nvSpPr>
          <p:cNvPr id="7" name="Textplatzhalter 2"/>
          <p:cNvSpPr txBox="1">
            <a:spLocks/>
          </p:cNvSpPr>
          <p:nvPr/>
        </p:nvSpPr>
        <p:spPr>
          <a:xfrm>
            <a:off x="323528" y="4509120"/>
            <a:ext cx="2459841" cy="720080"/>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0" smtClean="0">
                <a:solidFill>
                  <a:srgbClr val="2F314D"/>
                </a:solidFill>
              </a:rPr>
              <a:t>Create or delete groups of smart meters (virtual meters)</a:t>
            </a:r>
          </a:p>
        </p:txBody>
      </p:sp>
    </p:spTree>
    <p:extLst>
      <p:ext uri="{BB962C8B-B14F-4D97-AF65-F5344CB8AC3E}">
        <p14:creationId xmlns:p14="http://schemas.microsoft.com/office/powerpoint/2010/main" val="2192040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54" y="1142276"/>
            <a:ext cx="6591886" cy="2947902"/>
          </a:xfrm>
          <a:prstGeom prst="rect">
            <a:avLst/>
          </a:prstGeom>
        </p:spPr>
      </p:pic>
      <p:sp>
        <p:nvSpPr>
          <p:cNvPr id="2" name="Titel 1"/>
          <p:cNvSpPr>
            <a:spLocks noGrp="1"/>
          </p:cNvSpPr>
          <p:nvPr>
            <p:ph type="title"/>
          </p:nvPr>
        </p:nvSpPr>
        <p:spPr>
          <a:xfrm>
            <a:off x="539551" y="620689"/>
            <a:ext cx="8280921" cy="1008112"/>
          </a:xfrm>
        </p:spPr>
        <p:txBody>
          <a:bodyPr/>
          <a:lstStyle/>
          <a:p>
            <a:r>
              <a:rPr lang="de-DE" smtClean="0"/>
              <a:t>Workflow II – Training a Model</a:t>
            </a:r>
            <a:endParaRPr lang="en-US"/>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3386741"/>
            <a:ext cx="6235506" cy="3218535"/>
          </a:xfrm>
          <a:prstGeom prst="rect">
            <a:avLst/>
          </a:prstGeom>
        </p:spPr>
      </p:pic>
      <p:sp>
        <p:nvSpPr>
          <p:cNvPr id="7" name="Textplatzhalter 2"/>
          <p:cNvSpPr txBox="1">
            <a:spLocks/>
          </p:cNvSpPr>
          <p:nvPr/>
        </p:nvSpPr>
        <p:spPr>
          <a:xfrm>
            <a:off x="323528" y="4509120"/>
            <a:ext cx="2808312" cy="1584176"/>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0" smtClean="0">
                <a:solidFill>
                  <a:srgbClr val="2F314D"/>
                </a:solidFill>
              </a:rPr>
              <a:t>Select meter and algorithm</a:t>
            </a:r>
          </a:p>
          <a:p>
            <a:r>
              <a:rPr lang="de-DE" sz="1400" b="0" smtClean="0">
                <a:solidFill>
                  <a:srgbClr val="2F314D"/>
                </a:solidFill>
              </a:rPr>
              <a:t>Select hyperparameters</a:t>
            </a:r>
            <a:br>
              <a:rPr lang="de-DE" sz="1400" b="0" smtClean="0">
                <a:solidFill>
                  <a:srgbClr val="2F314D"/>
                </a:solidFill>
              </a:rPr>
            </a:br>
            <a:r>
              <a:rPr lang="de-DE" sz="1400" b="0" smtClean="0">
                <a:solidFill>
                  <a:srgbClr val="2F314D"/>
                </a:solidFill>
              </a:rPr>
              <a:t>(top image)</a:t>
            </a:r>
          </a:p>
          <a:p>
            <a:r>
              <a:rPr lang="de-DE" sz="1400" b="0" smtClean="0">
                <a:solidFill>
                  <a:srgbClr val="2F314D"/>
                </a:solidFill>
              </a:rPr>
              <a:t>Alternatively, select hyperparameters automatically based on multiple test runs</a:t>
            </a:r>
            <a:br>
              <a:rPr lang="de-DE" sz="1400" b="0" smtClean="0">
                <a:solidFill>
                  <a:srgbClr val="2F314D"/>
                </a:solidFill>
              </a:rPr>
            </a:br>
            <a:r>
              <a:rPr lang="de-DE" sz="1400" b="0" smtClean="0">
                <a:solidFill>
                  <a:srgbClr val="2F314D"/>
                </a:solidFill>
              </a:rPr>
              <a:t>(bottom image)</a:t>
            </a:r>
          </a:p>
        </p:txBody>
      </p:sp>
    </p:spTree>
    <p:extLst>
      <p:ext uri="{BB962C8B-B14F-4D97-AF65-F5344CB8AC3E}">
        <p14:creationId xmlns:p14="http://schemas.microsoft.com/office/powerpoint/2010/main" val="12789393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71431" y="2255679"/>
            <a:ext cx="8549041" cy="2754213"/>
          </a:xfrm>
          <a:prstGeom prst="rect">
            <a:avLst/>
          </a:prstGeom>
        </p:spPr>
      </p:pic>
      <p:sp>
        <p:nvSpPr>
          <p:cNvPr id="2" name="Titel 1"/>
          <p:cNvSpPr>
            <a:spLocks noGrp="1"/>
          </p:cNvSpPr>
          <p:nvPr>
            <p:ph type="title"/>
          </p:nvPr>
        </p:nvSpPr>
        <p:spPr>
          <a:xfrm>
            <a:off x="539551" y="620689"/>
            <a:ext cx="8280921" cy="1008112"/>
          </a:xfrm>
        </p:spPr>
        <p:txBody>
          <a:bodyPr/>
          <a:lstStyle/>
          <a:p>
            <a:r>
              <a:rPr lang="de-DE" smtClean="0"/>
              <a:t>Workflow III – Check Model Evaluation</a:t>
            </a:r>
            <a:endParaRPr lang="en-US"/>
          </a:p>
        </p:txBody>
      </p:sp>
      <p:sp>
        <p:nvSpPr>
          <p:cNvPr id="7" name="Textplatzhalter 2"/>
          <p:cNvSpPr txBox="1">
            <a:spLocks/>
          </p:cNvSpPr>
          <p:nvPr/>
        </p:nvSpPr>
        <p:spPr>
          <a:xfrm>
            <a:off x="271392" y="1628800"/>
            <a:ext cx="8045023" cy="1584176"/>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0" smtClean="0">
                <a:solidFill>
                  <a:srgbClr val="2F314D"/>
                </a:solidFill>
              </a:rPr>
              <a:t>15-30% of the data is used for evaluation before training the model on the whole dataset</a:t>
            </a:r>
          </a:p>
          <a:p>
            <a:r>
              <a:rPr lang="de-DE" sz="1400" b="0" smtClean="0">
                <a:solidFill>
                  <a:srgbClr val="2F314D"/>
                </a:solidFill>
              </a:rPr>
              <a:t>Users can plausibility check the predictions of the model on this evaluation dataset</a:t>
            </a:r>
          </a:p>
          <a:p>
            <a:pPr marL="0" indent="0">
              <a:buNone/>
            </a:pPr>
            <a:endParaRPr lang="de-DE" sz="1400" b="0" smtClean="0">
              <a:solidFill>
                <a:srgbClr val="2F314D"/>
              </a:solidFill>
            </a:endParaRPr>
          </a:p>
        </p:txBody>
      </p:sp>
    </p:spTree>
    <p:extLst>
      <p:ext uri="{BB962C8B-B14F-4D97-AF65-F5344CB8AC3E}">
        <p14:creationId xmlns:p14="http://schemas.microsoft.com/office/powerpoint/2010/main" val="269408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5EAD36-72F5-4A45-B394-6CE699B911F0}"/>
              </a:ext>
            </a:extLst>
          </p:cNvPr>
          <p:cNvSpPr>
            <a:spLocks noGrp="1"/>
          </p:cNvSpPr>
          <p:nvPr>
            <p:ph type="title"/>
          </p:nvPr>
        </p:nvSpPr>
        <p:spPr/>
        <p:txBody>
          <a:bodyPr/>
          <a:lstStyle/>
          <a:p>
            <a:r>
              <a:rPr lang="en-US" dirty="0"/>
              <a:t>Introduction</a:t>
            </a:r>
          </a:p>
        </p:txBody>
      </p:sp>
      <p:sp>
        <p:nvSpPr>
          <p:cNvPr id="3" name="Marcador de texto 2">
            <a:extLst>
              <a:ext uri="{FF2B5EF4-FFF2-40B4-BE49-F238E27FC236}">
                <a16:creationId xmlns="" xmlns:a16="http://schemas.microsoft.com/office/drawing/2014/main" id="{205EEF7C-A0A1-F34C-A98B-6AAC391ACE83}"/>
              </a:ext>
            </a:extLst>
          </p:cNvPr>
          <p:cNvSpPr>
            <a:spLocks noGrp="1"/>
          </p:cNvSpPr>
          <p:nvPr>
            <p:ph type="body" sz="quarter" idx="13"/>
          </p:nvPr>
        </p:nvSpPr>
        <p:spPr>
          <a:xfrm>
            <a:off x="539750" y="1412776"/>
            <a:ext cx="8424738" cy="3816350"/>
          </a:xfrm>
        </p:spPr>
        <p:txBody>
          <a:bodyPr/>
          <a:lstStyle/>
          <a:p>
            <a:pPr marL="0" indent="0">
              <a:buNone/>
            </a:pPr>
            <a:r>
              <a:rPr lang="en-US" sz="1400" smtClean="0">
                <a:solidFill>
                  <a:srgbClr val="2F314D"/>
                </a:solidFill>
              </a:rPr>
              <a:t>Motivation</a:t>
            </a:r>
            <a:endParaRPr lang="en-US" sz="1400" b="0" dirty="0" smtClean="0">
              <a:solidFill>
                <a:srgbClr val="2F314D"/>
              </a:solidFill>
            </a:endParaRPr>
          </a:p>
          <a:p>
            <a:r>
              <a:rPr lang="de-DE" sz="1400" b="0" smtClean="0">
                <a:solidFill>
                  <a:srgbClr val="2F314D"/>
                </a:solidFill>
              </a:rPr>
              <a:t>Growing peak loads due to increasingly extreme weather (e.g. droughts)</a:t>
            </a:r>
          </a:p>
          <a:p>
            <a:r>
              <a:rPr lang="de-DE" sz="1400" b="0" smtClean="0">
                <a:solidFill>
                  <a:srgbClr val="2F314D"/>
                </a:solidFill>
              </a:rPr>
              <a:t>Risk of local water shortages</a:t>
            </a:r>
          </a:p>
          <a:p>
            <a:r>
              <a:rPr lang="de-DE" sz="1400" b="0" smtClean="0">
                <a:solidFill>
                  <a:srgbClr val="2F314D"/>
                </a:solidFill>
              </a:rPr>
              <a:t>Water demand forecasts help anticipate peak loads and enable </a:t>
            </a:r>
            <a:r>
              <a:rPr lang="en-US" sz="1400" b="0" smtClean="0">
                <a:solidFill>
                  <a:srgbClr val="2F314D"/>
                </a:solidFill>
              </a:rPr>
              <a:t>water distribution in an </a:t>
            </a:r>
            <a:r>
              <a:rPr lang="en-US" sz="1400" b="0" dirty="0">
                <a:solidFill>
                  <a:srgbClr val="2F314D"/>
                </a:solidFill>
              </a:rPr>
              <a:t>efficient </a:t>
            </a:r>
            <a:r>
              <a:rPr lang="en-US" sz="1400" b="0" smtClean="0">
                <a:solidFill>
                  <a:srgbClr val="2F314D"/>
                </a:solidFill>
              </a:rPr>
              <a:t>manner.</a:t>
            </a:r>
            <a:endParaRPr lang="en-US" sz="1400" b="0" dirty="0" smtClean="0">
              <a:solidFill>
                <a:srgbClr val="2F314D"/>
              </a:solidFill>
            </a:endParaRPr>
          </a:p>
          <a:p>
            <a:r>
              <a:rPr lang="en-US" sz="1400" b="0" dirty="0" smtClean="0">
                <a:solidFill>
                  <a:srgbClr val="2F314D"/>
                </a:solidFill>
              </a:rPr>
              <a:t>Forecasts often only exist on a very high level (e. g. for the whole network or single DMAs).</a:t>
            </a:r>
          </a:p>
          <a:p>
            <a:r>
              <a:rPr lang="en-US" sz="1400" b="0" dirty="0" smtClean="0">
                <a:solidFill>
                  <a:srgbClr val="2F314D"/>
                </a:solidFill>
              </a:rPr>
              <a:t>Complex </a:t>
            </a:r>
            <a:r>
              <a:rPr lang="en-US" sz="1400" b="0" dirty="0">
                <a:solidFill>
                  <a:srgbClr val="2F314D"/>
                </a:solidFill>
              </a:rPr>
              <a:t>network structures make the identification of the individual water consumption of households, industrial and agricultural users difficult and thus, the provision of water demand forecasts for smaller supply areas </a:t>
            </a:r>
            <a:r>
              <a:rPr lang="en-US" sz="1400" b="0" smtClean="0">
                <a:solidFill>
                  <a:srgbClr val="2F314D"/>
                </a:solidFill>
              </a:rPr>
              <a:t>difficult.</a:t>
            </a:r>
          </a:p>
          <a:p>
            <a:endParaRPr lang="de-DE" sz="1400" b="0">
              <a:solidFill>
                <a:srgbClr val="2F314D"/>
              </a:solidFill>
            </a:endParaRPr>
          </a:p>
          <a:p>
            <a:pPr marL="0" indent="0">
              <a:buNone/>
            </a:pPr>
            <a:r>
              <a:rPr lang="en-US" sz="1400">
                <a:solidFill>
                  <a:srgbClr val="2F314D"/>
                </a:solidFill>
              </a:rPr>
              <a:t>Short-term water demand forecasting tool</a:t>
            </a:r>
            <a:endParaRPr lang="en-US" sz="1400" b="0">
              <a:solidFill>
                <a:srgbClr val="2F314D"/>
              </a:solidFill>
            </a:endParaRPr>
          </a:p>
          <a:p>
            <a:r>
              <a:rPr lang="de-DE" sz="1400" b="0">
                <a:solidFill>
                  <a:srgbClr val="2F314D"/>
                </a:solidFill>
              </a:rPr>
              <a:t>Developed in the scope of the B-WaterSmart project</a:t>
            </a:r>
          </a:p>
          <a:p>
            <a:r>
              <a:rPr lang="de-DE" sz="1400" b="0">
                <a:solidFill>
                  <a:srgbClr val="2F314D"/>
                </a:solidFill>
              </a:rPr>
              <a:t>Generates 24-hour water demand forecasts based on smart meter data</a:t>
            </a:r>
          </a:p>
          <a:p>
            <a:r>
              <a:rPr lang="de-DE" sz="1400" b="0">
                <a:solidFill>
                  <a:srgbClr val="2F314D"/>
                </a:solidFill>
              </a:rPr>
              <a:t>Different spatial resolutions (e.g. per household or group of households)</a:t>
            </a:r>
            <a:endParaRPr lang="en-US" sz="1400" b="0">
              <a:solidFill>
                <a:srgbClr val="2F314D"/>
              </a:solidFill>
            </a:endParaRPr>
          </a:p>
          <a:p>
            <a:r>
              <a:rPr lang="de-DE" sz="1400" b="0">
                <a:solidFill>
                  <a:srgbClr val="2F314D"/>
                </a:solidFill>
              </a:rPr>
              <a:t>Produces a better knowledge base that helps </a:t>
            </a:r>
            <a:r>
              <a:rPr lang="en-US" sz="1400" b="0">
                <a:solidFill>
                  <a:srgbClr val="2F314D"/>
                </a:solidFill>
              </a:rPr>
              <a:t>manage the water supply system efficiently and </a:t>
            </a:r>
            <a:r>
              <a:rPr lang="en-US" sz="1400" b="0" smtClean="0">
                <a:solidFill>
                  <a:srgbClr val="2F314D"/>
                </a:solidFill>
              </a:rPr>
              <a:t>sustainably</a:t>
            </a:r>
            <a:endParaRPr lang="en-US" sz="1400" b="0" dirty="0" smtClean="0">
              <a:solidFill>
                <a:srgbClr val="2F314D"/>
              </a:solidFill>
            </a:endParaRPr>
          </a:p>
          <a:p>
            <a:pPr marL="0" indent="0">
              <a:buNone/>
            </a:pPr>
            <a:endParaRPr lang="en-US" sz="1400" b="0" dirty="0">
              <a:solidFill>
                <a:srgbClr val="2F314D"/>
              </a:solidFill>
            </a:endParaRPr>
          </a:p>
        </p:txBody>
      </p:sp>
      <p:sp>
        <p:nvSpPr>
          <p:cNvPr id="5" name="6 Marcador de número de diapositiva">
            <a:extLst>
              <a:ext uri="{FF2B5EF4-FFF2-40B4-BE49-F238E27FC236}">
                <a16:creationId xmlns="" xmlns:a16="http://schemas.microsoft.com/office/drawing/2014/main" id="{D2A1AC43-ECE1-DB42-820F-4AE9986D6626}"/>
              </a:ext>
            </a:extLst>
          </p:cNvPr>
          <p:cNvSpPr>
            <a:spLocks noGrp="1"/>
          </p:cNvSpPr>
          <p:nvPr>
            <p:ph type="sldNum" sz="quarter" idx="12"/>
          </p:nvPr>
        </p:nvSpPr>
        <p:spPr>
          <a:xfrm>
            <a:off x="6516216" y="6309321"/>
            <a:ext cx="2133600" cy="360040"/>
          </a:xfrm>
          <a:prstGeom prst="rect">
            <a:avLst/>
          </a:prstGeom>
        </p:spPr>
        <p:txBody>
          <a:bodyPr anchor="ctr"/>
          <a:lstStyle>
            <a:lvl1pPr algn="r">
              <a:defRPr sz="1000">
                <a:solidFill>
                  <a:schemeClr val="bg1"/>
                </a:solidFill>
              </a:defRPr>
            </a:lvl1pPr>
          </a:lstStyle>
          <a:p>
            <a:fld id="{35E0BEC7-8AB0-44CD-B40B-F031126047EC}" type="slidenum">
              <a:rPr lang="es-ES" smtClean="0"/>
              <a:pPr/>
              <a:t>2</a:t>
            </a:fld>
            <a:endParaRPr lang="es-ES" dirty="0"/>
          </a:p>
        </p:txBody>
      </p:sp>
    </p:spTree>
    <p:extLst>
      <p:ext uri="{BB962C8B-B14F-4D97-AF65-F5344CB8AC3E}">
        <p14:creationId xmlns:p14="http://schemas.microsoft.com/office/powerpoint/2010/main" val="3154783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8280921" cy="1008112"/>
          </a:xfrm>
        </p:spPr>
        <p:txBody>
          <a:bodyPr/>
          <a:lstStyle/>
          <a:p>
            <a:r>
              <a:rPr lang="de-DE" smtClean="0"/>
              <a:t>Workflow IV – Query the Model</a:t>
            </a:r>
            <a:endParaRPr lang="en-US"/>
          </a:p>
        </p:txBody>
      </p:sp>
      <p:sp>
        <p:nvSpPr>
          <p:cNvPr id="7" name="Textplatzhalter 2"/>
          <p:cNvSpPr txBox="1">
            <a:spLocks/>
          </p:cNvSpPr>
          <p:nvPr/>
        </p:nvSpPr>
        <p:spPr>
          <a:xfrm>
            <a:off x="323528" y="1628801"/>
            <a:ext cx="5256584" cy="1584176"/>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0" smtClean="0">
                <a:solidFill>
                  <a:srgbClr val="2F314D"/>
                </a:solidFill>
              </a:rPr>
              <a:t>Select date for which to generate a forecast for</a:t>
            </a:r>
          </a:p>
          <a:p>
            <a:endParaRPr lang="de-DE" sz="1400" b="0" smtClean="0">
              <a:solidFill>
                <a:srgbClr val="2F314D"/>
              </a:solidFill>
            </a:endParaRPr>
          </a:p>
        </p:txBody>
      </p:sp>
      <p:pic>
        <p:nvPicPr>
          <p:cNvPr id="11" name="Grafik 10"/>
          <p:cNvPicPr>
            <a:picLocks noChangeAspect="1"/>
          </p:cNvPicPr>
          <p:nvPr/>
        </p:nvPicPr>
        <p:blipFill>
          <a:blip r:embed="rId2"/>
          <a:stretch>
            <a:fillRect/>
          </a:stretch>
        </p:blipFill>
        <p:spPr>
          <a:xfrm>
            <a:off x="827584" y="2204864"/>
            <a:ext cx="7541103" cy="2891462"/>
          </a:xfrm>
          <a:prstGeom prst="rect">
            <a:avLst/>
          </a:prstGeom>
        </p:spPr>
      </p:pic>
    </p:spTree>
    <p:extLst>
      <p:ext uri="{BB962C8B-B14F-4D97-AF65-F5344CB8AC3E}">
        <p14:creationId xmlns:p14="http://schemas.microsoft.com/office/powerpoint/2010/main" val="3963375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8280921" cy="1008112"/>
          </a:xfrm>
        </p:spPr>
        <p:txBody>
          <a:bodyPr/>
          <a:lstStyle/>
          <a:p>
            <a:r>
              <a:rPr lang="de-DE" smtClean="0"/>
              <a:t>Workflow IV – Query the Model</a:t>
            </a:r>
            <a:endParaRPr lang="en-US"/>
          </a:p>
        </p:txBody>
      </p:sp>
      <p:sp>
        <p:nvSpPr>
          <p:cNvPr id="7" name="Textplatzhalter 2"/>
          <p:cNvSpPr txBox="1">
            <a:spLocks/>
          </p:cNvSpPr>
          <p:nvPr/>
        </p:nvSpPr>
        <p:spPr>
          <a:xfrm>
            <a:off x="251520" y="1772816"/>
            <a:ext cx="2808312" cy="1584176"/>
          </a:xfrm>
          <a:prstGeom prst="rect">
            <a:avLst/>
          </a:prstGeom>
        </p:spPr>
        <p:txBody>
          <a:bodyPr lIns="0" tIns="0" rIns="0" bIns="0"/>
          <a:lstStyle>
            <a:lvl1pPr marL="128588" indent="-128588" algn="l" defTabSz="914400" rtl="0" eaLnBrk="1" latinLnBrk="0" hangingPunct="1">
              <a:lnSpc>
                <a:spcPts val="1620"/>
              </a:lnSpc>
              <a:spcBef>
                <a:spcPct val="20000"/>
              </a:spcBef>
              <a:buFont typeface="Arial" pitchFamily="34" charset="0"/>
              <a:buChar char="•"/>
              <a:tabLst/>
              <a:defRPr sz="1200" b="1" kern="1200">
                <a:solidFill>
                  <a:schemeClr val="tx1"/>
                </a:solidFill>
                <a:latin typeface="+mn-lt"/>
                <a:ea typeface="+mn-ea"/>
                <a:cs typeface="+mn-cs"/>
              </a:defRPr>
            </a:lvl1pPr>
            <a:lvl2pPr marL="534988" indent="-198438"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2pPr>
            <a:lvl3pPr marL="892175" indent="-119063"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3pPr>
            <a:lvl4pPr marL="1377950" indent="-158750" algn="l" defTabSz="914400" rtl="0" eaLnBrk="1" latinLnBrk="0" hangingPunct="1">
              <a:lnSpc>
                <a:spcPts val="1620"/>
              </a:lnSpc>
              <a:spcBef>
                <a:spcPct val="20000"/>
              </a:spcBef>
              <a:buFont typeface="Arial" pitchFamily="34" charset="0"/>
              <a:buChar char="–"/>
              <a:tabLst/>
              <a:defRPr sz="12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sz="1400" b="0" smtClean="0">
                <a:solidFill>
                  <a:srgbClr val="2F314D"/>
                </a:solidFill>
              </a:rPr>
              <a:t>Compare predicted consumption</a:t>
            </a:r>
            <a:br>
              <a:rPr lang="de-DE" sz="1400" b="0" smtClean="0">
                <a:solidFill>
                  <a:srgbClr val="2F314D"/>
                </a:solidFill>
              </a:rPr>
            </a:br>
            <a:r>
              <a:rPr lang="de-DE" sz="1400" b="0" smtClean="0">
                <a:solidFill>
                  <a:srgbClr val="2F314D"/>
                </a:solidFill>
              </a:rPr>
              <a:t>to historical consumption of</a:t>
            </a:r>
            <a:br>
              <a:rPr lang="de-DE" sz="1400" b="0" smtClean="0">
                <a:solidFill>
                  <a:srgbClr val="2F314D"/>
                </a:solidFill>
              </a:rPr>
            </a:br>
            <a:r>
              <a:rPr lang="de-DE" sz="1400" b="0" smtClean="0">
                <a:solidFill>
                  <a:srgbClr val="2F314D"/>
                </a:solidFill>
              </a:rPr>
              <a:t>the same weekday of the</a:t>
            </a:r>
            <a:br>
              <a:rPr lang="de-DE" sz="1400" b="0" smtClean="0">
                <a:solidFill>
                  <a:srgbClr val="2F314D"/>
                </a:solidFill>
              </a:rPr>
            </a:br>
            <a:r>
              <a:rPr lang="de-DE" sz="1400" b="0" smtClean="0">
                <a:solidFill>
                  <a:srgbClr val="2F314D"/>
                </a:solidFill>
              </a:rPr>
              <a:t>last week or month</a:t>
            </a:r>
          </a:p>
          <a:p>
            <a:r>
              <a:rPr lang="de-DE" sz="1400" b="0" smtClean="0">
                <a:solidFill>
                  <a:srgbClr val="2F314D"/>
                </a:solidFill>
              </a:rPr>
              <a:t>All of the steps shown can</a:t>
            </a:r>
            <a:br>
              <a:rPr lang="de-DE" sz="1400" b="0" smtClean="0">
                <a:solidFill>
                  <a:srgbClr val="2F314D"/>
                </a:solidFill>
              </a:rPr>
            </a:br>
            <a:r>
              <a:rPr lang="de-DE" sz="1400" b="0" smtClean="0">
                <a:solidFill>
                  <a:srgbClr val="2F314D"/>
                </a:solidFill>
              </a:rPr>
              <a:t>also be done without any UI</a:t>
            </a:r>
          </a:p>
        </p:txBody>
      </p:sp>
      <p:pic>
        <p:nvPicPr>
          <p:cNvPr id="6" name="Grafik 5"/>
          <p:cNvPicPr>
            <a:picLocks noChangeAspect="1"/>
          </p:cNvPicPr>
          <p:nvPr/>
        </p:nvPicPr>
        <p:blipFill>
          <a:blip r:embed="rId2"/>
          <a:stretch>
            <a:fillRect/>
          </a:stretch>
        </p:blipFill>
        <p:spPr>
          <a:xfrm>
            <a:off x="3055300" y="1484784"/>
            <a:ext cx="6089072" cy="4105974"/>
          </a:xfrm>
          <a:prstGeom prst="rect">
            <a:avLst/>
          </a:prstGeom>
        </p:spPr>
      </p:pic>
    </p:spTree>
    <p:extLst>
      <p:ext uri="{BB962C8B-B14F-4D97-AF65-F5344CB8AC3E}">
        <p14:creationId xmlns:p14="http://schemas.microsoft.com/office/powerpoint/2010/main" val="3955165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Final Remarks</a:t>
            </a:r>
            <a:endParaRPr lang="en-US"/>
          </a:p>
        </p:txBody>
      </p:sp>
      <p:sp>
        <p:nvSpPr>
          <p:cNvPr id="3" name="Textplatzhalter 2"/>
          <p:cNvSpPr>
            <a:spLocks noGrp="1"/>
          </p:cNvSpPr>
          <p:nvPr>
            <p:ph type="body" sz="quarter" idx="13"/>
          </p:nvPr>
        </p:nvSpPr>
        <p:spPr/>
        <p:txBody>
          <a:bodyPr/>
          <a:lstStyle/>
          <a:p>
            <a:r>
              <a:rPr lang="de-DE" b="0" dirty="0" smtClean="0">
                <a:solidFill>
                  <a:srgbClr val="2F314D"/>
                </a:solidFill>
              </a:rPr>
              <a:t>As </a:t>
            </a:r>
            <a:r>
              <a:rPr lang="de-DE" b="0" dirty="0" err="1" smtClean="0">
                <a:solidFill>
                  <a:srgbClr val="2F314D"/>
                </a:solidFill>
              </a:rPr>
              <a:t>of</a:t>
            </a:r>
            <a:r>
              <a:rPr lang="de-DE" b="0" dirty="0" smtClean="0">
                <a:solidFill>
                  <a:srgbClr val="2F314D"/>
                </a:solidFill>
              </a:rPr>
              <a:t> 2023, </a:t>
            </a:r>
            <a:r>
              <a:rPr lang="de-DE" b="0" dirty="0" err="1" smtClean="0">
                <a:solidFill>
                  <a:srgbClr val="2F314D"/>
                </a:solidFill>
              </a:rPr>
              <a:t>this</a:t>
            </a:r>
            <a:r>
              <a:rPr lang="de-DE" b="0" dirty="0" smtClean="0">
                <a:solidFill>
                  <a:srgbClr val="2F314D"/>
                </a:solidFill>
              </a:rPr>
              <a:t> </a:t>
            </a:r>
            <a:r>
              <a:rPr lang="de-DE" b="0" dirty="0" err="1" smtClean="0">
                <a:solidFill>
                  <a:srgbClr val="2F314D"/>
                </a:solidFill>
              </a:rPr>
              <a:t>tool</a:t>
            </a:r>
            <a:r>
              <a:rPr lang="de-DE" b="0" dirty="0" smtClean="0">
                <a:solidFill>
                  <a:srgbClr val="2F314D"/>
                </a:solidFill>
              </a:rPr>
              <a:t> </a:t>
            </a:r>
            <a:r>
              <a:rPr lang="de-DE" b="0" dirty="0" err="1" smtClean="0">
                <a:solidFill>
                  <a:srgbClr val="2F314D"/>
                </a:solidFill>
              </a:rPr>
              <a:t>is</a:t>
            </a:r>
            <a:r>
              <a:rPr lang="de-DE" b="0" dirty="0" smtClean="0">
                <a:solidFill>
                  <a:srgbClr val="2F314D"/>
                </a:solidFill>
              </a:rPr>
              <a:t> not </a:t>
            </a:r>
            <a:r>
              <a:rPr lang="de-DE" b="0" dirty="0" err="1" smtClean="0">
                <a:solidFill>
                  <a:srgbClr val="2F314D"/>
                </a:solidFill>
              </a:rPr>
              <a:t>available</a:t>
            </a:r>
            <a:r>
              <a:rPr lang="de-DE" b="0" dirty="0" smtClean="0">
                <a:solidFill>
                  <a:srgbClr val="2F314D"/>
                </a:solidFill>
              </a:rPr>
              <a:t> </a:t>
            </a:r>
            <a:r>
              <a:rPr lang="de-DE" b="0" dirty="0" err="1" smtClean="0">
                <a:solidFill>
                  <a:srgbClr val="2F314D"/>
                </a:solidFill>
              </a:rPr>
              <a:t>as</a:t>
            </a:r>
            <a:r>
              <a:rPr lang="de-DE" b="0" dirty="0" smtClean="0">
                <a:solidFill>
                  <a:srgbClr val="2F314D"/>
                </a:solidFill>
              </a:rPr>
              <a:t> </a:t>
            </a:r>
            <a:r>
              <a:rPr lang="de-DE" b="0" dirty="0" smtClean="0">
                <a:solidFill>
                  <a:srgbClr val="2F314D"/>
                </a:solidFill>
              </a:rPr>
              <a:t>a </a:t>
            </a:r>
            <a:r>
              <a:rPr lang="de-DE" b="0" dirty="0" smtClean="0">
                <a:solidFill>
                  <a:srgbClr val="2F314D"/>
                </a:solidFill>
              </a:rPr>
              <a:t>Software-</a:t>
            </a:r>
            <a:r>
              <a:rPr lang="de-DE" b="0" dirty="0" err="1" smtClean="0">
                <a:solidFill>
                  <a:srgbClr val="2F314D"/>
                </a:solidFill>
              </a:rPr>
              <a:t>as</a:t>
            </a:r>
            <a:r>
              <a:rPr lang="de-DE" b="0" dirty="0" smtClean="0">
                <a:solidFill>
                  <a:srgbClr val="2F314D"/>
                </a:solidFill>
              </a:rPr>
              <a:t>-a-Service</a:t>
            </a:r>
            <a:endParaRPr lang="de-DE" b="0" dirty="0" smtClean="0">
              <a:solidFill>
                <a:srgbClr val="2F314D"/>
              </a:solidFill>
            </a:endParaRPr>
          </a:p>
          <a:p>
            <a:r>
              <a:rPr lang="de-DE" b="0" dirty="0" err="1" smtClean="0">
                <a:solidFill>
                  <a:srgbClr val="2F314D"/>
                </a:solidFill>
              </a:rPr>
              <a:t>It</a:t>
            </a:r>
            <a:r>
              <a:rPr lang="de-DE" b="0" dirty="0" smtClean="0">
                <a:solidFill>
                  <a:srgbClr val="2F314D"/>
                </a:solidFill>
              </a:rPr>
              <a:t> </a:t>
            </a:r>
            <a:r>
              <a:rPr lang="de-DE" b="0" dirty="0" err="1" smtClean="0">
                <a:solidFill>
                  <a:srgbClr val="2F314D"/>
                </a:solidFill>
              </a:rPr>
              <a:t>is</a:t>
            </a:r>
            <a:r>
              <a:rPr lang="de-DE" b="0" dirty="0" smtClean="0">
                <a:solidFill>
                  <a:srgbClr val="2F314D"/>
                </a:solidFill>
              </a:rPr>
              <a:t> an open-</a:t>
            </a:r>
            <a:r>
              <a:rPr lang="de-DE" b="0" dirty="0" err="1" smtClean="0">
                <a:solidFill>
                  <a:srgbClr val="2F314D"/>
                </a:solidFill>
              </a:rPr>
              <a:t>source</a:t>
            </a:r>
            <a:r>
              <a:rPr lang="de-DE" b="0" dirty="0" smtClean="0">
                <a:solidFill>
                  <a:srgbClr val="2F314D"/>
                </a:solidFill>
              </a:rPr>
              <a:t> </a:t>
            </a:r>
            <a:r>
              <a:rPr lang="de-DE" b="0" dirty="0" err="1" smtClean="0">
                <a:solidFill>
                  <a:srgbClr val="2F314D"/>
                </a:solidFill>
              </a:rPr>
              <a:t>tool</a:t>
            </a:r>
            <a:r>
              <a:rPr lang="de-DE" b="0" dirty="0" smtClean="0">
                <a:solidFill>
                  <a:srgbClr val="2F314D"/>
                </a:solidFill>
              </a:rPr>
              <a:t> </a:t>
            </a:r>
            <a:r>
              <a:rPr lang="de-DE" b="0" dirty="0" err="1" smtClean="0">
                <a:solidFill>
                  <a:srgbClr val="2F314D"/>
                </a:solidFill>
              </a:rPr>
              <a:t>that</a:t>
            </a:r>
            <a:r>
              <a:rPr lang="de-DE" b="0" dirty="0" smtClean="0">
                <a:solidFill>
                  <a:srgbClr val="2F314D"/>
                </a:solidFill>
              </a:rPr>
              <a:t> </a:t>
            </a:r>
            <a:r>
              <a:rPr lang="de-DE" b="0" dirty="0" err="1" smtClean="0">
                <a:solidFill>
                  <a:srgbClr val="2F314D"/>
                </a:solidFill>
              </a:rPr>
              <a:t>has</a:t>
            </a:r>
            <a:r>
              <a:rPr lang="de-DE" b="0" dirty="0" smtClean="0">
                <a:solidFill>
                  <a:srgbClr val="2F314D"/>
                </a:solidFill>
              </a:rPr>
              <a:t> </a:t>
            </a:r>
            <a:r>
              <a:rPr lang="de-DE" b="0" dirty="0" err="1" smtClean="0">
                <a:solidFill>
                  <a:srgbClr val="2F314D"/>
                </a:solidFill>
              </a:rPr>
              <a:t>to</a:t>
            </a:r>
            <a:r>
              <a:rPr lang="de-DE" b="0" dirty="0" smtClean="0">
                <a:solidFill>
                  <a:srgbClr val="2F314D"/>
                </a:solidFill>
              </a:rPr>
              <a:t> </a:t>
            </a:r>
            <a:r>
              <a:rPr lang="de-DE" b="0" dirty="0" err="1" smtClean="0">
                <a:solidFill>
                  <a:srgbClr val="2F314D"/>
                </a:solidFill>
              </a:rPr>
              <a:t>be</a:t>
            </a:r>
            <a:r>
              <a:rPr lang="de-DE" b="0" dirty="0" smtClean="0">
                <a:solidFill>
                  <a:srgbClr val="2F314D"/>
                </a:solidFill>
              </a:rPr>
              <a:t> </a:t>
            </a:r>
            <a:r>
              <a:rPr lang="de-DE" b="0" dirty="0" err="1" smtClean="0">
                <a:solidFill>
                  <a:srgbClr val="2F314D"/>
                </a:solidFill>
              </a:rPr>
              <a:t>deployed</a:t>
            </a:r>
            <a:r>
              <a:rPr lang="de-DE" b="0" dirty="0" smtClean="0">
                <a:solidFill>
                  <a:srgbClr val="2F314D"/>
                </a:solidFill>
              </a:rPr>
              <a:t> </a:t>
            </a:r>
            <a:r>
              <a:rPr lang="de-DE" b="0" dirty="0" err="1" smtClean="0">
                <a:solidFill>
                  <a:srgbClr val="2F314D"/>
                </a:solidFill>
              </a:rPr>
              <a:t>and</a:t>
            </a:r>
            <a:r>
              <a:rPr lang="de-DE" b="0" dirty="0" smtClean="0">
                <a:solidFill>
                  <a:srgbClr val="2F314D"/>
                </a:solidFill>
              </a:rPr>
              <a:t> </a:t>
            </a:r>
            <a:r>
              <a:rPr lang="de-DE" b="0" dirty="0" err="1" smtClean="0">
                <a:solidFill>
                  <a:srgbClr val="2F314D"/>
                </a:solidFill>
              </a:rPr>
              <a:t>maintained</a:t>
            </a:r>
            <a:r>
              <a:rPr lang="de-DE" b="0" dirty="0" smtClean="0">
                <a:solidFill>
                  <a:srgbClr val="2F314D"/>
                </a:solidFill>
              </a:rPr>
              <a:t> </a:t>
            </a:r>
            <a:r>
              <a:rPr lang="de-DE" b="0" dirty="0" err="1" smtClean="0">
                <a:solidFill>
                  <a:srgbClr val="2F314D"/>
                </a:solidFill>
              </a:rPr>
              <a:t>by</a:t>
            </a:r>
            <a:r>
              <a:rPr lang="de-DE" b="0" dirty="0" smtClean="0">
                <a:solidFill>
                  <a:srgbClr val="2F314D"/>
                </a:solidFill>
              </a:rPr>
              <a:t> </a:t>
            </a:r>
            <a:r>
              <a:rPr lang="de-DE" b="0" dirty="0" err="1" smtClean="0">
                <a:solidFill>
                  <a:srgbClr val="2F314D"/>
                </a:solidFill>
              </a:rPr>
              <a:t>the</a:t>
            </a:r>
            <a:r>
              <a:rPr lang="de-DE" b="0" dirty="0" smtClean="0">
                <a:solidFill>
                  <a:srgbClr val="2F314D"/>
                </a:solidFill>
              </a:rPr>
              <a:t> </a:t>
            </a:r>
            <a:r>
              <a:rPr lang="de-DE" b="0" dirty="0" err="1" smtClean="0">
                <a:solidFill>
                  <a:srgbClr val="2F314D"/>
                </a:solidFill>
              </a:rPr>
              <a:t>organisation</a:t>
            </a:r>
            <a:r>
              <a:rPr lang="de-DE" b="0" dirty="0" smtClean="0">
                <a:solidFill>
                  <a:srgbClr val="2F314D"/>
                </a:solidFill>
              </a:rPr>
              <a:t> </a:t>
            </a:r>
            <a:r>
              <a:rPr lang="de-DE" b="0" dirty="0" err="1" smtClean="0">
                <a:solidFill>
                  <a:srgbClr val="2F314D"/>
                </a:solidFill>
              </a:rPr>
              <a:t>that</a:t>
            </a:r>
            <a:r>
              <a:rPr lang="de-DE" b="0" dirty="0" smtClean="0">
                <a:solidFill>
                  <a:srgbClr val="2F314D"/>
                </a:solidFill>
              </a:rPr>
              <a:t> </a:t>
            </a:r>
            <a:r>
              <a:rPr lang="de-DE" b="0" dirty="0" err="1" smtClean="0">
                <a:solidFill>
                  <a:srgbClr val="2F314D"/>
                </a:solidFill>
              </a:rPr>
              <a:t>wants</a:t>
            </a:r>
            <a:r>
              <a:rPr lang="de-DE" b="0" dirty="0" smtClean="0">
                <a:solidFill>
                  <a:srgbClr val="2F314D"/>
                </a:solidFill>
              </a:rPr>
              <a:t> </a:t>
            </a:r>
            <a:r>
              <a:rPr lang="de-DE" b="0" dirty="0" err="1" smtClean="0">
                <a:solidFill>
                  <a:srgbClr val="2F314D"/>
                </a:solidFill>
              </a:rPr>
              <a:t>to</a:t>
            </a:r>
            <a:r>
              <a:rPr lang="de-DE" b="0" dirty="0" smtClean="0">
                <a:solidFill>
                  <a:srgbClr val="2F314D"/>
                </a:solidFill>
              </a:rPr>
              <a:t> </a:t>
            </a:r>
            <a:r>
              <a:rPr lang="de-DE" b="0" dirty="0" err="1" smtClean="0">
                <a:solidFill>
                  <a:srgbClr val="2F314D"/>
                </a:solidFill>
              </a:rPr>
              <a:t>use</a:t>
            </a:r>
            <a:r>
              <a:rPr lang="de-DE" b="0" dirty="0" smtClean="0">
                <a:solidFill>
                  <a:srgbClr val="2F314D"/>
                </a:solidFill>
              </a:rPr>
              <a:t> </a:t>
            </a:r>
            <a:r>
              <a:rPr lang="de-DE" b="0" dirty="0" err="1" smtClean="0">
                <a:solidFill>
                  <a:srgbClr val="2F314D"/>
                </a:solidFill>
              </a:rPr>
              <a:t>it</a:t>
            </a:r>
            <a:endParaRPr lang="de-DE" b="0" dirty="0" smtClean="0">
              <a:solidFill>
                <a:srgbClr val="2F314D"/>
              </a:solidFill>
            </a:endParaRPr>
          </a:p>
          <a:p>
            <a:endParaRPr lang="de-DE" b="0" dirty="0" smtClean="0">
              <a:solidFill>
                <a:srgbClr val="2F314D"/>
              </a:solidFill>
            </a:endParaRPr>
          </a:p>
          <a:p>
            <a:pPr marL="0" indent="0">
              <a:buNone/>
            </a:pPr>
            <a:r>
              <a:rPr lang="en-US" dirty="0" smtClean="0">
                <a:solidFill>
                  <a:srgbClr val="2F314D"/>
                </a:solidFill>
              </a:rPr>
              <a:t>More info</a:t>
            </a:r>
            <a:endParaRPr lang="de-DE" b="0" dirty="0">
              <a:solidFill>
                <a:srgbClr val="2F314D"/>
              </a:solidFill>
            </a:endParaRPr>
          </a:p>
          <a:p>
            <a:r>
              <a:rPr lang="de-DE" b="0" dirty="0">
                <a:solidFill>
                  <a:srgbClr val="2F314D"/>
                </a:solidFill>
                <a:hlinkClick r:id="rId2"/>
              </a:rPr>
              <a:t>https://</a:t>
            </a:r>
            <a:r>
              <a:rPr lang="de-DE" b="0" dirty="0" smtClean="0">
                <a:solidFill>
                  <a:srgbClr val="2F314D"/>
                </a:solidFill>
                <a:hlinkClick r:id="rId2"/>
              </a:rPr>
              <a:t>mp.watereurope.eu/d/Product/58</a:t>
            </a:r>
            <a:endParaRPr lang="de-DE" b="0" dirty="0">
              <a:solidFill>
                <a:srgbClr val="2F314D"/>
              </a:solidFill>
            </a:endParaRPr>
          </a:p>
          <a:p>
            <a:r>
              <a:rPr lang="de-DE" b="0" dirty="0">
                <a:solidFill>
                  <a:srgbClr val="2F314D"/>
                </a:solidFill>
                <a:hlinkClick r:id="rId3"/>
              </a:rPr>
              <a:t>https://</a:t>
            </a:r>
            <a:r>
              <a:rPr lang="de-DE" b="0" dirty="0" smtClean="0">
                <a:solidFill>
                  <a:srgbClr val="2F314D"/>
                </a:solidFill>
                <a:hlinkClick r:id="rId3"/>
              </a:rPr>
              <a:t>github.com/iwwtech/bws-short-term-forecasting</a:t>
            </a:r>
            <a:endParaRPr lang="de-DE" b="0" dirty="0" smtClean="0">
              <a:solidFill>
                <a:srgbClr val="2F314D"/>
              </a:solidFill>
            </a:endParaRPr>
          </a:p>
          <a:p>
            <a:r>
              <a:rPr lang="de-DE" b="0" dirty="0">
                <a:solidFill>
                  <a:srgbClr val="2F314D"/>
                </a:solidFill>
                <a:hlinkClick r:id="rId3"/>
              </a:rPr>
              <a:t>https://</a:t>
            </a:r>
            <a:r>
              <a:rPr lang="de-DE" b="0" dirty="0" smtClean="0">
                <a:solidFill>
                  <a:srgbClr val="2F314D"/>
                </a:solidFill>
                <a:hlinkClick r:id="rId3"/>
              </a:rPr>
              <a:t>github.com/iwwtech/bws-short-term-forecasting-ui</a:t>
            </a:r>
            <a:endParaRPr lang="de-DE" dirty="0" smtClean="0"/>
          </a:p>
          <a:p>
            <a:pPr marL="0" indent="0">
              <a:buNone/>
            </a:pPr>
            <a:endParaRPr lang="de-DE" dirty="0" smtClean="0"/>
          </a:p>
        </p:txBody>
      </p:sp>
    </p:spTree>
    <p:extLst>
      <p:ext uri="{BB962C8B-B14F-4D97-AF65-F5344CB8AC3E}">
        <p14:creationId xmlns:p14="http://schemas.microsoft.com/office/powerpoint/2010/main" val="116068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5EAD36-72F5-4A45-B394-6CE699B911F0}"/>
              </a:ext>
            </a:extLst>
          </p:cNvPr>
          <p:cNvSpPr>
            <a:spLocks noGrp="1"/>
          </p:cNvSpPr>
          <p:nvPr>
            <p:ph type="title"/>
          </p:nvPr>
        </p:nvSpPr>
        <p:spPr>
          <a:xfrm>
            <a:off x="539551" y="620689"/>
            <a:ext cx="6480721" cy="1008112"/>
          </a:xfrm>
        </p:spPr>
        <p:txBody>
          <a:bodyPr/>
          <a:lstStyle/>
          <a:p>
            <a:r>
              <a:rPr lang="en-US" dirty="0"/>
              <a:t>A scenario of use</a:t>
            </a:r>
          </a:p>
        </p:txBody>
      </p:sp>
      <p:sp>
        <p:nvSpPr>
          <p:cNvPr id="3" name="Marcador de texto 2">
            <a:extLst>
              <a:ext uri="{FF2B5EF4-FFF2-40B4-BE49-F238E27FC236}">
                <a16:creationId xmlns="" xmlns:a16="http://schemas.microsoft.com/office/drawing/2014/main" id="{205EEF7C-A0A1-F34C-A98B-6AAC391ACE83}"/>
              </a:ext>
            </a:extLst>
          </p:cNvPr>
          <p:cNvSpPr>
            <a:spLocks noGrp="1"/>
          </p:cNvSpPr>
          <p:nvPr>
            <p:ph type="body" sz="quarter" idx="13"/>
          </p:nvPr>
        </p:nvSpPr>
        <p:spPr>
          <a:xfrm>
            <a:off x="539551" y="1412776"/>
            <a:ext cx="8424738" cy="3816350"/>
          </a:xfrm>
        </p:spPr>
        <p:txBody>
          <a:bodyPr/>
          <a:lstStyle/>
          <a:p>
            <a:pPr marL="0" indent="0">
              <a:buNone/>
            </a:pPr>
            <a:r>
              <a:rPr lang="de-DE" sz="1400" dirty="0">
                <a:solidFill>
                  <a:srgbClr val="2F314D"/>
                </a:solidFill>
              </a:rPr>
              <a:t>Scenario </a:t>
            </a:r>
            <a:r>
              <a:rPr lang="de-DE" sz="1400" dirty="0" err="1">
                <a:solidFill>
                  <a:srgbClr val="2F314D"/>
                </a:solidFill>
              </a:rPr>
              <a:t>of</a:t>
            </a:r>
            <a:r>
              <a:rPr lang="de-DE" sz="1400" dirty="0">
                <a:solidFill>
                  <a:srgbClr val="2F314D"/>
                </a:solidFill>
              </a:rPr>
              <a:t> </a:t>
            </a:r>
            <a:r>
              <a:rPr lang="de-DE" sz="1400" dirty="0" err="1" smtClean="0">
                <a:solidFill>
                  <a:srgbClr val="2F314D"/>
                </a:solidFill>
              </a:rPr>
              <a:t>use</a:t>
            </a:r>
            <a:r>
              <a:rPr lang="de-DE" sz="1400" dirty="0" smtClean="0">
                <a:solidFill>
                  <a:srgbClr val="2F314D"/>
                </a:solidFill>
              </a:rPr>
              <a:t> (</a:t>
            </a:r>
            <a:r>
              <a:rPr lang="de-DE" sz="1400" dirty="0" err="1" smtClean="0">
                <a:solidFill>
                  <a:srgbClr val="2F314D"/>
                </a:solidFill>
              </a:rPr>
              <a:t>from</a:t>
            </a:r>
            <a:r>
              <a:rPr lang="de-DE" sz="1400" dirty="0" smtClean="0">
                <a:solidFill>
                  <a:srgbClr val="2F314D"/>
                </a:solidFill>
              </a:rPr>
              <a:t> B-</a:t>
            </a:r>
            <a:r>
              <a:rPr lang="de-DE" sz="1400" dirty="0" err="1" smtClean="0">
                <a:solidFill>
                  <a:srgbClr val="2F314D"/>
                </a:solidFill>
              </a:rPr>
              <a:t>WaterSmart</a:t>
            </a:r>
            <a:r>
              <a:rPr lang="de-DE" sz="1400" dirty="0" smtClean="0">
                <a:solidFill>
                  <a:srgbClr val="2F314D"/>
                </a:solidFill>
              </a:rPr>
              <a:t>)</a:t>
            </a:r>
            <a:endParaRPr lang="de-DE" sz="1400" dirty="0">
              <a:solidFill>
                <a:srgbClr val="2F314D"/>
              </a:solidFill>
            </a:endParaRPr>
          </a:p>
          <a:p>
            <a:pPr marL="128588" lvl="1" indent="-128588">
              <a:buFont typeface="Arial" pitchFamily="34" charset="0"/>
              <a:buChar char="•"/>
            </a:pPr>
            <a:r>
              <a:rPr lang="en-GB" sz="1400" dirty="0" smtClean="0">
                <a:solidFill>
                  <a:srgbClr val="2F314D"/>
                </a:solidFill>
              </a:rPr>
              <a:t>Collaboration with East </a:t>
            </a:r>
            <a:r>
              <a:rPr lang="en-GB" sz="1400" dirty="0" err="1" smtClean="0">
                <a:solidFill>
                  <a:srgbClr val="2F314D"/>
                </a:solidFill>
              </a:rPr>
              <a:t>Frisia</a:t>
            </a:r>
            <a:r>
              <a:rPr lang="en-GB" sz="1400" dirty="0" smtClean="0">
                <a:solidFill>
                  <a:srgbClr val="2F314D"/>
                </a:solidFill>
              </a:rPr>
              <a:t> LL</a:t>
            </a:r>
          </a:p>
          <a:p>
            <a:pPr marL="128588" lvl="1" indent="-128588">
              <a:buFont typeface="Arial" pitchFamily="34" charset="0"/>
              <a:buChar char="•"/>
            </a:pPr>
            <a:r>
              <a:rPr lang="en-GB" sz="1400" dirty="0" smtClean="0">
                <a:solidFill>
                  <a:srgbClr val="2F314D"/>
                </a:solidFill>
              </a:rPr>
              <a:t>Peak </a:t>
            </a:r>
            <a:r>
              <a:rPr lang="en-GB" sz="1400" dirty="0">
                <a:solidFill>
                  <a:srgbClr val="2F314D"/>
                </a:solidFill>
              </a:rPr>
              <a:t>water consumption during evening hours highly increased in the city of </a:t>
            </a:r>
            <a:r>
              <a:rPr lang="en-GB" sz="1400" dirty="0" err="1">
                <a:solidFill>
                  <a:srgbClr val="2F314D"/>
                </a:solidFill>
              </a:rPr>
              <a:t>Löhne</a:t>
            </a:r>
            <a:r>
              <a:rPr lang="en-GB" sz="1400" dirty="0">
                <a:solidFill>
                  <a:srgbClr val="2F314D"/>
                </a:solidFill>
              </a:rPr>
              <a:t> since 2018</a:t>
            </a:r>
          </a:p>
          <a:p>
            <a:pPr marL="128588" lvl="1" indent="-128588">
              <a:buFont typeface="Arial" pitchFamily="34" charset="0"/>
              <a:buChar char="•"/>
            </a:pPr>
            <a:r>
              <a:rPr lang="en-GB" sz="1400" dirty="0">
                <a:solidFill>
                  <a:srgbClr val="2F314D"/>
                </a:solidFill>
              </a:rPr>
              <a:t>The complexity of the network does not allow for monitoring water discharge from one reservoir to a single customer or small district</a:t>
            </a:r>
          </a:p>
          <a:p>
            <a:pPr marL="128588" lvl="1" indent="-128588">
              <a:buFont typeface="Arial" pitchFamily="34" charset="0"/>
              <a:buChar char="•"/>
            </a:pPr>
            <a:r>
              <a:rPr lang="en-GB" sz="1400" dirty="0" smtClean="0">
                <a:solidFill>
                  <a:srgbClr val="2F314D"/>
                </a:solidFill>
              </a:rPr>
              <a:t>Install smart meters to identify </a:t>
            </a:r>
            <a:r>
              <a:rPr lang="en-GB" sz="1400" dirty="0">
                <a:solidFill>
                  <a:srgbClr val="2F314D"/>
                </a:solidFill>
              </a:rPr>
              <a:t>customer (group) responsible for increased peak consumption</a:t>
            </a:r>
          </a:p>
          <a:p>
            <a:pPr marL="128588" lvl="1" indent="-128588">
              <a:buFont typeface="Arial" pitchFamily="34" charset="0"/>
              <a:buChar char="•"/>
            </a:pPr>
            <a:r>
              <a:rPr lang="en-GB" sz="1400" dirty="0" smtClean="0">
                <a:solidFill>
                  <a:srgbClr val="2F314D"/>
                </a:solidFill>
              </a:rPr>
              <a:t>Use tool to adapt </a:t>
            </a:r>
            <a:r>
              <a:rPr lang="en-GB" sz="1400" dirty="0">
                <a:solidFill>
                  <a:srgbClr val="2F314D"/>
                </a:solidFill>
              </a:rPr>
              <a:t>tank level management based on </a:t>
            </a:r>
            <a:r>
              <a:rPr lang="en-GB" sz="1400" dirty="0" smtClean="0">
                <a:solidFill>
                  <a:srgbClr val="2F314D"/>
                </a:solidFill>
              </a:rPr>
              <a:t>the data </a:t>
            </a:r>
            <a:r>
              <a:rPr lang="en-GB" sz="1400" dirty="0">
                <a:solidFill>
                  <a:srgbClr val="2F314D"/>
                </a:solidFill>
              </a:rPr>
              <a:t>to increase efficiency and </a:t>
            </a:r>
            <a:r>
              <a:rPr lang="en-GB" sz="1400" dirty="0" smtClean="0">
                <a:solidFill>
                  <a:srgbClr val="2F314D"/>
                </a:solidFill>
              </a:rPr>
              <a:t>sustainability</a:t>
            </a:r>
          </a:p>
          <a:p>
            <a:pPr marL="128588" lvl="1" indent="-128588">
              <a:buFont typeface="Arial" pitchFamily="34" charset="0"/>
              <a:buChar char="•"/>
            </a:pPr>
            <a:endParaRPr lang="en-GB" sz="1400" dirty="0" smtClean="0">
              <a:solidFill>
                <a:srgbClr val="2F314D"/>
              </a:solidFill>
            </a:endParaRPr>
          </a:p>
          <a:p>
            <a:pPr marL="128588" lvl="1" indent="-128588">
              <a:buFont typeface="Arial" pitchFamily="34" charset="0"/>
              <a:buChar char="•"/>
            </a:pPr>
            <a:r>
              <a:rPr lang="en-GB" sz="1400" dirty="0" smtClean="0">
                <a:solidFill>
                  <a:srgbClr val="2F314D"/>
                </a:solidFill>
              </a:rPr>
              <a:t>Remarks</a:t>
            </a:r>
          </a:p>
          <a:p>
            <a:pPr marL="485775" lvl="2" indent="-128588"/>
            <a:r>
              <a:rPr lang="en-GB" sz="1400" dirty="0" smtClean="0">
                <a:solidFill>
                  <a:srgbClr val="2F314D"/>
                </a:solidFill>
              </a:rPr>
              <a:t>As </a:t>
            </a:r>
            <a:r>
              <a:rPr lang="en-GB" sz="1400" dirty="0" smtClean="0">
                <a:solidFill>
                  <a:srgbClr val="2F314D"/>
                </a:solidFill>
              </a:rPr>
              <a:t>of 2023, the installed smart meters are still collecting data and the tool has not been fully applied to this use </a:t>
            </a:r>
            <a:r>
              <a:rPr lang="en-GB" sz="1400" dirty="0" smtClean="0">
                <a:solidFill>
                  <a:srgbClr val="2F314D"/>
                </a:solidFill>
              </a:rPr>
              <a:t>case</a:t>
            </a:r>
            <a:endParaRPr lang="en-GB" sz="1400" dirty="0">
              <a:solidFill>
                <a:srgbClr val="2F314D"/>
              </a:solidFill>
            </a:endParaRPr>
          </a:p>
          <a:p>
            <a:pPr marL="485775" lvl="2" indent="-128588"/>
            <a:r>
              <a:rPr lang="en-GB" sz="1400" dirty="0" smtClean="0">
                <a:solidFill>
                  <a:srgbClr val="2F314D"/>
                </a:solidFill>
              </a:rPr>
              <a:t>We explored if the tool could be applied to households that don’t have any smart meters installed, but that was not possible due to a lack of high quality socio-economic data and a proper evaluation approach</a:t>
            </a:r>
            <a:endParaRPr lang="en-GB" sz="1400" dirty="0">
              <a:solidFill>
                <a:srgbClr val="2F314D"/>
              </a:solidFill>
            </a:endParaRPr>
          </a:p>
        </p:txBody>
      </p:sp>
      <p:sp>
        <p:nvSpPr>
          <p:cNvPr id="5" name="6 Marcador de número de diapositiva">
            <a:extLst>
              <a:ext uri="{FF2B5EF4-FFF2-40B4-BE49-F238E27FC236}">
                <a16:creationId xmlns="" xmlns:a16="http://schemas.microsoft.com/office/drawing/2014/main" id="{D2A1AC43-ECE1-DB42-820F-4AE9986D6626}"/>
              </a:ext>
            </a:extLst>
          </p:cNvPr>
          <p:cNvSpPr>
            <a:spLocks noGrp="1"/>
          </p:cNvSpPr>
          <p:nvPr>
            <p:ph type="sldNum" sz="quarter" idx="12"/>
          </p:nvPr>
        </p:nvSpPr>
        <p:spPr>
          <a:xfrm>
            <a:off x="6516216" y="6309321"/>
            <a:ext cx="2133600" cy="360040"/>
          </a:xfrm>
          <a:prstGeom prst="rect">
            <a:avLst/>
          </a:prstGeom>
        </p:spPr>
        <p:txBody>
          <a:bodyPr anchor="ctr"/>
          <a:lstStyle>
            <a:lvl1pPr algn="r">
              <a:defRPr sz="1000">
                <a:solidFill>
                  <a:schemeClr val="bg1"/>
                </a:solidFill>
              </a:defRPr>
            </a:lvl1pPr>
          </a:lstStyle>
          <a:p>
            <a:fld id="{35E0BEC7-8AB0-44CD-B40B-F031126047EC}" type="slidenum">
              <a:rPr lang="es-ES" smtClean="0"/>
              <a:pPr/>
              <a:t>3</a:t>
            </a:fld>
            <a:endParaRPr lang="es-ES" dirty="0"/>
          </a:p>
        </p:txBody>
      </p:sp>
    </p:spTree>
    <p:extLst>
      <p:ext uri="{BB962C8B-B14F-4D97-AF65-F5344CB8AC3E}">
        <p14:creationId xmlns:p14="http://schemas.microsoft.com/office/powerpoint/2010/main" val="36320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6912769" cy="1008112"/>
          </a:xfrm>
        </p:spPr>
        <p:txBody>
          <a:bodyPr/>
          <a:lstStyle/>
          <a:p>
            <a:r>
              <a:rPr lang="de-DE" dirty="0" err="1" smtClean="0"/>
              <a:t>How</a:t>
            </a:r>
            <a:r>
              <a:rPr lang="de-DE" dirty="0" smtClean="0"/>
              <a:t> </a:t>
            </a:r>
            <a:r>
              <a:rPr lang="de-DE" dirty="0" err="1" smtClean="0"/>
              <a:t>to</a:t>
            </a:r>
            <a:r>
              <a:rPr lang="de-DE" dirty="0" smtClean="0"/>
              <a:t> </a:t>
            </a:r>
            <a:r>
              <a:rPr lang="de-DE" dirty="0" err="1" smtClean="0"/>
              <a:t>use</a:t>
            </a:r>
            <a:r>
              <a:rPr lang="de-DE" dirty="0" smtClean="0"/>
              <a:t> </a:t>
            </a:r>
            <a:r>
              <a:rPr lang="de-DE" dirty="0" err="1" smtClean="0"/>
              <a:t>the</a:t>
            </a:r>
            <a:r>
              <a:rPr lang="de-DE" dirty="0" smtClean="0"/>
              <a:t> </a:t>
            </a:r>
            <a:r>
              <a:rPr lang="de-DE" dirty="0" err="1" smtClean="0"/>
              <a:t>tool</a:t>
            </a:r>
            <a:r>
              <a:rPr lang="de-DE" dirty="0" smtClean="0"/>
              <a:t> (high </a:t>
            </a:r>
            <a:r>
              <a:rPr lang="de-DE" dirty="0" err="1" smtClean="0"/>
              <a:t>level</a:t>
            </a:r>
            <a:r>
              <a:rPr lang="de-DE" dirty="0" smtClean="0"/>
              <a:t> </a:t>
            </a:r>
            <a:r>
              <a:rPr lang="de-DE" dirty="0" err="1" smtClean="0"/>
              <a:t>overview</a:t>
            </a:r>
            <a:r>
              <a:rPr lang="de-DE" dirty="0" smtClean="0"/>
              <a:t>)</a:t>
            </a:r>
            <a:endParaRPr lang="en-US" dirty="0"/>
          </a:p>
        </p:txBody>
      </p:sp>
      <p:sp>
        <p:nvSpPr>
          <p:cNvPr id="3" name="Textplatzhalter 2"/>
          <p:cNvSpPr>
            <a:spLocks noGrp="1"/>
          </p:cNvSpPr>
          <p:nvPr>
            <p:ph type="body" sz="quarter" idx="13"/>
          </p:nvPr>
        </p:nvSpPr>
        <p:spPr>
          <a:xfrm>
            <a:off x="539750" y="1484858"/>
            <a:ext cx="8110066" cy="3816350"/>
          </a:xfrm>
        </p:spPr>
        <p:txBody>
          <a:bodyPr/>
          <a:lstStyle/>
          <a:p>
            <a:pPr marL="0" indent="0">
              <a:buNone/>
            </a:pPr>
            <a:r>
              <a:rPr lang="en-US" sz="1400" dirty="0" smtClean="0">
                <a:solidFill>
                  <a:srgbClr val="2F314D"/>
                </a:solidFill>
              </a:rPr>
              <a:t>Collect data</a:t>
            </a:r>
            <a:endParaRPr lang="en-US" sz="1400" b="0" dirty="0">
              <a:solidFill>
                <a:srgbClr val="2F314D"/>
              </a:solidFill>
            </a:endParaRPr>
          </a:p>
          <a:p>
            <a:r>
              <a:rPr lang="de-DE" sz="1400" b="0" dirty="0" smtClean="0">
                <a:solidFill>
                  <a:srgbClr val="2F314D"/>
                </a:solidFill>
              </a:rPr>
              <a:t>Smart </a:t>
            </a:r>
            <a:r>
              <a:rPr lang="de-DE" sz="1400" b="0" dirty="0" err="1" smtClean="0">
                <a:solidFill>
                  <a:srgbClr val="2F314D"/>
                </a:solidFill>
              </a:rPr>
              <a:t>meter</a:t>
            </a:r>
            <a:r>
              <a:rPr lang="de-DE" sz="1400" b="0" dirty="0" smtClean="0">
                <a:solidFill>
                  <a:srgbClr val="2F314D"/>
                </a:solidFill>
              </a:rPr>
              <a:t> </a:t>
            </a:r>
            <a:r>
              <a:rPr lang="de-DE" sz="1400" b="0" dirty="0" err="1" smtClean="0">
                <a:solidFill>
                  <a:srgbClr val="2F314D"/>
                </a:solidFill>
              </a:rPr>
              <a:t>installation</a:t>
            </a:r>
            <a:endParaRPr lang="de-DE" sz="1400" b="0" dirty="0" smtClean="0">
              <a:solidFill>
                <a:srgbClr val="2F314D"/>
              </a:solidFill>
            </a:endParaRPr>
          </a:p>
          <a:p>
            <a:r>
              <a:rPr lang="de-DE" sz="1400" b="0" dirty="0" smtClean="0">
                <a:solidFill>
                  <a:srgbClr val="2F314D"/>
                </a:solidFill>
              </a:rPr>
              <a:t>Measurement </a:t>
            </a:r>
            <a:r>
              <a:rPr lang="de-DE" sz="1400" b="0" dirty="0" err="1" smtClean="0">
                <a:solidFill>
                  <a:srgbClr val="2F314D"/>
                </a:solidFill>
              </a:rPr>
              <a:t>of</a:t>
            </a:r>
            <a:r>
              <a:rPr lang="de-DE" sz="1400" b="0" dirty="0" smtClean="0">
                <a:solidFill>
                  <a:srgbClr val="2F314D"/>
                </a:solidFill>
              </a:rPr>
              <a:t> </a:t>
            </a:r>
            <a:r>
              <a:rPr lang="de-DE" sz="1400" b="0" dirty="0" err="1" smtClean="0">
                <a:solidFill>
                  <a:srgbClr val="2F314D"/>
                </a:solidFill>
              </a:rPr>
              <a:t>water</a:t>
            </a:r>
            <a:r>
              <a:rPr lang="de-DE" sz="1400" b="0" dirty="0" smtClean="0">
                <a:solidFill>
                  <a:srgbClr val="2F314D"/>
                </a:solidFill>
              </a:rPr>
              <a:t> </a:t>
            </a:r>
            <a:r>
              <a:rPr lang="de-DE" sz="1400" b="0" dirty="0" err="1" smtClean="0">
                <a:solidFill>
                  <a:srgbClr val="2F314D"/>
                </a:solidFill>
              </a:rPr>
              <a:t>consumption</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t>
            </a:r>
            <a:r>
              <a:rPr lang="de-DE" sz="1400" b="0" dirty="0" err="1" smtClean="0">
                <a:solidFill>
                  <a:srgbClr val="2F314D"/>
                </a:solidFill>
              </a:rPr>
              <a:t>flow</a:t>
            </a:r>
            <a:r>
              <a:rPr lang="de-DE" sz="1400" b="0" dirty="0" smtClean="0">
                <a:solidFill>
                  <a:srgbClr val="2F314D"/>
                </a:solidFill>
              </a:rPr>
              <a:t>)</a:t>
            </a:r>
            <a:br>
              <a:rPr lang="de-DE" sz="1400" b="0" dirty="0" smtClean="0">
                <a:solidFill>
                  <a:srgbClr val="2F314D"/>
                </a:solidFill>
              </a:rPr>
            </a:br>
            <a:r>
              <a:rPr lang="de-DE" sz="1400" b="0" dirty="0" err="1" smtClean="0">
                <a:solidFill>
                  <a:srgbClr val="2F314D"/>
                </a:solidFill>
              </a:rPr>
              <a:t>over</a:t>
            </a:r>
            <a:r>
              <a:rPr lang="de-DE" sz="1400" b="0" dirty="0" smtClean="0">
                <a:solidFill>
                  <a:srgbClr val="2F314D"/>
                </a:solidFill>
              </a:rPr>
              <a:t> a </a:t>
            </a:r>
            <a:r>
              <a:rPr lang="de-DE" sz="1400" b="0" dirty="0" err="1" smtClean="0">
                <a:solidFill>
                  <a:srgbClr val="2F314D"/>
                </a:solidFill>
              </a:rPr>
              <a:t>period</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at least 1 </a:t>
            </a:r>
            <a:r>
              <a:rPr lang="de-DE" sz="1400" b="0" dirty="0" err="1" smtClean="0">
                <a:solidFill>
                  <a:srgbClr val="2F314D"/>
                </a:solidFill>
              </a:rPr>
              <a:t>year</a:t>
            </a:r>
            <a:r>
              <a:rPr lang="de-DE" sz="1400" b="0" dirty="0" smtClean="0">
                <a:solidFill>
                  <a:srgbClr val="2F314D"/>
                </a:solidFill>
              </a:rPr>
              <a:t> (</a:t>
            </a:r>
            <a:r>
              <a:rPr lang="de-DE" sz="1400" b="0" dirty="0" err="1" smtClean="0">
                <a:solidFill>
                  <a:srgbClr val="2F314D"/>
                </a:solidFill>
              </a:rPr>
              <a:t>preferably</a:t>
            </a:r>
            <a:r>
              <a:rPr lang="de-DE" sz="1400" b="0" dirty="0" smtClean="0">
                <a:solidFill>
                  <a:srgbClr val="2F314D"/>
                </a:solidFill>
              </a:rPr>
              <a:t> 3 </a:t>
            </a:r>
            <a:r>
              <a:rPr lang="de-DE" sz="1400" b="0" dirty="0" err="1" smtClean="0">
                <a:solidFill>
                  <a:srgbClr val="2F314D"/>
                </a:solidFill>
              </a:rPr>
              <a:t>years</a:t>
            </a:r>
            <a:r>
              <a:rPr lang="de-DE" sz="1400" b="0" dirty="0" smtClean="0">
                <a:solidFill>
                  <a:srgbClr val="2F314D"/>
                </a:solidFill>
              </a:rPr>
              <a:t>)</a:t>
            </a:r>
          </a:p>
          <a:p>
            <a:r>
              <a:rPr lang="de-DE" sz="1400" b="0" dirty="0" err="1" smtClean="0">
                <a:solidFill>
                  <a:srgbClr val="2F314D"/>
                </a:solidFill>
              </a:rPr>
              <a:t>Optionally</a:t>
            </a:r>
            <a:r>
              <a:rPr lang="de-DE" sz="1400" b="0" dirty="0" smtClean="0">
                <a:solidFill>
                  <a:srgbClr val="2F314D"/>
                </a:solidFill>
              </a:rPr>
              <a:t>, </a:t>
            </a:r>
            <a:r>
              <a:rPr lang="de-DE" sz="1400" b="0" dirty="0" err="1" smtClean="0">
                <a:solidFill>
                  <a:srgbClr val="2F314D"/>
                </a:solidFill>
              </a:rPr>
              <a:t>capture</a:t>
            </a:r>
            <a:r>
              <a:rPr lang="de-DE" sz="1400" b="0" dirty="0" smtClean="0">
                <a:solidFill>
                  <a:srgbClr val="2F314D"/>
                </a:solidFill>
              </a:rPr>
              <a:t> </a:t>
            </a:r>
            <a:r>
              <a:rPr lang="de-DE" sz="1400" b="0" dirty="0" err="1" smtClean="0">
                <a:solidFill>
                  <a:srgbClr val="2F314D"/>
                </a:solidFill>
              </a:rPr>
              <a:t>any</a:t>
            </a:r>
            <a:r>
              <a:rPr lang="de-DE" sz="1400" b="0" dirty="0" smtClean="0">
                <a:solidFill>
                  <a:srgbClr val="2F314D"/>
                </a:solidFill>
              </a:rPr>
              <a:t> additional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that</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tool</a:t>
            </a:r>
            <a:r>
              <a:rPr lang="de-DE" sz="1400" b="0" dirty="0" smtClean="0">
                <a:solidFill>
                  <a:srgbClr val="2F314D"/>
                </a:solidFill>
              </a:rPr>
              <a:t/>
            </a:r>
            <a:br>
              <a:rPr lang="de-DE" sz="1400" b="0" dirty="0" smtClean="0">
                <a:solidFill>
                  <a:srgbClr val="2F314D"/>
                </a:solidFill>
              </a:rPr>
            </a:br>
            <a:r>
              <a:rPr lang="de-DE" sz="1400" b="0" dirty="0" err="1" smtClean="0">
                <a:solidFill>
                  <a:srgbClr val="2F314D"/>
                </a:solidFill>
              </a:rPr>
              <a:t>should</a:t>
            </a:r>
            <a:r>
              <a:rPr lang="de-DE" sz="1400" b="0" dirty="0" smtClean="0">
                <a:solidFill>
                  <a:srgbClr val="2F314D"/>
                </a:solidFill>
              </a:rPr>
              <a:t> </a:t>
            </a:r>
            <a:r>
              <a:rPr lang="de-DE" sz="1400" b="0" dirty="0" err="1" smtClean="0">
                <a:solidFill>
                  <a:srgbClr val="2F314D"/>
                </a:solidFill>
              </a:rPr>
              <a:t>take</a:t>
            </a:r>
            <a:r>
              <a:rPr lang="de-DE" sz="1400" b="0" dirty="0" smtClean="0">
                <a:solidFill>
                  <a:srgbClr val="2F314D"/>
                </a:solidFill>
              </a:rPr>
              <a:t> </a:t>
            </a:r>
            <a:r>
              <a:rPr lang="de-DE" sz="1400" b="0" dirty="0" err="1" smtClean="0">
                <a:solidFill>
                  <a:srgbClr val="2F314D"/>
                </a:solidFill>
              </a:rPr>
              <a:t>into</a:t>
            </a:r>
            <a:r>
              <a:rPr lang="de-DE" sz="1400" b="0" dirty="0" smtClean="0">
                <a:solidFill>
                  <a:srgbClr val="2F314D"/>
                </a:solidFill>
              </a:rPr>
              <a:t> </a:t>
            </a:r>
            <a:r>
              <a:rPr lang="de-DE" sz="1400" b="0" dirty="0" err="1" smtClean="0">
                <a:solidFill>
                  <a:srgbClr val="2F314D"/>
                </a:solidFill>
              </a:rPr>
              <a:t>account</a:t>
            </a:r>
            <a:r>
              <a:rPr lang="de-DE" sz="1400" b="0" dirty="0">
                <a:solidFill>
                  <a:srgbClr val="2F314D"/>
                </a:solidFill>
              </a:rPr>
              <a:t> </a:t>
            </a:r>
            <a:r>
              <a:rPr lang="de-DE" sz="1400" b="0" dirty="0" smtClean="0">
                <a:solidFill>
                  <a:srgbClr val="2F314D"/>
                </a:solidFill>
              </a:rPr>
              <a:t>(e.g. </a:t>
            </a:r>
            <a:r>
              <a:rPr lang="de-DE" sz="1400" b="0" dirty="0" err="1" smtClean="0">
                <a:solidFill>
                  <a:srgbClr val="2F314D"/>
                </a:solidFill>
              </a:rPr>
              <a:t>weather</a:t>
            </a:r>
            <a:r>
              <a:rPr lang="de-DE" sz="1400" b="0" dirty="0" smtClean="0">
                <a:solidFill>
                  <a:srgbClr val="2F314D"/>
                </a:solidFill>
              </a:rPr>
              <a:t>)</a:t>
            </a:r>
            <a:endParaRPr lang="de-DE" sz="1400" b="0" dirty="0">
              <a:solidFill>
                <a:srgbClr val="2F314D"/>
              </a:solidFill>
            </a:endParaRPr>
          </a:p>
          <a:p>
            <a:endParaRPr lang="de-DE" sz="1400" b="0" dirty="0" smtClean="0">
              <a:solidFill>
                <a:srgbClr val="2F314D"/>
              </a:solidFill>
            </a:endParaRPr>
          </a:p>
          <a:p>
            <a:pPr marL="0" indent="0">
              <a:buNone/>
            </a:pPr>
            <a:r>
              <a:rPr lang="en-US" sz="1400" dirty="0" smtClean="0">
                <a:solidFill>
                  <a:srgbClr val="2F314D"/>
                </a:solidFill>
              </a:rPr>
              <a:t>Install the tool</a:t>
            </a:r>
            <a:endParaRPr lang="de-DE" sz="1400" b="0" dirty="0" smtClean="0">
              <a:solidFill>
                <a:srgbClr val="2F314D"/>
              </a:solidFill>
            </a:endParaRPr>
          </a:p>
          <a:p>
            <a:r>
              <a:rPr lang="de-DE" sz="1400" b="0" dirty="0">
                <a:solidFill>
                  <a:srgbClr val="2F314D"/>
                </a:solidFill>
              </a:rPr>
              <a:t>Connect </a:t>
            </a:r>
            <a:r>
              <a:rPr lang="de-DE" sz="1400" b="0" dirty="0" err="1">
                <a:solidFill>
                  <a:srgbClr val="2F314D"/>
                </a:solidFill>
              </a:rPr>
              <a:t>data</a:t>
            </a:r>
            <a:r>
              <a:rPr lang="de-DE" sz="1400" b="0" dirty="0">
                <a:solidFill>
                  <a:srgbClr val="2F314D"/>
                </a:solidFill>
              </a:rPr>
              <a:t> </a:t>
            </a:r>
            <a:r>
              <a:rPr lang="de-DE" sz="1400" b="0" dirty="0" err="1">
                <a:solidFill>
                  <a:srgbClr val="2F314D"/>
                </a:solidFill>
              </a:rPr>
              <a:t>streams</a:t>
            </a:r>
            <a:r>
              <a:rPr lang="de-DE" sz="1400" b="0" dirty="0">
                <a:solidFill>
                  <a:srgbClr val="2F314D"/>
                </a:solidFill>
              </a:rPr>
              <a:t> </a:t>
            </a:r>
            <a:r>
              <a:rPr lang="de-DE" sz="1400" b="0" dirty="0" err="1">
                <a:solidFill>
                  <a:srgbClr val="2F314D"/>
                </a:solidFill>
              </a:rPr>
              <a:t>to</a:t>
            </a:r>
            <a:r>
              <a:rPr lang="de-DE" sz="1400" b="0" dirty="0">
                <a:solidFill>
                  <a:srgbClr val="2F314D"/>
                </a:solidFill>
              </a:rPr>
              <a:t> </a:t>
            </a:r>
            <a:r>
              <a:rPr lang="de-DE" sz="1400" b="0" dirty="0" err="1">
                <a:solidFill>
                  <a:srgbClr val="2F314D"/>
                </a:solidFill>
              </a:rPr>
              <a:t>tool</a:t>
            </a:r>
            <a:endParaRPr lang="de-DE" sz="1400" b="0" dirty="0">
              <a:solidFill>
                <a:srgbClr val="2F314D"/>
              </a:solidFill>
            </a:endParaRPr>
          </a:p>
          <a:p>
            <a:r>
              <a:rPr lang="de-DE" sz="1400" b="0" dirty="0" err="1">
                <a:solidFill>
                  <a:srgbClr val="2F314D"/>
                </a:solidFill>
              </a:rPr>
              <a:t>Use</a:t>
            </a:r>
            <a:r>
              <a:rPr lang="de-DE" sz="1400" b="0" dirty="0">
                <a:solidFill>
                  <a:srgbClr val="2F314D"/>
                </a:solidFill>
              </a:rPr>
              <a:t> </a:t>
            </a:r>
            <a:r>
              <a:rPr lang="de-DE" sz="1400" b="0" dirty="0" err="1">
                <a:solidFill>
                  <a:srgbClr val="2F314D"/>
                </a:solidFill>
              </a:rPr>
              <a:t>the</a:t>
            </a:r>
            <a:r>
              <a:rPr lang="de-DE" sz="1400" b="0" dirty="0">
                <a:solidFill>
                  <a:srgbClr val="2F314D"/>
                </a:solidFill>
              </a:rPr>
              <a:t> </a:t>
            </a:r>
            <a:r>
              <a:rPr lang="de-DE" sz="1400" b="0" dirty="0" err="1">
                <a:solidFill>
                  <a:srgbClr val="2F314D"/>
                </a:solidFill>
              </a:rPr>
              <a:t>tool‘s</a:t>
            </a:r>
            <a:r>
              <a:rPr lang="de-DE" sz="1400" b="0" dirty="0">
                <a:solidFill>
                  <a:srgbClr val="2F314D"/>
                </a:solidFill>
              </a:rPr>
              <a:t> optional UI </a:t>
            </a:r>
            <a:r>
              <a:rPr lang="de-DE" sz="1400" b="0" dirty="0" err="1">
                <a:solidFill>
                  <a:srgbClr val="2F314D"/>
                </a:solidFill>
              </a:rPr>
              <a:t>or</a:t>
            </a:r>
            <a:r>
              <a:rPr lang="de-DE" sz="1400" b="0" dirty="0">
                <a:solidFill>
                  <a:srgbClr val="2F314D"/>
                </a:solidFill>
              </a:rPr>
              <a:t> </a:t>
            </a:r>
            <a:r>
              <a:rPr lang="de-DE" sz="1400" b="0" dirty="0" err="1">
                <a:solidFill>
                  <a:srgbClr val="2F314D"/>
                </a:solidFill>
              </a:rPr>
              <a:t>build</a:t>
            </a:r>
            <a:r>
              <a:rPr lang="de-DE" sz="1400" b="0" dirty="0">
                <a:solidFill>
                  <a:srgbClr val="2F314D"/>
                </a:solidFill>
              </a:rPr>
              <a:t> a </a:t>
            </a:r>
            <a:r>
              <a:rPr lang="de-DE" sz="1400" b="0" dirty="0" err="1">
                <a:solidFill>
                  <a:srgbClr val="2F314D"/>
                </a:solidFill>
              </a:rPr>
              <a:t>custom</a:t>
            </a:r>
            <a:r>
              <a:rPr lang="de-DE" sz="1400" b="0" dirty="0">
                <a:solidFill>
                  <a:srgbClr val="2F314D"/>
                </a:solidFill>
              </a:rPr>
              <a:t> UI</a:t>
            </a:r>
            <a:br>
              <a:rPr lang="de-DE" sz="1400" b="0" dirty="0">
                <a:solidFill>
                  <a:srgbClr val="2F314D"/>
                </a:solidFill>
              </a:rPr>
            </a:br>
            <a:r>
              <a:rPr lang="de-DE" sz="1400" b="0" dirty="0">
                <a:solidFill>
                  <a:srgbClr val="2F314D"/>
                </a:solidFill>
              </a:rPr>
              <a:t>in </a:t>
            </a:r>
            <a:r>
              <a:rPr lang="de-DE" sz="1400" b="0" dirty="0" err="1">
                <a:solidFill>
                  <a:srgbClr val="2F314D"/>
                </a:solidFill>
              </a:rPr>
              <a:t>your</a:t>
            </a:r>
            <a:r>
              <a:rPr lang="de-DE" sz="1400" b="0" dirty="0">
                <a:solidFill>
                  <a:srgbClr val="2F314D"/>
                </a:solidFill>
              </a:rPr>
              <a:t> </a:t>
            </a:r>
            <a:r>
              <a:rPr lang="de-DE" sz="1400" b="0" dirty="0" err="1">
                <a:solidFill>
                  <a:srgbClr val="2F314D"/>
                </a:solidFill>
              </a:rPr>
              <a:t>own</a:t>
            </a:r>
            <a:r>
              <a:rPr lang="de-DE" sz="1400" b="0" dirty="0">
                <a:solidFill>
                  <a:srgbClr val="2F314D"/>
                </a:solidFill>
              </a:rPr>
              <a:t> </a:t>
            </a:r>
            <a:r>
              <a:rPr lang="de-DE" sz="1400" b="0" dirty="0" err="1">
                <a:solidFill>
                  <a:srgbClr val="2F314D"/>
                </a:solidFill>
              </a:rPr>
              <a:t>existing</a:t>
            </a:r>
            <a:r>
              <a:rPr lang="de-DE" sz="1400" b="0" dirty="0">
                <a:solidFill>
                  <a:srgbClr val="2F314D"/>
                </a:solidFill>
              </a:rPr>
              <a:t> </a:t>
            </a:r>
            <a:r>
              <a:rPr lang="de-DE" sz="1400" b="0" dirty="0" err="1">
                <a:solidFill>
                  <a:srgbClr val="2F314D"/>
                </a:solidFill>
              </a:rPr>
              <a:t>platform</a:t>
            </a:r>
            <a:endParaRPr lang="de-DE" sz="1400" b="0" dirty="0">
              <a:solidFill>
                <a:srgbClr val="2F314D"/>
              </a:solidFill>
            </a:endParaRPr>
          </a:p>
          <a:p>
            <a:r>
              <a:rPr lang="de-DE" sz="1400" b="0" dirty="0" err="1">
                <a:solidFill>
                  <a:srgbClr val="2F314D"/>
                </a:solidFill>
              </a:rPr>
              <a:t>Alternatively</a:t>
            </a:r>
            <a:r>
              <a:rPr lang="de-DE" sz="1400" b="0" dirty="0">
                <a:solidFill>
                  <a:srgbClr val="2F314D"/>
                </a:solidFill>
              </a:rPr>
              <a:t>, </a:t>
            </a:r>
            <a:r>
              <a:rPr lang="de-DE" sz="1400" b="0" dirty="0" err="1">
                <a:solidFill>
                  <a:srgbClr val="2F314D"/>
                </a:solidFill>
              </a:rPr>
              <a:t>use</a:t>
            </a:r>
            <a:r>
              <a:rPr lang="de-DE" sz="1400" b="0" dirty="0">
                <a:solidFill>
                  <a:srgbClr val="2F314D"/>
                </a:solidFill>
              </a:rPr>
              <a:t> </a:t>
            </a:r>
            <a:r>
              <a:rPr lang="de-DE" sz="1400" b="0" dirty="0" err="1">
                <a:solidFill>
                  <a:srgbClr val="2F314D"/>
                </a:solidFill>
              </a:rPr>
              <a:t>the</a:t>
            </a:r>
            <a:r>
              <a:rPr lang="de-DE" sz="1400" b="0" dirty="0">
                <a:solidFill>
                  <a:srgbClr val="2F314D"/>
                </a:solidFill>
              </a:rPr>
              <a:t> </a:t>
            </a:r>
            <a:r>
              <a:rPr lang="de-DE" sz="1400" b="0" dirty="0" err="1">
                <a:solidFill>
                  <a:srgbClr val="2F314D"/>
                </a:solidFill>
              </a:rPr>
              <a:t>tool</a:t>
            </a:r>
            <a:r>
              <a:rPr lang="de-DE" sz="1400" b="0" dirty="0">
                <a:solidFill>
                  <a:srgbClr val="2F314D"/>
                </a:solidFill>
              </a:rPr>
              <a:t> </a:t>
            </a:r>
            <a:r>
              <a:rPr lang="de-DE" sz="1400" b="0" dirty="0" err="1">
                <a:solidFill>
                  <a:srgbClr val="2F314D"/>
                </a:solidFill>
              </a:rPr>
              <a:t>headless</a:t>
            </a:r>
            <a:r>
              <a:rPr lang="de-DE" sz="1400" b="0" dirty="0">
                <a:solidFill>
                  <a:srgbClr val="2F314D"/>
                </a:solidFill>
              </a:rPr>
              <a:t> (i.e. </a:t>
            </a:r>
            <a:r>
              <a:rPr lang="de-DE" sz="1400" b="0" dirty="0" err="1">
                <a:solidFill>
                  <a:srgbClr val="2F314D"/>
                </a:solidFill>
              </a:rPr>
              <a:t>without</a:t>
            </a:r>
            <a:r>
              <a:rPr lang="de-DE" sz="1400" b="0" dirty="0">
                <a:solidFill>
                  <a:srgbClr val="2F314D"/>
                </a:solidFill>
              </a:rPr>
              <a:t> UI)</a:t>
            </a:r>
          </a:p>
          <a:p>
            <a:pPr marL="0" indent="0">
              <a:buNone/>
            </a:pPr>
            <a:endParaRPr lang="en-US" sz="1400" dirty="0" smtClean="0">
              <a:solidFill>
                <a:srgbClr val="2F314D"/>
              </a:solidFill>
            </a:endParaRPr>
          </a:p>
          <a:p>
            <a:pPr marL="0" indent="0">
              <a:buNone/>
            </a:pPr>
            <a:r>
              <a:rPr lang="en-US" sz="1400" dirty="0" smtClean="0">
                <a:solidFill>
                  <a:srgbClr val="2F314D"/>
                </a:solidFill>
              </a:rPr>
              <a:t>Generate value</a:t>
            </a:r>
            <a:endParaRPr lang="de-DE" sz="1400" b="0" dirty="0" smtClean="0">
              <a:solidFill>
                <a:srgbClr val="2F314D"/>
              </a:solidFill>
            </a:endParaRPr>
          </a:p>
          <a:p>
            <a:r>
              <a:rPr lang="de-DE" sz="1400" b="0" dirty="0" smtClean="0">
                <a:solidFill>
                  <a:srgbClr val="2F314D"/>
                </a:solidFill>
              </a:rPr>
              <a:t>Create </a:t>
            </a:r>
            <a:r>
              <a:rPr lang="de-DE" sz="1400" b="0" dirty="0" err="1" smtClean="0">
                <a:solidFill>
                  <a:srgbClr val="2F314D"/>
                </a:solidFill>
              </a:rPr>
              <a:t>water</a:t>
            </a:r>
            <a:r>
              <a:rPr lang="de-DE" sz="1400" b="0" dirty="0" smtClean="0">
                <a:solidFill>
                  <a:srgbClr val="2F314D"/>
                </a:solidFill>
              </a:rPr>
              <a:t> </a:t>
            </a:r>
            <a:r>
              <a:rPr lang="de-DE" sz="1400" b="0" dirty="0" err="1" smtClean="0">
                <a:solidFill>
                  <a:srgbClr val="2F314D"/>
                </a:solidFill>
              </a:rPr>
              <a:t>demand</a:t>
            </a:r>
            <a:r>
              <a:rPr lang="de-DE" sz="1400" b="0" dirty="0" smtClean="0">
                <a:solidFill>
                  <a:srgbClr val="2F314D"/>
                </a:solidFill>
              </a:rPr>
              <a:t> </a:t>
            </a:r>
            <a:r>
              <a:rPr lang="de-DE" sz="1400" b="0" dirty="0" err="1" smtClean="0">
                <a:solidFill>
                  <a:srgbClr val="2F314D"/>
                </a:solidFill>
              </a:rPr>
              <a:t>forecasts</a:t>
            </a:r>
            <a:r>
              <a:rPr lang="de-DE" sz="1400" b="0" dirty="0" smtClean="0">
                <a:solidFill>
                  <a:srgbClr val="2F314D"/>
                </a:solidFill>
              </a:rPr>
              <a:t> </a:t>
            </a:r>
            <a:r>
              <a:rPr lang="de-DE" sz="1400" b="0" dirty="0" err="1" smtClean="0">
                <a:solidFill>
                  <a:srgbClr val="2F314D"/>
                </a:solidFill>
              </a:rPr>
              <a:t>manually</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t>
            </a:r>
            <a:r>
              <a:rPr lang="de-DE" sz="1400" b="0" dirty="0" err="1" smtClean="0">
                <a:solidFill>
                  <a:srgbClr val="2F314D"/>
                </a:solidFill>
              </a:rPr>
              <a:t>automatically</a:t>
            </a:r>
            <a:endParaRPr lang="de-DE" sz="1400" b="0" dirty="0" smtClean="0">
              <a:solidFill>
                <a:srgbClr val="2F314D"/>
              </a:solidFill>
            </a:endParaRPr>
          </a:p>
          <a:p>
            <a:r>
              <a:rPr lang="de-DE" sz="1400" b="0" dirty="0" smtClean="0">
                <a:solidFill>
                  <a:srgbClr val="2F314D"/>
                </a:solidFill>
              </a:rPr>
              <a:t>Take </a:t>
            </a:r>
            <a:r>
              <a:rPr lang="de-DE" sz="1400" b="0" dirty="0" err="1" smtClean="0">
                <a:solidFill>
                  <a:srgbClr val="2F314D"/>
                </a:solidFill>
              </a:rPr>
              <a:t>action</a:t>
            </a:r>
            <a:r>
              <a:rPr lang="de-DE" sz="1400" b="0" dirty="0" smtClean="0">
                <a:solidFill>
                  <a:srgbClr val="2F314D"/>
                </a:solidFill>
              </a:rPr>
              <a:t> </a:t>
            </a:r>
            <a:r>
              <a:rPr lang="de-DE" sz="1400" b="0" dirty="0" err="1" smtClean="0">
                <a:solidFill>
                  <a:srgbClr val="2F314D"/>
                </a:solidFill>
              </a:rPr>
              <a:t>based</a:t>
            </a:r>
            <a:r>
              <a:rPr lang="de-DE" sz="1400" b="0" dirty="0" smtClean="0">
                <a:solidFill>
                  <a:srgbClr val="2F314D"/>
                </a:solidFill>
              </a:rPr>
              <a:t> on </a:t>
            </a:r>
            <a:r>
              <a:rPr lang="de-DE" sz="1400" b="0" dirty="0" err="1" smtClean="0">
                <a:solidFill>
                  <a:srgbClr val="2F314D"/>
                </a:solidFill>
              </a:rPr>
              <a:t>forecasts</a:t>
            </a:r>
            <a:r>
              <a:rPr lang="de-DE" sz="1400" b="0" dirty="0" smtClean="0">
                <a:solidFill>
                  <a:srgbClr val="2F314D"/>
                </a:solidFill>
              </a:rPr>
              <a:t> </a:t>
            </a:r>
            <a:r>
              <a:rPr lang="de-DE" sz="1400" b="0" dirty="0" err="1" smtClean="0">
                <a:solidFill>
                  <a:srgbClr val="2F314D"/>
                </a:solidFill>
              </a:rPr>
              <a:t>manually</a:t>
            </a:r>
            <a:r>
              <a:rPr lang="de-DE" sz="1400" b="0" dirty="0" smtClean="0">
                <a:solidFill>
                  <a:srgbClr val="2F314D"/>
                </a:solidFill>
              </a:rPr>
              <a:t> </a:t>
            </a:r>
            <a:r>
              <a:rPr lang="de-DE" sz="1400" b="0" dirty="0" err="1" smtClean="0">
                <a:solidFill>
                  <a:srgbClr val="2F314D"/>
                </a:solidFill>
              </a:rPr>
              <a:t>or</a:t>
            </a:r>
            <a:r>
              <a:rPr lang="de-DE" sz="1400" b="0" dirty="0" smtClean="0">
                <a:solidFill>
                  <a:srgbClr val="2F314D"/>
                </a:solidFill>
              </a:rPr>
              <a:t> </a:t>
            </a:r>
            <a:r>
              <a:rPr lang="de-DE" sz="1400" b="0" dirty="0" err="1" smtClean="0">
                <a:solidFill>
                  <a:srgbClr val="2F314D"/>
                </a:solidFill>
              </a:rPr>
              <a:t>automatically</a:t>
            </a:r>
            <a:r>
              <a:rPr lang="de-DE" sz="1400" b="0" dirty="0">
                <a:solidFill>
                  <a:srgbClr val="2F314D"/>
                </a:solidFill>
              </a:rPr>
              <a:t/>
            </a:r>
            <a:br>
              <a:rPr lang="de-DE" sz="1400" b="0" dirty="0">
                <a:solidFill>
                  <a:srgbClr val="2F314D"/>
                </a:solidFill>
              </a:rPr>
            </a:br>
            <a:endParaRPr lang="en-US" sz="1400" dirty="0" smtClean="0">
              <a:solidFill>
                <a:srgbClr val="2F314D"/>
              </a:solidFill>
            </a:endParaRPr>
          </a:p>
        </p:txBody>
      </p:sp>
      <p:pic>
        <p:nvPicPr>
          <p:cNvPr id="4" name="Grafik 3">
            <a:extLst>
              <a:ext uri="{FF2B5EF4-FFF2-40B4-BE49-F238E27FC236}">
                <a16:creationId xmlns:a16="http://schemas.microsoft.com/office/drawing/2014/main" xmlns="" id="{74BB4382-E5CF-AEE7-D4B5-200301C24A6D}"/>
              </a:ext>
            </a:extLst>
          </p:cNvPr>
          <p:cNvPicPr>
            <a:picLocks noChangeAspect="1"/>
          </p:cNvPicPr>
          <p:nvPr/>
        </p:nvPicPr>
        <p:blipFill rotWithShape="1">
          <a:blip r:embed="rId2"/>
          <a:srcRect t="28446" r="8916"/>
          <a:stretch/>
        </p:blipFill>
        <p:spPr>
          <a:xfrm>
            <a:off x="5315952" y="1916832"/>
            <a:ext cx="3501140" cy="1449077"/>
          </a:xfrm>
          <a:prstGeom prst="rect">
            <a:avLst/>
          </a:prstGeom>
        </p:spPr>
      </p:pic>
      <p:pic>
        <p:nvPicPr>
          <p:cNvPr id="5" name="Grafik 4">
            <a:extLst>
              <a:ext uri="{FF2B5EF4-FFF2-40B4-BE49-F238E27FC236}">
                <a16:creationId xmlns:a16="http://schemas.microsoft.com/office/drawing/2014/main" xmlns="" id="{4E04C3AB-E537-6B28-CEFA-414B91BA9009}"/>
              </a:ext>
            </a:extLst>
          </p:cNvPr>
          <p:cNvPicPr>
            <a:picLocks noChangeAspect="1"/>
          </p:cNvPicPr>
          <p:nvPr/>
        </p:nvPicPr>
        <p:blipFill>
          <a:blip r:embed="rId3"/>
          <a:stretch>
            <a:fillRect/>
          </a:stretch>
        </p:blipFill>
        <p:spPr>
          <a:xfrm>
            <a:off x="5220072" y="3861048"/>
            <a:ext cx="3597020" cy="1585483"/>
          </a:xfrm>
          <a:prstGeom prst="rect">
            <a:avLst/>
          </a:prstGeom>
        </p:spPr>
      </p:pic>
    </p:spTree>
    <p:extLst>
      <p:ext uri="{BB962C8B-B14F-4D97-AF65-F5344CB8AC3E}">
        <p14:creationId xmlns:p14="http://schemas.microsoft.com/office/powerpoint/2010/main" val="1970238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Forecast Generation</a:t>
            </a:r>
            <a:endParaRPr lang="en-US"/>
          </a:p>
        </p:txBody>
      </p:sp>
      <p:sp>
        <p:nvSpPr>
          <p:cNvPr id="3" name="Textplatzhalter 2"/>
          <p:cNvSpPr>
            <a:spLocks noGrp="1"/>
          </p:cNvSpPr>
          <p:nvPr>
            <p:ph type="body" sz="quarter" idx="13"/>
          </p:nvPr>
        </p:nvSpPr>
        <p:spPr>
          <a:xfrm>
            <a:off x="539750" y="1484784"/>
            <a:ext cx="8110066" cy="4536504"/>
          </a:xfrm>
        </p:spPr>
        <p:txBody>
          <a:bodyPr/>
          <a:lstStyle/>
          <a:p>
            <a:pPr marL="0" indent="0">
              <a:buNone/>
            </a:pPr>
            <a:r>
              <a:rPr lang="en-US" sz="1400" dirty="0" smtClean="0">
                <a:solidFill>
                  <a:srgbClr val="2F314D"/>
                </a:solidFill>
              </a:rPr>
              <a:t>Algorithms</a:t>
            </a:r>
            <a:endParaRPr lang="en-US" sz="1400" b="0" dirty="0">
              <a:solidFill>
                <a:srgbClr val="2F314D"/>
              </a:solidFill>
            </a:endParaRPr>
          </a:p>
          <a:p>
            <a:r>
              <a:rPr lang="de-DE" sz="1400" b="0" dirty="0" smtClean="0">
                <a:solidFill>
                  <a:srgbClr val="2F314D"/>
                </a:solidFill>
              </a:rPr>
              <a:t>Machine </a:t>
            </a:r>
            <a:r>
              <a:rPr lang="de-DE" sz="1400" b="0" dirty="0" err="1" smtClean="0">
                <a:solidFill>
                  <a:srgbClr val="2F314D"/>
                </a:solidFill>
              </a:rPr>
              <a:t>learning</a:t>
            </a:r>
            <a:r>
              <a:rPr lang="de-DE" sz="1400" b="0" dirty="0" smtClean="0">
                <a:solidFill>
                  <a:srgbClr val="2F314D"/>
                </a:solidFill>
              </a:rPr>
              <a:t> = </a:t>
            </a:r>
            <a:r>
              <a:rPr lang="de-DE" sz="1400" b="0" dirty="0" err="1" smtClean="0">
                <a:solidFill>
                  <a:srgbClr val="2F314D"/>
                </a:solidFill>
              </a:rPr>
              <a:t>using</a:t>
            </a:r>
            <a:r>
              <a:rPr lang="de-DE" sz="1400" b="0" dirty="0" smtClean="0">
                <a:solidFill>
                  <a:srgbClr val="2F314D"/>
                </a:solidFill>
              </a:rPr>
              <a:t> </a:t>
            </a:r>
            <a:r>
              <a:rPr lang="de-DE" sz="1400" b="0" dirty="0" err="1" smtClean="0">
                <a:solidFill>
                  <a:srgbClr val="2F314D"/>
                </a:solidFill>
              </a:rPr>
              <a:t>past</a:t>
            </a:r>
            <a:r>
              <a:rPr lang="de-DE" sz="1400" b="0" dirty="0" smtClean="0">
                <a:solidFill>
                  <a:srgbClr val="2F314D"/>
                </a:solidFill>
              </a:rPr>
              <a:t> </a:t>
            </a:r>
            <a:r>
              <a:rPr lang="de-DE" sz="1400" b="0" dirty="0" err="1" smtClean="0">
                <a:solidFill>
                  <a:srgbClr val="2F314D"/>
                </a:solidFill>
              </a:rPr>
              <a:t>experience</a:t>
            </a:r>
            <a:r>
              <a:rPr lang="de-DE" sz="1400" b="0" dirty="0" smtClean="0">
                <a:solidFill>
                  <a:srgbClr val="2F314D"/>
                </a:solidFill>
              </a:rPr>
              <a:t> (</a:t>
            </a:r>
            <a:r>
              <a:rPr lang="de-DE" sz="1400" b="0" dirty="0" err="1" smtClean="0">
                <a:solidFill>
                  <a:srgbClr val="2F314D"/>
                </a:solidFill>
              </a:rPr>
              <a:t>data</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learn</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solve</a:t>
            </a:r>
            <a:r>
              <a:rPr lang="de-DE" sz="1400" b="0" dirty="0" smtClean="0">
                <a:solidFill>
                  <a:srgbClr val="2F314D"/>
                </a:solidFill>
              </a:rPr>
              <a:t> a </a:t>
            </a:r>
            <a:r>
              <a:rPr lang="de-DE" sz="1400" b="0" dirty="0" err="1" smtClean="0">
                <a:solidFill>
                  <a:srgbClr val="2F314D"/>
                </a:solidFill>
              </a:rPr>
              <a:t>task</a:t>
            </a:r>
            <a:endParaRPr lang="de-DE" sz="1400" b="0" dirty="0" smtClean="0">
              <a:solidFill>
                <a:srgbClr val="2F314D"/>
              </a:solidFill>
            </a:endParaRPr>
          </a:p>
          <a:p>
            <a:r>
              <a:rPr lang="de-DE" sz="1400" b="0" dirty="0" smtClean="0">
                <a:solidFill>
                  <a:srgbClr val="2F314D"/>
                </a:solidFill>
              </a:rPr>
              <a:t>Six </a:t>
            </a:r>
            <a:r>
              <a:rPr lang="de-DE" sz="1400" b="0" dirty="0" err="1" smtClean="0">
                <a:solidFill>
                  <a:srgbClr val="2F314D"/>
                </a:solidFill>
              </a:rPr>
              <a:t>available</a:t>
            </a:r>
            <a:r>
              <a:rPr lang="de-DE" sz="1400" b="0" dirty="0" smtClean="0">
                <a:solidFill>
                  <a:srgbClr val="2F314D"/>
                </a:solidFill>
              </a:rPr>
              <a:t> </a:t>
            </a:r>
            <a:r>
              <a:rPr lang="de-DE" sz="1400" b="0" dirty="0" err="1" smtClean="0">
                <a:solidFill>
                  <a:srgbClr val="2F314D"/>
                </a:solidFill>
              </a:rPr>
              <a:t>machine</a:t>
            </a:r>
            <a:r>
              <a:rPr lang="de-DE" sz="1400" b="0" dirty="0" smtClean="0">
                <a:solidFill>
                  <a:srgbClr val="2F314D"/>
                </a:solidFill>
              </a:rPr>
              <a:t> </a:t>
            </a:r>
            <a:r>
              <a:rPr lang="de-DE" sz="1400" b="0" dirty="0" err="1" smtClean="0">
                <a:solidFill>
                  <a:srgbClr val="2F314D"/>
                </a:solidFill>
              </a:rPr>
              <a:t>learning</a:t>
            </a:r>
            <a:r>
              <a:rPr lang="de-DE" sz="1400" b="0" dirty="0" smtClean="0">
                <a:solidFill>
                  <a:srgbClr val="2F314D"/>
                </a:solidFill>
              </a:rPr>
              <a:t> </a:t>
            </a:r>
            <a:r>
              <a:rPr lang="de-DE" sz="1400" b="0" dirty="0" err="1" smtClean="0">
                <a:solidFill>
                  <a:srgbClr val="2F314D"/>
                </a:solidFill>
              </a:rPr>
              <a:t>algorithms</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choose</a:t>
            </a:r>
            <a:r>
              <a:rPr lang="de-DE" sz="1400" b="0" dirty="0" smtClean="0">
                <a:solidFill>
                  <a:srgbClr val="2F314D"/>
                </a:solidFill>
              </a:rPr>
              <a:t> </a:t>
            </a:r>
            <a:r>
              <a:rPr lang="de-DE" sz="1400" b="0" dirty="0" err="1" smtClean="0">
                <a:solidFill>
                  <a:srgbClr val="2F314D"/>
                </a:solidFill>
              </a:rPr>
              <a:t>from</a:t>
            </a:r>
            <a:r>
              <a:rPr lang="de-DE" sz="1400" b="0" dirty="0" smtClean="0">
                <a:solidFill>
                  <a:srgbClr val="2F314D"/>
                </a:solidFill>
              </a:rPr>
              <a:t> </a:t>
            </a:r>
            <a:r>
              <a:rPr lang="de-DE" sz="1400" b="0" dirty="0" err="1" smtClean="0">
                <a:solidFill>
                  <a:srgbClr val="2F314D"/>
                </a:solidFill>
              </a:rPr>
              <a:t>based</a:t>
            </a:r>
            <a:r>
              <a:rPr lang="de-DE" sz="1400" b="0" dirty="0" smtClean="0">
                <a:solidFill>
                  <a:srgbClr val="2F314D"/>
                </a:solidFill>
              </a:rPr>
              <a:t> on</a:t>
            </a:r>
            <a:endParaRPr lang="de-DE" sz="1400" dirty="0" smtClean="0">
              <a:solidFill>
                <a:srgbClr val="2F314D"/>
              </a:solidFill>
            </a:endParaRPr>
          </a:p>
          <a:p>
            <a:pPr lvl="1"/>
            <a:r>
              <a:rPr lang="de-DE" sz="1400" dirty="0" err="1" smtClean="0">
                <a:solidFill>
                  <a:srgbClr val="2F314D"/>
                </a:solidFill>
              </a:rPr>
              <a:t>Available</a:t>
            </a:r>
            <a:r>
              <a:rPr lang="de-DE" sz="1400" dirty="0" smtClean="0">
                <a:solidFill>
                  <a:srgbClr val="2F314D"/>
                </a:solidFill>
              </a:rPr>
              <a:t> </a:t>
            </a:r>
            <a:r>
              <a:rPr lang="de-DE" sz="1400" dirty="0" err="1" smtClean="0">
                <a:solidFill>
                  <a:srgbClr val="2F314D"/>
                </a:solidFill>
              </a:rPr>
              <a:t>computational</a:t>
            </a:r>
            <a:r>
              <a:rPr lang="de-DE" sz="1400" dirty="0" smtClean="0">
                <a:solidFill>
                  <a:srgbClr val="2F314D"/>
                </a:solidFill>
              </a:rPr>
              <a:t> </a:t>
            </a:r>
            <a:r>
              <a:rPr lang="de-DE" sz="1400" dirty="0" err="1" smtClean="0">
                <a:solidFill>
                  <a:srgbClr val="2F314D"/>
                </a:solidFill>
              </a:rPr>
              <a:t>resources</a:t>
            </a:r>
            <a:r>
              <a:rPr lang="de-DE" sz="1400" dirty="0" smtClean="0">
                <a:solidFill>
                  <a:srgbClr val="2F314D"/>
                </a:solidFill>
              </a:rPr>
              <a:t> (</a:t>
            </a:r>
            <a:r>
              <a:rPr lang="de-DE" sz="1400" dirty="0" err="1" smtClean="0">
                <a:solidFill>
                  <a:srgbClr val="2F314D"/>
                </a:solidFill>
              </a:rPr>
              <a:t>some</a:t>
            </a:r>
            <a:r>
              <a:rPr lang="de-DE" sz="1400" dirty="0" smtClean="0">
                <a:solidFill>
                  <a:srgbClr val="2F314D"/>
                </a:solidFill>
              </a:rPr>
              <a:t> </a:t>
            </a:r>
            <a:r>
              <a:rPr lang="de-DE" sz="1400" dirty="0" err="1" smtClean="0">
                <a:solidFill>
                  <a:srgbClr val="2F314D"/>
                </a:solidFill>
              </a:rPr>
              <a:t>algorithms</a:t>
            </a:r>
            <a:r>
              <a:rPr lang="de-DE" sz="1400" dirty="0" smtClean="0">
                <a:solidFill>
                  <a:srgbClr val="2F314D"/>
                </a:solidFill>
              </a:rPr>
              <a:t> </a:t>
            </a:r>
            <a:r>
              <a:rPr lang="de-DE" sz="1400" dirty="0" err="1" smtClean="0">
                <a:solidFill>
                  <a:srgbClr val="2F314D"/>
                </a:solidFill>
              </a:rPr>
              <a:t>require</a:t>
            </a:r>
            <a:r>
              <a:rPr lang="de-DE" sz="1400" dirty="0" smtClean="0">
                <a:solidFill>
                  <a:srgbClr val="2F314D"/>
                </a:solidFill>
              </a:rPr>
              <a:t> GPUs)</a:t>
            </a:r>
          </a:p>
          <a:p>
            <a:pPr lvl="1"/>
            <a:r>
              <a:rPr lang="de-DE" sz="1400" b="0" dirty="0" err="1" smtClean="0">
                <a:solidFill>
                  <a:srgbClr val="2F314D"/>
                </a:solidFill>
              </a:rPr>
              <a:t>What</a:t>
            </a:r>
            <a:r>
              <a:rPr lang="de-DE" sz="1400" b="0" dirty="0" smtClean="0">
                <a:solidFill>
                  <a:srgbClr val="2F314D"/>
                </a:solidFill>
              </a:rPr>
              <a:t> </a:t>
            </a:r>
            <a:r>
              <a:rPr lang="de-DE" sz="1400" b="0" dirty="0" err="1" smtClean="0">
                <a:solidFill>
                  <a:srgbClr val="2F314D"/>
                </a:solidFill>
              </a:rPr>
              <a:t>gives</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best</a:t>
            </a:r>
            <a:r>
              <a:rPr lang="de-DE" sz="1400" b="0" dirty="0" smtClean="0">
                <a:solidFill>
                  <a:srgbClr val="2F314D"/>
                </a:solidFill>
              </a:rPr>
              <a:t> </a:t>
            </a:r>
            <a:r>
              <a:rPr lang="de-DE" sz="1400" b="0" dirty="0" err="1" smtClean="0">
                <a:solidFill>
                  <a:srgbClr val="2F314D"/>
                </a:solidFill>
              </a:rPr>
              <a:t>result</a:t>
            </a:r>
            <a:r>
              <a:rPr lang="de-DE" sz="1400" b="0" dirty="0" smtClean="0">
                <a:solidFill>
                  <a:srgbClr val="2F314D"/>
                </a:solidFill>
              </a:rPr>
              <a:t> </a:t>
            </a:r>
            <a:r>
              <a:rPr lang="de-DE" sz="1400" b="0" dirty="0" err="1" smtClean="0">
                <a:solidFill>
                  <a:srgbClr val="2F314D"/>
                </a:solidFill>
              </a:rPr>
              <a:t>for</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given</a:t>
            </a:r>
            <a:r>
              <a:rPr lang="de-DE" sz="1400" b="0" dirty="0" smtClean="0">
                <a:solidFill>
                  <a:srgbClr val="2F314D"/>
                </a:solidFill>
              </a:rPr>
              <a:t> </a:t>
            </a:r>
            <a:r>
              <a:rPr lang="de-DE" sz="1400" b="0" dirty="0" err="1" smtClean="0">
                <a:solidFill>
                  <a:srgbClr val="2F314D"/>
                </a:solidFill>
              </a:rPr>
              <a:t>data</a:t>
            </a:r>
            <a:endParaRPr lang="de-DE" sz="1400" b="0" dirty="0" smtClean="0">
              <a:solidFill>
                <a:srgbClr val="2F314D"/>
              </a:solidFill>
            </a:endParaRPr>
          </a:p>
          <a:p>
            <a:r>
              <a:rPr lang="de-DE" sz="1400" b="0" dirty="0" err="1">
                <a:solidFill>
                  <a:srgbClr val="2F314D"/>
                </a:solidFill>
              </a:rPr>
              <a:t>Variety</a:t>
            </a:r>
            <a:r>
              <a:rPr lang="de-DE" sz="1400" b="0" dirty="0">
                <a:solidFill>
                  <a:srgbClr val="2F314D"/>
                </a:solidFill>
              </a:rPr>
              <a:t> </a:t>
            </a:r>
            <a:r>
              <a:rPr lang="de-DE" sz="1400" b="0" dirty="0" err="1">
                <a:solidFill>
                  <a:srgbClr val="2F314D"/>
                </a:solidFill>
              </a:rPr>
              <a:t>of</a:t>
            </a:r>
            <a:r>
              <a:rPr lang="de-DE" sz="1400" b="0" dirty="0">
                <a:solidFill>
                  <a:srgbClr val="2F314D"/>
                </a:solidFill>
              </a:rPr>
              <a:t> </a:t>
            </a:r>
            <a:r>
              <a:rPr lang="de-DE" sz="1400" b="0" dirty="0" err="1">
                <a:solidFill>
                  <a:srgbClr val="2F314D"/>
                </a:solidFill>
              </a:rPr>
              <a:t>algorithms</a:t>
            </a:r>
            <a:r>
              <a:rPr lang="de-DE" sz="1400" b="0" dirty="0">
                <a:solidFill>
                  <a:srgbClr val="2F314D"/>
                </a:solidFill>
              </a:rPr>
              <a:t> </a:t>
            </a:r>
            <a:r>
              <a:rPr lang="de-DE" sz="1400" b="0" dirty="0" err="1">
                <a:solidFill>
                  <a:srgbClr val="2F314D"/>
                </a:solidFill>
              </a:rPr>
              <a:t>that</a:t>
            </a:r>
            <a:r>
              <a:rPr lang="de-DE" sz="1400" b="0" dirty="0">
                <a:solidFill>
                  <a:srgbClr val="2F314D"/>
                </a:solidFill>
              </a:rPr>
              <a:t> </a:t>
            </a:r>
            <a:r>
              <a:rPr lang="de-DE" sz="1400" b="0" dirty="0" err="1">
                <a:solidFill>
                  <a:srgbClr val="2F314D"/>
                </a:solidFill>
              </a:rPr>
              <a:t>have</a:t>
            </a:r>
            <a:r>
              <a:rPr lang="de-DE" sz="1400" b="0" dirty="0">
                <a:solidFill>
                  <a:srgbClr val="2F314D"/>
                </a:solidFill>
              </a:rPr>
              <a:t> different </a:t>
            </a:r>
            <a:r>
              <a:rPr lang="de-DE" sz="1400" b="0" dirty="0" err="1">
                <a:solidFill>
                  <a:srgbClr val="2F314D"/>
                </a:solidFill>
              </a:rPr>
              <a:t>strengths</a:t>
            </a:r>
            <a:endParaRPr lang="en-US" sz="1400" b="0" dirty="0">
              <a:solidFill>
                <a:srgbClr val="2F314D"/>
              </a:solidFill>
            </a:endParaRPr>
          </a:p>
          <a:p>
            <a:pPr lvl="1"/>
            <a:r>
              <a:rPr lang="de-DE" sz="1400" b="0" dirty="0">
                <a:solidFill>
                  <a:srgbClr val="2F314D"/>
                </a:solidFill>
              </a:rPr>
              <a:t>Statistical</a:t>
            </a:r>
          </a:p>
          <a:p>
            <a:pPr lvl="2"/>
            <a:r>
              <a:rPr lang="de-DE" sz="1400" dirty="0" err="1">
                <a:solidFill>
                  <a:srgbClr val="2F314D"/>
                </a:solidFill>
              </a:rPr>
              <a:t>Arima</a:t>
            </a:r>
            <a:r>
              <a:rPr lang="de-DE" sz="1400" dirty="0">
                <a:solidFill>
                  <a:srgbClr val="2F314D"/>
                </a:solidFill>
              </a:rPr>
              <a:t>, Triple </a:t>
            </a:r>
            <a:r>
              <a:rPr lang="de-DE" sz="1400" dirty="0" err="1">
                <a:solidFill>
                  <a:srgbClr val="2F314D"/>
                </a:solidFill>
              </a:rPr>
              <a:t>Exponential</a:t>
            </a:r>
            <a:r>
              <a:rPr lang="de-DE" sz="1400" dirty="0">
                <a:solidFill>
                  <a:srgbClr val="2F314D"/>
                </a:solidFill>
              </a:rPr>
              <a:t> </a:t>
            </a:r>
            <a:r>
              <a:rPr lang="de-DE" sz="1400" dirty="0" err="1">
                <a:solidFill>
                  <a:srgbClr val="2F314D"/>
                </a:solidFill>
              </a:rPr>
              <a:t>Smoothing</a:t>
            </a:r>
            <a:r>
              <a:rPr lang="de-DE" sz="1400" dirty="0">
                <a:solidFill>
                  <a:srgbClr val="2F314D"/>
                </a:solidFill>
              </a:rPr>
              <a:t>, Prophet</a:t>
            </a:r>
          </a:p>
          <a:p>
            <a:pPr lvl="2"/>
            <a:r>
              <a:rPr lang="de-DE" sz="1400" dirty="0" err="1">
                <a:solidFill>
                  <a:srgbClr val="2F314D"/>
                </a:solidFill>
              </a:rPr>
              <a:t>Efficient</a:t>
            </a:r>
            <a:r>
              <a:rPr lang="de-DE" sz="1400" dirty="0">
                <a:solidFill>
                  <a:srgbClr val="2F314D"/>
                </a:solidFill>
              </a:rPr>
              <a:t> </a:t>
            </a:r>
            <a:r>
              <a:rPr lang="de-DE" sz="1400" dirty="0" err="1">
                <a:solidFill>
                  <a:srgbClr val="2F314D"/>
                </a:solidFill>
              </a:rPr>
              <a:t>and</a:t>
            </a:r>
            <a:r>
              <a:rPr lang="de-DE" sz="1400" dirty="0">
                <a:solidFill>
                  <a:srgbClr val="2F314D"/>
                </a:solidFill>
              </a:rPr>
              <a:t> </a:t>
            </a:r>
            <a:r>
              <a:rPr lang="de-DE" sz="1400" dirty="0" err="1">
                <a:solidFill>
                  <a:srgbClr val="2F314D"/>
                </a:solidFill>
              </a:rPr>
              <a:t>effective</a:t>
            </a:r>
            <a:r>
              <a:rPr lang="de-DE" sz="1400" dirty="0">
                <a:solidFill>
                  <a:srgbClr val="2F314D"/>
                </a:solidFill>
              </a:rPr>
              <a:t> </a:t>
            </a:r>
            <a:r>
              <a:rPr lang="de-DE" sz="1400" dirty="0" err="1">
                <a:solidFill>
                  <a:srgbClr val="2F314D"/>
                </a:solidFill>
              </a:rPr>
              <a:t>for</a:t>
            </a:r>
            <a:r>
              <a:rPr lang="de-DE" sz="1400" dirty="0">
                <a:solidFill>
                  <a:srgbClr val="2F314D"/>
                </a:solidFill>
              </a:rPr>
              <a:t> </a:t>
            </a:r>
            <a:r>
              <a:rPr lang="de-DE" sz="1400" dirty="0" err="1">
                <a:solidFill>
                  <a:srgbClr val="2F314D"/>
                </a:solidFill>
              </a:rPr>
              <a:t>data</a:t>
            </a:r>
            <a:r>
              <a:rPr lang="de-DE" sz="1400" dirty="0">
                <a:solidFill>
                  <a:srgbClr val="2F314D"/>
                </a:solidFill>
              </a:rPr>
              <a:t> </a:t>
            </a:r>
            <a:r>
              <a:rPr lang="de-DE" sz="1400" dirty="0" err="1">
                <a:solidFill>
                  <a:srgbClr val="2F314D"/>
                </a:solidFill>
              </a:rPr>
              <a:t>with</a:t>
            </a:r>
            <a:r>
              <a:rPr lang="de-DE" sz="1400" dirty="0">
                <a:solidFill>
                  <a:srgbClr val="2F314D"/>
                </a:solidFill>
              </a:rPr>
              <a:t> strong </a:t>
            </a:r>
            <a:r>
              <a:rPr lang="de-DE" sz="1400" dirty="0" err="1">
                <a:solidFill>
                  <a:srgbClr val="2F314D"/>
                </a:solidFill>
              </a:rPr>
              <a:t>seasonal</a:t>
            </a:r>
            <a:r>
              <a:rPr lang="de-DE" sz="1400" dirty="0">
                <a:solidFill>
                  <a:srgbClr val="2F314D"/>
                </a:solidFill>
              </a:rPr>
              <a:t> </a:t>
            </a:r>
            <a:r>
              <a:rPr lang="de-DE" sz="1400" dirty="0" err="1">
                <a:solidFill>
                  <a:srgbClr val="2F314D"/>
                </a:solidFill>
              </a:rPr>
              <a:t>trends</a:t>
            </a:r>
            <a:endParaRPr lang="de-DE" sz="1400" dirty="0">
              <a:solidFill>
                <a:srgbClr val="2F314D"/>
              </a:solidFill>
            </a:endParaRPr>
          </a:p>
          <a:p>
            <a:pPr lvl="1"/>
            <a:r>
              <a:rPr lang="de-DE" sz="1400" b="0" dirty="0" err="1">
                <a:solidFill>
                  <a:srgbClr val="2F314D"/>
                </a:solidFill>
              </a:rPr>
              <a:t>Deep</a:t>
            </a:r>
            <a:r>
              <a:rPr lang="de-DE" sz="1400" b="0" dirty="0">
                <a:solidFill>
                  <a:srgbClr val="2F314D"/>
                </a:solidFill>
              </a:rPr>
              <a:t> Learning / </a:t>
            </a:r>
            <a:r>
              <a:rPr lang="de-DE" sz="1400" b="0" dirty="0" err="1">
                <a:solidFill>
                  <a:srgbClr val="2F314D"/>
                </a:solidFill>
              </a:rPr>
              <a:t>Neural</a:t>
            </a:r>
            <a:r>
              <a:rPr lang="de-DE" sz="1400" b="0" dirty="0">
                <a:solidFill>
                  <a:srgbClr val="2F314D"/>
                </a:solidFill>
              </a:rPr>
              <a:t> Network </a:t>
            </a:r>
            <a:r>
              <a:rPr lang="de-DE" sz="1400" b="0" dirty="0" err="1">
                <a:solidFill>
                  <a:srgbClr val="2F314D"/>
                </a:solidFill>
              </a:rPr>
              <a:t>based</a:t>
            </a:r>
            <a:endParaRPr lang="de-DE" sz="1400" b="0" dirty="0">
              <a:solidFill>
                <a:srgbClr val="2F314D"/>
              </a:solidFill>
            </a:endParaRPr>
          </a:p>
          <a:p>
            <a:pPr lvl="2"/>
            <a:r>
              <a:rPr lang="de-DE" sz="1400" dirty="0">
                <a:solidFill>
                  <a:srgbClr val="2F314D"/>
                </a:solidFill>
              </a:rPr>
              <a:t>N-Beats, Temporal Fusion Transformer</a:t>
            </a:r>
          </a:p>
          <a:p>
            <a:pPr lvl="2"/>
            <a:r>
              <a:rPr lang="de-DE" sz="1400" dirty="0" err="1">
                <a:solidFill>
                  <a:srgbClr val="2F314D"/>
                </a:solidFill>
              </a:rPr>
              <a:t>Inefficient</a:t>
            </a:r>
            <a:r>
              <a:rPr lang="de-DE" sz="1400" dirty="0">
                <a:solidFill>
                  <a:srgbClr val="2F314D"/>
                </a:solidFill>
              </a:rPr>
              <a:t>, but </a:t>
            </a:r>
            <a:r>
              <a:rPr lang="de-DE" sz="1400" dirty="0" err="1">
                <a:solidFill>
                  <a:srgbClr val="2F314D"/>
                </a:solidFill>
              </a:rPr>
              <a:t>highest</a:t>
            </a:r>
            <a:r>
              <a:rPr lang="de-DE" sz="1400" dirty="0">
                <a:solidFill>
                  <a:srgbClr val="2F314D"/>
                </a:solidFill>
              </a:rPr>
              <a:t> potential </a:t>
            </a:r>
            <a:r>
              <a:rPr lang="de-DE" sz="1400" dirty="0" err="1">
                <a:solidFill>
                  <a:srgbClr val="2F314D"/>
                </a:solidFill>
              </a:rPr>
              <a:t>to</a:t>
            </a:r>
            <a:r>
              <a:rPr lang="de-DE" sz="1400" dirty="0">
                <a:solidFill>
                  <a:srgbClr val="2F314D"/>
                </a:solidFill>
              </a:rPr>
              <a:t> </a:t>
            </a:r>
            <a:r>
              <a:rPr lang="de-DE" sz="1400" dirty="0" err="1">
                <a:solidFill>
                  <a:srgbClr val="2F314D"/>
                </a:solidFill>
              </a:rPr>
              <a:t>learn</a:t>
            </a:r>
            <a:r>
              <a:rPr lang="de-DE" sz="1400" dirty="0">
                <a:solidFill>
                  <a:srgbClr val="2F314D"/>
                </a:solidFill>
              </a:rPr>
              <a:t> </a:t>
            </a:r>
            <a:r>
              <a:rPr lang="de-DE" sz="1400" dirty="0" err="1">
                <a:solidFill>
                  <a:srgbClr val="2F314D"/>
                </a:solidFill>
              </a:rPr>
              <a:t>complex</a:t>
            </a:r>
            <a:r>
              <a:rPr lang="de-DE" sz="1400" dirty="0">
                <a:solidFill>
                  <a:srgbClr val="2F314D"/>
                </a:solidFill>
              </a:rPr>
              <a:t> </a:t>
            </a:r>
            <a:r>
              <a:rPr lang="de-DE" sz="1400" dirty="0" err="1">
                <a:solidFill>
                  <a:srgbClr val="2F314D"/>
                </a:solidFill>
              </a:rPr>
              <a:t>patterns</a:t>
            </a:r>
            <a:endParaRPr lang="de-DE" sz="1400" dirty="0">
              <a:solidFill>
                <a:srgbClr val="2F314D"/>
              </a:solidFill>
            </a:endParaRPr>
          </a:p>
          <a:p>
            <a:pPr lvl="1"/>
            <a:r>
              <a:rPr lang="de-DE" sz="1400" b="0" dirty="0" err="1">
                <a:solidFill>
                  <a:srgbClr val="2F314D"/>
                </a:solidFill>
              </a:rPr>
              <a:t>Classical</a:t>
            </a:r>
            <a:r>
              <a:rPr lang="de-DE" sz="1400" b="0" dirty="0">
                <a:solidFill>
                  <a:srgbClr val="2F314D"/>
                </a:solidFill>
              </a:rPr>
              <a:t> </a:t>
            </a:r>
            <a:r>
              <a:rPr lang="de-DE" sz="1400" b="0" dirty="0" err="1">
                <a:solidFill>
                  <a:srgbClr val="2F314D"/>
                </a:solidFill>
              </a:rPr>
              <a:t>machine</a:t>
            </a:r>
            <a:r>
              <a:rPr lang="de-DE" sz="1400" b="0" dirty="0">
                <a:solidFill>
                  <a:srgbClr val="2F314D"/>
                </a:solidFill>
              </a:rPr>
              <a:t> </a:t>
            </a:r>
            <a:r>
              <a:rPr lang="de-DE" sz="1400" b="0" dirty="0" err="1">
                <a:solidFill>
                  <a:srgbClr val="2F314D"/>
                </a:solidFill>
              </a:rPr>
              <a:t>learning</a:t>
            </a:r>
            <a:endParaRPr lang="de-DE" sz="1400" b="0" dirty="0">
              <a:solidFill>
                <a:srgbClr val="2F314D"/>
              </a:solidFill>
            </a:endParaRPr>
          </a:p>
          <a:p>
            <a:pPr lvl="2"/>
            <a:r>
              <a:rPr lang="de-DE" sz="1400" dirty="0" err="1">
                <a:solidFill>
                  <a:srgbClr val="2F314D"/>
                </a:solidFill>
              </a:rPr>
              <a:t>XGBoost</a:t>
            </a:r>
            <a:endParaRPr lang="de-DE" sz="1400" dirty="0">
              <a:solidFill>
                <a:srgbClr val="2F314D"/>
              </a:solidFill>
            </a:endParaRPr>
          </a:p>
          <a:p>
            <a:pPr lvl="2"/>
            <a:r>
              <a:rPr lang="de-DE" sz="1400" dirty="0" err="1">
                <a:solidFill>
                  <a:srgbClr val="2F314D"/>
                </a:solidFill>
              </a:rPr>
              <a:t>Both</a:t>
            </a:r>
            <a:r>
              <a:rPr lang="de-DE" sz="1400" dirty="0">
                <a:solidFill>
                  <a:srgbClr val="2F314D"/>
                </a:solidFill>
              </a:rPr>
              <a:t> </a:t>
            </a:r>
            <a:r>
              <a:rPr lang="de-DE" sz="1400" dirty="0" err="1">
                <a:solidFill>
                  <a:srgbClr val="2F314D"/>
                </a:solidFill>
              </a:rPr>
              <a:t>efficient</a:t>
            </a:r>
            <a:r>
              <a:rPr lang="de-DE" sz="1400" dirty="0">
                <a:solidFill>
                  <a:srgbClr val="2F314D"/>
                </a:solidFill>
              </a:rPr>
              <a:t> </a:t>
            </a:r>
            <a:r>
              <a:rPr lang="de-DE" sz="1400" dirty="0" err="1">
                <a:solidFill>
                  <a:srgbClr val="2F314D"/>
                </a:solidFill>
              </a:rPr>
              <a:t>and</a:t>
            </a:r>
            <a:r>
              <a:rPr lang="de-DE" sz="1400" dirty="0">
                <a:solidFill>
                  <a:srgbClr val="2F314D"/>
                </a:solidFill>
              </a:rPr>
              <a:t> high potential </a:t>
            </a:r>
            <a:r>
              <a:rPr lang="de-DE" sz="1400" dirty="0" err="1">
                <a:solidFill>
                  <a:srgbClr val="2F314D"/>
                </a:solidFill>
              </a:rPr>
              <a:t>to</a:t>
            </a:r>
            <a:r>
              <a:rPr lang="de-DE" sz="1400" dirty="0">
                <a:solidFill>
                  <a:srgbClr val="2F314D"/>
                </a:solidFill>
              </a:rPr>
              <a:t> </a:t>
            </a:r>
            <a:r>
              <a:rPr lang="de-DE" sz="1400" dirty="0" err="1">
                <a:solidFill>
                  <a:srgbClr val="2F314D"/>
                </a:solidFill>
              </a:rPr>
              <a:t>learn</a:t>
            </a:r>
            <a:r>
              <a:rPr lang="de-DE" sz="1400" dirty="0">
                <a:solidFill>
                  <a:srgbClr val="2F314D"/>
                </a:solidFill>
              </a:rPr>
              <a:t> </a:t>
            </a:r>
            <a:r>
              <a:rPr lang="de-DE" sz="1400" dirty="0" err="1">
                <a:solidFill>
                  <a:srgbClr val="2F314D"/>
                </a:solidFill>
              </a:rPr>
              <a:t>complex</a:t>
            </a:r>
            <a:r>
              <a:rPr lang="de-DE" sz="1400" dirty="0">
                <a:solidFill>
                  <a:srgbClr val="2F314D"/>
                </a:solidFill>
              </a:rPr>
              <a:t> </a:t>
            </a:r>
            <a:r>
              <a:rPr lang="de-DE" sz="1400" dirty="0" err="1" smtClean="0">
                <a:solidFill>
                  <a:srgbClr val="2F314D"/>
                </a:solidFill>
              </a:rPr>
              <a:t>patterns</a:t>
            </a:r>
            <a:endParaRPr lang="de-DE" sz="1400" dirty="0" smtClean="0">
              <a:solidFill>
                <a:srgbClr val="2F314D"/>
              </a:solidFill>
            </a:endParaRPr>
          </a:p>
          <a:p>
            <a:pPr lvl="2"/>
            <a:r>
              <a:rPr lang="de-DE" sz="1400" dirty="0" err="1" smtClean="0">
                <a:solidFill>
                  <a:srgbClr val="2F314D"/>
                </a:solidFill>
              </a:rPr>
              <a:t>For</a:t>
            </a:r>
            <a:r>
              <a:rPr lang="de-DE" sz="1400" dirty="0" smtClean="0">
                <a:solidFill>
                  <a:srgbClr val="2F314D"/>
                </a:solidFill>
              </a:rPr>
              <a:t> </a:t>
            </a:r>
            <a:r>
              <a:rPr lang="de-DE" sz="1400" dirty="0" err="1" smtClean="0">
                <a:solidFill>
                  <a:srgbClr val="2F314D"/>
                </a:solidFill>
              </a:rPr>
              <a:t>most</a:t>
            </a:r>
            <a:r>
              <a:rPr lang="de-DE" sz="1400" dirty="0" smtClean="0">
                <a:solidFill>
                  <a:srgbClr val="2F314D"/>
                </a:solidFill>
              </a:rPr>
              <a:t> </a:t>
            </a:r>
            <a:r>
              <a:rPr lang="de-DE" sz="1400" dirty="0" err="1" smtClean="0">
                <a:solidFill>
                  <a:srgbClr val="2F314D"/>
                </a:solidFill>
              </a:rPr>
              <a:t>cases</a:t>
            </a:r>
            <a:r>
              <a:rPr lang="de-DE" sz="1400" dirty="0" smtClean="0">
                <a:solidFill>
                  <a:srgbClr val="2F314D"/>
                </a:solidFill>
              </a:rPr>
              <a:t>, </a:t>
            </a:r>
            <a:r>
              <a:rPr lang="de-DE" sz="1400" dirty="0" err="1" smtClean="0">
                <a:solidFill>
                  <a:srgbClr val="2F314D"/>
                </a:solidFill>
              </a:rPr>
              <a:t>offers</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r>
              <a:rPr lang="de-DE" sz="1400" dirty="0" smtClean="0">
                <a:solidFill>
                  <a:srgbClr val="2F314D"/>
                </a:solidFill>
              </a:rPr>
              <a:t> trade-off </a:t>
            </a:r>
            <a:r>
              <a:rPr lang="de-DE" sz="1400" dirty="0" err="1" smtClean="0">
                <a:solidFill>
                  <a:srgbClr val="2F314D"/>
                </a:solidFill>
              </a:rPr>
              <a:t>between</a:t>
            </a:r>
            <a:r>
              <a:rPr lang="de-DE" sz="1400" dirty="0" smtClean="0">
                <a:solidFill>
                  <a:srgbClr val="2F314D"/>
                </a:solidFill>
              </a:rPr>
              <a:t> </a:t>
            </a:r>
            <a:r>
              <a:rPr lang="de-DE" sz="1400" dirty="0" err="1" smtClean="0">
                <a:solidFill>
                  <a:srgbClr val="2F314D"/>
                </a:solidFill>
              </a:rPr>
              <a:t>computation</a:t>
            </a:r>
            <a:r>
              <a:rPr lang="de-DE" sz="1400" dirty="0" smtClean="0">
                <a:solidFill>
                  <a:srgbClr val="2F314D"/>
                </a:solidFill>
              </a:rPr>
              <a:t> time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results</a:t>
            </a:r>
            <a:endParaRPr lang="de-DE" sz="1400" dirty="0">
              <a:solidFill>
                <a:srgbClr val="2F314D"/>
              </a:solidFill>
            </a:endParaRPr>
          </a:p>
        </p:txBody>
      </p:sp>
    </p:spTree>
    <p:extLst>
      <p:ext uri="{BB962C8B-B14F-4D97-AF65-F5344CB8AC3E}">
        <p14:creationId xmlns:p14="http://schemas.microsoft.com/office/powerpoint/2010/main" val="1434258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412776"/>
            <a:ext cx="8280722" cy="3816350"/>
          </a:xfrm>
        </p:spPr>
        <p:txBody>
          <a:bodyPr/>
          <a:lstStyle/>
          <a:p>
            <a:r>
              <a:rPr lang="de-DE" sz="1400" b="0" dirty="0" smtClean="0">
                <a:solidFill>
                  <a:srgbClr val="2F314D"/>
                </a:solidFill>
              </a:rPr>
              <a:t>Hyperparameter </a:t>
            </a:r>
            <a:r>
              <a:rPr lang="de-DE" sz="1400" b="0" dirty="0" err="1" smtClean="0">
                <a:solidFill>
                  <a:srgbClr val="2F314D"/>
                </a:solidFill>
              </a:rPr>
              <a:t>optimization</a:t>
            </a:r>
            <a:endParaRPr lang="de-DE" sz="1400" b="0" dirty="0" smtClean="0">
              <a:solidFill>
                <a:srgbClr val="2F314D"/>
              </a:solidFill>
            </a:endParaRPr>
          </a:p>
          <a:p>
            <a:pPr lvl="1"/>
            <a:r>
              <a:rPr lang="de-DE" sz="1400" dirty="0" err="1">
                <a:solidFill>
                  <a:srgbClr val="2F314D"/>
                </a:solidFill>
              </a:rPr>
              <a:t>For</a:t>
            </a:r>
            <a:r>
              <a:rPr lang="de-DE" sz="1400" dirty="0">
                <a:solidFill>
                  <a:srgbClr val="2F314D"/>
                </a:solidFill>
              </a:rPr>
              <a:t> </a:t>
            </a:r>
            <a:r>
              <a:rPr lang="de-DE" sz="1400" dirty="0" err="1">
                <a:solidFill>
                  <a:srgbClr val="2F314D"/>
                </a:solidFill>
              </a:rPr>
              <a:t>every</a:t>
            </a:r>
            <a:r>
              <a:rPr lang="de-DE" sz="1400" dirty="0">
                <a:solidFill>
                  <a:srgbClr val="2F314D"/>
                </a:solidFill>
              </a:rPr>
              <a:t> </a:t>
            </a:r>
            <a:r>
              <a:rPr lang="de-DE" sz="1400" dirty="0" err="1">
                <a:solidFill>
                  <a:srgbClr val="2F314D"/>
                </a:solidFill>
              </a:rPr>
              <a:t>algorithm</a:t>
            </a:r>
            <a:r>
              <a:rPr lang="de-DE" sz="1400" dirty="0">
                <a:solidFill>
                  <a:srgbClr val="2F314D"/>
                </a:solidFill>
              </a:rPr>
              <a:t>, </a:t>
            </a:r>
            <a:r>
              <a:rPr lang="de-DE" sz="1400" dirty="0" err="1">
                <a:solidFill>
                  <a:srgbClr val="2F314D"/>
                </a:solidFill>
              </a:rPr>
              <a:t>hyperparameters</a:t>
            </a:r>
            <a:r>
              <a:rPr lang="de-DE" sz="1400" dirty="0">
                <a:solidFill>
                  <a:srgbClr val="2F314D"/>
                </a:solidFill>
              </a:rPr>
              <a:t> </a:t>
            </a:r>
            <a:r>
              <a:rPr lang="de-DE" sz="1400" dirty="0" err="1">
                <a:solidFill>
                  <a:srgbClr val="2F314D"/>
                </a:solidFill>
              </a:rPr>
              <a:t>have</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be</a:t>
            </a:r>
            <a:r>
              <a:rPr lang="de-DE" sz="1400" dirty="0">
                <a:solidFill>
                  <a:srgbClr val="2F314D"/>
                </a:solidFill>
              </a:rPr>
              <a:t> </a:t>
            </a:r>
            <a:r>
              <a:rPr lang="de-DE" sz="1400" dirty="0" err="1">
                <a:solidFill>
                  <a:srgbClr val="2F314D"/>
                </a:solidFill>
              </a:rPr>
              <a:t>chosen</a:t>
            </a:r>
            <a:r>
              <a:rPr lang="de-DE" sz="1400" dirty="0">
                <a:solidFill>
                  <a:srgbClr val="2F314D"/>
                </a:solidFill>
              </a:rPr>
              <a:t> </a:t>
            </a:r>
            <a:r>
              <a:rPr lang="de-DE" sz="1400" dirty="0" err="1">
                <a:solidFill>
                  <a:srgbClr val="2F314D"/>
                </a:solidFill>
              </a:rPr>
              <a:t>that</a:t>
            </a:r>
            <a:r>
              <a:rPr lang="de-DE" sz="1400" dirty="0">
                <a:solidFill>
                  <a:srgbClr val="2F314D"/>
                </a:solidFill>
              </a:rPr>
              <a:t> </a:t>
            </a:r>
            <a:r>
              <a:rPr lang="de-DE" sz="1400" dirty="0" err="1">
                <a:solidFill>
                  <a:srgbClr val="2F314D"/>
                </a:solidFill>
              </a:rPr>
              <a:t>affect</a:t>
            </a:r>
            <a:r>
              <a:rPr lang="de-DE" sz="1400" dirty="0">
                <a:solidFill>
                  <a:srgbClr val="2F314D"/>
                </a:solidFill>
              </a:rPr>
              <a:t> </a:t>
            </a:r>
            <a:r>
              <a:rPr lang="de-DE" sz="1400" dirty="0" err="1">
                <a:solidFill>
                  <a:srgbClr val="2F314D"/>
                </a:solidFill>
              </a:rPr>
              <a:t>the</a:t>
            </a:r>
            <a:r>
              <a:rPr lang="de-DE" sz="1400" dirty="0">
                <a:solidFill>
                  <a:srgbClr val="2F314D"/>
                </a:solidFill>
              </a:rPr>
              <a:t> end </a:t>
            </a:r>
            <a:r>
              <a:rPr lang="de-DE" sz="1400" dirty="0" err="1" smtClean="0">
                <a:solidFill>
                  <a:srgbClr val="2F314D"/>
                </a:solidFill>
              </a:rPr>
              <a:t>result</a:t>
            </a:r>
            <a:endParaRPr lang="de-DE" sz="1400" dirty="0" smtClean="0">
              <a:solidFill>
                <a:srgbClr val="2F314D"/>
              </a:solidFill>
            </a:endParaRPr>
          </a:p>
          <a:p>
            <a:pPr lvl="1"/>
            <a:r>
              <a:rPr lang="de-DE" sz="1400" dirty="0" smtClean="0">
                <a:solidFill>
                  <a:srgbClr val="2F314D"/>
                </a:solidFill>
              </a:rPr>
              <a:t>The </a:t>
            </a:r>
            <a:r>
              <a:rPr lang="de-DE" sz="1400" dirty="0" err="1">
                <a:solidFill>
                  <a:srgbClr val="2F314D"/>
                </a:solidFill>
              </a:rPr>
              <a:t>user</a:t>
            </a:r>
            <a:r>
              <a:rPr lang="de-DE" sz="1400" dirty="0">
                <a:solidFill>
                  <a:srgbClr val="2F314D"/>
                </a:solidFill>
              </a:rPr>
              <a:t> </a:t>
            </a:r>
            <a:r>
              <a:rPr lang="de-DE" sz="1400" dirty="0" err="1">
                <a:solidFill>
                  <a:srgbClr val="2F314D"/>
                </a:solidFill>
              </a:rPr>
              <a:t>may</a:t>
            </a:r>
            <a:r>
              <a:rPr lang="de-DE" sz="1400" dirty="0">
                <a:solidFill>
                  <a:srgbClr val="2F314D"/>
                </a:solidFill>
              </a:rPr>
              <a:t> not </a:t>
            </a:r>
            <a:r>
              <a:rPr lang="de-DE" sz="1400" dirty="0" err="1">
                <a:solidFill>
                  <a:srgbClr val="2F314D"/>
                </a:solidFill>
              </a:rPr>
              <a:t>know</a:t>
            </a:r>
            <a:r>
              <a:rPr lang="de-DE" sz="1400" dirty="0">
                <a:solidFill>
                  <a:srgbClr val="2F314D"/>
                </a:solidFill>
              </a:rPr>
              <a:t> </a:t>
            </a:r>
            <a:r>
              <a:rPr lang="de-DE" sz="1400" dirty="0" err="1">
                <a:solidFill>
                  <a:srgbClr val="2F314D"/>
                </a:solidFill>
              </a:rPr>
              <a:t>what</a:t>
            </a:r>
            <a:r>
              <a:rPr lang="de-DE" sz="1400" dirty="0">
                <a:solidFill>
                  <a:srgbClr val="2F314D"/>
                </a:solidFill>
              </a:rPr>
              <a:t> a </a:t>
            </a:r>
            <a:r>
              <a:rPr lang="de-DE" sz="1400" dirty="0" err="1">
                <a:solidFill>
                  <a:srgbClr val="2F314D"/>
                </a:solidFill>
              </a:rPr>
              <a:t>hyperparameter</a:t>
            </a:r>
            <a:r>
              <a:rPr lang="de-DE" sz="1400" dirty="0">
                <a:solidFill>
                  <a:srgbClr val="2F314D"/>
                </a:solidFill>
              </a:rPr>
              <a:t> </a:t>
            </a:r>
            <a:r>
              <a:rPr lang="de-DE" sz="1400" dirty="0" err="1">
                <a:solidFill>
                  <a:srgbClr val="2F314D"/>
                </a:solidFill>
              </a:rPr>
              <a:t>does</a:t>
            </a:r>
            <a:endParaRPr lang="de-DE" sz="1400" dirty="0">
              <a:solidFill>
                <a:srgbClr val="2F314D"/>
              </a:solidFill>
            </a:endParaRPr>
          </a:p>
          <a:p>
            <a:pPr lvl="1"/>
            <a:r>
              <a:rPr lang="de-DE" sz="1400" dirty="0" err="1">
                <a:solidFill>
                  <a:srgbClr val="2F314D"/>
                </a:solidFill>
              </a:rPr>
              <a:t>Commonly</a:t>
            </a:r>
            <a:r>
              <a:rPr lang="de-DE" sz="1400" dirty="0">
                <a:solidFill>
                  <a:srgbClr val="2F314D"/>
                </a:solidFill>
              </a:rPr>
              <a:t>, </a:t>
            </a:r>
            <a:r>
              <a:rPr lang="de-DE" sz="1400" dirty="0" err="1">
                <a:solidFill>
                  <a:srgbClr val="2F314D"/>
                </a:solidFill>
              </a:rPr>
              <a:t>the</a:t>
            </a:r>
            <a:r>
              <a:rPr lang="de-DE" sz="1400" dirty="0">
                <a:solidFill>
                  <a:srgbClr val="2F314D"/>
                </a:solidFill>
              </a:rPr>
              <a:t> </a:t>
            </a:r>
            <a:r>
              <a:rPr lang="de-DE" sz="1400" dirty="0" err="1">
                <a:solidFill>
                  <a:srgbClr val="2F314D"/>
                </a:solidFill>
              </a:rPr>
              <a:t>choice</a:t>
            </a:r>
            <a:r>
              <a:rPr lang="de-DE" sz="1400" dirty="0">
                <a:solidFill>
                  <a:srgbClr val="2F314D"/>
                </a:solidFill>
              </a:rPr>
              <a:t> </a:t>
            </a:r>
            <a:r>
              <a:rPr lang="de-DE" sz="1400" dirty="0" err="1">
                <a:solidFill>
                  <a:srgbClr val="2F314D"/>
                </a:solidFill>
              </a:rPr>
              <a:t>is</a:t>
            </a:r>
            <a:r>
              <a:rPr lang="de-DE" sz="1400" dirty="0">
                <a:solidFill>
                  <a:srgbClr val="2F314D"/>
                </a:solidFill>
              </a:rPr>
              <a:t> not </a:t>
            </a:r>
            <a:r>
              <a:rPr lang="de-DE" sz="1400" dirty="0" err="1">
                <a:solidFill>
                  <a:srgbClr val="2F314D"/>
                </a:solidFill>
              </a:rPr>
              <a:t>obvious</a:t>
            </a:r>
            <a:r>
              <a:rPr lang="de-DE" sz="1400" dirty="0">
                <a:solidFill>
                  <a:srgbClr val="2F314D"/>
                </a:solidFill>
              </a:rPr>
              <a:t> </a:t>
            </a:r>
            <a:r>
              <a:rPr lang="de-DE" sz="1400" dirty="0" err="1">
                <a:solidFill>
                  <a:srgbClr val="2F314D"/>
                </a:solidFill>
              </a:rPr>
              <a:t>and</a:t>
            </a:r>
            <a:r>
              <a:rPr lang="de-DE" sz="1400" dirty="0">
                <a:solidFill>
                  <a:srgbClr val="2F314D"/>
                </a:solidFill>
              </a:rPr>
              <a:t> </a:t>
            </a:r>
            <a:r>
              <a:rPr lang="de-DE" sz="1400" dirty="0" err="1">
                <a:solidFill>
                  <a:srgbClr val="2F314D"/>
                </a:solidFill>
              </a:rPr>
              <a:t>needs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be</a:t>
            </a:r>
            <a:r>
              <a:rPr lang="de-DE" sz="1400" dirty="0">
                <a:solidFill>
                  <a:srgbClr val="2F314D"/>
                </a:solidFill>
              </a:rPr>
              <a:t> </a:t>
            </a:r>
            <a:r>
              <a:rPr lang="de-DE" sz="1400" dirty="0" err="1">
                <a:solidFill>
                  <a:srgbClr val="2F314D"/>
                </a:solidFill>
              </a:rPr>
              <a:t>found</a:t>
            </a:r>
            <a:r>
              <a:rPr lang="de-DE" sz="1400" dirty="0">
                <a:solidFill>
                  <a:srgbClr val="2F314D"/>
                </a:solidFill>
              </a:rPr>
              <a:t> </a:t>
            </a:r>
            <a:r>
              <a:rPr lang="de-DE" sz="1400" dirty="0" err="1">
                <a:solidFill>
                  <a:srgbClr val="2F314D"/>
                </a:solidFill>
              </a:rPr>
              <a:t>empirically</a:t>
            </a:r>
            <a:r>
              <a:rPr lang="de-DE" sz="1400" dirty="0">
                <a:solidFill>
                  <a:srgbClr val="2F314D"/>
                </a:solidFill>
              </a:rPr>
              <a:t> (</a:t>
            </a:r>
            <a:r>
              <a:rPr lang="de-DE" sz="1400" dirty="0" err="1">
                <a:solidFill>
                  <a:srgbClr val="2F314D"/>
                </a:solidFill>
              </a:rPr>
              <a:t>trial</a:t>
            </a:r>
            <a:r>
              <a:rPr lang="de-DE" sz="1400" dirty="0">
                <a:solidFill>
                  <a:srgbClr val="2F314D"/>
                </a:solidFill>
              </a:rPr>
              <a:t> </a:t>
            </a:r>
            <a:r>
              <a:rPr lang="de-DE" sz="1400" dirty="0" err="1">
                <a:solidFill>
                  <a:srgbClr val="2F314D"/>
                </a:solidFill>
              </a:rPr>
              <a:t>and</a:t>
            </a:r>
            <a:r>
              <a:rPr lang="de-DE" sz="1400" dirty="0">
                <a:solidFill>
                  <a:srgbClr val="2F314D"/>
                </a:solidFill>
              </a:rPr>
              <a:t> </a:t>
            </a:r>
            <a:r>
              <a:rPr lang="de-DE" sz="1400" dirty="0" err="1">
                <a:solidFill>
                  <a:srgbClr val="2F314D"/>
                </a:solidFill>
              </a:rPr>
              <a:t>error</a:t>
            </a:r>
            <a:r>
              <a:rPr lang="de-DE" sz="1400" dirty="0" smtClean="0">
                <a:solidFill>
                  <a:srgbClr val="2F314D"/>
                </a:solidFill>
              </a:rPr>
              <a:t>)</a:t>
            </a:r>
            <a:endParaRPr lang="de-DE" sz="1400" b="0" dirty="0" smtClean="0">
              <a:solidFill>
                <a:srgbClr val="2F314D"/>
              </a:solidFill>
            </a:endParaRPr>
          </a:p>
          <a:p>
            <a:pPr lvl="1"/>
            <a:r>
              <a:rPr lang="de-DE" sz="1400" dirty="0" smtClean="0">
                <a:solidFill>
                  <a:srgbClr val="2F314D"/>
                </a:solidFill>
              </a:rPr>
              <a:t>Solution: </a:t>
            </a:r>
            <a:r>
              <a:rPr lang="de-DE" sz="1400" dirty="0" err="1" smtClean="0">
                <a:solidFill>
                  <a:srgbClr val="2F314D"/>
                </a:solidFill>
              </a:rPr>
              <a:t>let</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tool</a:t>
            </a:r>
            <a:r>
              <a:rPr lang="de-DE" sz="1400" dirty="0" smtClean="0">
                <a:solidFill>
                  <a:srgbClr val="2F314D"/>
                </a:solidFill>
              </a:rPr>
              <a:t> find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r>
              <a:rPr lang="de-DE" sz="1400" dirty="0" smtClean="0">
                <a:solidFill>
                  <a:srgbClr val="2F314D"/>
                </a:solidFill>
              </a:rPr>
              <a:t> </a:t>
            </a:r>
            <a:r>
              <a:rPr lang="de-DE" sz="1400" dirty="0" err="1" smtClean="0">
                <a:solidFill>
                  <a:srgbClr val="2F314D"/>
                </a:solidFill>
              </a:rPr>
              <a:t>hyperparameters</a:t>
            </a:r>
            <a:r>
              <a:rPr lang="de-DE" sz="1400" dirty="0" smtClean="0">
                <a:solidFill>
                  <a:srgbClr val="2F314D"/>
                </a:solidFill>
              </a:rPr>
              <a:t> („</a:t>
            </a:r>
            <a:r>
              <a:rPr lang="de-DE" sz="1400" dirty="0" err="1" smtClean="0">
                <a:solidFill>
                  <a:srgbClr val="2F314D"/>
                </a:solidFill>
              </a:rPr>
              <a:t>hyperparameter</a:t>
            </a:r>
            <a:r>
              <a:rPr lang="de-DE" sz="1400" dirty="0" smtClean="0">
                <a:solidFill>
                  <a:srgbClr val="2F314D"/>
                </a:solidFill>
              </a:rPr>
              <a:t> </a:t>
            </a:r>
            <a:r>
              <a:rPr lang="de-DE" sz="1400" dirty="0" err="1" smtClean="0">
                <a:solidFill>
                  <a:srgbClr val="2F314D"/>
                </a:solidFill>
              </a:rPr>
              <a:t>optimization</a:t>
            </a:r>
            <a:r>
              <a:rPr lang="de-DE" sz="1400" dirty="0" smtClean="0">
                <a:solidFill>
                  <a:srgbClr val="2F314D"/>
                </a:solidFill>
              </a:rPr>
              <a:t>“)</a:t>
            </a:r>
          </a:p>
          <a:p>
            <a:pPr lvl="1"/>
            <a:r>
              <a:rPr lang="de-DE" sz="1400" dirty="0" smtClean="0">
                <a:solidFill>
                  <a:srgbClr val="2F314D"/>
                </a:solidFill>
              </a:rPr>
              <a:t>But </a:t>
            </a:r>
            <a:r>
              <a:rPr lang="de-DE" sz="1400" dirty="0" err="1" smtClean="0">
                <a:solidFill>
                  <a:srgbClr val="2F314D"/>
                </a:solidFill>
              </a:rPr>
              <a:t>what</a:t>
            </a:r>
            <a:r>
              <a:rPr lang="de-DE" sz="1400" dirty="0" smtClean="0">
                <a:solidFill>
                  <a:srgbClr val="2F314D"/>
                </a:solidFill>
              </a:rPr>
              <a:t> </a:t>
            </a:r>
            <a:r>
              <a:rPr lang="de-DE" sz="1400" dirty="0" err="1" smtClean="0">
                <a:solidFill>
                  <a:srgbClr val="2F314D"/>
                </a:solidFill>
              </a:rPr>
              <a:t>if</a:t>
            </a:r>
            <a:r>
              <a:rPr lang="de-DE" sz="1400" dirty="0" smtClean="0">
                <a:solidFill>
                  <a:srgbClr val="2F314D"/>
                </a:solidFill>
              </a:rPr>
              <a:t> </a:t>
            </a:r>
            <a:r>
              <a:rPr lang="de-DE" sz="1400" dirty="0" err="1" smtClean="0">
                <a:solidFill>
                  <a:srgbClr val="2F314D"/>
                </a:solidFill>
              </a:rPr>
              <a:t>model</a:t>
            </a:r>
            <a:r>
              <a:rPr lang="de-DE" sz="1400" dirty="0" smtClean="0">
                <a:solidFill>
                  <a:srgbClr val="2F314D"/>
                </a:solidFill>
              </a:rPr>
              <a:t> </a:t>
            </a:r>
            <a:r>
              <a:rPr lang="de-DE" sz="1400" dirty="0" err="1" smtClean="0">
                <a:solidFill>
                  <a:srgbClr val="2F314D"/>
                </a:solidFill>
              </a:rPr>
              <a:t>training</a:t>
            </a:r>
            <a:r>
              <a:rPr lang="de-DE" sz="1400" dirty="0" smtClean="0">
                <a:solidFill>
                  <a:srgbClr val="2F314D"/>
                </a:solidFill>
              </a:rPr>
              <a:t> </a:t>
            </a:r>
            <a:r>
              <a:rPr lang="de-DE" sz="1400" dirty="0" err="1" smtClean="0">
                <a:solidFill>
                  <a:srgbClr val="2F314D"/>
                </a:solidFill>
              </a:rPr>
              <a:t>takes</a:t>
            </a:r>
            <a:r>
              <a:rPr lang="de-DE" sz="1400" dirty="0" smtClean="0">
                <a:solidFill>
                  <a:srgbClr val="2F314D"/>
                </a:solidFill>
              </a:rPr>
              <a:t> </a:t>
            </a:r>
            <a:r>
              <a:rPr lang="de-DE" sz="1400" dirty="0" err="1" smtClean="0">
                <a:solidFill>
                  <a:srgbClr val="2F314D"/>
                </a:solidFill>
              </a:rPr>
              <a:t>very</a:t>
            </a:r>
            <a:r>
              <a:rPr lang="de-DE" sz="1400" dirty="0" smtClean="0">
                <a:solidFill>
                  <a:srgbClr val="2F314D"/>
                </a:solidFill>
              </a:rPr>
              <a:t> </a:t>
            </a:r>
            <a:r>
              <a:rPr lang="de-DE" sz="1400" dirty="0" err="1" smtClean="0">
                <a:solidFill>
                  <a:srgbClr val="2F314D"/>
                </a:solidFill>
              </a:rPr>
              <a:t>long</a:t>
            </a:r>
            <a:r>
              <a:rPr lang="de-DE" sz="1400" dirty="0" smtClean="0">
                <a:solidFill>
                  <a:srgbClr val="2F314D"/>
                </a:solidFill>
              </a:rPr>
              <a:t>? </a:t>
            </a:r>
            <a:r>
              <a:rPr lang="de-DE" sz="1400" dirty="0" err="1" smtClean="0">
                <a:solidFill>
                  <a:srgbClr val="2F314D"/>
                </a:solidFill>
              </a:rPr>
              <a:t>Cannot</a:t>
            </a:r>
            <a:r>
              <a:rPr lang="de-DE" sz="1400" dirty="0" smtClean="0">
                <a:solidFill>
                  <a:srgbClr val="2F314D"/>
                </a:solidFill>
              </a:rPr>
              <a:t> </a:t>
            </a:r>
            <a:r>
              <a:rPr lang="de-DE" sz="1400" dirty="0" err="1" smtClean="0">
                <a:solidFill>
                  <a:srgbClr val="2F314D"/>
                </a:solidFill>
              </a:rPr>
              <a:t>test</a:t>
            </a:r>
            <a:r>
              <a:rPr lang="de-DE" sz="1400" dirty="0" smtClean="0">
                <a:solidFill>
                  <a:srgbClr val="2F314D"/>
                </a:solidFill>
              </a:rPr>
              <a:t> </a:t>
            </a:r>
            <a:r>
              <a:rPr lang="de-DE" sz="1400" dirty="0" err="1" smtClean="0">
                <a:solidFill>
                  <a:srgbClr val="2F314D"/>
                </a:solidFill>
              </a:rPr>
              <a:t>every</a:t>
            </a:r>
            <a:r>
              <a:rPr lang="de-DE" sz="1400" dirty="0" smtClean="0">
                <a:solidFill>
                  <a:srgbClr val="2F314D"/>
                </a:solidFill>
              </a:rPr>
              <a:t> </a:t>
            </a:r>
            <a:r>
              <a:rPr lang="de-DE" sz="1400" dirty="0" err="1" smtClean="0">
                <a:solidFill>
                  <a:srgbClr val="2F314D"/>
                </a:solidFill>
              </a:rPr>
              <a:t>possible</a:t>
            </a:r>
            <a:r>
              <a:rPr lang="de-DE" sz="1400" dirty="0" smtClean="0">
                <a:solidFill>
                  <a:srgbClr val="2F314D"/>
                </a:solidFill>
              </a:rPr>
              <a:t> </a:t>
            </a:r>
            <a:r>
              <a:rPr lang="de-DE" sz="1400" dirty="0" err="1" smtClean="0">
                <a:solidFill>
                  <a:srgbClr val="2F314D"/>
                </a:solidFill>
              </a:rPr>
              <a:t>set</a:t>
            </a:r>
            <a:r>
              <a:rPr lang="de-DE" sz="1400" dirty="0" smtClean="0">
                <a:solidFill>
                  <a:srgbClr val="2F314D"/>
                </a:solidFill>
              </a:rPr>
              <a:t>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hyperparameters</a:t>
            </a:r>
            <a:endParaRPr lang="de-DE" sz="1400" dirty="0" smtClean="0">
              <a:solidFill>
                <a:srgbClr val="2F314D"/>
              </a:solidFill>
            </a:endParaRPr>
          </a:p>
          <a:p>
            <a:pPr lvl="1"/>
            <a:endParaRPr lang="de-DE" sz="1400" dirty="0" smtClean="0">
              <a:solidFill>
                <a:srgbClr val="2F314D"/>
              </a:solidFill>
            </a:endParaRPr>
          </a:p>
          <a:p>
            <a:r>
              <a:rPr lang="de-DE" sz="1400" b="0" dirty="0" err="1" smtClean="0">
                <a:solidFill>
                  <a:srgbClr val="2F314D"/>
                </a:solidFill>
              </a:rPr>
              <a:t>Bayesian</a:t>
            </a:r>
            <a:r>
              <a:rPr lang="de-DE" sz="1400" b="0" dirty="0" smtClean="0">
                <a:solidFill>
                  <a:srgbClr val="2F314D"/>
                </a:solidFill>
              </a:rPr>
              <a:t> </a:t>
            </a:r>
            <a:r>
              <a:rPr lang="de-DE" sz="1400" b="0" dirty="0" err="1" smtClean="0">
                <a:solidFill>
                  <a:srgbClr val="2F314D"/>
                </a:solidFill>
              </a:rPr>
              <a:t>Optimization</a:t>
            </a:r>
            <a:r>
              <a:rPr lang="de-DE" sz="1400" b="0" dirty="0" smtClean="0">
                <a:solidFill>
                  <a:srgbClr val="2F314D"/>
                </a:solidFill>
              </a:rPr>
              <a:t> </a:t>
            </a:r>
            <a:r>
              <a:rPr lang="de-DE" sz="1400" b="0" dirty="0" err="1" smtClean="0">
                <a:solidFill>
                  <a:srgbClr val="2F314D"/>
                </a:solidFill>
              </a:rPr>
              <a:t>and</a:t>
            </a:r>
            <a:r>
              <a:rPr lang="de-DE" sz="1400" b="0" dirty="0" smtClean="0">
                <a:solidFill>
                  <a:srgbClr val="2F314D"/>
                </a:solidFill>
              </a:rPr>
              <a:t> </a:t>
            </a:r>
            <a:r>
              <a:rPr lang="de-DE" sz="1400" b="0" dirty="0" err="1" smtClean="0">
                <a:solidFill>
                  <a:srgbClr val="2F314D"/>
                </a:solidFill>
              </a:rPr>
              <a:t>HyperBand</a:t>
            </a:r>
            <a:r>
              <a:rPr lang="de-DE" sz="1400" b="0" dirty="0" smtClean="0">
                <a:solidFill>
                  <a:srgbClr val="2F314D"/>
                </a:solidFill>
              </a:rPr>
              <a:t> (BOHB)</a:t>
            </a:r>
          </a:p>
          <a:p>
            <a:pPr lvl="1"/>
            <a:r>
              <a:rPr lang="de-DE" sz="1400" dirty="0" smtClean="0">
                <a:solidFill>
                  <a:srgbClr val="2F314D"/>
                </a:solidFill>
              </a:rPr>
              <a:t>State-</a:t>
            </a:r>
            <a:r>
              <a:rPr lang="de-DE" sz="1400" dirty="0" err="1" smtClean="0">
                <a:solidFill>
                  <a:srgbClr val="2F314D"/>
                </a:solidFill>
              </a:rPr>
              <a:t>of</a:t>
            </a:r>
            <a:r>
              <a:rPr lang="de-DE" sz="1400" dirty="0" smtClean="0">
                <a:solidFill>
                  <a:srgbClr val="2F314D"/>
                </a:solidFill>
              </a:rPr>
              <a:t>-</a:t>
            </a:r>
            <a:r>
              <a:rPr lang="de-DE" sz="1400" dirty="0" err="1" smtClean="0">
                <a:solidFill>
                  <a:srgbClr val="2F314D"/>
                </a:solidFill>
              </a:rPr>
              <a:t>the</a:t>
            </a:r>
            <a:r>
              <a:rPr lang="de-DE" sz="1400" dirty="0" smtClean="0">
                <a:solidFill>
                  <a:srgbClr val="2F314D"/>
                </a:solidFill>
              </a:rPr>
              <a:t>-art </a:t>
            </a:r>
            <a:r>
              <a:rPr lang="de-DE" sz="1400" dirty="0" err="1">
                <a:solidFill>
                  <a:srgbClr val="2F314D"/>
                </a:solidFill>
              </a:rPr>
              <a:t>hyperparameter</a:t>
            </a:r>
            <a:r>
              <a:rPr lang="de-DE" sz="1400" dirty="0">
                <a:solidFill>
                  <a:srgbClr val="2F314D"/>
                </a:solidFill>
              </a:rPr>
              <a:t> </a:t>
            </a:r>
            <a:r>
              <a:rPr lang="de-DE" sz="1400" dirty="0" err="1">
                <a:solidFill>
                  <a:srgbClr val="2F314D"/>
                </a:solidFill>
              </a:rPr>
              <a:t>optimization</a:t>
            </a:r>
            <a:r>
              <a:rPr lang="de-DE" sz="1400" dirty="0">
                <a:solidFill>
                  <a:srgbClr val="2F314D"/>
                </a:solidFill>
              </a:rPr>
              <a:t> </a:t>
            </a:r>
            <a:r>
              <a:rPr lang="de-DE" sz="1400" dirty="0" err="1" smtClean="0">
                <a:solidFill>
                  <a:srgbClr val="2F314D"/>
                </a:solidFill>
              </a:rPr>
              <a:t>algorithm</a:t>
            </a:r>
            <a:endParaRPr lang="de-DE" sz="1400" dirty="0" smtClean="0">
              <a:solidFill>
                <a:srgbClr val="2F314D"/>
              </a:solidFill>
            </a:endParaRPr>
          </a:p>
          <a:p>
            <a:pPr lvl="1"/>
            <a:r>
              <a:rPr lang="de-DE" sz="1400" dirty="0" err="1" smtClean="0">
                <a:solidFill>
                  <a:srgbClr val="2F314D"/>
                </a:solidFill>
              </a:rPr>
              <a:t>Both</a:t>
            </a:r>
            <a:r>
              <a:rPr lang="de-DE" sz="1400" dirty="0" smtClean="0">
                <a:solidFill>
                  <a:srgbClr val="2F314D"/>
                </a:solidFill>
              </a:rPr>
              <a:t> </a:t>
            </a:r>
            <a:r>
              <a:rPr lang="de-DE" sz="1400" dirty="0" err="1" smtClean="0">
                <a:solidFill>
                  <a:srgbClr val="2F314D"/>
                </a:solidFill>
              </a:rPr>
              <a:t>efficient</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effective</a:t>
            </a:r>
            <a:endParaRPr lang="de-DE" sz="1400" dirty="0" smtClean="0">
              <a:solidFill>
                <a:srgbClr val="2F314D"/>
              </a:solidFill>
            </a:endParaRPr>
          </a:p>
          <a:p>
            <a:pPr lvl="1"/>
            <a:r>
              <a:rPr lang="de-DE" sz="1400" dirty="0" err="1" smtClean="0">
                <a:solidFill>
                  <a:srgbClr val="2F314D"/>
                </a:solidFill>
              </a:rPr>
              <a:t>Finds</a:t>
            </a:r>
            <a:r>
              <a:rPr lang="de-DE" sz="1400" dirty="0" smtClean="0">
                <a:solidFill>
                  <a:srgbClr val="2F314D"/>
                </a:solidFill>
              </a:rPr>
              <a:t> </a:t>
            </a:r>
            <a:r>
              <a:rPr lang="de-DE" sz="1400" dirty="0" err="1" smtClean="0">
                <a:solidFill>
                  <a:srgbClr val="2F314D"/>
                </a:solidFill>
              </a:rPr>
              <a:t>very</a:t>
            </a:r>
            <a:r>
              <a:rPr lang="de-DE" sz="1400" dirty="0" smtClean="0">
                <a:solidFill>
                  <a:srgbClr val="2F314D"/>
                </a:solidFill>
              </a:rPr>
              <a:t> </a:t>
            </a:r>
            <a:r>
              <a:rPr lang="de-DE" sz="1400" dirty="0" err="1" smtClean="0">
                <a:solidFill>
                  <a:srgbClr val="2F314D"/>
                </a:solidFill>
              </a:rPr>
              <a:t>good</a:t>
            </a:r>
            <a:r>
              <a:rPr lang="de-DE" sz="1400" dirty="0" smtClean="0">
                <a:solidFill>
                  <a:srgbClr val="2F314D"/>
                </a:solidFill>
              </a:rPr>
              <a:t> </a:t>
            </a:r>
            <a:r>
              <a:rPr lang="de-DE" sz="1400" dirty="0" err="1" smtClean="0">
                <a:solidFill>
                  <a:srgbClr val="2F314D"/>
                </a:solidFill>
              </a:rPr>
              <a:t>sets</a:t>
            </a:r>
            <a:r>
              <a:rPr lang="de-DE" sz="1400" dirty="0" smtClean="0">
                <a:solidFill>
                  <a:srgbClr val="2F314D"/>
                </a:solidFill>
              </a:rPr>
              <a:t>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hyperparameters</a:t>
            </a:r>
            <a:r>
              <a:rPr lang="de-DE" sz="1400" dirty="0" smtClean="0">
                <a:solidFill>
                  <a:srgbClr val="2F314D"/>
                </a:solidFill>
              </a:rPr>
              <a:t> </a:t>
            </a:r>
            <a:r>
              <a:rPr lang="de-DE" sz="1400" dirty="0" err="1" smtClean="0">
                <a:solidFill>
                  <a:srgbClr val="2F314D"/>
                </a:solidFill>
              </a:rPr>
              <a:t>with</a:t>
            </a:r>
            <a:r>
              <a:rPr lang="de-DE" sz="1400" dirty="0" smtClean="0">
                <a:solidFill>
                  <a:srgbClr val="2F314D"/>
                </a:solidFill>
              </a:rPr>
              <a:t> a limited </a:t>
            </a:r>
            <a:r>
              <a:rPr lang="de-DE" sz="1400" dirty="0" err="1" smtClean="0">
                <a:solidFill>
                  <a:srgbClr val="2F314D"/>
                </a:solidFill>
              </a:rPr>
              <a:t>computing</a:t>
            </a:r>
            <a:r>
              <a:rPr lang="de-DE" sz="1400" dirty="0" smtClean="0">
                <a:solidFill>
                  <a:srgbClr val="2F314D"/>
                </a:solidFill>
              </a:rPr>
              <a:t> </a:t>
            </a:r>
            <a:r>
              <a:rPr lang="de-DE" sz="1400" dirty="0" err="1" smtClean="0">
                <a:solidFill>
                  <a:srgbClr val="2F314D"/>
                </a:solidFill>
              </a:rPr>
              <a:t>budget</a:t>
            </a:r>
            <a:endParaRPr lang="de-DE" sz="1400" dirty="0" smtClean="0">
              <a:solidFill>
                <a:srgbClr val="2F314D"/>
              </a:solidFill>
            </a:endParaRPr>
          </a:p>
          <a:p>
            <a:pPr lvl="1"/>
            <a:endParaRPr lang="de-DE" sz="1400" dirty="0">
              <a:solidFill>
                <a:srgbClr val="2F314D"/>
              </a:solidFill>
            </a:endParaRPr>
          </a:p>
          <a:p>
            <a:r>
              <a:rPr lang="de-DE" sz="1400" b="0" dirty="0" err="1">
                <a:solidFill>
                  <a:srgbClr val="2F314D"/>
                </a:solidFill>
              </a:rPr>
              <a:t>Example</a:t>
            </a:r>
            <a:r>
              <a:rPr lang="de-DE" sz="1400" b="0" dirty="0">
                <a:solidFill>
                  <a:srgbClr val="2F314D"/>
                </a:solidFill>
              </a:rPr>
              <a:t> </a:t>
            </a:r>
            <a:r>
              <a:rPr lang="de-DE" sz="1400" b="0" dirty="0" err="1">
                <a:solidFill>
                  <a:srgbClr val="2F314D"/>
                </a:solidFill>
              </a:rPr>
              <a:t>by</a:t>
            </a:r>
            <a:r>
              <a:rPr lang="de-DE" sz="1400" b="0" dirty="0">
                <a:solidFill>
                  <a:srgbClr val="2F314D"/>
                </a:solidFill>
              </a:rPr>
              <a:t> </a:t>
            </a:r>
            <a:r>
              <a:rPr lang="de-DE" sz="1400" b="0" dirty="0" err="1" smtClean="0">
                <a:solidFill>
                  <a:srgbClr val="2F314D"/>
                </a:solidFill>
              </a:rPr>
              <a:t>analogy</a:t>
            </a:r>
            <a:endParaRPr lang="de-DE" sz="1400" b="0" dirty="0" smtClean="0">
              <a:solidFill>
                <a:srgbClr val="2F314D"/>
              </a:solidFill>
            </a:endParaRPr>
          </a:p>
          <a:p>
            <a:pPr lvl="1"/>
            <a:r>
              <a:rPr lang="de-DE" sz="1400" dirty="0" smtClean="0">
                <a:solidFill>
                  <a:srgbClr val="2F314D"/>
                </a:solidFill>
              </a:rPr>
              <a:t>A </a:t>
            </a:r>
            <a:r>
              <a:rPr lang="de-DE" sz="1400" dirty="0" err="1" smtClean="0">
                <a:solidFill>
                  <a:srgbClr val="2F314D"/>
                </a:solidFill>
              </a:rPr>
              <a:t>cook</a:t>
            </a:r>
            <a:r>
              <a:rPr lang="de-DE" sz="1400" dirty="0" smtClean="0">
                <a:solidFill>
                  <a:srgbClr val="2F314D"/>
                </a:solidFill>
              </a:rPr>
              <a:t> </a:t>
            </a:r>
            <a:r>
              <a:rPr lang="de-DE" sz="1400" dirty="0" err="1" smtClean="0">
                <a:solidFill>
                  <a:srgbClr val="2F314D"/>
                </a:solidFill>
              </a:rPr>
              <a:t>has</a:t>
            </a:r>
            <a:r>
              <a:rPr lang="de-DE" sz="1400" dirty="0" smtClean="0">
                <a:solidFill>
                  <a:srgbClr val="2F314D"/>
                </a:solidFill>
              </a:rPr>
              <a:t> a </a:t>
            </a:r>
            <a:r>
              <a:rPr lang="de-DE" sz="1400" dirty="0" err="1" smtClean="0">
                <a:solidFill>
                  <a:srgbClr val="2F314D"/>
                </a:solidFill>
              </a:rPr>
              <a:t>kitchen</a:t>
            </a:r>
            <a:r>
              <a:rPr lang="de-DE" sz="1400" dirty="0" smtClean="0">
                <a:solidFill>
                  <a:srgbClr val="2F314D"/>
                </a:solidFill>
              </a:rPr>
              <a:t> </a:t>
            </a:r>
            <a:r>
              <a:rPr lang="de-DE" sz="1400" dirty="0" err="1" smtClean="0">
                <a:solidFill>
                  <a:srgbClr val="2F314D"/>
                </a:solidFill>
              </a:rPr>
              <a:t>full</a:t>
            </a:r>
            <a:r>
              <a:rPr lang="de-DE" sz="1400" dirty="0" smtClean="0">
                <a:solidFill>
                  <a:srgbClr val="2F314D"/>
                </a:solidFill>
              </a:rPr>
              <a:t>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ingredients</a:t>
            </a:r>
            <a:r>
              <a:rPr lang="de-DE" sz="1400" dirty="0" smtClean="0">
                <a:solidFill>
                  <a:srgbClr val="2F314D"/>
                </a:solidFill>
              </a:rPr>
              <a:t> (</a:t>
            </a:r>
            <a:r>
              <a:rPr lang="de-DE" sz="1400" dirty="0" err="1" smtClean="0">
                <a:solidFill>
                  <a:srgbClr val="2F314D"/>
                </a:solidFill>
              </a:rPr>
              <a:t>hyperparameters</a:t>
            </a:r>
            <a:r>
              <a:rPr lang="de-DE" sz="1400" dirty="0" smtClean="0">
                <a:solidFill>
                  <a:srgbClr val="2F314D"/>
                </a:solidFill>
              </a:rPr>
              <a:t>)</a:t>
            </a:r>
          </a:p>
          <a:p>
            <a:pPr lvl="1"/>
            <a:r>
              <a:rPr lang="de-DE" sz="1400" b="0" dirty="0" smtClean="0">
                <a:solidFill>
                  <a:srgbClr val="2F314D"/>
                </a:solidFill>
              </a:rPr>
              <a:t>He </a:t>
            </a:r>
            <a:r>
              <a:rPr lang="de-DE" sz="1400" b="0" dirty="0" err="1" smtClean="0">
                <a:solidFill>
                  <a:srgbClr val="2F314D"/>
                </a:solidFill>
              </a:rPr>
              <a:t>can</a:t>
            </a:r>
            <a:r>
              <a:rPr lang="de-DE" sz="1400" b="0" dirty="0" smtClean="0">
                <a:solidFill>
                  <a:srgbClr val="2F314D"/>
                </a:solidFill>
              </a:rPr>
              <a:t> </a:t>
            </a:r>
            <a:r>
              <a:rPr lang="de-DE" sz="1400" b="0" dirty="0" err="1" smtClean="0">
                <a:solidFill>
                  <a:srgbClr val="2F314D"/>
                </a:solidFill>
              </a:rPr>
              <a:t>combine</a:t>
            </a:r>
            <a:r>
              <a:rPr lang="de-DE" sz="1400" b="0" dirty="0" smtClean="0">
                <a:solidFill>
                  <a:srgbClr val="2F314D"/>
                </a:solidFill>
              </a:rPr>
              <a:t> </a:t>
            </a:r>
            <a:r>
              <a:rPr lang="de-DE" sz="1400" b="0" dirty="0" err="1" smtClean="0">
                <a:solidFill>
                  <a:srgbClr val="2F314D"/>
                </a:solidFill>
              </a:rPr>
              <a:t>the</a:t>
            </a:r>
            <a:r>
              <a:rPr lang="de-DE" sz="1400" b="0" dirty="0" smtClean="0">
                <a:solidFill>
                  <a:srgbClr val="2F314D"/>
                </a:solidFill>
              </a:rPr>
              <a:t> </a:t>
            </a:r>
            <a:r>
              <a:rPr lang="de-DE" sz="1400" b="0" dirty="0" err="1" smtClean="0">
                <a:solidFill>
                  <a:srgbClr val="2F314D"/>
                </a:solidFill>
              </a:rPr>
              <a:t>ingredients</a:t>
            </a:r>
            <a:r>
              <a:rPr lang="de-DE" sz="1400" b="0" dirty="0" smtClean="0">
                <a:solidFill>
                  <a:srgbClr val="2F314D"/>
                </a:solidFill>
              </a:rPr>
              <a:t> </a:t>
            </a:r>
            <a:r>
              <a:rPr lang="de-DE" sz="1400" b="0" dirty="0" err="1" smtClean="0">
                <a:solidFill>
                  <a:srgbClr val="2F314D"/>
                </a:solidFill>
              </a:rPr>
              <a:t>to</a:t>
            </a:r>
            <a:r>
              <a:rPr lang="de-DE" sz="1400" b="0" dirty="0" smtClean="0">
                <a:solidFill>
                  <a:srgbClr val="2F314D"/>
                </a:solidFill>
              </a:rPr>
              <a:t> </a:t>
            </a:r>
            <a:r>
              <a:rPr lang="de-DE" sz="1400" b="0" dirty="0" err="1" smtClean="0">
                <a:solidFill>
                  <a:srgbClr val="2F314D"/>
                </a:solidFill>
              </a:rPr>
              <a:t>create</a:t>
            </a:r>
            <a:r>
              <a:rPr lang="de-DE" sz="1400" b="0" dirty="0" smtClean="0">
                <a:solidFill>
                  <a:srgbClr val="2F314D"/>
                </a:solidFill>
              </a:rPr>
              <a:t> a </a:t>
            </a:r>
            <a:r>
              <a:rPr lang="de-DE" sz="1400" b="0" dirty="0" err="1" smtClean="0">
                <a:solidFill>
                  <a:srgbClr val="2F314D"/>
                </a:solidFill>
              </a:rPr>
              <a:t>myriad</a:t>
            </a:r>
            <a:r>
              <a:rPr lang="de-DE" sz="1400" b="0" dirty="0" smtClean="0">
                <a:solidFill>
                  <a:srgbClr val="2F314D"/>
                </a:solidFill>
              </a:rPr>
              <a:t> </a:t>
            </a:r>
            <a:r>
              <a:rPr lang="de-DE" sz="1400" b="0" dirty="0" err="1" smtClean="0">
                <a:solidFill>
                  <a:srgbClr val="2F314D"/>
                </a:solidFill>
              </a:rPr>
              <a:t>of</a:t>
            </a:r>
            <a:r>
              <a:rPr lang="de-DE" sz="1400" b="0" dirty="0" smtClean="0">
                <a:solidFill>
                  <a:srgbClr val="2F314D"/>
                </a:solidFill>
              </a:rPr>
              <a:t> different </a:t>
            </a:r>
            <a:r>
              <a:rPr lang="de-DE" sz="1400" b="0" dirty="0" err="1" smtClean="0">
                <a:solidFill>
                  <a:srgbClr val="2F314D"/>
                </a:solidFill>
              </a:rPr>
              <a:t>dishes</a:t>
            </a:r>
            <a:r>
              <a:rPr lang="de-DE" sz="1400" b="0" dirty="0" smtClean="0">
                <a:solidFill>
                  <a:srgbClr val="2F314D"/>
                </a:solidFill>
              </a:rPr>
              <a:t> (</a:t>
            </a:r>
            <a:r>
              <a:rPr lang="de-DE" sz="1400" b="0" dirty="0" err="1" smtClean="0">
                <a:solidFill>
                  <a:srgbClr val="2F314D"/>
                </a:solidFill>
              </a:rPr>
              <a:t>forecasting</a:t>
            </a:r>
            <a:r>
              <a:rPr lang="de-DE" sz="1400" b="0" dirty="0" smtClean="0">
                <a:solidFill>
                  <a:srgbClr val="2F314D"/>
                </a:solidFill>
              </a:rPr>
              <a:t> </a:t>
            </a:r>
            <a:r>
              <a:rPr lang="de-DE" sz="1400" b="0" dirty="0" err="1" smtClean="0">
                <a:solidFill>
                  <a:srgbClr val="2F314D"/>
                </a:solidFill>
              </a:rPr>
              <a:t>models</a:t>
            </a:r>
            <a:r>
              <a:rPr lang="de-DE" sz="1400" b="0" dirty="0" smtClean="0">
                <a:solidFill>
                  <a:srgbClr val="2F314D"/>
                </a:solidFill>
              </a:rPr>
              <a:t>)</a:t>
            </a:r>
            <a:endParaRPr lang="de-DE" sz="1400" dirty="0">
              <a:solidFill>
                <a:srgbClr val="2F314D"/>
              </a:solidFill>
            </a:endParaRPr>
          </a:p>
          <a:p>
            <a:pPr lvl="1"/>
            <a:r>
              <a:rPr lang="de-DE" sz="1400" dirty="0" err="1" smtClean="0">
                <a:solidFill>
                  <a:srgbClr val="2F314D"/>
                </a:solidFill>
              </a:rPr>
              <a:t>Wants</a:t>
            </a:r>
            <a:r>
              <a:rPr lang="de-DE" sz="1400" dirty="0" smtClean="0">
                <a:solidFill>
                  <a:srgbClr val="2F314D"/>
                </a:solidFill>
              </a:rPr>
              <a:t> </a:t>
            </a:r>
            <a:r>
              <a:rPr lang="de-DE" sz="1400" dirty="0" err="1">
                <a:solidFill>
                  <a:srgbClr val="2F314D"/>
                </a:solidFill>
              </a:rPr>
              <a:t>to</a:t>
            </a:r>
            <a:r>
              <a:rPr lang="de-DE" sz="1400" dirty="0">
                <a:solidFill>
                  <a:srgbClr val="2F314D"/>
                </a:solidFill>
              </a:rPr>
              <a:t> find </a:t>
            </a:r>
            <a:r>
              <a:rPr lang="de-DE" sz="1400" dirty="0" err="1">
                <a:solidFill>
                  <a:srgbClr val="2F314D"/>
                </a:solidFill>
              </a:rPr>
              <a:t>the</a:t>
            </a:r>
            <a:r>
              <a:rPr lang="de-DE" sz="1400" dirty="0">
                <a:solidFill>
                  <a:srgbClr val="2F314D"/>
                </a:solidFill>
              </a:rPr>
              <a:t> </a:t>
            </a:r>
            <a:r>
              <a:rPr lang="de-DE" sz="1400" dirty="0" err="1" smtClean="0">
                <a:solidFill>
                  <a:srgbClr val="2F314D"/>
                </a:solidFill>
              </a:rPr>
              <a:t>most</a:t>
            </a:r>
            <a:r>
              <a:rPr lang="de-DE" sz="1400" dirty="0" smtClean="0">
                <a:solidFill>
                  <a:srgbClr val="2F314D"/>
                </a:solidFill>
              </a:rPr>
              <a:t> </a:t>
            </a:r>
            <a:r>
              <a:rPr lang="de-DE" sz="1400" dirty="0" err="1" smtClean="0">
                <a:solidFill>
                  <a:srgbClr val="2F314D"/>
                </a:solidFill>
              </a:rPr>
              <a:t>delicious</a:t>
            </a:r>
            <a:r>
              <a:rPr lang="de-DE" sz="1400" dirty="0" smtClean="0">
                <a:solidFill>
                  <a:srgbClr val="2F314D"/>
                </a:solidFill>
              </a:rPr>
              <a:t> </a:t>
            </a:r>
            <a:r>
              <a:rPr lang="de-DE" sz="1400" dirty="0" err="1">
                <a:solidFill>
                  <a:srgbClr val="2F314D"/>
                </a:solidFill>
              </a:rPr>
              <a:t>dish</a:t>
            </a:r>
            <a:endParaRPr lang="de-DE" sz="1400" dirty="0">
              <a:solidFill>
                <a:srgbClr val="2F314D"/>
              </a:solidFill>
            </a:endParaRPr>
          </a:p>
          <a:p>
            <a:pPr lvl="1"/>
            <a:r>
              <a:rPr lang="de-DE" sz="1400" dirty="0" smtClean="0">
                <a:solidFill>
                  <a:srgbClr val="2F314D"/>
                </a:solidFill>
              </a:rPr>
              <a:t>The </a:t>
            </a:r>
            <a:r>
              <a:rPr lang="de-DE" sz="1400" dirty="0" err="1" smtClean="0">
                <a:solidFill>
                  <a:srgbClr val="2F314D"/>
                </a:solidFill>
              </a:rPr>
              <a:t>cook</a:t>
            </a:r>
            <a:r>
              <a:rPr lang="de-DE" sz="1400" dirty="0" smtClean="0">
                <a:solidFill>
                  <a:srgbClr val="2F314D"/>
                </a:solidFill>
              </a:rPr>
              <a:t> </a:t>
            </a:r>
            <a:r>
              <a:rPr lang="de-DE" sz="1400" dirty="0" err="1" smtClean="0">
                <a:solidFill>
                  <a:srgbClr val="2F314D"/>
                </a:solidFill>
              </a:rPr>
              <a:t>selects</a:t>
            </a:r>
            <a:r>
              <a:rPr lang="de-DE" sz="1400" dirty="0" smtClean="0">
                <a:solidFill>
                  <a:srgbClr val="2F314D"/>
                </a:solidFill>
              </a:rPr>
              <a:t> 8 </a:t>
            </a:r>
            <a:r>
              <a:rPr lang="de-DE" sz="1400" dirty="0" err="1" smtClean="0">
                <a:solidFill>
                  <a:srgbClr val="2F314D"/>
                </a:solidFill>
              </a:rPr>
              <a:t>recipes</a:t>
            </a:r>
            <a:r>
              <a:rPr lang="de-DE" sz="1400" dirty="0" smtClean="0">
                <a:solidFill>
                  <a:srgbClr val="2F314D"/>
                </a:solidFill>
              </a:rPr>
              <a:t> </a:t>
            </a:r>
            <a:r>
              <a:rPr lang="de-DE" sz="1400" dirty="0" err="1">
                <a:solidFill>
                  <a:srgbClr val="2F314D"/>
                </a:solidFill>
              </a:rPr>
              <a:t>based</a:t>
            </a:r>
            <a:r>
              <a:rPr lang="de-DE" sz="1400" dirty="0">
                <a:solidFill>
                  <a:srgbClr val="2F314D"/>
                </a:solidFill>
              </a:rPr>
              <a:t> on an </a:t>
            </a:r>
            <a:r>
              <a:rPr lang="de-DE" sz="1400" dirty="0" err="1">
                <a:solidFill>
                  <a:srgbClr val="2F314D"/>
                </a:solidFill>
              </a:rPr>
              <a:t>educated</a:t>
            </a:r>
            <a:r>
              <a:rPr lang="de-DE" sz="1400" dirty="0">
                <a:solidFill>
                  <a:srgbClr val="2F314D"/>
                </a:solidFill>
              </a:rPr>
              <a:t> </a:t>
            </a:r>
            <a:r>
              <a:rPr lang="de-DE" sz="1400" dirty="0" err="1">
                <a:solidFill>
                  <a:srgbClr val="2F314D"/>
                </a:solidFill>
              </a:rPr>
              <a:t>guess</a:t>
            </a:r>
            <a:r>
              <a:rPr lang="de-DE" sz="1400" dirty="0">
                <a:solidFill>
                  <a:srgbClr val="2F314D"/>
                </a:solidFill>
              </a:rPr>
              <a:t> </a:t>
            </a:r>
            <a:r>
              <a:rPr lang="de-DE" sz="1400" dirty="0" err="1">
                <a:solidFill>
                  <a:srgbClr val="2F314D"/>
                </a:solidFill>
              </a:rPr>
              <a:t>from</a:t>
            </a:r>
            <a:r>
              <a:rPr lang="de-DE" sz="1400" dirty="0">
                <a:solidFill>
                  <a:srgbClr val="2F314D"/>
                </a:solidFill>
              </a:rPr>
              <a:t> </a:t>
            </a:r>
            <a:r>
              <a:rPr lang="de-DE" sz="1400" dirty="0" err="1" smtClean="0">
                <a:solidFill>
                  <a:srgbClr val="2F314D"/>
                </a:solidFill>
              </a:rPr>
              <a:t>experience</a:t>
            </a:r>
            <a:r>
              <a:rPr lang="de-DE" sz="1400" dirty="0" smtClean="0">
                <a:solidFill>
                  <a:srgbClr val="2F314D"/>
                </a:solidFill>
              </a:rPr>
              <a:t> (</a:t>
            </a:r>
            <a:r>
              <a:rPr lang="de-DE" sz="1400" dirty="0" err="1" smtClean="0">
                <a:solidFill>
                  <a:srgbClr val="2F314D"/>
                </a:solidFill>
              </a:rPr>
              <a:t>Bayesian</a:t>
            </a:r>
            <a:r>
              <a:rPr lang="de-DE" sz="1400" dirty="0" smtClean="0">
                <a:solidFill>
                  <a:srgbClr val="2F314D"/>
                </a:solidFill>
              </a:rPr>
              <a:t> </a:t>
            </a:r>
            <a:r>
              <a:rPr lang="de-DE" sz="1400" dirty="0" err="1" smtClean="0">
                <a:solidFill>
                  <a:srgbClr val="2F314D"/>
                </a:solidFill>
              </a:rPr>
              <a:t>Optimization</a:t>
            </a:r>
            <a:r>
              <a:rPr lang="de-DE" sz="1400" dirty="0" smtClean="0">
                <a:solidFill>
                  <a:srgbClr val="2F314D"/>
                </a:solidFill>
              </a:rPr>
              <a:t>)</a:t>
            </a:r>
          </a:p>
          <a:p>
            <a:pPr lvl="1"/>
            <a:r>
              <a:rPr lang="de-DE" sz="1400" dirty="0" smtClean="0">
                <a:solidFill>
                  <a:srgbClr val="2F314D"/>
                </a:solidFill>
              </a:rPr>
              <a:t>The 8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enter</a:t>
            </a:r>
            <a:r>
              <a:rPr lang="de-DE" sz="1400" dirty="0" smtClean="0">
                <a:solidFill>
                  <a:srgbClr val="2F314D"/>
                </a:solidFill>
              </a:rPr>
              <a:t> a </a:t>
            </a:r>
            <a:r>
              <a:rPr lang="de-DE" sz="1400" dirty="0" err="1" smtClean="0">
                <a:solidFill>
                  <a:srgbClr val="2F314D"/>
                </a:solidFill>
              </a:rPr>
              <a:t>competition</a:t>
            </a:r>
            <a:r>
              <a:rPr lang="de-DE" sz="1400" dirty="0" smtClean="0">
                <a:solidFill>
                  <a:srgbClr val="2F314D"/>
                </a:solidFill>
              </a:rPr>
              <a:t> </a:t>
            </a:r>
            <a:r>
              <a:rPr lang="de-DE" sz="1400" dirty="0" err="1" smtClean="0">
                <a:solidFill>
                  <a:srgbClr val="2F314D"/>
                </a:solidFill>
              </a:rPr>
              <a:t>to</a:t>
            </a:r>
            <a:r>
              <a:rPr lang="de-DE" sz="1400" dirty="0" smtClean="0">
                <a:solidFill>
                  <a:srgbClr val="2F314D"/>
                </a:solidFill>
              </a:rPr>
              <a:t> find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r>
              <a:rPr lang="de-DE" sz="1400" dirty="0" smtClean="0">
                <a:solidFill>
                  <a:srgbClr val="2F314D"/>
                </a:solidFill>
              </a:rPr>
              <a:t> </a:t>
            </a:r>
            <a:r>
              <a:rPr lang="de-DE" sz="1400" dirty="0" err="1" smtClean="0">
                <a:solidFill>
                  <a:srgbClr val="2F314D"/>
                </a:solidFill>
              </a:rPr>
              <a:t>one</a:t>
            </a:r>
            <a:r>
              <a:rPr lang="de-DE" sz="1400" dirty="0" smtClean="0">
                <a:solidFill>
                  <a:srgbClr val="2F314D"/>
                </a:solidFill>
              </a:rPr>
              <a:t> (</a:t>
            </a:r>
            <a:r>
              <a:rPr lang="de-DE" sz="1400" dirty="0" err="1" smtClean="0">
                <a:solidFill>
                  <a:srgbClr val="2F314D"/>
                </a:solidFill>
              </a:rPr>
              <a:t>HyperBand</a:t>
            </a:r>
            <a:r>
              <a:rPr lang="de-DE" sz="1400" dirty="0" smtClean="0">
                <a:solidFill>
                  <a:srgbClr val="2F314D"/>
                </a:solidFill>
              </a:rPr>
              <a:t>)</a:t>
            </a:r>
            <a:endParaRPr lang="de-DE" sz="1400" dirty="0">
              <a:solidFill>
                <a:srgbClr val="2F314D"/>
              </a:solidFill>
            </a:endParaRPr>
          </a:p>
        </p:txBody>
      </p:sp>
    </p:spTree>
    <p:extLst>
      <p:ext uri="{BB962C8B-B14F-4D97-AF65-F5344CB8AC3E}">
        <p14:creationId xmlns:p14="http://schemas.microsoft.com/office/powerpoint/2010/main" val="50127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268760"/>
            <a:ext cx="8496746" cy="4896544"/>
          </a:xfrm>
        </p:spPr>
        <p:txBody>
          <a:bodyPr/>
          <a:lstStyle/>
          <a:p>
            <a:r>
              <a:rPr lang="de-DE" sz="1400" dirty="0">
                <a:solidFill>
                  <a:srgbClr val="2F314D"/>
                </a:solidFill>
              </a:rPr>
              <a:t>Round 1 – Cook </a:t>
            </a:r>
            <a:r>
              <a:rPr lang="de-DE" sz="1400" dirty="0" err="1">
                <a:solidFill>
                  <a:srgbClr val="2F314D"/>
                </a:solidFill>
              </a:rPr>
              <a:t>every</a:t>
            </a:r>
            <a:r>
              <a:rPr lang="de-DE" sz="1400" dirty="0">
                <a:solidFill>
                  <a:srgbClr val="2F314D"/>
                </a:solidFill>
              </a:rPr>
              <a:t> </a:t>
            </a:r>
            <a:r>
              <a:rPr lang="de-DE" sz="1400" dirty="0" err="1">
                <a:solidFill>
                  <a:srgbClr val="2F314D"/>
                </a:solidFill>
              </a:rPr>
              <a:t>recipe</a:t>
            </a:r>
            <a:r>
              <a:rPr lang="de-DE" sz="1400" dirty="0">
                <a:solidFill>
                  <a:srgbClr val="2F314D"/>
                </a:solidFill>
              </a:rPr>
              <a:t> in 1/8th </a:t>
            </a:r>
            <a:r>
              <a:rPr lang="de-DE" sz="1400" dirty="0" err="1">
                <a:solidFill>
                  <a:srgbClr val="2F314D"/>
                </a:solidFill>
              </a:rPr>
              <a:t>of</a:t>
            </a:r>
            <a:r>
              <a:rPr lang="de-DE" sz="1400" dirty="0">
                <a:solidFill>
                  <a:srgbClr val="2F314D"/>
                </a:solidFill>
              </a:rPr>
              <a:t> </a:t>
            </a:r>
            <a:r>
              <a:rPr lang="de-DE" sz="1400" dirty="0" err="1">
                <a:solidFill>
                  <a:srgbClr val="2F314D"/>
                </a:solidFill>
              </a:rPr>
              <a:t>the</a:t>
            </a:r>
            <a:r>
              <a:rPr lang="de-DE" sz="1400" dirty="0">
                <a:solidFill>
                  <a:srgbClr val="2F314D"/>
                </a:solidFill>
              </a:rPr>
              <a:t> time (i.e. </a:t>
            </a:r>
            <a:r>
              <a:rPr lang="de-DE" sz="1400" dirty="0" err="1">
                <a:solidFill>
                  <a:srgbClr val="2F314D"/>
                </a:solidFill>
              </a:rPr>
              <a:t>none</a:t>
            </a:r>
            <a:r>
              <a:rPr lang="de-DE" sz="1400" dirty="0">
                <a:solidFill>
                  <a:srgbClr val="2F314D"/>
                </a:solidFill>
              </a:rPr>
              <a:t> </a:t>
            </a:r>
            <a:r>
              <a:rPr lang="de-DE" sz="1400" dirty="0" err="1">
                <a:solidFill>
                  <a:srgbClr val="2F314D"/>
                </a:solidFill>
              </a:rPr>
              <a:t>rises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its</a:t>
            </a:r>
            <a:r>
              <a:rPr lang="de-DE" sz="1400" dirty="0">
                <a:solidFill>
                  <a:srgbClr val="2F314D"/>
                </a:solidFill>
              </a:rPr>
              <a:t> </a:t>
            </a:r>
            <a:r>
              <a:rPr lang="de-DE" sz="1400" dirty="0" err="1">
                <a:solidFill>
                  <a:srgbClr val="2F314D"/>
                </a:solidFill>
              </a:rPr>
              <a:t>full</a:t>
            </a:r>
            <a:r>
              <a:rPr lang="de-DE" sz="1400" dirty="0">
                <a:solidFill>
                  <a:srgbClr val="2F314D"/>
                </a:solidFill>
              </a:rPr>
              <a:t> potential</a:t>
            </a:r>
            <a:r>
              <a:rPr lang="de-DE" sz="1400" dirty="0" smtClean="0">
                <a:solidFill>
                  <a:srgbClr val="2F314D"/>
                </a:solidFill>
              </a:rPr>
              <a:t>)</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pPr marL="0" indent="0">
              <a:buNone/>
            </a:pPr>
            <a:endParaRPr lang="de-DE" sz="1400" dirty="0" smtClean="0">
              <a:solidFill>
                <a:srgbClr val="2F314D"/>
              </a:solidFill>
            </a:endParaRPr>
          </a:p>
        </p:txBody>
      </p:sp>
      <p:grpSp>
        <p:nvGrpSpPr>
          <p:cNvPr id="12" name="Gruppieren 11"/>
          <p:cNvGrpSpPr/>
          <p:nvPr/>
        </p:nvGrpSpPr>
        <p:grpSpPr>
          <a:xfrm>
            <a:off x="683568" y="1628378"/>
            <a:ext cx="8129145" cy="1003575"/>
            <a:chOff x="1014855" y="2384071"/>
            <a:chExt cx="8129145" cy="1003575"/>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996" y="2501186"/>
              <a:ext cx="900804" cy="886460"/>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678" y="2501186"/>
              <a:ext cx="1081804" cy="88511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39" y="2482595"/>
              <a:ext cx="962725" cy="90384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789" y="2645625"/>
              <a:ext cx="900804" cy="59623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13" y="2384071"/>
              <a:ext cx="878925" cy="1002227"/>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6598" y="2420888"/>
              <a:ext cx="747402" cy="928590"/>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855" y="2441510"/>
              <a:ext cx="852074" cy="887351"/>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2364" y="2453136"/>
              <a:ext cx="814858" cy="864095"/>
            </a:xfrm>
            <a:prstGeom prst="rect">
              <a:avLst/>
            </a:prstGeom>
          </p:spPr>
        </p:pic>
      </p:grpSp>
    </p:spTree>
    <p:extLst>
      <p:ext uri="{BB962C8B-B14F-4D97-AF65-F5344CB8AC3E}">
        <p14:creationId xmlns:p14="http://schemas.microsoft.com/office/powerpoint/2010/main" val="2979177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268760"/>
            <a:ext cx="8496746" cy="4896544"/>
          </a:xfrm>
        </p:spPr>
        <p:txBody>
          <a:bodyPr/>
          <a:lstStyle/>
          <a:p>
            <a:r>
              <a:rPr lang="de-DE" sz="1400" dirty="0">
                <a:solidFill>
                  <a:srgbClr val="2F314D"/>
                </a:solidFill>
              </a:rPr>
              <a:t>Round 1 – Cook </a:t>
            </a:r>
            <a:r>
              <a:rPr lang="de-DE" sz="1400" dirty="0" err="1">
                <a:solidFill>
                  <a:srgbClr val="2F314D"/>
                </a:solidFill>
              </a:rPr>
              <a:t>every</a:t>
            </a:r>
            <a:r>
              <a:rPr lang="de-DE" sz="1400" dirty="0">
                <a:solidFill>
                  <a:srgbClr val="2F314D"/>
                </a:solidFill>
              </a:rPr>
              <a:t> </a:t>
            </a:r>
            <a:r>
              <a:rPr lang="de-DE" sz="1400" dirty="0" err="1">
                <a:solidFill>
                  <a:srgbClr val="2F314D"/>
                </a:solidFill>
              </a:rPr>
              <a:t>recipe</a:t>
            </a:r>
            <a:r>
              <a:rPr lang="de-DE" sz="1400" dirty="0">
                <a:solidFill>
                  <a:srgbClr val="2F314D"/>
                </a:solidFill>
              </a:rPr>
              <a:t> in 1/8th </a:t>
            </a:r>
            <a:r>
              <a:rPr lang="de-DE" sz="1400" dirty="0" err="1">
                <a:solidFill>
                  <a:srgbClr val="2F314D"/>
                </a:solidFill>
              </a:rPr>
              <a:t>of</a:t>
            </a:r>
            <a:r>
              <a:rPr lang="de-DE" sz="1400" dirty="0">
                <a:solidFill>
                  <a:srgbClr val="2F314D"/>
                </a:solidFill>
              </a:rPr>
              <a:t> </a:t>
            </a:r>
            <a:r>
              <a:rPr lang="de-DE" sz="1400" dirty="0" err="1">
                <a:solidFill>
                  <a:srgbClr val="2F314D"/>
                </a:solidFill>
              </a:rPr>
              <a:t>the</a:t>
            </a:r>
            <a:r>
              <a:rPr lang="de-DE" sz="1400" dirty="0">
                <a:solidFill>
                  <a:srgbClr val="2F314D"/>
                </a:solidFill>
              </a:rPr>
              <a:t> time (i.e. </a:t>
            </a:r>
            <a:r>
              <a:rPr lang="de-DE" sz="1400" dirty="0" err="1">
                <a:solidFill>
                  <a:srgbClr val="2F314D"/>
                </a:solidFill>
              </a:rPr>
              <a:t>none</a:t>
            </a:r>
            <a:r>
              <a:rPr lang="de-DE" sz="1400" dirty="0">
                <a:solidFill>
                  <a:srgbClr val="2F314D"/>
                </a:solidFill>
              </a:rPr>
              <a:t> </a:t>
            </a:r>
            <a:r>
              <a:rPr lang="de-DE" sz="1400" dirty="0" err="1">
                <a:solidFill>
                  <a:srgbClr val="2F314D"/>
                </a:solidFill>
              </a:rPr>
              <a:t>rises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its</a:t>
            </a:r>
            <a:r>
              <a:rPr lang="de-DE" sz="1400" dirty="0">
                <a:solidFill>
                  <a:srgbClr val="2F314D"/>
                </a:solidFill>
              </a:rPr>
              <a:t> </a:t>
            </a:r>
            <a:r>
              <a:rPr lang="de-DE" sz="1400" dirty="0" err="1">
                <a:solidFill>
                  <a:srgbClr val="2F314D"/>
                </a:solidFill>
              </a:rPr>
              <a:t>full</a:t>
            </a:r>
            <a:r>
              <a:rPr lang="de-DE" sz="1400" dirty="0">
                <a:solidFill>
                  <a:srgbClr val="2F314D"/>
                </a:solidFill>
              </a:rPr>
              <a:t> potential</a:t>
            </a:r>
            <a:r>
              <a:rPr lang="de-DE" sz="1400" dirty="0" smtClean="0">
                <a:solidFill>
                  <a:srgbClr val="2F314D"/>
                </a:solidFill>
              </a:rPr>
              <a:t>)</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pPr marL="0" indent="0">
              <a:buNone/>
            </a:pPr>
            <a:endParaRPr lang="de-DE" sz="1400" dirty="0" smtClean="0">
              <a:solidFill>
                <a:srgbClr val="2F314D"/>
              </a:solidFill>
            </a:endParaRPr>
          </a:p>
          <a:p>
            <a:r>
              <a:rPr lang="de-DE" sz="1400" dirty="0" err="1" smtClean="0">
                <a:solidFill>
                  <a:srgbClr val="2F314D"/>
                </a:solidFill>
              </a:rPr>
              <a:t>Eliminate</a:t>
            </a:r>
            <a:r>
              <a:rPr lang="de-DE" sz="1400" dirty="0" smtClean="0">
                <a:solidFill>
                  <a:srgbClr val="2F314D"/>
                </a:solidFill>
              </a:rPr>
              <a:t> half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keep</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endParaRPr lang="de-DE" sz="1400" dirty="0" smtClean="0">
              <a:solidFill>
                <a:srgbClr val="2F314D"/>
              </a:solidFill>
            </a:endParaRPr>
          </a:p>
        </p:txBody>
      </p:sp>
      <p:grpSp>
        <p:nvGrpSpPr>
          <p:cNvPr id="12" name="Gruppieren 11"/>
          <p:cNvGrpSpPr/>
          <p:nvPr/>
        </p:nvGrpSpPr>
        <p:grpSpPr>
          <a:xfrm>
            <a:off x="683568" y="1628378"/>
            <a:ext cx="8129145" cy="1003575"/>
            <a:chOff x="1014855" y="2384071"/>
            <a:chExt cx="8129145" cy="1003575"/>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996" y="2501186"/>
              <a:ext cx="900804" cy="886460"/>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678" y="2501186"/>
              <a:ext cx="1081804" cy="88511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39" y="2482595"/>
              <a:ext cx="962725" cy="90384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789" y="2645625"/>
              <a:ext cx="900804" cy="59623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13" y="2384071"/>
              <a:ext cx="878925" cy="1002227"/>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6598" y="2420888"/>
              <a:ext cx="747402" cy="928590"/>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855" y="2441510"/>
              <a:ext cx="852074" cy="887351"/>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2364" y="2453136"/>
              <a:ext cx="814858" cy="864095"/>
            </a:xfrm>
            <a:prstGeom prst="rect">
              <a:avLst/>
            </a:prstGeom>
          </p:spPr>
        </p:pic>
      </p:grpSp>
      <p:grpSp>
        <p:nvGrpSpPr>
          <p:cNvPr id="23" name="Gruppieren 22"/>
          <p:cNvGrpSpPr/>
          <p:nvPr/>
        </p:nvGrpSpPr>
        <p:grpSpPr>
          <a:xfrm>
            <a:off x="683568" y="1697443"/>
            <a:ext cx="852074" cy="864095"/>
            <a:chOff x="683568" y="2273929"/>
            <a:chExt cx="852074" cy="864095"/>
          </a:xfrm>
        </p:grpSpPr>
        <p:cxnSp>
          <p:nvCxnSpPr>
            <p:cNvPr id="14" name="Gerader Verbinder 13"/>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a:xfrm>
            <a:off x="5889664" y="1709073"/>
            <a:ext cx="852074" cy="864095"/>
            <a:chOff x="683568" y="2273929"/>
            <a:chExt cx="852074" cy="864095"/>
          </a:xfrm>
        </p:grpSpPr>
        <p:cxnSp>
          <p:nvCxnSpPr>
            <p:cNvPr id="26" name="Gerader Verbinder 25"/>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a:xfrm>
            <a:off x="4746866" y="1709073"/>
            <a:ext cx="852074" cy="864095"/>
            <a:chOff x="683568" y="2273929"/>
            <a:chExt cx="852074" cy="864095"/>
          </a:xfrm>
        </p:grpSpPr>
        <p:cxnSp>
          <p:nvCxnSpPr>
            <p:cNvPr id="29" name="Gerader Verbinder 2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1657564" y="1709073"/>
            <a:ext cx="852074" cy="864095"/>
            <a:chOff x="683568" y="2273929"/>
            <a:chExt cx="852074" cy="864095"/>
          </a:xfrm>
        </p:grpSpPr>
        <p:cxnSp>
          <p:nvCxnSpPr>
            <p:cNvPr id="32" name="Gerader Verbinder 3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1094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551" y="620689"/>
            <a:ext cx="7416825" cy="1008112"/>
          </a:xfrm>
        </p:spPr>
        <p:txBody>
          <a:bodyPr/>
          <a:lstStyle/>
          <a:p>
            <a:r>
              <a:rPr lang="de-DE" dirty="0" err="1" smtClean="0"/>
              <a:t>Bayesian</a:t>
            </a:r>
            <a:r>
              <a:rPr lang="de-DE" dirty="0" smtClean="0"/>
              <a:t> </a:t>
            </a:r>
            <a:r>
              <a:rPr lang="de-DE" dirty="0" err="1" smtClean="0"/>
              <a:t>Optimization</a:t>
            </a:r>
            <a:r>
              <a:rPr lang="de-DE" dirty="0" smtClean="0"/>
              <a:t> </a:t>
            </a:r>
            <a:r>
              <a:rPr lang="de-DE" dirty="0" err="1" smtClean="0"/>
              <a:t>and</a:t>
            </a:r>
            <a:r>
              <a:rPr lang="de-DE" dirty="0" smtClean="0"/>
              <a:t> </a:t>
            </a:r>
            <a:r>
              <a:rPr lang="de-DE" dirty="0" err="1" smtClean="0"/>
              <a:t>HyperBand</a:t>
            </a:r>
            <a:r>
              <a:rPr lang="de-DE" dirty="0" smtClean="0"/>
              <a:t> (BOHB)</a:t>
            </a:r>
            <a:endParaRPr lang="de-DE" dirty="0"/>
          </a:p>
        </p:txBody>
      </p:sp>
      <p:sp>
        <p:nvSpPr>
          <p:cNvPr id="3" name="Textplatzhalter 2"/>
          <p:cNvSpPr>
            <a:spLocks noGrp="1"/>
          </p:cNvSpPr>
          <p:nvPr>
            <p:ph type="body" sz="quarter" idx="13"/>
          </p:nvPr>
        </p:nvSpPr>
        <p:spPr>
          <a:xfrm>
            <a:off x="539750" y="1268760"/>
            <a:ext cx="8110066" cy="3816350"/>
          </a:xfrm>
        </p:spPr>
        <p:txBody>
          <a:bodyPr/>
          <a:lstStyle/>
          <a:p>
            <a:r>
              <a:rPr lang="de-DE" sz="1400" dirty="0">
                <a:solidFill>
                  <a:srgbClr val="2F314D"/>
                </a:solidFill>
              </a:rPr>
              <a:t>Round 1 – Cook </a:t>
            </a:r>
            <a:r>
              <a:rPr lang="de-DE" sz="1400" dirty="0" err="1">
                <a:solidFill>
                  <a:srgbClr val="2F314D"/>
                </a:solidFill>
              </a:rPr>
              <a:t>every</a:t>
            </a:r>
            <a:r>
              <a:rPr lang="de-DE" sz="1400" dirty="0">
                <a:solidFill>
                  <a:srgbClr val="2F314D"/>
                </a:solidFill>
              </a:rPr>
              <a:t> </a:t>
            </a:r>
            <a:r>
              <a:rPr lang="de-DE" sz="1400" dirty="0" err="1">
                <a:solidFill>
                  <a:srgbClr val="2F314D"/>
                </a:solidFill>
              </a:rPr>
              <a:t>recipe</a:t>
            </a:r>
            <a:r>
              <a:rPr lang="de-DE" sz="1400" dirty="0">
                <a:solidFill>
                  <a:srgbClr val="2F314D"/>
                </a:solidFill>
              </a:rPr>
              <a:t> in 1/8th </a:t>
            </a:r>
            <a:r>
              <a:rPr lang="de-DE" sz="1400" dirty="0" err="1">
                <a:solidFill>
                  <a:srgbClr val="2F314D"/>
                </a:solidFill>
              </a:rPr>
              <a:t>of</a:t>
            </a:r>
            <a:r>
              <a:rPr lang="de-DE" sz="1400" dirty="0">
                <a:solidFill>
                  <a:srgbClr val="2F314D"/>
                </a:solidFill>
              </a:rPr>
              <a:t> </a:t>
            </a:r>
            <a:r>
              <a:rPr lang="de-DE" sz="1400" dirty="0" err="1">
                <a:solidFill>
                  <a:srgbClr val="2F314D"/>
                </a:solidFill>
              </a:rPr>
              <a:t>the</a:t>
            </a:r>
            <a:r>
              <a:rPr lang="de-DE" sz="1400" dirty="0">
                <a:solidFill>
                  <a:srgbClr val="2F314D"/>
                </a:solidFill>
              </a:rPr>
              <a:t> time (i.e. </a:t>
            </a:r>
            <a:r>
              <a:rPr lang="de-DE" sz="1400" dirty="0" err="1">
                <a:solidFill>
                  <a:srgbClr val="2F314D"/>
                </a:solidFill>
              </a:rPr>
              <a:t>none</a:t>
            </a:r>
            <a:r>
              <a:rPr lang="de-DE" sz="1400" dirty="0">
                <a:solidFill>
                  <a:srgbClr val="2F314D"/>
                </a:solidFill>
              </a:rPr>
              <a:t> </a:t>
            </a:r>
            <a:r>
              <a:rPr lang="de-DE" sz="1400" dirty="0" err="1">
                <a:solidFill>
                  <a:srgbClr val="2F314D"/>
                </a:solidFill>
              </a:rPr>
              <a:t>rises</a:t>
            </a:r>
            <a:r>
              <a:rPr lang="de-DE" sz="1400" dirty="0">
                <a:solidFill>
                  <a:srgbClr val="2F314D"/>
                </a:solidFill>
              </a:rPr>
              <a:t> </a:t>
            </a:r>
            <a:r>
              <a:rPr lang="de-DE" sz="1400" dirty="0" err="1">
                <a:solidFill>
                  <a:srgbClr val="2F314D"/>
                </a:solidFill>
              </a:rPr>
              <a:t>to</a:t>
            </a:r>
            <a:r>
              <a:rPr lang="de-DE" sz="1400" dirty="0">
                <a:solidFill>
                  <a:srgbClr val="2F314D"/>
                </a:solidFill>
              </a:rPr>
              <a:t> </a:t>
            </a:r>
            <a:r>
              <a:rPr lang="de-DE" sz="1400" dirty="0" err="1">
                <a:solidFill>
                  <a:srgbClr val="2F314D"/>
                </a:solidFill>
              </a:rPr>
              <a:t>its</a:t>
            </a:r>
            <a:r>
              <a:rPr lang="de-DE" sz="1400" dirty="0">
                <a:solidFill>
                  <a:srgbClr val="2F314D"/>
                </a:solidFill>
              </a:rPr>
              <a:t> </a:t>
            </a:r>
            <a:r>
              <a:rPr lang="de-DE" sz="1400" dirty="0" err="1">
                <a:solidFill>
                  <a:srgbClr val="2F314D"/>
                </a:solidFill>
              </a:rPr>
              <a:t>full</a:t>
            </a:r>
            <a:r>
              <a:rPr lang="de-DE" sz="1400" dirty="0">
                <a:solidFill>
                  <a:srgbClr val="2F314D"/>
                </a:solidFill>
              </a:rPr>
              <a:t> potential</a:t>
            </a:r>
            <a:r>
              <a:rPr lang="de-DE" sz="1400" dirty="0" smtClean="0">
                <a:solidFill>
                  <a:srgbClr val="2F314D"/>
                </a:solidFill>
              </a:rPr>
              <a:t>)</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pPr marL="0" indent="0">
              <a:buNone/>
            </a:pPr>
            <a:endParaRPr lang="de-DE" sz="1400" dirty="0" smtClean="0">
              <a:solidFill>
                <a:srgbClr val="2F314D"/>
              </a:solidFill>
            </a:endParaRPr>
          </a:p>
          <a:p>
            <a:r>
              <a:rPr lang="de-DE" sz="1400" dirty="0" err="1" smtClean="0">
                <a:solidFill>
                  <a:srgbClr val="2F314D"/>
                </a:solidFill>
              </a:rPr>
              <a:t>Eliminate</a:t>
            </a:r>
            <a:r>
              <a:rPr lang="de-DE" sz="1400" dirty="0" smtClean="0">
                <a:solidFill>
                  <a:srgbClr val="2F314D"/>
                </a:solidFill>
              </a:rPr>
              <a:t> half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recipes</a:t>
            </a:r>
            <a:r>
              <a:rPr lang="de-DE" sz="1400" dirty="0" smtClean="0">
                <a:solidFill>
                  <a:srgbClr val="2F314D"/>
                </a:solidFill>
              </a:rPr>
              <a:t> </a:t>
            </a:r>
            <a:r>
              <a:rPr lang="de-DE" sz="1400" dirty="0" err="1" smtClean="0">
                <a:solidFill>
                  <a:srgbClr val="2F314D"/>
                </a:solidFill>
              </a:rPr>
              <a:t>and</a:t>
            </a:r>
            <a:r>
              <a:rPr lang="de-DE" sz="1400" dirty="0" smtClean="0">
                <a:solidFill>
                  <a:srgbClr val="2F314D"/>
                </a:solidFill>
              </a:rPr>
              <a:t> </a:t>
            </a:r>
            <a:r>
              <a:rPr lang="de-DE" sz="1400" dirty="0" err="1" smtClean="0">
                <a:solidFill>
                  <a:srgbClr val="2F314D"/>
                </a:solidFill>
              </a:rPr>
              <a:t>keep</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best</a:t>
            </a:r>
            <a:endParaRPr lang="de-DE" sz="1400" dirty="0" smtClean="0">
              <a:solidFill>
                <a:srgbClr val="2F314D"/>
              </a:solidFill>
            </a:endParaRPr>
          </a:p>
          <a:p>
            <a:r>
              <a:rPr lang="de-DE" sz="1400" dirty="0" smtClean="0">
                <a:solidFill>
                  <a:srgbClr val="2F314D"/>
                </a:solidFill>
              </a:rPr>
              <a:t>Round 2 – Cook </a:t>
            </a:r>
            <a:r>
              <a:rPr lang="de-DE" sz="1400" dirty="0" err="1" smtClean="0">
                <a:solidFill>
                  <a:srgbClr val="2F314D"/>
                </a:solidFill>
              </a:rPr>
              <a:t>every</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again</a:t>
            </a:r>
            <a:r>
              <a:rPr lang="de-DE" sz="1400" dirty="0" smtClean="0">
                <a:solidFill>
                  <a:srgbClr val="2F314D"/>
                </a:solidFill>
              </a:rPr>
              <a:t>, but double </a:t>
            </a:r>
            <a:r>
              <a:rPr lang="de-DE" sz="1400" dirty="0" err="1" smtClean="0">
                <a:solidFill>
                  <a:srgbClr val="2F314D"/>
                </a:solidFill>
              </a:rPr>
              <a:t>the</a:t>
            </a:r>
            <a:r>
              <a:rPr lang="de-DE" sz="1400" dirty="0" smtClean="0">
                <a:solidFill>
                  <a:srgbClr val="2F314D"/>
                </a:solidFill>
              </a:rPr>
              <a:t> </a:t>
            </a:r>
            <a:r>
              <a:rPr lang="de-DE" sz="1400" dirty="0" err="1" smtClean="0">
                <a:solidFill>
                  <a:srgbClr val="2F314D"/>
                </a:solidFill>
              </a:rPr>
              <a:t>effort</a:t>
            </a:r>
            <a:r>
              <a:rPr lang="de-DE" sz="1400" dirty="0" smtClean="0">
                <a:solidFill>
                  <a:srgbClr val="2F314D"/>
                </a:solidFill>
              </a:rPr>
              <a:t> (i.e. </a:t>
            </a:r>
            <a:r>
              <a:rPr lang="de-DE" sz="1400" dirty="0" err="1" smtClean="0">
                <a:solidFill>
                  <a:srgbClr val="2F314D"/>
                </a:solidFill>
              </a:rPr>
              <a:t>spend</a:t>
            </a:r>
            <a:r>
              <a:rPr lang="de-DE" sz="1400" dirty="0" smtClean="0">
                <a:solidFill>
                  <a:srgbClr val="2F314D"/>
                </a:solidFill>
              </a:rPr>
              <a:t> 1/4th </a:t>
            </a:r>
            <a:r>
              <a:rPr lang="de-DE" sz="1400" dirty="0" err="1" smtClean="0">
                <a:solidFill>
                  <a:srgbClr val="2F314D"/>
                </a:solidFill>
              </a:rPr>
              <a:t>of</a:t>
            </a:r>
            <a:r>
              <a:rPr lang="de-DE" sz="1400" dirty="0" smtClean="0">
                <a:solidFill>
                  <a:srgbClr val="2F314D"/>
                </a:solidFill>
              </a:rPr>
              <a:t> </a:t>
            </a:r>
            <a:r>
              <a:rPr lang="de-DE" sz="1400" dirty="0" err="1" smtClean="0">
                <a:solidFill>
                  <a:srgbClr val="2F314D"/>
                </a:solidFill>
              </a:rPr>
              <a:t>the</a:t>
            </a:r>
            <a:r>
              <a:rPr lang="de-DE" sz="1400" dirty="0" smtClean="0">
                <a:solidFill>
                  <a:srgbClr val="2F314D"/>
                </a:solidFill>
              </a:rPr>
              <a:t> time)</a:t>
            </a: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endParaRPr lang="de-DE" sz="1400" dirty="0" smtClean="0">
              <a:solidFill>
                <a:srgbClr val="2F314D"/>
              </a:solidFill>
            </a:endParaRPr>
          </a:p>
          <a:p>
            <a:endParaRPr lang="de-DE" sz="1400" dirty="0">
              <a:solidFill>
                <a:srgbClr val="2F314D"/>
              </a:solidFill>
            </a:endParaRPr>
          </a:p>
          <a:p>
            <a:r>
              <a:rPr lang="de-DE" sz="1400" dirty="0" smtClean="0">
                <a:solidFill>
                  <a:srgbClr val="2F314D"/>
                </a:solidFill>
              </a:rPr>
              <a:t>Repeat </a:t>
            </a:r>
            <a:r>
              <a:rPr lang="de-DE" sz="1400" dirty="0" err="1" smtClean="0">
                <a:solidFill>
                  <a:srgbClr val="2F314D"/>
                </a:solidFill>
              </a:rPr>
              <a:t>until</a:t>
            </a:r>
            <a:r>
              <a:rPr lang="de-DE" sz="1400" dirty="0" smtClean="0">
                <a:solidFill>
                  <a:srgbClr val="2F314D"/>
                </a:solidFill>
              </a:rPr>
              <a:t> </a:t>
            </a:r>
            <a:r>
              <a:rPr lang="de-DE" sz="1400" dirty="0" err="1" smtClean="0">
                <a:solidFill>
                  <a:srgbClr val="2F314D"/>
                </a:solidFill>
              </a:rPr>
              <a:t>one</a:t>
            </a:r>
            <a:r>
              <a:rPr lang="de-DE" sz="1400" dirty="0" smtClean="0">
                <a:solidFill>
                  <a:srgbClr val="2F314D"/>
                </a:solidFill>
              </a:rPr>
              <a:t> </a:t>
            </a:r>
            <a:r>
              <a:rPr lang="de-DE" sz="1400" dirty="0" err="1" smtClean="0">
                <a:solidFill>
                  <a:srgbClr val="2F314D"/>
                </a:solidFill>
              </a:rPr>
              <a:t>recipe</a:t>
            </a:r>
            <a:r>
              <a:rPr lang="de-DE" sz="1400" dirty="0" smtClean="0">
                <a:solidFill>
                  <a:srgbClr val="2F314D"/>
                </a:solidFill>
              </a:rPr>
              <a:t> </a:t>
            </a:r>
            <a:r>
              <a:rPr lang="de-DE" sz="1400" dirty="0" err="1" smtClean="0">
                <a:solidFill>
                  <a:srgbClr val="2F314D"/>
                </a:solidFill>
              </a:rPr>
              <a:t>remains</a:t>
            </a:r>
            <a:endParaRPr lang="de-DE" sz="1400" dirty="0">
              <a:solidFill>
                <a:srgbClr val="2F314D"/>
              </a:solidFill>
            </a:endParaRPr>
          </a:p>
        </p:txBody>
      </p:sp>
      <p:grpSp>
        <p:nvGrpSpPr>
          <p:cNvPr id="12" name="Gruppieren 11"/>
          <p:cNvGrpSpPr/>
          <p:nvPr/>
        </p:nvGrpSpPr>
        <p:grpSpPr>
          <a:xfrm>
            <a:off x="683568" y="1628378"/>
            <a:ext cx="8129145" cy="1003575"/>
            <a:chOff x="1014855" y="2384071"/>
            <a:chExt cx="8129145" cy="1003575"/>
          </a:xfrm>
        </p:grpSpPr>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996" y="2501186"/>
              <a:ext cx="900804" cy="886460"/>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3678" y="2501186"/>
              <a:ext cx="1081804" cy="885112"/>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6439" y="2482595"/>
              <a:ext cx="962725" cy="903843"/>
            </a:xfrm>
            <a:prstGeom prst="rect">
              <a:avLst/>
            </a:prstGeom>
          </p:spPr>
        </p:pic>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69789" y="2645625"/>
              <a:ext cx="900804" cy="596234"/>
            </a:xfrm>
            <a:prstGeom prst="rect">
              <a:avLst/>
            </a:prstGeom>
          </p:spPr>
        </p:pic>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7013" y="2384071"/>
              <a:ext cx="878925" cy="1002227"/>
            </a:xfrm>
            <a:prstGeom prst="rect">
              <a:avLst/>
            </a:prstGeom>
          </p:spPr>
        </p:pic>
        <p:pic>
          <p:nvPicPr>
            <p:cNvPr id="9" name="Grafik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6598" y="2420888"/>
              <a:ext cx="747402" cy="928590"/>
            </a:xfrm>
            <a:prstGeom prst="rect">
              <a:avLst/>
            </a:prstGeom>
          </p:spPr>
        </p:pic>
        <p:pic>
          <p:nvPicPr>
            <p:cNvPr id="10" name="Grafik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4855" y="2441510"/>
              <a:ext cx="852074" cy="887351"/>
            </a:xfrm>
            <a:prstGeom prst="rect">
              <a:avLst/>
            </a:prstGeom>
          </p:spPr>
        </p:pic>
        <p:pic>
          <p:nvPicPr>
            <p:cNvPr id="11" name="Grafik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02364" y="2453136"/>
              <a:ext cx="814858" cy="864095"/>
            </a:xfrm>
            <a:prstGeom prst="rect">
              <a:avLst/>
            </a:prstGeom>
          </p:spPr>
        </p:pic>
      </p:grpSp>
      <p:grpSp>
        <p:nvGrpSpPr>
          <p:cNvPr id="23" name="Gruppieren 22"/>
          <p:cNvGrpSpPr/>
          <p:nvPr/>
        </p:nvGrpSpPr>
        <p:grpSpPr>
          <a:xfrm>
            <a:off x="683568" y="1697443"/>
            <a:ext cx="852074" cy="864095"/>
            <a:chOff x="683568" y="2273929"/>
            <a:chExt cx="852074" cy="864095"/>
          </a:xfrm>
        </p:grpSpPr>
        <p:cxnSp>
          <p:nvCxnSpPr>
            <p:cNvPr id="14" name="Gerader Verbinder 13"/>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a:xfrm>
            <a:off x="5889664" y="1709073"/>
            <a:ext cx="852074" cy="864095"/>
            <a:chOff x="683568" y="2273929"/>
            <a:chExt cx="852074" cy="864095"/>
          </a:xfrm>
        </p:grpSpPr>
        <p:cxnSp>
          <p:nvCxnSpPr>
            <p:cNvPr id="26" name="Gerader Verbinder 25"/>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uppieren 27"/>
          <p:cNvGrpSpPr/>
          <p:nvPr/>
        </p:nvGrpSpPr>
        <p:grpSpPr>
          <a:xfrm>
            <a:off x="4746866" y="1709073"/>
            <a:ext cx="852074" cy="864095"/>
            <a:chOff x="683568" y="2273929"/>
            <a:chExt cx="852074" cy="864095"/>
          </a:xfrm>
        </p:grpSpPr>
        <p:cxnSp>
          <p:nvCxnSpPr>
            <p:cNvPr id="29" name="Gerader Verbinder 28"/>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 name="Gruppieren 30"/>
          <p:cNvGrpSpPr/>
          <p:nvPr/>
        </p:nvGrpSpPr>
        <p:grpSpPr>
          <a:xfrm>
            <a:off x="1657564" y="1709073"/>
            <a:ext cx="852074" cy="864095"/>
            <a:chOff x="683568" y="2273929"/>
            <a:chExt cx="852074" cy="864095"/>
          </a:xfrm>
        </p:grpSpPr>
        <p:cxnSp>
          <p:nvCxnSpPr>
            <p:cNvPr id="32" name="Gerader Verbinder 31"/>
            <p:cNvCxnSpPr/>
            <p:nvPr/>
          </p:nvCxnSpPr>
          <p:spPr>
            <a:xfrm>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683568" y="2273929"/>
              <a:ext cx="852074" cy="86409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p:nvGrpSpPr>
        <p:grpSpPr>
          <a:xfrm>
            <a:off x="542526" y="3287537"/>
            <a:ext cx="3944680" cy="1002367"/>
            <a:chOff x="542526" y="4066828"/>
            <a:chExt cx="3944680" cy="1002367"/>
          </a:xfrm>
        </p:grpSpPr>
        <p:pic>
          <p:nvPicPr>
            <p:cNvPr id="34" name="Grafik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52" y="4165352"/>
              <a:ext cx="962725" cy="903843"/>
            </a:xfrm>
            <a:prstGeom prst="rect">
              <a:avLst/>
            </a:prstGeom>
          </p:spPr>
        </p:pic>
        <p:pic>
          <p:nvPicPr>
            <p:cNvPr id="35" name="Grafik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2995" y="4328382"/>
              <a:ext cx="900804" cy="596234"/>
            </a:xfrm>
            <a:prstGeom prst="rect">
              <a:avLst/>
            </a:prstGeom>
          </p:spPr>
        </p:pic>
        <p:pic>
          <p:nvPicPr>
            <p:cNvPr id="36" name="Grafik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2526" y="4066828"/>
              <a:ext cx="878925" cy="1002227"/>
            </a:xfrm>
            <a:prstGeom prst="rect">
              <a:avLst/>
            </a:prstGeom>
          </p:spPr>
        </p:pic>
        <p:pic>
          <p:nvPicPr>
            <p:cNvPr id="37" name="Grafik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9804" y="4103645"/>
              <a:ext cx="747402" cy="928590"/>
            </a:xfrm>
            <a:prstGeom prst="rect">
              <a:avLst/>
            </a:prstGeom>
          </p:spPr>
        </p:pic>
      </p:grpSp>
    </p:spTree>
    <p:extLst>
      <p:ext uri="{BB962C8B-B14F-4D97-AF65-F5344CB8AC3E}">
        <p14:creationId xmlns:p14="http://schemas.microsoft.com/office/powerpoint/2010/main" val="2208601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BWater">
      <a:dk1>
        <a:srgbClr val="3B46D5"/>
      </a:dk1>
      <a:lt1>
        <a:srgbClr val="FFFFFF"/>
      </a:lt1>
      <a:dk2>
        <a:srgbClr val="3C46D4"/>
      </a:dk2>
      <a:lt2>
        <a:srgbClr val="FFFFFF"/>
      </a:lt2>
      <a:accent1>
        <a:srgbClr val="35B8EC"/>
      </a:accent1>
      <a:accent2>
        <a:srgbClr val="F7D309"/>
      </a:accent2>
      <a:accent3>
        <a:srgbClr val="60B33F"/>
      </a:accent3>
      <a:accent4>
        <a:srgbClr val="35B8EC"/>
      </a:accent4>
      <a:accent5>
        <a:srgbClr val="3B46D4"/>
      </a:accent5>
      <a:accent6>
        <a:srgbClr val="62B33F"/>
      </a:accent6>
      <a:hlink>
        <a:srgbClr val="35B8EC"/>
      </a:hlink>
      <a:folHlink>
        <a:srgbClr val="3C46D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OPIT_presentation_template_v3 [solo lectura]" id="{7B67DB57-420F-4523-9549-8B801EE08892}" vid="{B5FACCD0-6F6E-4562-94C8-C4D2FAB33BB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Template_empty</Template>
  <TotalTime>0</TotalTime>
  <Words>1360</Words>
  <Application>Microsoft Office PowerPoint</Application>
  <PresentationFormat>Bildschirmpräsentation (4:3)</PresentationFormat>
  <Paragraphs>205</Paragraphs>
  <Slides>22</Slides>
  <Notes>2</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22</vt:i4>
      </vt:variant>
    </vt:vector>
  </HeadingPairs>
  <TitlesOfParts>
    <vt:vector size="25" baseType="lpstr">
      <vt:lpstr>Arial</vt:lpstr>
      <vt:lpstr>Calibri</vt:lpstr>
      <vt:lpstr>Tema de Office</vt:lpstr>
      <vt:lpstr>Short-term water demand forecasting tool</vt:lpstr>
      <vt:lpstr>Introduction</vt:lpstr>
      <vt:lpstr>A scenario of use</vt:lpstr>
      <vt:lpstr>How to use the tool (high level overview)</vt:lpstr>
      <vt:lpstr>Forecast Generation</vt:lpstr>
      <vt:lpstr>Bayesian Optimization and HyperBand (BOHB)</vt:lpstr>
      <vt:lpstr>Bayesian Optimization and HyperBand (BOHB)</vt:lpstr>
      <vt:lpstr>Bayesian Optimization and HyperBand (BOHB)</vt:lpstr>
      <vt:lpstr>Bayesian Optimization and HyperBand (BOHB)</vt:lpstr>
      <vt:lpstr>Bayesian Optimization and HyperBand (BOHB)</vt:lpstr>
      <vt:lpstr>Bayesian Optimization and HyperBand (BOHB)</vt:lpstr>
      <vt:lpstr>Model Evaluation</vt:lpstr>
      <vt:lpstr>Spatial Resolution</vt:lpstr>
      <vt:lpstr>Forecast Generation</vt:lpstr>
      <vt:lpstr>Interoperability</vt:lpstr>
      <vt:lpstr>Tool Architecture</vt:lpstr>
      <vt:lpstr>Workflow I – Managing groups of meters (virtual meters)</vt:lpstr>
      <vt:lpstr>Workflow II – Training a Model</vt:lpstr>
      <vt:lpstr>Workflow III – Check Model Evaluation</vt:lpstr>
      <vt:lpstr>Workflow IV – Query the Model</vt:lpstr>
      <vt:lpstr>Workflow IV – Query the Model</vt:lpstr>
      <vt:lpstr>Final Remarks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Zimmermann</dc:creator>
  <cp:lastModifiedBy>Marcel Juschak</cp:lastModifiedBy>
  <cp:revision>221</cp:revision>
  <dcterms:created xsi:type="dcterms:W3CDTF">2018-09-06T13:01:37Z</dcterms:created>
  <dcterms:modified xsi:type="dcterms:W3CDTF">2023-11-14T14:33:23Z</dcterms:modified>
</cp:coreProperties>
</file>