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8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01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6581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20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20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8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66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5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0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6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4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7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9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3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5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6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22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atabank.worldbank.org/data/reports.aspx" TargetMode="External"/><Relationship Id="rId2" Type="http://schemas.openxmlformats.org/officeDocument/2006/relationships/hyperlink" Target="https://www.kaggle.com/unsdsn/world-happines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A7AE-D322-4FA8-B69A-C9EA4B06B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World Happiness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911BC-15FE-432E-94C7-8158BCDE6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6BCFB-53AA-41C4-8CA4-1FCCB08D5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15" y="2912986"/>
            <a:ext cx="4958409" cy="297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6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E540-D755-4675-BBB0-25CB82148C9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52438"/>
            <a:ext cx="11828463" cy="841375"/>
          </a:xfrm>
        </p:spPr>
        <p:txBody>
          <a:bodyPr/>
          <a:lstStyle/>
          <a:p>
            <a:pPr algn="ctr"/>
            <a:r>
              <a:rPr lang="en-US" b="1" dirty="0"/>
              <a:t>Team Members: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23C649-E609-4029-8C56-C02F5D84B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1" y="1434699"/>
            <a:ext cx="1767723" cy="22096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A0D6CE-E34C-45F3-AFA2-27D3C04DFA85}"/>
              </a:ext>
            </a:extLst>
          </p:cNvPr>
          <p:cNvSpPr txBox="1"/>
          <p:nvPr/>
        </p:nvSpPr>
        <p:spPr>
          <a:xfrm>
            <a:off x="3058644" y="2354859"/>
            <a:ext cx="308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Sinan Cengiz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567953-94DD-455E-81CD-9E90279B8251}"/>
              </a:ext>
            </a:extLst>
          </p:cNvPr>
          <p:cNvSpPr txBox="1"/>
          <p:nvPr/>
        </p:nvSpPr>
        <p:spPr>
          <a:xfrm>
            <a:off x="8741499" y="4826084"/>
            <a:ext cx="308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Tiffany Kao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F9B51D-8D6C-437B-9319-E44F7B451C1D}"/>
              </a:ext>
            </a:extLst>
          </p:cNvPr>
          <p:cNvSpPr txBox="1"/>
          <p:nvPr/>
        </p:nvSpPr>
        <p:spPr>
          <a:xfrm>
            <a:off x="3058644" y="4826084"/>
            <a:ext cx="308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Kan</a:t>
            </a:r>
            <a:r>
              <a:rPr lang="en-US" dirty="0"/>
              <a:t> Ming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1AD10-12C6-4325-9B13-A4B7DC20083D}"/>
              </a:ext>
            </a:extLst>
          </p:cNvPr>
          <p:cNvSpPr txBox="1"/>
          <p:nvPr/>
        </p:nvSpPr>
        <p:spPr>
          <a:xfrm>
            <a:off x="8741499" y="2362199"/>
            <a:ext cx="308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Ricardo Tirado</a:t>
            </a:r>
          </a:p>
        </p:txBody>
      </p:sp>
    </p:spTree>
    <p:extLst>
      <p:ext uri="{BB962C8B-B14F-4D97-AF65-F5344CB8AC3E}">
        <p14:creationId xmlns:p14="http://schemas.microsoft.com/office/powerpoint/2010/main" val="363367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F1D9-959F-4DA2-82F9-B536C941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Description/Outline: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C4B2D-3C48-40C3-A207-B440FFC93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data set from 2015 to 2017 which contains happiness scores of countries.</a:t>
            </a:r>
            <a:r>
              <a:rPr lang="en-US" b="1" dirty="0"/>
              <a:t> </a:t>
            </a:r>
            <a:r>
              <a:rPr lang="en-US" dirty="0"/>
              <a:t>We will examine the data set and answer following questions than put our finding in our final presentation to make it more visually understandable for consumers to help their decision-making process.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CE5D3-9F91-4110-B04D-68A50387B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019" y="391386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6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3E51-028A-49E1-9E1B-F57EF54B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Questions to Answer: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B0B80-52EC-4D8B-994C-97EAEEC2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Question 1 - </a:t>
            </a:r>
            <a:r>
              <a:rPr lang="en-US" dirty="0"/>
              <a:t>Which region of the world has higher mean happiness score then other regions?</a:t>
            </a:r>
            <a:r>
              <a:rPr lang="en-US" b="1" dirty="0"/>
              <a:t> 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Question 2 -  </a:t>
            </a:r>
            <a:r>
              <a:rPr lang="en-US" dirty="0"/>
              <a:t>Is there any correlation between GDP per capita and happiness score?</a:t>
            </a:r>
          </a:p>
          <a:p>
            <a:endParaRPr lang="en-US" dirty="0"/>
          </a:p>
          <a:p>
            <a:r>
              <a:rPr lang="en-US" b="1" dirty="0"/>
              <a:t>Question 3 -  </a:t>
            </a:r>
            <a:r>
              <a:rPr lang="en-US" dirty="0"/>
              <a:t>Does countries has higher level freedom, also has higher happiness score? Relationship between freedom level and happiness level?</a:t>
            </a:r>
          </a:p>
          <a:p>
            <a:endParaRPr lang="en-US" dirty="0"/>
          </a:p>
          <a:p>
            <a:r>
              <a:rPr lang="en-US" b="1" dirty="0"/>
              <a:t>Question 4 - </a:t>
            </a:r>
            <a:r>
              <a:rPr lang="en-US" dirty="0"/>
              <a:t>Does people have higher happiness level, also has higher life expectancy?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6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C166-A297-4678-AEAB-3225E13F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Questions to Answer: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74391-B49E-4CAD-9FFB-72689F259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Question 5 - </a:t>
            </a:r>
            <a:r>
              <a:rPr lang="en-US" dirty="0"/>
              <a:t>Does being more happy make people to have more babies or not. If there a correlation between happiness and fertility rate what is the direction?</a:t>
            </a:r>
          </a:p>
          <a:p>
            <a:r>
              <a:rPr lang="en-US" b="1" dirty="0"/>
              <a:t>Question 6 - </a:t>
            </a:r>
            <a:r>
              <a:rPr lang="en-US" dirty="0"/>
              <a:t>Does less trust in government lead to higher levels of terrorism?</a:t>
            </a:r>
          </a:p>
          <a:p>
            <a:r>
              <a:rPr lang="en-US" b="1" dirty="0"/>
              <a:t>Question 7 - </a:t>
            </a:r>
            <a:endParaRPr lang="en-US" dirty="0"/>
          </a:p>
          <a:p>
            <a:r>
              <a:rPr lang="en-US" b="1" dirty="0"/>
              <a:t>Question 8 –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3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40AD1-82E6-4007-94E2-7290D1EF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Sets to be Used in the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4A615-3826-403E-855A-44D34F304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Happiness scores by country from </a:t>
            </a:r>
            <a:r>
              <a:rPr lang="en-US" u="sng" dirty="0">
                <a:hlinkClick r:id="rId2"/>
              </a:rPr>
              <a:t>https://www.kaggle.com/unsdsn/world-happiness</a:t>
            </a:r>
            <a:endParaRPr lang="en-US" u="sng" dirty="0"/>
          </a:p>
          <a:p>
            <a:endParaRPr lang="en-US" dirty="0"/>
          </a:p>
          <a:p>
            <a:r>
              <a:rPr lang="en-US" dirty="0"/>
              <a:t>GDP Per Capita by Country Data : World Bank open data sources : </a:t>
            </a:r>
            <a:r>
              <a:rPr lang="en-US" dirty="0">
                <a:hlinkClick r:id="rId3"/>
              </a:rPr>
              <a:t>http://databank.worldbank.org/data/reports.aspx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Fertility Rate Per Woman Data : World Bank open data sources : http://databank.worldbank.org/data/reports.aspx?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9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F53BA1-9F87-4567-BDA1-D2CDDD81A776}"/>
              </a:ext>
            </a:extLst>
          </p:cNvPr>
          <p:cNvSpPr/>
          <p:nvPr/>
        </p:nvSpPr>
        <p:spPr>
          <a:xfrm>
            <a:off x="7610621" y="1655605"/>
            <a:ext cx="4581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Pearson r correlation coefficient = 0.73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2B391-8F20-4697-8870-819BFD2E66D8}"/>
              </a:ext>
            </a:extLst>
          </p:cNvPr>
          <p:cNvSpPr txBox="1"/>
          <p:nvPr/>
        </p:nvSpPr>
        <p:spPr>
          <a:xfrm>
            <a:off x="7610620" y="2278967"/>
            <a:ext cx="4417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results of our analysis we can state that there is </a:t>
            </a:r>
            <a:r>
              <a:rPr lang="en-US" b="1" dirty="0">
                <a:solidFill>
                  <a:srgbClr val="FF0000"/>
                </a:solidFill>
              </a:rPr>
              <a:t>a strong positive relationship </a:t>
            </a:r>
            <a:r>
              <a:rPr lang="en-US" dirty="0"/>
              <a:t>between GDP Per Capita and Happiness Score of a country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957E6-23DC-40A2-8B1C-D03EE931329C}"/>
              </a:ext>
            </a:extLst>
          </p:cNvPr>
          <p:cNvSpPr txBox="1"/>
          <p:nvPr/>
        </p:nvSpPr>
        <p:spPr>
          <a:xfrm>
            <a:off x="2321169" y="323557"/>
            <a:ext cx="7329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Question 4 – Birth Rate and Happiness Score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9DCDCC-B357-427E-8A6A-1626161DFC76}"/>
              </a:ext>
            </a:extLst>
          </p:cNvPr>
          <p:cNvSpPr txBox="1"/>
          <p:nvPr/>
        </p:nvSpPr>
        <p:spPr>
          <a:xfrm>
            <a:off x="8468751" y="1109726"/>
            <a:ext cx="270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05771-5F5D-4E93-9195-0C3814FE2000}"/>
              </a:ext>
            </a:extLst>
          </p:cNvPr>
          <p:cNvSpPr txBox="1"/>
          <p:nvPr/>
        </p:nvSpPr>
        <p:spPr>
          <a:xfrm>
            <a:off x="8468748" y="4158906"/>
            <a:ext cx="270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C58923-6336-4146-A0E1-23B3F820A740}"/>
              </a:ext>
            </a:extLst>
          </p:cNvPr>
          <p:cNvSpPr txBox="1"/>
          <p:nvPr/>
        </p:nvSpPr>
        <p:spPr>
          <a:xfrm>
            <a:off x="7723163" y="4726751"/>
            <a:ext cx="40796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  137</a:t>
            </a:r>
          </a:p>
          <a:p>
            <a:r>
              <a:rPr lang="en-US" dirty="0"/>
              <a:t>R Square 0.530437094  </a:t>
            </a:r>
          </a:p>
          <a:p>
            <a:r>
              <a:rPr lang="en-US" i="1" dirty="0"/>
              <a:t>P-value</a:t>
            </a:r>
            <a:r>
              <a:rPr lang="en-US" dirty="0"/>
              <a:t>  6.46E-24  </a:t>
            </a:r>
          </a:p>
          <a:p>
            <a:r>
              <a:rPr lang="en-US" i="1" dirty="0"/>
              <a:t>Coefficients</a:t>
            </a:r>
            <a:r>
              <a:rPr lang="en-US" dirty="0"/>
              <a:t>  0.0000437763</a:t>
            </a:r>
          </a:p>
          <a:p>
            <a:r>
              <a:rPr lang="en-US" dirty="0"/>
              <a:t>Each $10K = 0.437763</a:t>
            </a:r>
          </a:p>
          <a:p>
            <a:r>
              <a:rPr lang="en-US" dirty="0"/>
              <a:t>Each $30K = 1.313289 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31C2D769-F79F-4D20-92CC-6A8050EBA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64" y="1109726"/>
            <a:ext cx="7340065" cy="550505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EE70F3-75F9-43B3-AAF5-9D0A833F4A14}"/>
              </a:ext>
            </a:extLst>
          </p:cNvPr>
          <p:cNvSpPr txBox="1"/>
          <p:nvPr/>
        </p:nvSpPr>
        <p:spPr>
          <a:xfrm>
            <a:off x="5431950" y="2518118"/>
            <a:ext cx="173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Luxemburg</a:t>
            </a:r>
          </a:p>
          <a:p>
            <a:r>
              <a:rPr lang="en-US" sz="1200" dirty="0">
                <a:solidFill>
                  <a:schemeClr val="bg1"/>
                </a:solidFill>
              </a:rPr>
              <a:t>HS 6.9</a:t>
            </a:r>
          </a:p>
          <a:p>
            <a:r>
              <a:rPr lang="en-US" sz="1200" dirty="0">
                <a:solidFill>
                  <a:schemeClr val="bg1"/>
                </a:solidFill>
              </a:rPr>
              <a:t>GDP P C 101K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DDEADD-1C41-4647-B030-2069AFCFB9B0}"/>
              </a:ext>
            </a:extLst>
          </p:cNvPr>
          <p:cNvSpPr txBox="1"/>
          <p:nvPr/>
        </p:nvSpPr>
        <p:spPr>
          <a:xfrm>
            <a:off x="1456006" y="5280748"/>
            <a:ext cx="173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Brundi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HS 2.9</a:t>
            </a:r>
          </a:p>
          <a:p>
            <a:r>
              <a:rPr lang="en-US" sz="1200" dirty="0">
                <a:solidFill>
                  <a:schemeClr val="bg1"/>
                </a:solidFill>
              </a:rPr>
              <a:t>GDP P C $300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E654CF-22C6-499A-A36F-58B0BB34E9AC}"/>
              </a:ext>
            </a:extLst>
          </p:cNvPr>
          <p:cNvSpPr txBox="1"/>
          <p:nvPr/>
        </p:nvSpPr>
        <p:spPr>
          <a:xfrm>
            <a:off x="1456006" y="1701771"/>
            <a:ext cx="173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Spain</a:t>
            </a:r>
          </a:p>
          <a:p>
            <a:r>
              <a:rPr lang="en-US" sz="1200" dirty="0">
                <a:solidFill>
                  <a:schemeClr val="bg1"/>
                </a:solidFill>
              </a:rPr>
              <a:t>HS 6.3</a:t>
            </a:r>
          </a:p>
          <a:p>
            <a:r>
              <a:rPr lang="en-US" sz="1200" dirty="0">
                <a:solidFill>
                  <a:schemeClr val="bg1"/>
                </a:solidFill>
              </a:rPr>
              <a:t>GDP P C 26K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AB7AF4-D4BF-4BFB-BA65-B808938249CB}"/>
              </a:ext>
            </a:extLst>
          </p:cNvPr>
          <p:cNvSpPr txBox="1"/>
          <p:nvPr/>
        </p:nvSpPr>
        <p:spPr>
          <a:xfrm>
            <a:off x="3547267" y="2852615"/>
            <a:ext cx="173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USA</a:t>
            </a:r>
          </a:p>
          <a:p>
            <a:r>
              <a:rPr lang="en-US" sz="1200" dirty="0">
                <a:solidFill>
                  <a:schemeClr val="bg1"/>
                </a:solidFill>
              </a:rPr>
              <a:t>HS 7.1</a:t>
            </a:r>
          </a:p>
          <a:p>
            <a:r>
              <a:rPr lang="en-US" sz="1200" dirty="0">
                <a:solidFill>
                  <a:schemeClr val="bg1"/>
                </a:solidFill>
              </a:rPr>
              <a:t>GDP P C 56K</a:t>
            </a:r>
          </a:p>
        </p:txBody>
      </p:sp>
    </p:spTree>
    <p:extLst>
      <p:ext uri="{BB962C8B-B14F-4D97-AF65-F5344CB8AC3E}">
        <p14:creationId xmlns:p14="http://schemas.microsoft.com/office/powerpoint/2010/main" val="953563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4D9827-35EE-4603-BF61-2EC1DD330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3" y="1002543"/>
            <a:ext cx="7343337" cy="5507504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2F53BA1-9F87-4567-BDA1-D2CDDD81A776}"/>
              </a:ext>
            </a:extLst>
          </p:cNvPr>
          <p:cNvSpPr/>
          <p:nvPr/>
        </p:nvSpPr>
        <p:spPr>
          <a:xfrm>
            <a:off x="7610621" y="1655605"/>
            <a:ext cx="4581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Pearson r correlation coefficient = -0.32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2B391-8F20-4697-8870-819BFD2E66D8}"/>
              </a:ext>
            </a:extLst>
          </p:cNvPr>
          <p:cNvSpPr txBox="1"/>
          <p:nvPr/>
        </p:nvSpPr>
        <p:spPr>
          <a:xfrm>
            <a:off x="7610620" y="2278967"/>
            <a:ext cx="4417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results of our analysis we can state that there is </a:t>
            </a:r>
            <a:r>
              <a:rPr lang="en-US" b="1" dirty="0">
                <a:solidFill>
                  <a:srgbClr val="FF0000"/>
                </a:solidFill>
              </a:rPr>
              <a:t>a weak-medium negative relationship </a:t>
            </a:r>
            <a:r>
              <a:rPr lang="en-US" dirty="0"/>
              <a:t>between GDP Per Capita and Happiness Score of a country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957E6-23DC-40A2-8B1C-D03EE931329C}"/>
              </a:ext>
            </a:extLst>
          </p:cNvPr>
          <p:cNvSpPr txBox="1"/>
          <p:nvPr/>
        </p:nvSpPr>
        <p:spPr>
          <a:xfrm>
            <a:off x="2321169" y="323557"/>
            <a:ext cx="7329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Question 4 – Birth Rate and Happiness Score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9DCDCC-B357-427E-8A6A-1626161DFC76}"/>
              </a:ext>
            </a:extLst>
          </p:cNvPr>
          <p:cNvSpPr txBox="1"/>
          <p:nvPr/>
        </p:nvSpPr>
        <p:spPr>
          <a:xfrm>
            <a:off x="8468751" y="1109726"/>
            <a:ext cx="270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05771-5F5D-4E93-9195-0C3814FE2000}"/>
              </a:ext>
            </a:extLst>
          </p:cNvPr>
          <p:cNvSpPr txBox="1"/>
          <p:nvPr/>
        </p:nvSpPr>
        <p:spPr>
          <a:xfrm>
            <a:off x="8468748" y="4158906"/>
            <a:ext cx="270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C58923-6336-4146-A0E1-23B3F820A740}"/>
              </a:ext>
            </a:extLst>
          </p:cNvPr>
          <p:cNvSpPr txBox="1"/>
          <p:nvPr/>
        </p:nvSpPr>
        <p:spPr>
          <a:xfrm>
            <a:off x="7723163" y="4726751"/>
            <a:ext cx="4079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Square 0.41558496 </a:t>
            </a:r>
          </a:p>
          <a:p>
            <a:r>
              <a:rPr lang="en-US" dirty="0"/>
              <a:t>Observations  137</a:t>
            </a:r>
          </a:p>
          <a:p>
            <a:r>
              <a:rPr lang="en-US" i="1" dirty="0"/>
              <a:t>P-value</a:t>
            </a:r>
            <a:r>
              <a:rPr lang="en-US" dirty="0"/>
              <a:t>  1.89E-17 </a:t>
            </a:r>
          </a:p>
          <a:p>
            <a:r>
              <a:rPr lang="en-US" i="1" dirty="0"/>
              <a:t>Coefficients</a:t>
            </a:r>
            <a:r>
              <a:rPr lang="en-US" dirty="0"/>
              <a:t>  -0.726368483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915A70-9E41-4296-860D-DF2A98DB7E75}"/>
              </a:ext>
            </a:extLst>
          </p:cNvPr>
          <p:cNvSpPr txBox="1"/>
          <p:nvPr/>
        </p:nvSpPr>
        <p:spPr>
          <a:xfrm>
            <a:off x="5985803" y="5131581"/>
            <a:ext cx="173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Switzerland</a:t>
            </a:r>
          </a:p>
          <a:p>
            <a:r>
              <a:rPr lang="en-US" sz="1200" dirty="0">
                <a:solidFill>
                  <a:schemeClr val="bg1"/>
                </a:solidFill>
              </a:rPr>
              <a:t>HS 7.6</a:t>
            </a:r>
          </a:p>
          <a:p>
            <a:r>
              <a:rPr lang="en-US" sz="1200" dirty="0">
                <a:solidFill>
                  <a:schemeClr val="bg1"/>
                </a:solidFill>
              </a:rPr>
              <a:t>BR 1.5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1E2DD3-493A-482F-ABF1-5C2847538C44}"/>
              </a:ext>
            </a:extLst>
          </p:cNvPr>
          <p:cNvSpPr txBox="1"/>
          <p:nvPr/>
        </p:nvSpPr>
        <p:spPr>
          <a:xfrm>
            <a:off x="2438400" y="5003749"/>
            <a:ext cx="173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Armenia</a:t>
            </a:r>
          </a:p>
          <a:p>
            <a:r>
              <a:rPr lang="en-US" sz="1200" dirty="0">
                <a:solidFill>
                  <a:schemeClr val="bg1"/>
                </a:solidFill>
              </a:rPr>
              <a:t>HS 4.2</a:t>
            </a:r>
          </a:p>
          <a:p>
            <a:r>
              <a:rPr lang="en-US" sz="1200" dirty="0">
                <a:solidFill>
                  <a:schemeClr val="bg1"/>
                </a:solidFill>
              </a:rPr>
              <a:t>BR 1.6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984F4B-FAA7-4D16-AF81-6BC3210C2973}"/>
              </a:ext>
            </a:extLst>
          </p:cNvPr>
          <p:cNvSpPr txBox="1"/>
          <p:nvPr/>
        </p:nvSpPr>
        <p:spPr>
          <a:xfrm>
            <a:off x="4255477" y="1837144"/>
            <a:ext cx="173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Zambia</a:t>
            </a:r>
          </a:p>
          <a:p>
            <a:r>
              <a:rPr lang="en-US" sz="1200" dirty="0">
                <a:solidFill>
                  <a:schemeClr val="bg1"/>
                </a:solidFill>
              </a:rPr>
              <a:t>HS 5.1</a:t>
            </a:r>
          </a:p>
          <a:p>
            <a:r>
              <a:rPr lang="en-US" sz="1200" dirty="0">
                <a:solidFill>
                  <a:schemeClr val="bg1"/>
                </a:solidFill>
              </a:rPr>
              <a:t>BR 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0FF274-D2B0-4604-B9BC-199CA9E59C90}"/>
              </a:ext>
            </a:extLst>
          </p:cNvPr>
          <p:cNvSpPr txBox="1"/>
          <p:nvPr/>
        </p:nvSpPr>
        <p:spPr>
          <a:xfrm>
            <a:off x="1240301" y="1979607"/>
            <a:ext cx="173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Burundi</a:t>
            </a:r>
          </a:p>
          <a:p>
            <a:r>
              <a:rPr lang="en-US" sz="1200" dirty="0">
                <a:solidFill>
                  <a:schemeClr val="bg1"/>
                </a:solidFill>
              </a:rPr>
              <a:t>HS 2.9</a:t>
            </a:r>
          </a:p>
          <a:p>
            <a:r>
              <a:rPr lang="en-US" sz="1200" dirty="0">
                <a:solidFill>
                  <a:schemeClr val="bg1"/>
                </a:solidFill>
              </a:rPr>
              <a:t>BR 5.7</a:t>
            </a:r>
          </a:p>
        </p:txBody>
      </p:sp>
    </p:spTree>
    <p:extLst>
      <p:ext uri="{BB962C8B-B14F-4D97-AF65-F5344CB8AC3E}">
        <p14:creationId xmlns:p14="http://schemas.microsoft.com/office/powerpoint/2010/main" val="1533164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</TotalTime>
  <Words>441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   World Happiness Project </vt:lpstr>
      <vt:lpstr>Team Members:    </vt:lpstr>
      <vt:lpstr>Project Description/Outline: </vt:lpstr>
      <vt:lpstr>Research Questions to Answer: </vt:lpstr>
      <vt:lpstr>Research Questions to Answer: </vt:lpstr>
      <vt:lpstr>Data Sets to be Used in the Project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 Project </dc:title>
  <dc:creator>sinan cengiz</dc:creator>
  <cp:lastModifiedBy>sinan cengiz</cp:lastModifiedBy>
  <cp:revision>16</cp:revision>
  <dcterms:created xsi:type="dcterms:W3CDTF">2018-04-10T23:14:38Z</dcterms:created>
  <dcterms:modified xsi:type="dcterms:W3CDTF">2018-04-12T20:34:21Z</dcterms:modified>
</cp:coreProperties>
</file>