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5" r:id="rId9"/>
    <p:sldId id="264" r:id="rId10"/>
    <p:sldId id="263" r:id="rId11"/>
    <p:sldId id="271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58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2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reports.aspx" TargetMode="External"/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A7AE-D322-4FA8-B69A-C9EA4B06B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World Happiness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911BC-15FE-432E-94C7-8158BCDE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6BCFB-53AA-41C4-8CA4-1FCCB08D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912986"/>
            <a:ext cx="4958409" cy="29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1BDD-506F-4787-A390-70C70EE7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Test Result for</a:t>
            </a:r>
            <a:br>
              <a:rPr lang="en-US" dirty="0"/>
            </a:br>
            <a:r>
              <a:rPr lang="en-US" dirty="0"/>
              <a:t> Happiness – Birth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5DDFE-34DB-4964-BEE2-40C9C6DFDBF7}"/>
              </a:ext>
            </a:extLst>
          </p:cNvPr>
          <p:cNvSpPr/>
          <p:nvPr/>
        </p:nvSpPr>
        <p:spPr>
          <a:xfrm>
            <a:off x="964334" y="3095339"/>
            <a:ext cx="5793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dirty="0"/>
              <a:t>  (Pearson r correlation coefficient) =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44962-4085-4A2F-BC12-5147E6B63378}"/>
              </a:ext>
            </a:extLst>
          </p:cNvPr>
          <p:cNvSpPr/>
          <p:nvPr/>
        </p:nvSpPr>
        <p:spPr>
          <a:xfrm>
            <a:off x="7092339" y="3095339"/>
            <a:ext cx="13292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0.32519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213706-3723-4309-8AD5-A6944F14F19C}"/>
              </a:ext>
            </a:extLst>
          </p:cNvPr>
          <p:cNvSpPr/>
          <p:nvPr/>
        </p:nvSpPr>
        <p:spPr>
          <a:xfrm>
            <a:off x="5254496" y="2243461"/>
            <a:ext cx="3675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Happiness - GDP Per Capita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F7A4E-24DB-45BF-AF39-94257B642867}"/>
              </a:ext>
            </a:extLst>
          </p:cNvPr>
          <p:cNvSpPr txBox="1"/>
          <p:nvPr/>
        </p:nvSpPr>
        <p:spPr>
          <a:xfrm>
            <a:off x="1083212" y="4318782"/>
            <a:ext cx="8328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is a medium negative relationship between Birth Rate and Happiness Score of a country</a:t>
            </a:r>
          </a:p>
        </p:txBody>
      </p:sp>
    </p:spTree>
    <p:extLst>
      <p:ext uri="{BB962C8B-B14F-4D97-AF65-F5344CB8AC3E}">
        <p14:creationId xmlns:p14="http://schemas.microsoft.com/office/powerpoint/2010/main" val="387121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2EA0-B6D9-4787-AC3B-6BFD24FB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DBA9-3580-4B6B-B131-063D8A4C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 generates an equation to describe the statistical relationship between one or more predictor variables and the response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E9D8E-53FE-4842-8E4B-1F399161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3" y="3615397"/>
            <a:ext cx="2113097" cy="22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779D-A8F2-47DD-96CD-E25FEF4E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Regration</a:t>
            </a:r>
            <a:r>
              <a:rPr lang="en-US" dirty="0"/>
              <a:t> Analysis</a:t>
            </a:r>
            <a:br>
              <a:rPr lang="en-US" dirty="0"/>
            </a:br>
            <a:r>
              <a:rPr lang="en-US" dirty="0"/>
              <a:t>Happiness – GDP Per Capita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3D6C0-89A2-4E3E-A9E6-D045C4D13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5" t="29196" r="1692" b="11161"/>
          <a:stretch/>
        </p:blipFill>
        <p:spPr>
          <a:xfrm>
            <a:off x="267285" y="1853247"/>
            <a:ext cx="11408899" cy="46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9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194C-3430-4A85-BC0B-6D8031F5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984"/>
          </a:xfrm>
        </p:spPr>
        <p:txBody>
          <a:bodyPr/>
          <a:lstStyle/>
          <a:p>
            <a:pPr algn="ctr"/>
            <a:r>
              <a:rPr lang="en-US" dirty="0"/>
              <a:t>Regression Analysis </a:t>
            </a:r>
            <a:br>
              <a:rPr lang="en-US" dirty="0"/>
            </a:br>
            <a:r>
              <a:rPr lang="en-US" dirty="0" err="1"/>
              <a:t>Hapiness</a:t>
            </a:r>
            <a:r>
              <a:rPr lang="en-US" dirty="0"/>
              <a:t> – Birth 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6AEE9-ADD9-4314-BF60-7211F276D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9" t="35070" r="5500" b="13212"/>
          <a:stretch/>
        </p:blipFill>
        <p:spPr>
          <a:xfrm>
            <a:off x="466467" y="1871002"/>
            <a:ext cx="10956499" cy="45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4F7A-95B4-42BA-82AF-5516C3E9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FBF7-AA29-40E4-AE5E-EF359E64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FF0000"/>
                </a:solidFill>
              </a:rPr>
              <a:t>R Square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R Square equals 0.962, which is a very good fit. 96% of the variation in Quantity Sold is explained by the independent variables Price and Advertising. The closer to 1, the better the regression line (read on) fits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9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E540-D755-4675-BBB0-25CB82148C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11828463" cy="841375"/>
          </a:xfrm>
        </p:spPr>
        <p:txBody>
          <a:bodyPr/>
          <a:lstStyle/>
          <a:p>
            <a:pPr algn="ctr"/>
            <a:r>
              <a:rPr lang="en-US" b="1" dirty="0"/>
              <a:t>Team Members: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23C649-E609-4029-8C56-C02F5D84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1" y="1434699"/>
            <a:ext cx="1767723" cy="2209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0D6CE-E34C-45F3-AFA2-27D3C04DFA85}"/>
              </a:ext>
            </a:extLst>
          </p:cNvPr>
          <p:cNvSpPr txBox="1"/>
          <p:nvPr/>
        </p:nvSpPr>
        <p:spPr>
          <a:xfrm>
            <a:off x="3058644" y="235485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Sinan Cengiz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67953-94DD-455E-81CD-9E90279B8251}"/>
              </a:ext>
            </a:extLst>
          </p:cNvPr>
          <p:cNvSpPr txBox="1"/>
          <p:nvPr/>
        </p:nvSpPr>
        <p:spPr>
          <a:xfrm>
            <a:off x="8741499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Tiffany Kao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9B51D-8D6C-437B-9319-E44F7B451C1D}"/>
              </a:ext>
            </a:extLst>
          </p:cNvPr>
          <p:cNvSpPr txBox="1"/>
          <p:nvPr/>
        </p:nvSpPr>
        <p:spPr>
          <a:xfrm>
            <a:off x="3058644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Kan</a:t>
            </a:r>
            <a:r>
              <a:rPr lang="en-US" dirty="0"/>
              <a:t> 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1AD10-12C6-4325-9B13-A4B7DC20083D}"/>
              </a:ext>
            </a:extLst>
          </p:cNvPr>
          <p:cNvSpPr txBox="1"/>
          <p:nvPr/>
        </p:nvSpPr>
        <p:spPr>
          <a:xfrm>
            <a:off x="8741499" y="236219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Ricardo Tirado</a:t>
            </a:r>
          </a:p>
        </p:txBody>
      </p:sp>
    </p:spTree>
    <p:extLst>
      <p:ext uri="{BB962C8B-B14F-4D97-AF65-F5344CB8AC3E}">
        <p14:creationId xmlns:p14="http://schemas.microsoft.com/office/powerpoint/2010/main" val="363367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F1D9-959F-4DA2-82F9-B536C941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Description/Outline: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4B2D-3C48-40C3-A207-B440FFC9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data set from 2015 to 2017 which contains happiness scores of countries.</a:t>
            </a:r>
            <a:r>
              <a:rPr lang="en-US" b="1" dirty="0"/>
              <a:t> </a:t>
            </a:r>
            <a:r>
              <a:rPr lang="en-US" dirty="0"/>
              <a:t>We will examine the data set and answer following questions than put our finding in our final presentation to make it more visually understandable for consumers to help their decision-making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E5D3-9F91-4110-B04D-68A50387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19" y="39138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6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E51-028A-49E1-9E1B-F57EF54B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0B80-52EC-4D8B-994C-97EAEEC2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Question 1 - </a:t>
            </a:r>
            <a:r>
              <a:rPr lang="en-US" dirty="0"/>
              <a:t>Which region of the world has higher mean happiness score then other regions?</a:t>
            </a:r>
            <a:r>
              <a:rPr lang="en-US" b="1" dirty="0"/>
              <a:t>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Question 2 -  </a:t>
            </a:r>
            <a:r>
              <a:rPr lang="en-US" dirty="0"/>
              <a:t>Is there any correlation between GDP per capita and happiness score?</a:t>
            </a:r>
          </a:p>
          <a:p>
            <a:endParaRPr lang="en-US" dirty="0"/>
          </a:p>
          <a:p>
            <a:r>
              <a:rPr lang="en-US" b="1" dirty="0"/>
              <a:t>Question 3 -  </a:t>
            </a:r>
            <a:r>
              <a:rPr lang="en-US" dirty="0"/>
              <a:t>Does countries has higher level freedom, also has higher happiness score? Relationship between freedom level and happiness level?</a:t>
            </a:r>
          </a:p>
          <a:p>
            <a:endParaRPr lang="en-US" dirty="0"/>
          </a:p>
          <a:p>
            <a:r>
              <a:rPr lang="en-US" b="1" dirty="0"/>
              <a:t>Question 4 - </a:t>
            </a:r>
            <a:r>
              <a:rPr lang="en-US" dirty="0"/>
              <a:t>Does people have higher happiness level, also has higher life expectancy?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6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166-A297-4678-AEAB-3225E13F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4391-B49E-4CAD-9FFB-72689F25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5 - </a:t>
            </a:r>
            <a:r>
              <a:rPr lang="en-US" dirty="0"/>
              <a:t>Does being more happy make people to have more babies or not. If there a correlation between happiness and fertility rate what is the direction?</a:t>
            </a:r>
          </a:p>
          <a:p>
            <a:r>
              <a:rPr lang="en-US" b="1" dirty="0"/>
              <a:t>Question 6 - </a:t>
            </a:r>
            <a:r>
              <a:rPr lang="en-US" dirty="0"/>
              <a:t>Does less trust in government lead to higher levels of terrorism?</a:t>
            </a:r>
          </a:p>
          <a:p>
            <a:r>
              <a:rPr lang="en-US" b="1" dirty="0"/>
              <a:t>Question 7 - </a:t>
            </a:r>
            <a:endParaRPr lang="en-US" dirty="0"/>
          </a:p>
          <a:p>
            <a:r>
              <a:rPr lang="en-US" b="1" dirty="0"/>
              <a:t>Question 8 –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0AD1-82E6-4007-94E2-7290D1EF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Sets to be Used in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A615-3826-403E-855A-44D34F3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scores by country from </a:t>
            </a:r>
            <a:r>
              <a:rPr lang="en-US" u="sng" dirty="0">
                <a:hlinkClick r:id="rId2"/>
              </a:rPr>
              <a:t>https://www.kaggle.com/unsdsn/world-happiness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GDP Per Capita by Country Data : World Bank open data sources : </a:t>
            </a:r>
            <a:r>
              <a:rPr lang="en-US" dirty="0">
                <a:hlinkClick r:id="rId3"/>
              </a:rPr>
              <a:t>http://databank.worldbank.org/data/reports.aspx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Fertility Rate Per Woman Data : World Bank open data sources : http://databank.worldbank.org/data/reports.aspx?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13F2-1371-4E50-8B7D-D8927C8F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04D9B-82C4-4A68-9970-F4E0AA12A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7" y="205650"/>
            <a:ext cx="8391497" cy="6293624"/>
          </a:xfrm>
        </p:spPr>
      </p:pic>
    </p:spTree>
    <p:extLst>
      <p:ext uri="{BB962C8B-B14F-4D97-AF65-F5344CB8AC3E}">
        <p14:creationId xmlns:p14="http://schemas.microsoft.com/office/powerpoint/2010/main" val="86878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D9827-35EE-4603-BF61-2EC1DD330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5" y="1109726"/>
            <a:ext cx="7343337" cy="550750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F53BA1-9F87-4567-BDA1-D2CDDD81A776}"/>
              </a:ext>
            </a:extLst>
          </p:cNvPr>
          <p:cNvSpPr/>
          <p:nvPr/>
        </p:nvSpPr>
        <p:spPr>
          <a:xfrm>
            <a:off x="7610621" y="1655605"/>
            <a:ext cx="4417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Pearson r correlation coefficient =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0.73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2B391-8F20-4697-8870-819BFD2E66D8}"/>
              </a:ext>
            </a:extLst>
          </p:cNvPr>
          <p:cNvSpPr txBox="1"/>
          <p:nvPr/>
        </p:nvSpPr>
        <p:spPr>
          <a:xfrm>
            <a:off x="7610620" y="2278967"/>
            <a:ext cx="4417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is a strong positive relationship between GDP Per Capita and Happiness Score of a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957E6-23DC-40A2-8B1C-D03EE931329C}"/>
              </a:ext>
            </a:extLst>
          </p:cNvPr>
          <p:cNvSpPr txBox="1"/>
          <p:nvPr/>
        </p:nvSpPr>
        <p:spPr>
          <a:xfrm>
            <a:off x="2321169" y="323557"/>
            <a:ext cx="73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 4 – Birth Rate and Happiness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DCDCC-B357-427E-8A6A-1626161DFC76}"/>
              </a:ext>
            </a:extLst>
          </p:cNvPr>
          <p:cNvSpPr txBox="1"/>
          <p:nvPr/>
        </p:nvSpPr>
        <p:spPr>
          <a:xfrm>
            <a:off x="8468751" y="1109726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05771-5F5D-4E93-9195-0C3814FE2000}"/>
              </a:ext>
            </a:extLst>
          </p:cNvPr>
          <p:cNvSpPr txBox="1"/>
          <p:nvPr/>
        </p:nvSpPr>
        <p:spPr>
          <a:xfrm>
            <a:off x="8468748" y="3863478"/>
            <a:ext cx="270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58923-6336-4146-A0E1-23B3F820A740}"/>
              </a:ext>
            </a:extLst>
          </p:cNvPr>
          <p:cNvSpPr txBox="1"/>
          <p:nvPr/>
        </p:nvSpPr>
        <p:spPr>
          <a:xfrm>
            <a:off x="7723163" y="4431323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Square</a:t>
            </a:r>
          </a:p>
        </p:txBody>
      </p:sp>
    </p:spTree>
    <p:extLst>
      <p:ext uri="{BB962C8B-B14F-4D97-AF65-F5344CB8AC3E}">
        <p14:creationId xmlns:p14="http://schemas.microsoft.com/office/powerpoint/2010/main" val="153316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9DD-F4D4-473D-B798-C3DDEC97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Test Result for</a:t>
            </a:r>
            <a:br>
              <a:rPr lang="en-US" dirty="0"/>
            </a:br>
            <a:r>
              <a:rPr lang="en-US" dirty="0"/>
              <a:t> Happiness – GDP Per Capita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DB967E-1F4D-4AE0-AF65-7EEE17F48A91}"/>
              </a:ext>
            </a:extLst>
          </p:cNvPr>
          <p:cNvSpPr/>
          <p:nvPr/>
        </p:nvSpPr>
        <p:spPr>
          <a:xfrm>
            <a:off x="964334" y="3095339"/>
            <a:ext cx="5793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dirty="0"/>
              <a:t>  (Pearson r correlation coefficient) =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00E77B-C062-481C-9CBB-0CCA1DFEAF6C}"/>
              </a:ext>
            </a:extLst>
          </p:cNvPr>
          <p:cNvSpPr/>
          <p:nvPr/>
        </p:nvSpPr>
        <p:spPr>
          <a:xfrm>
            <a:off x="7092339" y="3095339"/>
            <a:ext cx="10096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0.73372</a:t>
            </a:r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1582D-8B61-4E38-B056-6EF32C85D29E}"/>
              </a:ext>
            </a:extLst>
          </p:cNvPr>
          <p:cNvSpPr/>
          <p:nvPr/>
        </p:nvSpPr>
        <p:spPr>
          <a:xfrm>
            <a:off x="5254496" y="2243461"/>
            <a:ext cx="3675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Happiness - GDP Per Capita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C146C3-04AD-4FB2-8C47-33B17327843E}"/>
              </a:ext>
            </a:extLst>
          </p:cNvPr>
          <p:cNvSpPr txBox="1"/>
          <p:nvPr/>
        </p:nvSpPr>
        <p:spPr>
          <a:xfrm>
            <a:off x="1083212" y="4318782"/>
            <a:ext cx="8328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is a strong positive relationship between GDP Per Capita and Happiness Score of a country</a:t>
            </a:r>
          </a:p>
        </p:txBody>
      </p:sp>
    </p:spTree>
    <p:extLst>
      <p:ext uri="{BB962C8B-B14F-4D97-AF65-F5344CB8AC3E}">
        <p14:creationId xmlns:p14="http://schemas.microsoft.com/office/powerpoint/2010/main" val="106073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427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   World Happiness Project </vt:lpstr>
      <vt:lpstr>Team Members:    </vt:lpstr>
      <vt:lpstr>Project Description/Outline: </vt:lpstr>
      <vt:lpstr>Research Questions to Answer: </vt:lpstr>
      <vt:lpstr>Research Questions to Answer: </vt:lpstr>
      <vt:lpstr>Data Sets to be Used in the Project</vt:lpstr>
      <vt:lpstr>PowerPoint Presentation</vt:lpstr>
      <vt:lpstr>PowerPoint Presentation</vt:lpstr>
      <vt:lpstr>Correlation Test Result for  Happiness – GDP Per Capita</vt:lpstr>
      <vt:lpstr>Correlation Test Result for  Happiness – Birth Rate</vt:lpstr>
      <vt:lpstr>Regression Analysis</vt:lpstr>
      <vt:lpstr>Regration Analysis Happiness – GDP Per Capita</vt:lpstr>
      <vt:lpstr>Regression Analysis  Hapiness – Birth Rate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Project </dc:title>
  <dc:creator>sinan cengiz</dc:creator>
  <cp:lastModifiedBy>sinan cengiz</cp:lastModifiedBy>
  <cp:revision>12</cp:revision>
  <dcterms:created xsi:type="dcterms:W3CDTF">2018-04-10T23:14:38Z</dcterms:created>
  <dcterms:modified xsi:type="dcterms:W3CDTF">2018-04-12T20:08:41Z</dcterms:modified>
</cp:coreProperties>
</file>