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7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581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66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5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7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5372E6-5C80-43C9-AA4A-63A6D2675B6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7E24-28AE-4825-B1CE-E2740D95C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2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nk.worldbank.org/data/reports.aspx" TargetMode="External"/><Relationship Id="rId2" Type="http://schemas.openxmlformats.org/officeDocument/2006/relationships/hyperlink" Target="https://www.kaggle.com/unsdsn/world-happine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A7AE-D322-4FA8-B69A-C9EA4B06B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World Happiness Project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6BCFB-53AA-41C4-8CA4-1FCCB08D5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2912986"/>
            <a:ext cx="4958409" cy="29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E540-D755-4675-BBB0-25CB82148C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11828463" cy="841375"/>
          </a:xfrm>
        </p:spPr>
        <p:txBody>
          <a:bodyPr/>
          <a:lstStyle/>
          <a:p>
            <a:pPr algn="ctr"/>
            <a:r>
              <a:rPr lang="en-US" b="1" dirty="0"/>
              <a:t>Team Members: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23C649-E609-4029-8C56-C02F5D84B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1" y="1434699"/>
            <a:ext cx="1767723" cy="2209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A0D6CE-E34C-45F3-AFA2-27D3C04DFA85}"/>
              </a:ext>
            </a:extLst>
          </p:cNvPr>
          <p:cNvSpPr txBox="1"/>
          <p:nvPr/>
        </p:nvSpPr>
        <p:spPr>
          <a:xfrm>
            <a:off x="3058644" y="2354859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Sinan Cengiz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67953-94DD-455E-81CD-9E90279B8251}"/>
              </a:ext>
            </a:extLst>
          </p:cNvPr>
          <p:cNvSpPr txBox="1"/>
          <p:nvPr/>
        </p:nvSpPr>
        <p:spPr>
          <a:xfrm>
            <a:off x="8741499" y="4826084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Tiffany Kao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9B51D-8D6C-437B-9319-E44F7B451C1D}"/>
              </a:ext>
            </a:extLst>
          </p:cNvPr>
          <p:cNvSpPr txBox="1"/>
          <p:nvPr/>
        </p:nvSpPr>
        <p:spPr>
          <a:xfrm>
            <a:off x="3058644" y="4826084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Kan</a:t>
            </a:r>
            <a:r>
              <a:rPr lang="en-US" dirty="0"/>
              <a:t> Ming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1AD10-12C6-4325-9B13-A4B7DC20083D}"/>
              </a:ext>
            </a:extLst>
          </p:cNvPr>
          <p:cNvSpPr txBox="1"/>
          <p:nvPr/>
        </p:nvSpPr>
        <p:spPr>
          <a:xfrm>
            <a:off x="8741499" y="2362199"/>
            <a:ext cx="308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Ricardo Tirado</a:t>
            </a:r>
          </a:p>
        </p:txBody>
      </p:sp>
    </p:spTree>
    <p:extLst>
      <p:ext uri="{BB962C8B-B14F-4D97-AF65-F5344CB8AC3E}">
        <p14:creationId xmlns:p14="http://schemas.microsoft.com/office/powerpoint/2010/main" val="363367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F1D9-959F-4DA2-82F9-B536C941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Description/Outline: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4B2D-3C48-40C3-A207-B440FFC9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data set from 2015 to 2017 which contains happiness scores of countries.</a:t>
            </a:r>
            <a:r>
              <a:rPr lang="en-US" b="1" dirty="0"/>
              <a:t> </a:t>
            </a:r>
            <a:r>
              <a:rPr lang="en-US" dirty="0"/>
              <a:t>We will examine the data set and answer following questions then put our finding in our final presentation to make it more visually understandable for consumers to help their decision-making process.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E5D3-9F91-4110-B04D-68A50387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019" y="391386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6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3E51-028A-49E1-9E1B-F57EF54B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Questions to Answer: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0B80-52EC-4D8B-994C-97EAEEC2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Question 1 - </a:t>
            </a:r>
            <a:r>
              <a:rPr lang="en-US" dirty="0"/>
              <a:t>Which region of the world has higher mean happiness score then other regions?</a:t>
            </a:r>
            <a:r>
              <a:rPr lang="en-US" b="1" dirty="0"/>
              <a:t>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Question 2 -  </a:t>
            </a:r>
            <a:r>
              <a:rPr lang="en-US" dirty="0"/>
              <a:t>Is there any correlation between GDP per capita and happiness score?</a:t>
            </a:r>
          </a:p>
          <a:p>
            <a:endParaRPr lang="en-US" dirty="0"/>
          </a:p>
          <a:p>
            <a:r>
              <a:rPr lang="en-US" b="1" dirty="0"/>
              <a:t>Question 3 -  </a:t>
            </a:r>
            <a:r>
              <a:rPr lang="en-US" dirty="0"/>
              <a:t>Does countries has higher level freedom, also has higher happiness score? Relationship between freedom level and happiness level?</a:t>
            </a:r>
          </a:p>
          <a:p>
            <a:endParaRPr lang="en-US" dirty="0"/>
          </a:p>
          <a:p>
            <a:r>
              <a:rPr lang="en-US" b="1" dirty="0"/>
              <a:t>Question 4 - </a:t>
            </a:r>
            <a:r>
              <a:rPr lang="en-US" dirty="0"/>
              <a:t>Does people have higher happiness level, also has higher life expectancy?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6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C166-A297-4678-AEAB-3225E13F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Questions to Answer: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4391-B49E-4CAD-9FFB-72689F25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5 - </a:t>
            </a:r>
            <a:r>
              <a:rPr lang="en-US" dirty="0"/>
              <a:t>Does being more happy make people to have more babies or not. If there a correlation between happiness and fertility rate what is the direction?</a:t>
            </a:r>
          </a:p>
          <a:p>
            <a:r>
              <a:rPr lang="en-US" b="1" dirty="0"/>
              <a:t>Question 6 - </a:t>
            </a:r>
            <a:r>
              <a:rPr lang="en-US" dirty="0"/>
              <a:t>Does Form of government influence the level of happiness?</a:t>
            </a:r>
          </a:p>
          <a:p>
            <a:r>
              <a:rPr lang="en-US" b="1" dirty="0"/>
              <a:t>Question 7 - </a:t>
            </a:r>
            <a:endParaRPr lang="en-US" dirty="0"/>
          </a:p>
          <a:p>
            <a:r>
              <a:rPr lang="en-US" b="1" dirty="0"/>
              <a:t>Question 8 -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3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0AD1-82E6-4007-94E2-7290D1EF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Sets to be Used in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A615-3826-403E-855A-44D34F30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scores by country from </a:t>
            </a:r>
            <a:r>
              <a:rPr lang="en-US" u="sng" dirty="0">
                <a:hlinkClick r:id="rId2"/>
              </a:rPr>
              <a:t>https://www.kaggle.com/unsdsn/world-happiness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GDP Per Capita by Country Data : World Bank open data sources : </a:t>
            </a:r>
            <a:r>
              <a:rPr lang="en-US" dirty="0">
                <a:hlinkClick r:id="rId3"/>
              </a:rPr>
              <a:t>http://databank.worldbank.org/data/reports.aspx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Fertility Rate Per Woman Data : World Bank open data sources : http://databank.worldbank.org/data/reports.aspx?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9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4D7D0-2137-41AC-8CF3-86805B05934E}"/>
              </a:ext>
            </a:extLst>
          </p:cNvPr>
          <p:cNvSpPr/>
          <p:nvPr/>
        </p:nvSpPr>
        <p:spPr>
          <a:xfrm>
            <a:off x="7171263" y="1820430"/>
            <a:ext cx="4177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Pearson r correlation coefficient =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15C6F-68EC-49CF-848D-50C5A8E8307E}"/>
              </a:ext>
            </a:extLst>
          </p:cNvPr>
          <p:cNvSpPr/>
          <p:nvPr/>
        </p:nvSpPr>
        <p:spPr>
          <a:xfrm>
            <a:off x="11186379" y="182043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0.73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6C710-8C4C-4AC8-A3E8-867856B20B4A}"/>
              </a:ext>
            </a:extLst>
          </p:cNvPr>
          <p:cNvSpPr/>
          <p:nvPr/>
        </p:nvSpPr>
        <p:spPr>
          <a:xfrm>
            <a:off x="8418037" y="1280908"/>
            <a:ext cx="2043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Correlation Analysis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0F145-CBF9-4884-9772-A0604E57EF28}"/>
              </a:ext>
            </a:extLst>
          </p:cNvPr>
          <p:cNvSpPr txBox="1"/>
          <p:nvPr/>
        </p:nvSpPr>
        <p:spPr>
          <a:xfrm>
            <a:off x="7424149" y="2533411"/>
            <a:ext cx="4265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results of our analysis we can state that there is </a:t>
            </a:r>
            <a:r>
              <a:rPr lang="en-US" b="1" dirty="0">
                <a:solidFill>
                  <a:srgbClr val="FF0000"/>
                </a:solidFill>
              </a:rPr>
              <a:t>a strong positive  relationship</a:t>
            </a:r>
            <a:r>
              <a:rPr lang="en-US" b="1" dirty="0"/>
              <a:t> </a:t>
            </a:r>
            <a:r>
              <a:rPr lang="en-US" dirty="0"/>
              <a:t>between Happiness Score and GDP Per Capita of a country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01DC8-35AB-4A7A-9405-D30B57007CEE}"/>
              </a:ext>
            </a:extLst>
          </p:cNvPr>
          <p:cNvSpPr txBox="1"/>
          <p:nvPr/>
        </p:nvSpPr>
        <p:spPr>
          <a:xfrm>
            <a:off x="7500958" y="4170570"/>
            <a:ext cx="4111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Analysis Result</a:t>
            </a:r>
          </a:p>
          <a:p>
            <a:endParaRPr lang="en-US" dirty="0"/>
          </a:p>
          <a:p>
            <a:r>
              <a:rPr lang="en-US" dirty="0"/>
              <a:t>Observations 137 </a:t>
            </a:r>
          </a:p>
          <a:p>
            <a:r>
              <a:rPr lang="en-US" dirty="0"/>
              <a:t>R Square 0.530437094 </a:t>
            </a:r>
          </a:p>
          <a:p>
            <a:r>
              <a:rPr lang="en-US" i="1" dirty="0"/>
              <a:t>Significance F</a:t>
            </a:r>
            <a:r>
              <a:rPr lang="en-US" dirty="0"/>
              <a:t>  6.46E-24 </a:t>
            </a:r>
          </a:p>
          <a:p>
            <a:r>
              <a:rPr lang="en-US" i="1" dirty="0"/>
              <a:t>P-value</a:t>
            </a:r>
            <a:r>
              <a:rPr lang="en-US" dirty="0"/>
              <a:t> 6.46E-24    </a:t>
            </a:r>
          </a:p>
          <a:p>
            <a:r>
              <a:rPr lang="en-US" i="1" dirty="0"/>
              <a:t>Coefficients</a:t>
            </a:r>
            <a:r>
              <a:rPr lang="en-US" dirty="0"/>
              <a:t>  0.0000437763</a:t>
            </a:r>
          </a:p>
          <a:p>
            <a:r>
              <a:rPr lang="en-US" dirty="0"/>
              <a:t>Each 10K = 0.437763 HS</a:t>
            </a:r>
          </a:p>
          <a:p>
            <a:r>
              <a:rPr lang="en-US" dirty="0"/>
              <a:t>Each 30K = 1.313289 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304F1-8291-4644-8CD7-797813D5B83E}"/>
              </a:ext>
            </a:extLst>
          </p:cNvPr>
          <p:cNvSpPr txBox="1"/>
          <p:nvPr/>
        </p:nvSpPr>
        <p:spPr>
          <a:xfrm>
            <a:off x="1868627" y="506437"/>
            <a:ext cx="8006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Question 2 – Happiness Score and GDP Per Capita</a:t>
            </a: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F70500A0-A201-4F64-BDF6-74E62CD49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3" y="1392703"/>
            <a:ext cx="6596921" cy="49476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2E4AB2-44EF-4855-B12D-CDF1E4FBB6BF}"/>
              </a:ext>
            </a:extLst>
          </p:cNvPr>
          <p:cNvSpPr txBox="1"/>
          <p:nvPr/>
        </p:nvSpPr>
        <p:spPr>
          <a:xfrm>
            <a:off x="5387878" y="2696746"/>
            <a:ext cx="179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Luxemburg</a:t>
            </a:r>
          </a:p>
          <a:p>
            <a:r>
              <a:rPr lang="en-US" sz="1200" dirty="0">
                <a:solidFill>
                  <a:schemeClr val="bg1"/>
                </a:solidFill>
              </a:rPr>
              <a:t>HS:6.9 </a:t>
            </a:r>
          </a:p>
          <a:p>
            <a:r>
              <a:rPr lang="en-US" sz="1200" dirty="0">
                <a:solidFill>
                  <a:schemeClr val="bg1"/>
                </a:solidFill>
              </a:rPr>
              <a:t>GDPPC:$111K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BD1AF-7B5B-4E0A-A34C-9DD3E8F69F14}"/>
              </a:ext>
            </a:extLst>
          </p:cNvPr>
          <p:cNvSpPr txBox="1"/>
          <p:nvPr/>
        </p:nvSpPr>
        <p:spPr>
          <a:xfrm>
            <a:off x="3149726" y="3220218"/>
            <a:ext cx="15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USA</a:t>
            </a:r>
          </a:p>
          <a:p>
            <a:r>
              <a:rPr lang="en-US" sz="1200" dirty="0">
                <a:solidFill>
                  <a:schemeClr val="bg1"/>
                </a:solidFill>
              </a:rPr>
              <a:t>HS:7.1 GDPPC:$56K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266C0-9770-4BFC-B118-B16D539D4397}"/>
              </a:ext>
            </a:extLst>
          </p:cNvPr>
          <p:cNvSpPr txBox="1"/>
          <p:nvPr/>
        </p:nvSpPr>
        <p:spPr>
          <a:xfrm>
            <a:off x="1693689" y="1916879"/>
            <a:ext cx="15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Spain</a:t>
            </a:r>
          </a:p>
          <a:p>
            <a:r>
              <a:rPr lang="en-US" sz="1200" dirty="0">
                <a:solidFill>
                  <a:schemeClr val="bg1"/>
                </a:solidFill>
              </a:rPr>
              <a:t>HS:6.3 GDPPC:$25K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A87CB7-46E7-4764-A78A-801F7445FCAA}"/>
              </a:ext>
            </a:extLst>
          </p:cNvPr>
          <p:cNvSpPr txBox="1"/>
          <p:nvPr/>
        </p:nvSpPr>
        <p:spPr>
          <a:xfrm>
            <a:off x="1560077" y="5047733"/>
            <a:ext cx="15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Brundi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HS:2.9 GDPPC:$300</a:t>
            </a:r>
          </a:p>
        </p:txBody>
      </p:sp>
    </p:spTree>
    <p:extLst>
      <p:ext uri="{BB962C8B-B14F-4D97-AF65-F5344CB8AC3E}">
        <p14:creationId xmlns:p14="http://schemas.microsoft.com/office/powerpoint/2010/main" val="200885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D9827-35EE-4603-BF61-2EC1DD330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8" y="1496675"/>
            <a:ext cx="6736389" cy="505229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64D7D0-2137-41AC-8CF3-86805B05934E}"/>
              </a:ext>
            </a:extLst>
          </p:cNvPr>
          <p:cNvSpPr/>
          <p:nvPr/>
        </p:nvSpPr>
        <p:spPr>
          <a:xfrm>
            <a:off x="7180977" y="1960180"/>
            <a:ext cx="4177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Pearson r correlation coefficient =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15C6F-68EC-49CF-848D-50C5A8E8307E}"/>
              </a:ext>
            </a:extLst>
          </p:cNvPr>
          <p:cNvSpPr/>
          <p:nvPr/>
        </p:nvSpPr>
        <p:spPr>
          <a:xfrm>
            <a:off x="11098234" y="197810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-0.32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6C710-8C4C-4AC8-A3E8-867856B20B4A}"/>
              </a:ext>
            </a:extLst>
          </p:cNvPr>
          <p:cNvSpPr/>
          <p:nvPr/>
        </p:nvSpPr>
        <p:spPr>
          <a:xfrm>
            <a:off x="7974144" y="1409691"/>
            <a:ext cx="3029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</a:rPr>
              <a:t>Correlation Analysis Birth Rate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0F145-CBF9-4884-9772-A0604E57EF28}"/>
              </a:ext>
            </a:extLst>
          </p:cNvPr>
          <p:cNvSpPr txBox="1"/>
          <p:nvPr/>
        </p:nvSpPr>
        <p:spPr>
          <a:xfrm>
            <a:off x="7356191" y="2538320"/>
            <a:ext cx="4265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results of our analysis we can state that there </a:t>
            </a:r>
            <a:r>
              <a:rPr lang="en-US" b="1" dirty="0">
                <a:solidFill>
                  <a:srgbClr val="FF0000"/>
                </a:solidFill>
              </a:rPr>
              <a:t>is a weak-medium negative  relationship </a:t>
            </a:r>
            <a:r>
              <a:rPr lang="en-US" dirty="0"/>
              <a:t>between Happiness Score and Birth Rate of a country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9C43A-F87A-42D2-8B53-C3D2E99E2282}"/>
              </a:ext>
            </a:extLst>
          </p:cNvPr>
          <p:cNvSpPr txBox="1"/>
          <p:nvPr/>
        </p:nvSpPr>
        <p:spPr>
          <a:xfrm>
            <a:off x="5620575" y="5355655"/>
            <a:ext cx="179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Switzerland</a:t>
            </a:r>
          </a:p>
          <a:p>
            <a:r>
              <a:rPr lang="en-US" sz="1200" dirty="0">
                <a:solidFill>
                  <a:schemeClr val="bg1"/>
                </a:solidFill>
              </a:rPr>
              <a:t>BR:1.5 HS:7.6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23A9B-65E8-4B49-B5D9-100FBD47EF71}"/>
              </a:ext>
            </a:extLst>
          </p:cNvPr>
          <p:cNvSpPr txBox="1"/>
          <p:nvPr/>
        </p:nvSpPr>
        <p:spPr>
          <a:xfrm>
            <a:off x="1868627" y="5131020"/>
            <a:ext cx="179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Armenia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BR:1.6 HS:4.3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1242A-B0B3-486D-94D9-D9F9D6776D4A}"/>
              </a:ext>
            </a:extLst>
          </p:cNvPr>
          <p:cNvSpPr txBox="1"/>
          <p:nvPr/>
        </p:nvSpPr>
        <p:spPr>
          <a:xfrm>
            <a:off x="4110080" y="2482492"/>
            <a:ext cx="179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Zambia</a:t>
            </a:r>
          </a:p>
          <a:p>
            <a:r>
              <a:rPr lang="en-US" sz="1200" dirty="0">
                <a:solidFill>
                  <a:schemeClr val="bg1"/>
                </a:solidFill>
              </a:rPr>
              <a:t>BR:5 HS:5.1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A42A7-1146-44CA-B4F4-3B449381E117}"/>
              </a:ext>
            </a:extLst>
          </p:cNvPr>
          <p:cNvSpPr txBox="1"/>
          <p:nvPr/>
        </p:nvSpPr>
        <p:spPr>
          <a:xfrm>
            <a:off x="1414695" y="2214541"/>
            <a:ext cx="179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Chad</a:t>
            </a:r>
          </a:p>
          <a:p>
            <a:r>
              <a:rPr lang="en-US" sz="1200" dirty="0">
                <a:solidFill>
                  <a:schemeClr val="bg1"/>
                </a:solidFill>
              </a:rPr>
              <a:t>BR:6 HS:3.6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01DC8-35AB-4A7A-9405-D30B57007CEE}"/>
              </a:ext>
            </a:extLst>
          </p:cNvPr>
          <p:cNvSpPr txBox="1"/>
          <p:nvPr/>
        </p:nvSpPr>
        <p:spPr>
          <a:xfrm>
            <a:off x="7391455" y="4224456"/>
            <a:ext cx="4111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Analysis Result</a:t>
            </a:r>
          </a:p>
          <a:p>
            <a:endParaRPr lang="en-US" dirty="0"/>
          </a:p>
          <a:p>
            <a:r>
              <a:rPr lang="en-US" dirty="0"/>
              <a:t>Observations 137 </a:t>
            </a:r>
          </a:p>
          <a:p>
            <a:r>
              <a:rPr lang="en-US" dirty="0"/>
              <a:t>R Square 0.41558496</a:t>
            </a:r>
          </a:p>
          <a:p>
            <a:r>
              <a:rPr lang="en-US" i="1" dirty="0"/>
              <a:t>Significance F</a:t>
            </a:r>
            <a:r>
              <a:rPr lang="en-US" dirty="0"/>
              <a:t>  1.88791E-17</a:t>
            </a:r>
          </a:p>
          <a:p>
            <a:r>
              <a:rPr lang="en-US" i="1" dirty="0"/>
              <a:t>P-value</a:t>
            </a:r>
            <a:r>
              <a:rPr lang="en-US" dirty="0"/>
              <a:t> 1.88791E-17   </a:t>
            </a:r>
          </a:p>
          <a:p>
            <a:r>
              <a:rPr lang="en-US" i="1" dirty="0"/>
              <a:t>Coefficients</a:t>
            </a:r>
            <a:r>
              <a:rPr lang="en-US" dirty="0"/>
              <a:t>  -0.726368483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304F1-8291-4644-8CD7-797813D5B83E}"/>
              </a:ext>
            </a:extLst>
          </p:cNvPr>
          <p:cNvSpPr txBox="1"/>
          <p:nvPr/>
        </p:nvSpPr>
        <p:spPr>
          <a:xfrm>
            <a:off x="1868627" y="506437"/>
            <a:ext cx="8006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Question 3 – Birth Rate and Happiness Score</a:t>
            </a:r>
          </a:p>
        </p:txBody>
      </p:sp>
    </p:spTree>
    <p:extLst>
      <p:ext uri="{BB962C8B-B14F-4D97-AF65-F5344CB8AC3E}">
        <p14:creationId xmlns:p14="http://schemas.microsoft.com/office/powerpoint/2010/main" val="1533164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</TotalTime>
  <Words>456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   World Happiness Project </vt:lpstr>
      <vt:lpstr>Team Members:    </vt:lpstr>
      <vt:lpstr>Project Description/Outline: </vt:lpstr>
      <vt:lpstr>Research Questions to Answer: </vt:lpstr>
      <vt:lpstr>Research Questions to Answer: </vt:lpstr>
      <vt:lpstr>Data Sets to be Used in the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Project </dc:title>
  <dc:creator>sinan cengiz</dc:creator>
  <cp:lastModifiedBy>sinan cengiz</cp:lastModifiedBy>
  <cp:revision>26</cp:revision>
  <dcterms:created xsi:type="dcterms:W3CDTF">2018-04-10T23:14:38Z</dcterms:created>
  <dcterms:modified xsi:type="dcterms:W3CDTF">2018-04-12T19:55:18Z</dcterms:modified>
</cp:coreProperties>
</file>