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then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Form of government influence the level of happiness?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8 -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4D7D0-2137-41AC-8CF3-86805B05934E}"/>
              </a:ext>
            </a:extLst>
          </p:cNvPr>
          <p:cNvSpPr/>
          <p:nvPr/>
        </p:nvSpPr>
        <p:spPr>
          <a:xfrm>
            <a:off x="7171263" y="1820430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Pearson r correlation coefficient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15C6F-68EC-49CF-848D-50C5A8E8307E}"/>
              </a:ext>
            </a:extLst>
          </p:cNvPr>
          <p:cNvSpPr/>
          <p:nvPr/>
        </p:nvSpPr>
        <p:spPr>
          <a:xfrm>
            <a:off x="11186379" y="18204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6C710-8C4C-4AC8-A3E8-867856B20B4A}"/>
              </a:ext>
            </a:extLst>
          </p:cNvPr>
          <p:cNvSpPr/>
          <p:nvPr/>
        </p:nvSpPr>
        <p:spPr>
          <a:xfrm>
            <a:off x="8418037" y="1280908"/>
            <a:ext cx="204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Correlation Analysis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0F145-CBF9-4884-9772-A0604E57EF28}"/>
              </a:ext>
            </a:extLst>
          </p:cNvPr>
          <p:cNvSpPr txBox="1"/>
          <p:nvPr/>
        </p:nvSpPr>
        <p:spPr>
          <a:xfrm>
            <a:off x="7424149" y="2533411"/>
            <a:ext cx="4265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strong positive  relationship</a:t>
            </a:r>
            <a:r>
              <a:rPr lang="en-US" b="1" dirty="0"/>
              <a:t> </a:t>
            </a:r>
            <a:r>
              <a:rPr lang="en-US" dirty="0"/>
              <a:t>between Happiness Score and GDP Per Capita of a country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01DC8-35AB-4A7A-9405-D30B57007CEE}"/>
              </a:ext>
            </a:extLst>
          </p:cNvPr>
          <p:cNvSpPr txBox="1"/>
          <p:nvPr/>
        </p:nvSpPr>
        <p:spPr>
          <a:xfrm>
            <a:off x="7500958" y="4170570"/>
            <a:ext cx="4111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 Result</a:t>
            </a:r>
          </a:p>
          <a:p>
            <a:endParaRPr lang="en-US" dirty="0"/>
          </a:p>
          <a:p>
            <a:r>
              <a:rPr lang="en-US" dirty="0"/>
              <a:t>Observations 137 </a:t>
            </a:r>
          </a:p>
          <a:p>
            <a:r>
              <a:rPr lang="en-US" dirty="0"/>
              <a:t>R Square 0.530437094 </a:t>
            </a:r>
          </a:p>
          <a:p>
            <a:r>
              <a:rPr lang="en-US" i="1" dirty="0"/>
              <a:t>Significance F</a:t>
            </a:r>
            <a:r>
              <a:rPr lang="en-US" dirty="0"/>
              <a:t>  6.46E-24 </a:t>
            </a:r>
          </a:p>
          <a:p>
            <a:r>
              <a:rPr lang="en-US" i="1" dirty="0"/>
              <a:t>P-value</a:t>
            </a:r>
            <a:r>
              <a:rPr lang="en-US" dirty="0"/>
              <a:t> 6.46E-24    </a:t>
            </a:r>
          </a:p>
          <a:p>
            <a:r>
              <a:rPr lang="en-US" i="1" dirty="0"/>
              <a:t>Coefficients</a:t>
            </a:r>
            <a:r>
              <a:rPr lang="en-US" dirty="0"/>
              <a:t>  0.0000437763</a:t>
            </a:r>
          </a:p>
          <a:p>
            <a:r>
              <a:rPr lang="en-US" dirty="0"/>
              <a:t>Each 10K = 0.437763 HS</a:t>
            </a:r>
          </a:p>
          <a:p>
            <a:r>
              <a:rPr lang="en-US" dirty="0"/>
              <a:t>Each 30K = 1.313289 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304F1-8291-4644-8CD7-797813D5B83E}"/>
              </a:ext>
            </a:extLst>
          </p:cNvPr>
          <p:cNvSpPr txBox="1"/>
          <p:nvPr/>
        </p:nvSpPr>
        <p:spPr>
          <a:xfrm>
            <a:off x="1868627" y="506437"/>
            <a:ext cx="800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2 – Happiness Score and GDP Per Capita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70500A0-A201-4F64-BDF6-74E62CD4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1392703"/>
            <a:ext cx="6596921" cy="4947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2E4AB2-44EF-4855-B12D-CDF1E4FBB6BF}"/>
              </a:ext>
            </a:extLst>
          </p:cNvPr>
          <p:cNvSpPr txBox="1"/>
          <p:nvPr/>
        </p:nvSpPr>
        <p:spPr>
          <a:xfrm>
            <a:off x="5387878" y="2696746"/>
            <a:ext cx="179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Luxemburg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HS:6.9 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GDPPC:$111K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BD1AF-7B5B-4E0A-A34C-9DD3E8F69F14}"/>
              </a:ext>
            </a:extLst>
          </p:cNvPr>
          <p:cNvSpPr txBox="1"/>
          <p:nvPr/>
        </p:nvSpPr>
        <p:spPr>
          <a:xfrm>
            <a:off x="3149726" y="3220218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HS:7.1 GDPPC:$56K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6C0-9770-4BFC-B118-B16D539D4397}"/>
              </a:ext>
            </a:extLst>
          </p:cNvPr>
          <p:cNvSpPr txBox="1"/>
          <p:nvPr/>
        </p:nvSpPr>
        <p:spPr>
          <a:xfrm>
            <a:off x="1693689" y="1916879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Spain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HS:6.3 GDPPC:$25K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87CB7-46E7-4764-A78A-801F7445FCAA}"/>
              </a:ext>
            </a:extLst>
          </p:cNvPr>
          <p:cNvSpPr txBox="1"/>
          <p:nvPr/>
        </p:nvSpPr>
        <p:spPr>
          <a:xfrm>
            <a:off x="1560077" y="5047733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Brundi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HS:2.9 GDPPC:$300</a:t>
            </a:r>
          </a:p>
        </p:txBody>
      </p:sp>
    </p:spTree>
    <p:extLst>
      <p:ext uri="{BB962C8B-B14F-4D97-AF65-F5344CB8AC3E}">
        <p14:creationId xmlns:p14="http://schemas.microsoft.com/office/powerpoint/2010/main" val="20088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" y="1496675"/>
            <a:ext cx="6736389" cy="505229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64D7D0-2137-41AC-8CF3-86805B05934E}"/>
              </a:ext>
            </a:extLst>
          </p:cNvPr>
          <p:cNvSpPr/>
          <p:nvPr/>
        </p:nvSpPr>
        <p:spPr>
          <a:xfrm>
            <a:off x="7180977" y="1960180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Pearson r correlation coefficient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15C6F-68EC-49CF-848D-50C5A8E8307E}"/>
              </a:ext>
            </a:extLst>
          </p:cNvPr>
          <p:cNvSpPr/>
          <p:nvPr/>
        </p:nvSpPr>
        <p:spPr>
          <a:xfrm>
            <a:off x="11098234" y="1978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6C710-8C4C-4AC8-A3E8-867856B20B4A}"/>
              </a:ext>
            </a:extLst>
          </p:cNvPr>
          <p:cNvSpPr/>
          <p:nvPr/>
        </p:nvSpPr>
        <p:spPr>
          <a:xfrm>
            <a:off x="7974144" y="1409691"/>
            <a:ext cx="302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Correlation Analysis Birth Rate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0F145-CBF9-4884-9772-A0604E57EF28}"/>
              </a:ext>
            </a:extLst>
          </p:cNvPr>
          <p:cNvSpPr txBox="1"/>
          <p:nvPr/>
        </p:nvSpPr>
        <p:spPr>
          <a:xfrm>
            <a:off x="7356191" y="2538320"/>
            <a:ext cx="4265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</a:t>
            </a:r>
            <a:r>
              <a:rPr lang="en-US" b="1" dirty="0">
                <a:solidFill>
                  <a:srgbClr val="FF0000"/>
                </a:solidFill>
              </a:rPr>
              <a:t>is </a:t>
            </a:r>
            <a:r>
              <a:rPr lang="en-US" b="1">
                <a:solidFill>
                  <a:srgbClr val="FF0000"/>
                </a:solidFill>
              </a:rPr>
              <a:t>a medium </a:t>
            </a:r>
            <a:r>
              <a:rPr lang="en-US" b="1" dirty="0">
                <a:solidFill>
                  <a:srgbClr val="FF0000"/>
                </a:solidFill>
              </a:rPr>
              <a:t>negative  relationship </a:t>
            </a:r>
            <a:r>
              <a:rPr lang="en-US" dirty="0"/>
              <a:t>between Happiness Score and Birth Rate of a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9C43A-F87A-42D2-8B53-C3D2E99E2282}"/>
              </a:ext>
            </a:extLst>
          </p:cNvPr>
          <p:cNvSpPr txBox="1"/>
          <p:nvPr/>
        </p:nvSpPr>
        <p:spPr>
          <a:xfrm>
            <a:off x="5620575" y="5355655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Switzerland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BR:1.5 HS:7.6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23A9B-65E8-4B49-B5D9-100FBD47EF71}"/>
              </a:ext>
            </a:extLst>
          </p:cNvPr>
          <p:cNvSpPr txBox="1"/>
          <p:nvPr/>
        </p:nvSpPr>
        <p:spPr>
          <a:xfrm>
            <a:off x="1868627" y="5131020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Armenia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BR:1.6 HS:4.3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242A-B0B3-486D-94D9-D9F9D6776D4A}"/>
              </a:ext>
            </a:extLst>
          </p:cNvPr>
          <p:cNvSpPr txBox="1"/>
          <p:nvPr/>
        </p:nvSpPr>
        <p:spPr>
          <a:xfrm>
            <a:off x="4110080" y="2482492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Zambia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BR:5 HS:5.1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42A7-1146-44CA-B4F4-3B449381E117}"/>
              </a:ext>
            </a:extLst>
          </p:cNvPr>
          <p:cNvSpPr txBox="1"/>
          <p:nvPr/>
        </p:nvSpPr>
        <p:spPr>
          <a:xfrm>
            <a:off x="1414695" y="2214541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BR:6 HS:3.6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01DC8-35AB-4A7A-9405-D30B57007CEE}"/>
              </a:ext>
            </a:extLst>
          </p:cNvPr>
          <p:cNvSpPr txBox="1"/>
          <p:nvPr/>
        </p:nvSpPr>
        <p:spPr>
          <a:xfrm>
            <a:off x="7391455" y="4224456"/>
            <a:ext cx="4111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 Result</a:t>
            </a:r>
          </a:p>
          <a:p>
            <a:endParaRPr lang="en-US" dirty="0"/>
          </a:p>
          <a:p>
            <a:r>
              <a:rPr lang="en-US" dirty="0"/>
              <a:t>Observations 137 </a:t>
            </a:r>
          </a:p>
          <a:p>
            <a:r>
              <a:rPr lang="en-US" dirty="0"/>
              <a:t>R Square 0.41558496</a:t>
            </a:r>
          </a:p>
          <a:p>
            <a:r>
              <a:rPr lang="en-US" i="1" dirty="0"/>
              <a:t>Significance F</a:t>
            </a:r>
            <a:r>
              <a:rPr lang="en-US" dirty="0"/>
              <a:t>  1.88791E-17</a:t>
            </a:r>
          </a:p>
          <a:p>
            <a:r>
              <a:rPr lang="en-US" i="1" dirty="0"/>
              <a:t>P-value</a:t>
            </a:r>
            <a:r>
              <a:rPr lang="en-US" dirty="0"/>
              <a:t> 1.88791E-17  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304F1-8291-4644-8CD7-797813D5B83E}"/>
              </a:ext>
            </a:extLst>
          </p:cNvPr>
          <p:cNvSpPr txBox="1"/>
          <p:nvPr/>
        </p:nvSpPr>
        <p:spPr>
          <a:xfrm>
            <a:off x="1868627" y="506437"/>
            <a:ext cx="800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5 – Birth Rate and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456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28</cp:revision>
  <dcterms:created xsi:type="dcterms:W3CDTF">2018-04-10T23:14:38Z</dcterms:created>
  <dcterms:modified xsi:type="dcterms:W3CDTF">2018-04-12T20:39:02Z</dcterms:modified>
</cp:coreProperties>
</file>