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1" r:id="rId3"/>
    <p:sldId id="257" r:id="rId4"/>
    <p:sldId id="258" r:id="rId5"/>
    <p:sldId id="259" r:id="rId6"/>
    <p:sldId id="260" r:id="rId7"/>
    <p:sldId id="262" r:id="rId8"/>
    <p:sldId id="266" r:id="rId9"/>
    <p:sldId id="265" r:id="rId10"/>
    <p:sldId id="267"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18442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426138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143220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6581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49602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435620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09628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3865066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305275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43880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88006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75584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372E6-5C80-43C9-AA4A-63A6D2675B67}"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66787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96479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25633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372605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66496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5372E6-5C80-43C9-AA4A-63A6D2675B67}" type="datetimeFigureOut">
              <a:rPr lang="en-US" smtClean="0"/>
              <a:t>4/11/2018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637E24-28AE-4825-B1CE-E2740D95CD73}" type="slidenum">
              <a:rPr lang="en-US" smtClean="0"/>
              <a:t>‹#›</a:t>
            </a:fld>
            <a:endParaRPr lang="en-US"/>
          </a:p>
        </p:txBody>
      </p:sp>
    </p:spTree>
    <p:extLst>
      <p:ext uri="{BB962C8B-B14F-4D97-AF65-F5344CB8AC3E}">
        <p14:creationId xmlns:p14="http://schemas.microsoft.com/office/powerpoint/2010/main" val="3442822319"/>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atabank.worldbank.org/data/reports.aspx" TargetMode="External"/><Relationship Id="rId2" Type="http://schemas.openxmlformats.org/officeDocument/2006/relationships/hyperlink" Target="https://www.kaggle.com/unsdsn/world-happine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A7AE-D322-4FA8-B69A-C9EA4B06B864}"/>
              </a:ext>
            </a:extLst>
          </p:cNvPr>
          <p:cNvSpPr>
            <a:spLocks noGrp="1"/>
          </p:cNvSpPr>
          <p:nvPr>
            <p:ph type="ctrTitle"/>
          </p:nvPr>
        </p:nvSpPr>
        <p:spPr/>
        <p:txBody>
          <a:bodyPr>
            <a:normAutofit fontScale="90000"/>
          </a:bodyPr>
          <a:lstStyle/>
          <a:p>
            <a:br>
              <a:rPr lang="en-US" dirty="0"/>
            </a:br>
            <a:br>
              <a:rPr lang="en-US" dirty="0"/>
            </a:br>
            <a:br>
              <a:rPr lang="en-US" dirty="0"/>
            </a:br>
            <a:r>
              <a:rPr lang="en-US" dirty="0"/>
              <a:t>World Happiness Project</a:t>
            </a:r>
            <a:br>
              <a:rPr lang="en-US" dirty="0"/>
            </a:br>
            <a:endParaRPr lang="en-US" dirty="0"/>
          </a:p>
        </p:txBody>
      </p:sp>
      <p:sp>
        <p:nvSpPr>
          <p:cNvPr id="3" name="Subtitle 2">
            <a:extLst>
              <a:ext uri="{FF2B5EF4-FFF2-40B4-BE49-F238E27FC236}">
                <a16:creationId xmlns:a16="http://schemas.microsoft.com/office/drawing/2014/main" id="{2A7911BC-15FE-432E-94C7-8158BCDE6AE4}"/>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4976BCFB-53AA-41C4-8CA4-1FCCB08D5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415" y="2912986"/>
            <a:ext cx="4958409" cy="2975045"/>
          </a:xfrm>
          <a:prstGeom prst="rect">
            <a:avLst/>
          </a:prstGeom>
        </p:spPr>
      </p:pic>
    </p:spTree>
    <p:extLst>
      <p:ext uri="{BB962C8B-B14F-4D97-AF65-F5344CB8AC3E}">
        <p14:creationId xmlns:p14="http://schemas.microsoft.com/office/powerpoint/2010/main" val="319306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E120-84A6-4AA7-8B39-5A660C266F05}"/>
              </a:ext>
            </a:extLst>
          </p:cNvPr>
          <p:cNvSpPr>
            <a:spLocks noGrp="1"/>
          </p:cNvSpPr>
          <p:nvPr>
            <p:ph type="title"/>
          </p:nvPr>
        </p:nvSpPr>
        <p:spPr/>
        <p:txBody>
          <a:bodyPr/>
          <a:lstStyle/>
          <a:p>
            <a:pPr algn="ctr"/>
            <a:r>
              <a:rPr lang="en-US" dirty="0"/>
              <a:t>Correlation Test</a:t>
            </a:r>
          </a:p>
        </p:txBody>
      </p:sp>
      <p:sp>
        <p:nvSpPr>
          <p:cNvPr id="4" name="Content Placeholder 3">
            <a:extLst>
              <a:ext uri="{FF2B5EF4-FFF2-40B4-BE49-F238E27FC236}">
                <a16:creationId xmlns:a16="http://schemas.microsoft.com/office/drawing/2014/main" id="{E7B5DD4C-760C-4B19-AF25-337D315BCF07}"/>
              </a:ext>
            </a:extLst>
          </p:cNvPr>
          <p:cNvSpPr txBox="1">
            <a:spLocks noGrp="1"/>
          </p:cNvSpPr>
          <p:nvPr>
            <p:ph idx="1"/>
          </p:nvPr>
        </p:nvSpPr>
        <p:spPr>
          <a:xfrm>
            <a:off x="1104293" y="1532414"/>
            <a:ext cx="8946541" cy="4298613"/>
          </a:xfrm>
          <a:prstGeom prst="rect">
            <a:avLst/>
          </a:prstGeom>
          <a:noFill/>
        </p:spPr>
        <p:txBody>
          <a:bodyPr wrap="square" rtlCol="0">
            <a:spAutoFit/>
          </a:bodyPr>
          <a:lstStyle/>
          <a:p>
            <a:pPr marL="0" indent="0">
              <a:buNone/>
            </a:pPr>
            <a:r>
              <a:rPr lang="en-US" b="1" i="1" dirty="0"/>
              <a:t>	Pearson r correlation:</a:t>
            </a:r>
            <a:r>
              <a:rPr lang="en-US" dirty="0"/>
              <a:t> Pearson </a:t>
            </a:r>
            <a:r>
              <a:rPr lang="en-US" i="1" dirty="0"/>
              <a:t>r</a:t>
            </a:r>
            <a:r>
              <a:rPr lang="en-US" dirty="0"/>
              <a:t> correlation is the most widely used correlation statistic to measure the degree of the relationship.  For example, in the stock market, if we want to measure how two stocks are related to each other, Pearson </a:t>
            </a:r>
            <a:r>
              <a:rPr lang="en-US" i="1" dirty="0"/>
              <a:t>r</a:t>
            </a:r>
            <a:r>
              <a:rPr lang="en-US" dirty="0"/>
              <a:t> correlation is used to measure the degree of relationship between the two. </a:t>
            </a:r>
          </a:p>
          <a:p>
            <a:endParaRPr lang="en-US" dirty="0"/>
          </a:p>
          <a:p>
            <a:pPr marL="0" indent="0">
              <a:buNone/>
            </a:pPr>
            <a:r>
              <a:rPr lang="en-US" dirty="0"/>
              <a:t>	Correlation coefficients between </a:t>
            </a:r>
            <a:r>
              <a:rPr lang="en-US" dirty="0">
                <a:solidFill>
                  <a:srgbClr val="FF0000"/>
                </a:solidFill>
              </a:rPr>
              <a:t>0.10 and 0.29 </a:t>
            </a:r>
            <a:r>
              <a:rPr lang="en-US" dirty="0"/>
              <a:t>represent a small association or relationship, </a:t>
            </a:r>
          </a:p>
          <a:p>
            <a:pPr marL="0" indent="0">
              <a:buNone/>
            </a:pPr>
            <a:r>
              <a:rPr lang="en-US" dirty="0"/>
              <a:t>	Correlation coefficients between </a:t>
            </a:r>
            <a:r>
              <a:rPr lang="en-US" dirty="0">
                <a:solidFill>
                  <a:srgbClr val="FF0000"/>
                </a:solidFill>
              </a:rPr>
              <a:t>0.30 and 0.49 </a:t>
            </a:r>
            <a:r>
              <a:rPr lang="en-US" dirty="0"/>
              <a:t>represent a medium association or relationship,</a:t>
            </a:r>
          </a:p>
          <a:p>
            <a:pPr marL="0" indent="0">
              <a:buNone/>
            </a:pPr>
            <a:r>
              <a:rPr lang="en-US" dirty="0"/>
              <a:t>	Correlation coefficients of </a:t>
            </a:r>
            <a:r>
              <a:rPr lang="en-US" dirty="0">
                <a:solidFill>
                  <a:srgbClr val="FF0000"/>
                </a:solidFill>
              </a:rPr>
              <a:t>0.50 and above </a:t>
            </a:r>
            <a:r>
              <a:rPr lang="en-US" dirty="0"/>
              <a:t>represent a large association or relationship.</a:t>
            </a:r>
          </a:p>
        </p:txBody>
      </p:sp>
    </p:spTree>
    <p:extLst>
      <p:ext uri="{BB962C8B-B14F-4D97-AF65-F5344CB8AC3E}">
        <p14:creationId xmlns:p14="http://schemas.microsoft.com/office/powerpoint/2010/main" val="258813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49DD-F4D4-473D-B798-C3DDEC97BB0E}"/>
              </a:ext>
            </a:extLst>
          </p:cNvPr>
          <p:cNvSpPr>
            <a:spLocks noGrp="1"/>
          </p:cNvSpPr>
          <p:nvPr>
            <p:ph type="title"/>
          </p:nvPr>
        </p:nvSpPr>
        <p:spPr/>
        <p:txBody>
          <a:bodyPr/>
          <a:lstStyle/>
          <a:p>
            <a:pPr algn="ctr"/>
            <a:r>
              <a:rPr lang="en-US" dirty="0"/>
              <a:t>Correlation Test Result for</a:t>
            </a:r>
            <a:br>
              <a:rPr lang="en-US" dirty="0"/>
            </a:br>
            <a:r>
              <a:rPr lang="en-US" dirty="0"/>
              <a:t> Happiness – GDP Per Capita</a:t>
            </a:r>
          </a:p>
        </p:txBody>
      </p:sp>
      <p:sp>
        <p:nvSpPr>
          <p:cNvPr id="20" name="Rectangle 19">
            <a:extLst>
              <a:ext uri="{FF2B5EF4-FFF2-40B4-BE49-F238E27FC236}">
                <a16:creationId xmlns:a16="http://schemas.microsoft.com/office/drawing/2014/main" id="{EFDB967E-1F4D-4AE0-AF65-7EEE17F48A91}"/>
              </a:ext>
            </a:extLst>
          </p:cNvPr>
          <p:cNvSpPr/>
          <p:nvPr/>
        </p:nvSpPr>
        <p:spPr>
          <a:xfrm>
            <a:off x="964334" y="3095339"/>
            <a:ext cx="5793574" cy="461665"/>
          </a:xfrm>
          <a:prstGeom prst="rect">
            <a:avLst/>
          </a:prstGeom>
        </p:spPr>
        <p:txBody>
          <a:bodyPr wrap="none">
            <a:spAutoFit/>
          </a:bodyPr>
          <a:lstStyle/>
          <a:p>
            <a:r>
              <a:rPr lang="en-US" sz="2400" i="1" dirty="0"/>
              <a:t>r</a:t>
            </a:r>
            <a:r>
              <a:rPr lang="en-US" sz="2400" dirty="0"/>
              <a:t>  (Pearson r correlation coefficient) = </a:t>
            </a:r>
          </a:p>
        </p:txBody>
      </p:sp>
      <p:sp>
        <p:nvSpPr>
          <p:cNvPr id="21" name="Rectangle 20">
            <a:extLst>
              <a:ext uri="{FF2B5EF4-FFF2-40B4-BE49-F238E27FC236}">
                <a16:creationId xmlns:a16="http://schemas.microsoft.com/office/drawing/2014/main" id="{4E00E77B-C062-481C-9CBB-0CCA1DFEAF6C}"/>
              </a:ext>
            </a:extLst>
          </p:cNvPr>
          <p:cNvSpPr/>
          <p:nvPr/>
        </p:nvSpPr>
        <p:spPr>
          <a:xfrm>
            <a:off x="7092339" y="3095339"/>
            <a:ext cx="1009650" cy="368300"/>
          </a:xfrm>
          <a:prstGeom prst="rect">
            <a:avLst/>
          </a:prstGeom>
        </p:spPr>
        <p:txBody>
          <a:bodyPr wrap="none">
            <a:spAutoFit/>
          </a:bodyPr>
          <a:lstStyle/>
          <a:p>
            <a:r>
              <a:rPr lang="en-US" dirty="0">
                <a:solidFill>
                  <a:schemeClr val="tx1">
                    <a:lumMod val="95000"/>
                  </a:schemeClr>
                </a:solidFill>
                <a:latin typeface="Calibri" panose="020F0502020204030204" pitchFamily="34" charset="0"/>
              </a:rPr>
              <a:t>0.73372</a:t>
            </a:r>
            <a:r>
              <a:rPr lang="en-US" dirty="0"/>
              <a:t> </a:t>
            </a:r>
          </a:p>
        </p:txBody>
      </p:sp>
      <p:sp>
        <p:nvSpPr>
          <p:cNvPr id="22" name="Rectangle 21">
            <a:extLst>
              <a:ext uri="{FF2B5EF4-FFF2-40B4-BE49-F238E27FC236}">
                <a16:creationId xmlns:a16="http://schemas.microsoft.com/office/drawing/2014/main" id="{D851582D-8B61-4E38-B056-6EF32C85D29E}"/>
              </a:ext>
            </a:extLst>
          </p:cNvPr>
          <p:cNvSpPr/>
          <p:nvPr/>
        </p:nvSpPr>
        <p:spPr>
          <a:xfrm>
            <a:off x="5254496" y="2243461"/>
            <a:ext cx="3675686" cy="461665"/>
          </a:xfrm>
          <a:prstGeom prst="rect">
            <a:avLst/>
          </a:prstGeom>
        </p:spPr>
        <p:txBody>
          <a:bodyPr wrap="none">
            <a:spAutoFit/>
          </a:bodyPr>
          <a:lstStyle/>
          <a:p>
            <a:r>
              <a:rPr lang="en-US" sz="2400" dirty="0">
                <a:solidFill>
                  <a:schemeClr val="tx1">
                    <a:lumMod val="95000"/>
                  </a:schemeClr>
                </a:solidFill>
                <a:latin typeface="Calibri" panose="020F0502020204030204" pitchFamily="34" charset="0"/>
              </a:rPr>
              <a:t>Happiness - GDP Per Capita</a:t>
            </a:r>
            <a:r>
              <a:rPr lang="en-US" sz="2400" dirty="0">
                <a:solidFill>
                  <a:schemeClr val="tx1">
                    <a:lumMod val="95000"/>
                  </a:schemeClr>
                </a:solidFill>
              </a:rPr>
              <a:t> </a:t>
            </a:r>
          </a:p>
        </p:txBody>
      </p:sp>
      <p:sp>
        <p:nvSpPr>
          <p:cNvPr id="24" name="TextBox 23">
            <a:extLst>
              <a:ext uri="{FF2B5EF4-FFF2-40B4-BE49-F238E27FC236}">
                <a16:creationId xmlns:a16="http://schemas.microsoft.com/office/drawing/2014/main" id="{83C146C3-04AD-4FB2-8C47-33B17327843E}"/>
              </a:ext>
            </a:extLst>
          </p:cNvPr>
          <p:cNvSpPr txBox="1"/>
          <p:nvPr/>
        </p:nvSpPr>
        <p:spPr>
          <a:xfrm>
            <a:off x="1083212" y="4318782"/>
            <a:ext cx="8328074" cy="923330"/>
          </a:xfrm>
          <a:prstGeom prst="rect">
            <a:avLst/>
          </a:prstGeom>
          <a:noFill/>
        </p:spPr>
        <p:txBody>
          <a:bodyPr wrap="square" rtlCol="0">
            <a:spAutoFit/>
          </a:bodyPr>
          <a:lstStyle/>
          <a:p>
            <a:r>
              <a:rPr lang="en-US" dirty="0"/>
              <a:t>According to results of our analysis we can state that there is a strong positive relationship between GDP Per Capita and Happiness Score of a country</a:t>
            </a:r>
          </a:p>
        </p:txBody>
      </p:sp>
    </p:spTree>
    <p:extLst>
      <p:ext uri="{BB962C8B-B14F-4D97-AF65-F5344CB8AC3E}">
        <p14:creationId xmlns:p14="http://schemas.microsoft.com/office/powerpoint/2010/main" val="106073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1BDD-506F-4787-A390-70C70EE71B8D}"/>
              </a:ext>
            </a:extLst>
          </p:cNvPr>
          <p:cNvSpPr>
            <a:spLocks noGrp="1"/>
          </p:cNvSpPr>
          <p:nvPr>
            <p:ph type="title"/>
          </p:nvPr>
        </p:nvSpPr>
        <p:spPr/>
        <p:txBody>
          <a:bodyPr/>
          <a:lstStyle/>
          <a:p>
            <a:pPr algn="ctr"/>
            <a:r>
              <a:rPr lang="en-US" dirty="0"/>
              <a:t>Correlation Test Result for</a:t>
            </a:r>
            <a:br>
              <a:rPr lang="en-US" dirty="0"/>
            </a:br>
            <a:r>
              <a:rPr lang="en-US" dirty="0"/>
              <a:t> Happiness – Birth Rate</a:t>
            </a:r>
          </a:p>
        </p:txBody>
      </p:sp>
      <p:sp>
        <p:nvSpPr>
          <p:cNvPr id="11" name="Rectangle 10">
            <a:extLst>
              <a:ext uri="{FF2B5EF4-FFF2-40B4-BE49-F238E27FC236}">
                <a16:creationId xmlns:a16="http://schemas.microsoft.com/office/drawing/2014/main" id="{7985DDFE-34DB-4964-BEE2-40C9C6DFDBF7}"/>
              </a:ext>
            </a:extLst>
          </p:cNvPr>
          <p:cNvSpPr/>
          <p:nvPr/>
        </p:nvSpPr>
        <p:spPr>
          <a:xfrm>
            <a:off x="964334" y="3095339"/>
            <a:ext cx="5793574" cy="461665"/>
          </a:xfrm>
          <a:prstGeom prst="rect">
            <a:avLst/>
          </a:prstGeom>
        </p:spPr>
        <p:txBody>
          <a:bodyPr wrap="none">
            <a:spAutoFit/>
          </a:bodyPr>
          <a:lstStyle/>
          <a:p>
            <a:r>
              <a:rPr lang="en-US" sz="2400" i="1" dirty="0"/>
              <a:t>r</a:t>
            </a:r>
            <a:r>
              <a:rPr lang="en-US" sz="2400" dirty="0"/>
              <a:t>  (Pearson r correlation coefficient) = </a:t>
            </a:r>
          </a:p>
        </p:txBody>
      </p:sp>
      <p:sp>
        <p:nvSpPr>
          <p:cNvPr id="12" name="Rectangle 11">
            <a:extLst>
              <a:ext uri="{FF2B5EF4-FFF2-40B4-BE49-F238E27FC236}">
                <a16:creationId xmlns:a16="http://schemas.microsoft.com/office/drawing/2014/main" id="{EA844962-4085-4A2F-BC12-5147E6B63378}"/>
              </a:ext>
            </a:extLst>
          </p:cNvPr>
          <p:cNvSpPr/>
          <p:nvPr/>
        </p:nvSpPr>
        <p:spPr>
          <a:xfrm>
            <a:off x="7092339" y="3095339"/>
            <a:ext cx="1329210" cy="738664"/>
          </a:xfrm>
          <a:prstGeom prst="rect">
            <a:avLst/>
          </a:prstGeom>
        </p:spPr>
        <p:txBody>
          <a:bodyPr wrap="none">
            <a:spAutoFit/>
          </a:bodyPr>
          <a:lstStyle/>
          <a:p>
            <a:r>
              <a:rPr lang="en-US" dirty="0">
                <a:solidFill>
                  <a:srgbClr val="000000"/>
                </a:solidFill>
                <a:latin typeface="Calibri" panose="020F0502020204030204" pitchFamily="34" charset="0"/>
              </a:rPr>
              <a:t>-</a:t>
            </a:r>
            <a:r>
              <a:rPr lang="en-US" sz="2400" dirty="0">
                <a:solidFill>
                  <a:schemeClr val="tx1">
                    <a:lumMod val="95000"/>
                  </a:schemeClr>
                </a:solidFill>
                <a:latin typeface="Calibri" panose="020F0502020204030204" pitchFamily="34" charset="0"/>
              </a:rPr>
              <a:t>0.32519</a:t>
            </a:r>
            <a:r>
              <a:rPr lang="en-US" dirty="0"/>
              <a:t> </a:t>
            </a:r>
          </a:p>
          <a:p>
            <a:r>
              <a:rPr lang="en-US" dirty="0"/>
              <a:t> </a:t>
            </a:r>
          </a:p>
        </p:txBody>
      </p:sp>
      <p:sp>
        <p:nvSpPr>
          <p:cNvPr id="14" name="Rectangle 13">
            <a:extLst>
              <a:ext uri="{FF2B5EF4-FFF2-40B4-BE49-F238E27FC236}">
                <a16:creationId xmlns:a16="http://schemas.microsoft.com/office/drawing/2014/main" id="{C1213706-3723-4309-8AD5-A6944F14F19C}"/>
              </a:ext>
            </a:extLst>
          </p:cNvPr>
          <p:cNvSpPr/>
          <p:nvPr/>
        </p:nvSpPr>
        <p:spPr>
          <a:xfrm>
            <a:off x="5254496" y="2243461"/>
            <a:ext cx="3675686" cy="461665"/>
          </a:xfrm>
          <a:prstGeom prst="rect">
            <a:avLst/>
          </a:prstGeom>
        </p:spPr>
        <p:txBody>
          <a:bodyPr wrap="none">
            <a:spAutoFit/>
          </a:bodyPr>
          <a:lstStyle/>
          <a:p>
            <a:r>
              <a:rPr lang="en-US" sz="2400" dirty="0">
                <a:solidFill>
                  <a:schemeClr val="tx1">
                    <a:lumMod val="95000"/>
                  </a:schemeClr>
                </a:solidFill>
                <a:latin typeface="Calibri" panose="020F0502020204030204" pitchFamily="34" charset="0"/>
              </a:rPr>
              <a:t>Happiness - GDP Per Capita</a:t>
            </a:r>
            <a:r>
              <a:rPr lang="en-US" sz="2400" dirty="0">
                <a:solidFill>
                  <a:schemeClr val="tx1">
                    <a:lumMod val="95000"/>
                  </a:schemeClr>
                </a:solidFill>
              </a:rPr>
              <a:t> </a:t>
            </a:r>
          </a:p>
        </p:txBody>
      </p:sp>
      <p:sp>
        <p:nvSpPr>
          <p:cNvPr id="15" name="TextBox 14">
            <a:extLst>
              <a:ext uri="{FF2B5EF4-FFF2-40B4-BE49-F238E27FC236}">
                <a16:creationId xmlns:a16="http://schemas.microsoft.com/office/drawing/2014/main" id="{C46F7A4E-24DB-45BF-AF39-94257B642867}"/>
              </a:ext>
            </a:extLst>
          </p:cNvPr>
          <p:cNvSpPr txBox="1"/>
          <p:nvPr/>
        </p:nvSpPr>
        <p:spPr>
          <a:xfrm>
            <a:off x="1083212" y="4318782"/>
            <a:ext cx="8328074" cy="923330"/>
          </a:xfrm>
          <a:prstGeom prst="rect">
            <a:avLst/>
          </a:prstGeom>
          <a:noFill/>
        </p:spPr>
        <p:txBody>
          <a:bodyPr wrap="square" rtlCol="0">
            <a:spAutoFit/>
          </a:bodyPr>
          <a:lstStyle/>
          <a:p>
            <a:r>
              <a:rPr lang="en-US" dirty="0"/>
              <a:t>According to results of our analysis we can state that there is a medium negative relationship between Birth Rate and Happiness Score of a country</a:t>
            </a:r>
          </a:p>
        </p:txBody>
      </p:sp>
    </p:spTree>
    <p:extLst>
      <p:ext uri="{BB962C8B-B14F-4D97-AF65-F5344CB8AC3E}">
        <p14:creationId xmlns:p14="http://schemas.microsoft.com/office/powerpoint/2010/main" val="387121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E540-D755-4675-BBB0-25CB82148C94}"/>
              </a:ext>
            </a:extLst>
          </p:cNvPr>
          <p:cNvSpPr>
            <a:spLocks noGrp="1"/>
          </p:cNvSpPr>
          <p:nvPr>
            <p:ph type="title" idx="4294967295"/>
          </p:nvPr>
        </p:nvSpPr>
        <p:spPr>
          <a:xfrm>
            <a:off x="0" y="452438"/>
            <a:ext cx="11828463" cy="841375"/>
          </a:xfrm>
        </p:spPr>
        <p:txBody>
          <a:bodyPr/>
          <a:lstStyle/>
          <a:p>
            <a:pPr algn="ctr"/>
            <a:r>
              <a:rPr lang="en-US" b="1" dirty="0"/>
              <a:t>Team Members:</a:t>
            </a:r>
            <a:r>
              <a:rPr lang="en-US" dirty="0"/>
              <a:t> </a:t>
            </a:r>
            <a:br>
              <a:rPr lang="en-US" dirty="0"/>
            </a:br>
            <a:r>
              <a:rPr lang="en-US" dirty="0"/>
              <a:t> </a:t>
            </a:r>
            <a:br>
              <a:rPr lang="en-US" dirty="0"/>
            </a:br>
            <a:endParaRPr lang="en-US" dirty="0"/>
          </a:p>
        </p:txBody>
      </p:sp>
      <p:pic>
        <p:nvPicPr>
          <p:cNvPr id="13" name="Picture 12">
            <a:extLst>
              <a:ext uri="{FF2B5EF4-FFF2-40B4-BE49-F238E27FC236}">
                <a16:creationId xmlns:a16="http://schemas.microsoft.com/office/drawing/2014/main" id="{7623C649-E609-4029-8C56-C02F5D84B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01" y="1434699"/>
            <a:ext cx="1767723" cy="2209653"/>
          </a:xfrm>
          <a:prstGeom prst="rect">
            <a:avLst/>
          </a:prstGeom>
        </p:spPr>
      </p:pic>
      <p:sp>
        <p:nvSpPr>
          <p:cNvPr id="14" name="TextBox 13">
            <a:extLst>
              <a:ext uri="{FF2B5EF4-FFF2-40B4-BE49-F238E27FC236}">
                <a16:creationId xmlns:a16="http://schemas.microsoft.com/office/drawing/2014/main" id="{15A0D6CE-E34C-45F3-AFA2-27D3C04DFA85}"/>
              </a:ext>
            </a:extLst>
          </p:cNvPr>
          <p:cNvSpPr txBox="1"/>
          <p:nvPr/>
        </p:nvSpPr>
        <p:spPr>
          <a:xfrm>
            <a:off x="3058644" y="2354859"/>
            <a:ext cx="3086964" cy="369332"/>
          </a:xfrm>
          <a:prstGeom prst="rect">
            <a:avLst/>
          </a:prstGeom>
          <a:noFill/>
        </p:spPr>
        <p:txBody>
          <a:bodyPr wrap="square" rtlCol="0">
            <a:spAutoFit/>
          </a:bodyPr>
          <a:lstStyle/>
          <a:p>
            <a:r>
              <a:rPr lang="en-US" dirty="0"/>
              <a:t>Sinan Cengiz</a:t>
            </a:r>
          </a:p>
        </p:txBody>
      </p:sp>
      <p:sp>
        <p:nvSpPr>
          <p:cNvPr id="20" name="TextBox 19">
            <a:extLst>
              <a:ext uri="{FF2B5EF4-FFF2-40B4-BE49-F238E27FC236}">
                <a16:creationId xmlns:a16="http://schemas.microsoft.com/office/drawing/2014/main" id="{B9567953-94DD-455E-81CD-9E90279B8251}"/>
              </a:ext>
            </a:extLst>
          </p:cNvPr>
          <p:cNvSpPr txBox="1"/>
          <p:nvPr/>
        </p:nvSpPr>
        <p:spPr>
          <a:xfrm>
            <a:off x="8741499" y="4826084"/>
            <a:ext cx="3086964" cy="369332"/>
          </a:xfrm>
          <a:prstGeom prst="rect">
            <a:avLst/>
          </a:prstGeom>
          <a:noFill/>
        </p:spPr>
        <p:txBody>
          <a:bodyPr wrap="square" rtlCol="0">
            <a:spAutoFit/>
          </a:bodyPr>
          <a:lstStyle/>
          <a:p>
            <a:r>
              <a:rPr lang="en-US" dirty="0"/>
              <a:t>Tiffany Kao</a:t>
            </a:r>
          </a:p>
        </p:txBody>
      </p:sp>
      <p:sp>
        <p:nvSpPr>
          <p:cNvPr id="21" name="TextBox 20">
            <a:extLst>
              <a:ext uri="{FF2B5EF4-FFF2-40B4-BE49-F238E27FC236}">
                <a16:creationId xmlns:a16="http://schemas.microsoft.com/office/drawing/2014/main" id="{B5F9B51D-8D6C-437B-9319-E44F7B451C1D}"/>
              </a:ext>
            </a:extLst>
          </p:cNvPr>
          <p:cNvSpPr txBox="1"/>
          <p:nvPr/>
        </p:nvSpPr>
        <p:spPr>
          <a:xfrm>
            <a:off x="3058644" y="4826084"/>
            <a:ext cx="3086964" cy="369332"/>
          </a:xfrm>
          <a:prstGeom prst="rect">
            <a:avLst/>
          </a:prstGeom>
          <a:noFill/>
        </p:spPr>
        <p:txBody>
          <a:bodyPr wrap="square" rtlCol="0">
            <a:spAutoFit/>
          </a:bodyPr>
          <a:lstStyle/>
          <a:p>
            <a:r>
              <a:rPr lang="en-US" dirty="0" err="1"/>
              <a:t>Kan</a:t>
            </a:r>
            <a:r>
              <a:rPr lang="en-US" dirty="0"/>
              <a:t> Ming</a:t>
            </a:r>
          </a:p>
        </p:txBody>
      </p:sp>
      <p:sp>
        <p:nvSpPr>
          <p:cNvPr id="22" name="TextBox 21">
            <a:extLst>
              <a:ext uri="{FF2B5EF4-FFF2-40B4-BE49-F238E27FC236}">
                <a16:creationId xmlns:a16="http://schemas.microsoft.com/office/drawing/2014/main" id="{FA41AD10-12C6-4325-9B13-A4B7DC20083D}"/>
              </a:ext>
            </a:extLst>
          </p:cNvPr>
          <p:cNvSpPr txBox="1"/>
          <p:nvPr/>
        </p:nvSpPr>
        <p:spPr>
          <a:xfrm>
            <a:off x="8741499" y="2362199"/>
            <a:ext cx="3086964" cy="369332"/>
          </a:xfrm>
          <a:prstGeom prst="rect">
            <a:avLst/>
          </a:prstGeom>
          <a:noFill/>
        </p:spPr>
        <p:txBody>
          <a:bodyPr wrap="square" rtlCol="0">
            <a:spAutoFit/>
          </a:bodyPr>
          <a:lstStyle/>
          <a:p>
            <a:r>
              <a:rPr lang="en-US" dirty="0"/>
              <a:t>Ricardo Tirado</a:t>
            </a:r>
          </a:p>
        </p:txBody>
      </p:sp>
    </p:spTree>
    <p:extLst>
      <p:ext uri="{BB962C8B-B14F-4D97-AF65-F5344CB8AC3E}">
        <p14:creationId xmlns:p14="http://schemas.microsoft.com/office/powerpoint/2010/main" val="363367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F1D9-959F-4DA2-82F9-B536C94195AD}"/>
              </a:ext>
            </a:extLst>
          </p:cNvPr>
          <p:cNvSpPr>
            <a:spLocks noGrp="1"/>
          </p:cNvSpPr>
          <p:nvPr>
            <p:ph type="title"/>
          </p:nvPr>
        </p:nvSpPr>
        <p:spPr/>
        <p:txBody>
          <a:bodyPr/>
          <a:lstStyle/>
          <a:p>
            <a:pPr algn="ctr"/>
            <a:r>
              <a:rPr lang="en-US" b="1" dirty="0"/>
              <a:t>Project Description/Outline: </a:t>
            </a:r>
            <a:endParaRPr lang="en-US" dirty="0"/>
          </a:p>
        </p:txBody>
      </p:sp>
      <p:sp>
        <p:nvSpPr>
          <p:cNvPr id="3" name="Content Placeholder 2">
            <a:extLst>
              <a:ext uri="{FF2B5EF4-FFF2-40B4-BE49-F238E27FC236}">
                <a16:creationId xmlns:a16="http://schemas.microsoft.com/office/drawing/2014/main" id="{3F7C4B2D-3C48-40C3-A207-B440FFC93007}"/>
              </a:ext>
            </a:extLst>
          </p:cNvPr>
          <p:cNvSpPr>
            <a:spLocks noGrp="1"/>
          </p:cNvSpPr>
          <p:nvPr>
            <p:ph idx="1"/>
          </p:nvPr>
        </p:nvSpPr>
        <p:spPr/>
        <p:txBody>
          <a:bodyPr/>
          <a:lstStyle/>
          <a:p>
            <a:r>
              <a:rPr lang="en-US" dirty="0"/>
              <a:t>We have a data set from 2015 to 2017 which contains happiness scores of countries.</a:t>
            </a:r>
            <a:r>
              <a:rPr lang="en-US" b="1" dirty="0"/>
              <a:t> </a:t>
            </a:r>
            <a:r>
              <a:rPr lang="en-US" dirty="0"/>
              <a:t>We will examine the data set and answer following questions than put our finding in our final presentation to make it more visually understandable for consumers to help their decision-making process.</a:t>
            </a:r>
          </a:p>
        </p:txBody>
      </p:sp>
      <p:pic>
        <p:nvPicPr>
          <p:cNvPr id="5" name="Picture 4">
            <a:extLst>
              <a:ext uri="{FF2B5EF4-FFF2-40B4-BE49-F238E27FC236}">
                <a16:creationId xmlns:a16="http://schemas.microsoft.com/office/drawing/2014/main" id="{C07CE5D3-9F91-4110-B04D-68A50387B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019" y="3913863"/>
            <a:ext cx="2143125" cy="2143125"/>
          </a:xfrm>
          <a:prstGeom prst="rect">
            <a:avLst/>
          </a:prstGeom>
        </p:spPr>
      </p:pic>
    </p:spTree>
    <p:extLst>
      <p:ext uri="{BB962C8B-B14F-4D97-AF65-F5344CB8AC3E}">
        <p14:creationId xmlns:p14="http://schemas.microsoft.com/office/powerpoint/2010/main" val="320036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3E51-028A-49E1-9E1B-F57EF54B994D}"/>
              </a:ext>
            </a:extLst>
          </p:cNvPr>
          <p:cNvSpPr>
            <a:spLocks noGrp="1"/>
          </p:cNvSpPr>
          <p:nvPr>
            <p:ph type="title"/>
          </p:nvPr>
        </p:nvSpPr>
        <p:spPr/>
        <p:txBody>
          <a:bodyPr/>
          <a:lstStyle/>
          <a:p>
            <a:r>
              <a:rPr lang="en-US" b="1" dirty="0"/>
              <a:t>Research Questions to Answer:</a:t>
            </a:r>
            <a:br>
              <a:rPr lang="en-US" dirty="0"/>
            </a:br>
            <a:endParaRPr lang="en-US" dirty="0"/>
          </a:p>
        </p:txBody>
      </p:sp>
      <p:sp>
        <p:nvSpPr>
          <p:cNvPr id="3" name="Content Placeholder 2">
            <a:extLst>
              <a:ext uri="{FF2B5EF4-FFF2-40B4-BE49-F238E27FC236}">
                <a16:creationId xmlns:a16="http://schemas.microsoft.com/office/drawing/2014/main" id="{0E4B0B80-52EC-4D8B-994C-97EAEEC2401F}"/>
              </a:ext>
            </a:extLst>
          </p:cNvPr>
          <p:cNvSpPr>
            <a:spLocks noGrp="1"/>
          </p:cNvSpPr>
          <p:nvPr>
            <p:ph idx="1"/>
          </p:nvPr>
        </p:nvSpPr>
        <p:spPr/>
        <p:txBody>
          <a:bodyPr>
            <a:normAutofit lnSpcReduction="10000"/>
          </a:bodyPr>
          <a:lstStyle/>
          <a:p>
            <a:r>
              <a:rPr lang="en-US" b="1" dirty="0"/>
              <a:t>Question 1 - </a:t>
            </a:r>
            <a:r>
              <a:rPr lang="en-US" dirty="0"/>
              <a:t>Which region of the world has higher mean happiness score then other regions?</a:t>
            </a:r>
            <a:r>
              <a:rPr lang="en-US" b="1" dirty="0"/>
              <a:t> </a:t>
            </a:r>
            <a:endParaRPr lang="en-US" dirty="0"/>
          </a:p>
          <a:p>
            <a:endParaRPr lang="en-US" b="1" dirty="0"/>
          </a:p>
          <a:p>
            <a:r>
              <a:rPr lang="en-US" b="1" dirty="0"/>
              <a:t>Question 2 -  </a:t>
            </a:r>
            <a:r>
              <a:rPr lang="en-US" dirty="0"/>
              <a:t>Is there any correlation between GDP per capita and happiness score?</a:t>
            </a:r>
          </a:p>
          <a:p>
            <a:endParaRPr lang="en-US" dirty="0"/>
          </a:p>
          <a:p>
            <a:r>
              <a:rPr lang="en-US" b="1" dirty="0"/>
              <a:t>Question 3 -  </a:t>
            </a:r>
            <a:r>
              <a:rPr lang="en-US" dirty="0"/>
              <a:t>Does countries has higher level freedom, also has higher happiness score? Relationship between freedom level and happiness level?</a:t>
            </a:r>
          </a:p>
          <a:p>
            <a:endParaRPr lang="en-US" dirty="0"/>
          </a:p>
          <a:p>
            <a:r>
              <a:rPr lang="en-US" b="1" dirty="0"/>
              <a:t>Question 4 - </a:t>
            </a:r>
            <a:r>
              <a:rPr lang="en-US" dirty="0"/>
              <a:t>Does people have higher happiness level, also has higher life expectancy?</a:t>
            </a:r>
          </a:p>
          <a:p>
            <a:endParaRPr lang="en-US" dirty="0"/>
          </a:p>
        </p:txBody>
      </p:sp>
    </p:spTree>
    <p:extLst>
      <p:ext uri="{BB962C8B-B14F-4D97-AF65-F5344CB8AC3E}">
        <p14:creationId xmlns:p14="http://schemas.microsoft.com/office/powerpoint/2010/main" val="355686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C166-A297-4678-AEAB-3225E13F960D}"/>
              </a:ext>
            </a:extLst>
          </p:cNvPr>
          <p:cNvSpPr>
            <a:spLocks noGrp="1"/>
          </p:cNvSpPr>
          <p:nvPr>
            <p:ph type="title"/>
          </p:nvPr>
        </p:nvSpPr>
        <p:spPr/>
        <p:txBody>
          <a:bodyPr/>
          <a:lstStyle/>
          <a:p>
            <a:r>
              <a:rPr lang="en-US" b="1" dirty="0"/>
              <a:t>Research Questions to Answer:</a:t>
            </a:r>
            <a:br>
              <a:rPr lang="en-US" dirty="0"/>
            </a:br>
            <a:endParaRPr lang="en-US" dirty="0"/>
          </a:p>
        </p:txBody>
      </p:sp>
      <p:sp>
        <p:nvSpPr>
          <p:cNvPr id="3" name="Content Placeholder 2">
            <a:extLst>
              <a:ext uri="{FF2B5EF4-FFF2-40B4-BE49-F238E27FC236}">
                <a16:creationId xmlns:a16="http://schemas.microsoft.com/office/drawing/2014/main" id="{CF774391-B49E-4CAD-9FFB-72689F25955E}"/>
              </a:ext>
            </a:extLst>
          </p:cNvPr>
          <p:cNvSpPr>
            <a:spLocks noGrp="1"/>
          </p:cNvSpPr>
          <p:nvPr>
            <p:ph idx="1"/>
          </p:nvPr>
        </p:nvSpPr>
        <p:spPr/>
        <p:txBody>
          <a:bodyPr/>
          <a:lstStyle/>
          <a:p>
            <a:r>
              <a:rPr lang="en-US" b="1" dirty="0"/>
              <a:t>Question 5 - </a:t>
            </a:r>
            <a:r>
              <a:rPr lang="en-US" dirty="0"/>
              <a:t>Does being more happy make people to have more babies or not. If there a correlation between happiness and fertility rate what is the direction?</a:t>
            </a:r>
          </a:p>
          <a:p>
            <a:r>
              <a:rPr lang="en-US" b="1" dirty="0"/>
              <a:t>Question 6 - </a:t>
            </a:r>
            <a:r>
              <a:rPr lang="en-US" dirty="0"/>
              <a:t>Does less trust in government lead to higher levels of terrorism?</a:t>
            </a:r>
          </a:p>
          <a:p>
            <a:r>
              <a:rPr lang="en-US" b="1" dirty="0"/>
              <a:t>Question 7 - </a:t>
            </a:r>
            <a:endParaRPr lang="en-US" dirty="0"/>
          </a:p>
          <a:p>
            <a:r>
              <a:rPr lang="en-US" b="1" dirty="0"/>
              <a:t>Question 8 – </a:t>
            </a:r>
            <a:endParaRPr lang="en-US" dirty="0"/>
          </a:p>
          <a:p>
            <a:endParaRPr lang="en-US" dirty="0"/>
          </a:p>
        </p:txBody>
      </p:sp>
    </p:spTree>
    <p:extLst>
      <p:ext uri="{BB962C8B-B14F-4D97-AF65-F5344CB8AC3E}">
        <p14:creationId xmlns:p14="http://schemas.microsoft.com/office/powerpoint/2010/main" val="68573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0AD1-82E6-4007-94E2-7290D1EF251B}"/>
              </a:ext>
            </a:extLst>
          </p:cNvPr>
          <p:cNvSpPr>
            <a:spLocks noGrp="1"/>
          </p:cNvSpPr>
          <p:nvPr>
            <p:ph type="title"/>
          </p:nvPr>
        </p:nvSpPr>
        <p:spPr/>
        <p:txBody>
          <a:bodyPr/>
          <a:lstStyle/>
          <a:p>
            <a:r>
              <a:rPr lang="en-US" b="1" dirty="0"/>
              <a:t>Data Sets to be Used in the Project</a:t>
            </a:r>
            <a:endParaRPr lang="en-US" dirty="0"/>
          </a:p>
        </p:txBody>
      </p:sp>
      <p:sp>
        <p:nvSpPr>
          <p:cNvPr id="3" name="Content Placeholder 2">
            <a:extLst>
              <a:ext uri="{FF2B5EF4-FFF2-40B4-BE49-F238E27FC236}">
                <a16:creationId xmlns:a16="http://schemas.microsoft.com/office/drawing/2014/main" id="{2434A615-3826-403E-855A-44D34F304DA1}"/>
              </a:ext>
            </a:extLst>
          </p:cNvPr>
          <p:cNvSpPr>
            <a:spLocks noGrp="1"/>
          </p:cNvSpPr>
          <p:nvPr>
            <p:ph idx="1"/>
          </p:nvPr>
        </p:nvSpPr>
        <p:spPr/>
        <p:txBody>
          <a:bodyPr/>
          <a:lstStyle/>
          <a:p>
            <a:r>
              <a:rPr lang="en-US" dirty="0"/>
              <a:t>Happiness scores by country from </a:t>
            </a:r>
            <a:r>
              <a:rPr lang="en-US" u="sng" dirty="0">
                <a:hlinkClick r:id="rId2"/>
              </a:rPr>
              <a:t>https://www.kaggle.com/unsdsn/world-happiness</a:t>
            </a:r>
            <a:endParaRPr lang="en-US" u="sng" dirty="0"/>
          </a:p>
          <a:p>
            <a:endParaRPr lang="en-US" dirty="0"/>
          </a:p>
          <a:p>
            <a:r>
              <a:rPr lang="en-US" dirty="0"/>
              <a:t>GDP Per Capita by Country Data : World Bank open data sources : </a:t>
            </a:r>
            <a:r>
              <a:rPr lang="en-US" dirty="0">
                <a:hlinkClick r:id="rId3"/>
              </a:rPr>
              <a:t>http://databank.worldbank.org/data/reports.aspx</a:t>
            </a:r>
            <a:r>
              <a:rPr lang="en-US" dirty="0"/>
              <a:t>?</a:t>
            </a:r>
          </a:p>
          <a:p>
            <a:endParaRPr lang="en-US" dirty="0"/>
          </a:p>
          <a:p>
            <a:r>
              <a:rPr lang="en-US" dirty="0"/>
              <a:t>Fertility Rate Per Woman Data : World Bank open data sources : http://databank.worldbank.org/data/reports.aspx?</a:t>
            </a:r>
          </a:p>
          <a:p>
            <a:endParaRPr lang="en-US" dirty="0"/>
          </a:p>
        </p:txBody>
      </p:sp>
    </p:spTree>
    <p:extLst>
      <p:ext uri="{BB962C8B-B14F-4D97-AF65-F5344CB8AC3E}">
        <p14:creationId xmlns:p14="http://schemas.microsoft.com/office/powerpoint/2010/main" val="200769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13F2-1371-4E50-8B7D-D8927C8F92C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8404D9B-82C4-4A68-9970-F4E0AA12AE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258" y="205650"/>
            <a:ext cx="8334576" cy="6250933"/>
          </a:xfrm>
        </p:spPr>
      </p:pic>
    </p:spTree>
    <p:extLst>
      <p:ext uri="{BB962C8B-B14F-4D97-AF65-F5344CB8AC3E}">
        <p14:creationId xmlns:p14="http://schemas.microsoft.com/office/powerpoint/2010/main" val="86878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2CC8-6964-4973-905D-3AA4690802FA}"/>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C5F7913-271B-4FB3-B087-4DB088036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790" y="277621"/>
            <a:ext cx="8320797" cy="6240598"/>
          </a:xfrm>
        </p:spPr>
      </p:pic>
    </p:spTree>
    <p:extLst>
      <p:ext uri="{BB962C8B-B14F-4D97-AF65-F5344CB8AC3E}">
        <p14:creationId xmlns:p14="http://schemas.microsoft.com/office/powerpoint/2010/main" val="418169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5070-DE8F-4360-93C5-A26B68779A2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4D9827-35EE-4603-BF61-2EC1DD330B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887" y="141432"/>
            <a:ext cx="8653156" cy="6489867"/>
          </a:xfrm>
        </p:spPr>
      </p:pic>
    </p:spTree>
    <p:extLst>
      <p:ext uri="{BB962C8B-B14F-4D97-AF65-F5344CB8AC3E}">
        <p14:creationId xmlns:p14="http://schemas.microsoft.com/office/powerpoint/2010/main" val="1533164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TotalTime>
  <Words>351</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   World Happiness Project </vt:lpstr>
      <vt:lpstr>Team Members:    </vt:lpstr>
      <vt:lpstr>Project Description/Outline: </vt:lpstr>
      <vt:lpstr>Research Questions to Answer: </vt:lpstr>
      <vt:lpstr>Research Questions to Answer: </vt:lpstr>
      <vt:lpstr>Data Sets to be Used in the Project</vt:lpstr>
      <vt:lpstr>PowerPoint Presentation</vt:lpstr>
      <vt:lpstr>PowerPoint Presentation</vt:lpstr>
      <vt:lpstr>PowerPoint Presentation</vt:lpstr>
      <vt:lpstr>Correlation Test</vt:lpstr>
      <vt:lpstr>Correlation Test Result for  Happiness – GDP Per Capita</vt:lpstr>
      <vt:lpstr>Correlation Test Result for  Happiness – Birth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Project </dc:title>
  <dc:creator>sinan cengiz</dc:creator>
  <cp:lastModifiedBy>sinan cengiz</cp:lastModifiedBy>
  <cp:revision>8</cp:revision>
  <dcterms:created xsi:type="dcterms:W3CDTF">2018-04-10T23:14:38Z</dcterms:created>
  <dcterms:modified xsi:type="dcterms:W3CDTF">2018-04-11T21:21:25Z</dcterms:modified>
</cp:coreProperties>
</file>