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5" r:id="rId3"/>
    <p:sldId id="267" r:id="rId4"/>
    <p:sldId id="275" r:id="rId5"/>
    <p:sldId id="277" r:id="rId6"/>
    <p:sldId id="276" r:id="rId7"/>
    <p:sldId id="269" r:id="rId8"/>
    <p:sldId id="270" r:id="rId9"/>
  </p:sldIdLst>
  <p:sldSz cx="9144000" cy="6858000" type="screen4x3"/>
  <p:notesSz cx="6858000" cy="9144000"/>
  <p:defaultTextStyle>
    <a:defPPr>
      <a:defRPr lang="tr-T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08E34"/>
    <a:srgbClr val="FFFFCC"/>
    <a:srgbClr val="050121"/>
    <a:srgbClr val="333333"/>
    <a:srgbClr val="580000"/>
    <a:srgbClr val="969696"/>
    <a:srgbClr val="DDDDDD"/>
    <a:srgbClr val="FEDAD6"/>
    <a:srgbClr val="5D093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444" autoAdjust="0"/>
    <p:restoredTop sz="94660"/>
  </p:normalViewPr>
  <p:slideViewPr>
    <p:cSldViewPr>
      <p:cViewPr>
        <p:scale>
          <a:sx n="75" d="100"/>
          <a:sy n="75" d="100"/>
        </p:scale>
        <p:origin x="-1236" y="-3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410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92B237D-9950-4EB0-91B3-0FEC519831C9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xmlns="" val="22325695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noProof="0" smtClean="0"/>
              <a:t>Click to edit Master text styles</a:t>
            </a:r>
          </a:p>
          <a:p>
            <a:pPr lvl="1"/>
            <a:r>
              <a:rPr lang="tr-TR" noProof="0" smtClean="0"/>
              <a:t>Second level</a:t>
            </a:r>
          </a:p>
          <a:p>
            <a:pPr lvl="2"/>
            <a:r>
              <a:rPr lang="tr-TR" noProof="0" smtClean="0"/>
              <a:t>Third level</a:t>
            </a:r>
          </a:p>
          <a:p>
            <a:pPr lvl="3"/>
            <a:r>
              <a:rPr lang="tr-TR" noProof="0" smtClean="0"/>
              <a:t>Fourth level</a:t>
            </a:r>
          </a:p>
          <a:p>
            <a:pPr lvl="4"/>
            <a:r>
              <a:rPr lang="tr-TR" noProof="0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0A91FC6-3D07-4992-B64E-8B2198E1DD72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xmlns="" val="24965162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C5DFD33A-21C6-4B9C-9B8B-CD137966CD27}" type="slidenum">
              <a:rPr lang="tr-TR" altLang="en-US"/>
              <a:pPr>
                <a:spcBef>
                  <a:spcPct val="0"/>
                </a:spcBef>
              </a:pPr>
              <a:t>1</a:t>
            </a:fld>
            <a:endParaRPr lang="tr-TR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4B167137-106F-4911-9F48-D7586CE25DE7}" type="slidenum">
              <a:rPr lang="tr-TR" altLang="en-US"/>
              <a:pPr>
                <a:spcBef>
                  <a:spcPct val="0"/>
                </a:spcBef>
              </a:pPr>
              <a:t>2</a:t>
            </a:fld>
            <a:endParaRPr lang="tr-TR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9"/>
          <p:cNvSpPr txBox="1">
            <a:spLocks noChangeArrowheads="1"/>
          </p:cNvSpPr>
          <p:nvPr userDrawn="1"/>
        </p:nvSpPr>
        <p:spPr bwMode="auto">
          <a:xfrm>
            <a:off x="5943600" y="200025"/>
            <a:ext cx="2743200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tr-TR" sz="1000" b="1" smtClean="0">
                <a:solidFill>
                  <a:srgbClr val="FFFFCC"/>
                </a:solidFill>
                <a:latin typeface="Tahoma" pitchFamily="34" charset="0"/>
              </a:rPr>
              <a:t>Bilgisayar Mühendisliği Bölümü</a:t>
            </a:r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tr-TR"/>
              <a:t>Click to edit Master subtitle style</a:t>
            </a:r>
          </a:p>
        </p:txBody>
      </p:sp>
      <p:sp>
        <p:nvSpPr>
          <p:cNvPr id="90120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066800" y="2057400"/>
            <a:ext cx="7086600" cy="14700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Click to edit Master title style</a:t>
            </a:r>
          </a:p>
        </p:txBody>
      </p:sp>
      <p:sp>
        <p:nvSpPr>
          <p:cNvPr id="9" name="Rectangle 53"/>
          <p:cNvSpPr>
            <a:spLocks noChangeArrowheads="1"/>
          </p:cNvSpPr>
          <p:nvPr userDrawn="1"/>
        </p:nvSpPr>
        <p:spPr bwMode="auto">
          <a:xfrm>
            <a:off x="0" y="10486"/>
            <a:ext cx="9144000" cy="762000"/>
          </a:xfrm>
          <a:prstGeom prst="rect">
            <a:avLst/>
          </a:prstGeom>
          <a:gradFill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5">
                  <a:lumMod val="50000"/>
                </a:schemeClr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 smtClean="0"/>
          </a:p>
        </p:txBody>
      </p:sp>
      <p:sp>
        <p:nvSpPr>
          <p:cNvPr id="10" name="Rectangle 59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 smtClean="0"/>
          </a:p>
        </p:txBody>
      </p:sp>
      <p:pic>
        <p:nvPicPr>
          <p:cNvPr id="11" name="Picture 15" descr="C:\Users\rehin99\Desktop\bilg-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1" y="57150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6" descr="C:\Users\rehin99\Desktop\gtu-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79752"/>
            <a:ext cx="2786738" cy="1744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626395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EBBE5D-72DA-403E-982F-97DD55B39862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xmlns="" val="811344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781800" y="106363"/>
            <a:ext cx="2209800" cy="6218237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152400" y="106363"/>
            <a:ext cx="6477000" cy="6218237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6C3EE3-4607-44C8-828A-37A7AE255143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xmlns="" val="1431157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06363"/>
            <a:ext cx="8534400" cy="5794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95CC5-F219-49B7-9754-EF0E854EBEB8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xmlns="" val="181371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" y="914400"/>
            <a:ext cx="7391400" cy="541020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tr-TR" dirty="0" smtClean="0"/>
              <a:t>Asıl metin stillerini düzenlemek için tıklatın</a:t>
            </a:r>
          </a:p>
          <a:p>
            <a:pPr lvl="1"/>
            <a:r>
              <a:rPr lang="tr-TR" dirty="0" smtClean="0"/>
              <a:t>İkinci düzey</a:t>
            </a:r>
          </a:p>
          <a:p>
            <a:pPr lvl="2"/>
            <a:r>
              <a:rPr lang="tr-TR" dirty="0" smtClean="0"/>
              <a:t>Üçüncü düzey</a:t>
            </a:r>
          </a:p>
          <a:p>
            <a:pPr lvl="3"/>
            <a:r>
              <a:rPr lang="tr-TR" dirty="0" smtClean="0"/>
              <a:t>Dördüncü düzey</a:t>
            </a:r>
          </a:p>
          <a:p>
            <a:pPr lvl="4"/>
            <a:r>
              <a:rPr lang="tr-TR" dirty="0" smtClean="0"/>
              <a:t>Beşinci düzey</a:t>
            </a:r>
            <a:endParaRPr lang="tr-TR" dirty="0"/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6EA505-76AA-495E-815C-8AF94549A6BB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xmlns="" val="658082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dirty="0" smtClean="0"/>
              <a:t>As</a:t>
            </a:r>
            <a:r>
              <a:rPr lang="en-US" dirty="0" smtClean="0"/>
              <a:t>I</a:t>
            </a:r>
            <a:r>
              <a:rPr lang="tr-TR" dirty="0" smtClean="0"/>
              <a:t>l başl</a:t>
            </a:r>
            <a:r>
              <a:rPr lang="en-US" dirty="0" smtClean="0"/>
              <a:t>I</a:t>
            </a:r>
            <a:r>
              <a:rPr lang="tr-TR" dirty="0" smtClean="0"/>
              <a:t>k st</a:t>
            </a:r>
            <a:r>
              <a:rPr lang="en-US" dirty="0" smtClean="0"/>
              <a:t>İ</a:t>
            </a:r>
            <a:r>
              <a:rPr lang="tr-TR" dirty="0" smtClean="0"/>
              <a:t>l</a:t>
            </a:r>
            <a:r>
              <a:rPr lang="en-US" dirty="0" smtClean="0"/>
              <a:t>İ</a:t>
            </a:r>
            <a:r>
              <a:rPr lang="tr-TR" dirty="0" smtClean="0"/>
              <a:t> </a:t>
            </a:r>
            <a:r>
              <a:rPr lang="en-US" dirty="0" smtClean="0"/>
              <a:t>İ</a:t>
            </a:r>
            <a:r>
              <a:rPr lang="tr-TR" dirty="0" smtClean="0"/>
              <a:t>ç</a:t>
            </a:r>
            <a:r>
              <a:rPr lang="en-US" dirty="0" smtClean="0"/>
              <a:t>İ</a:t>
            </a:r>
            <a:r>
              <a:rPr lang="tr-TR" dirty="0" smtClean="0"/>
              <a:t>n t</a:t>
            </a:r>
            <a:r>
              <a:rPr lang="en-US" dirty="0" smtClean="0"/>
              <a:t>I</a:t>
            </a:r>
            <a:r>
              <a:rPr lang="tr-TR" dirty="0" smtClean="0"/>
              <a:t>klat</a:t>
            </a:r>
            <a:r>
              <a:rPr lang="en-US" dirty="0" smtClean="0"/>
              <a:t>I</a:t>
            </a:r>
            <a:r>
              <a:rPr lang="tr-TR" dirty="0" smtClean="0"/>
              <a:t>n</a:t>
            </a:r>
            <a:endParaRPr lang="tr-TR" dirty="0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4D7A41-DB7E-4B7C-B1E7-203553C448B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xmlns="" val="2453207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152400" y="914400"/>
            <a:ext cx="4343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343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E408D4-2E9F-4A26-A3CA-FB0C52E2551E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xmlns="" val="3037874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6200" y="-1524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83EE2D-B193-4DF7-8E07-E2831ABD391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xmlns="" val="4144982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0A55CB-0D82-4FA8-8283-1D0C577030E3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xmlns="" val="403788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E3BFC5-E015-41F6-9033-8F7EE7066BAD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xmlns="" val="4096506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09A257-28E3-40ED-A2ED-369606B291D9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xmlns="" val="1962856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 smtClean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9FACF8-D009-4AE7-A9E5-7C11E06AD1D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xmlns="" val="2576930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9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 smtClean="0"/>
          </a:p>
        </p:txBody>
      </p:sp>
      <p:sp>
        <p:nvSpPr>
          <p:cNvPr id="1027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14400"/>
            <a:ext cx="88392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 dirty="0" smtClean="0"/>
              <a:t>Click to edit Master text styles</a:t>
            </a:r>
          </a:p>
          <a:p>
            <a:pPr lvl="1"/>
            <a:r>
              <a:rPr lang="tr-TR" altLang="en-US" dirty="0" smtClean="0"/>
              <a:t>Second level</a:t>
            </a:r>
          </a:p>
          <a:p>
            <a:pPr lvl="2"/>
            <a:r>
              <a:rPr lang="tr-TR" altLang="en-US" dirty="0" smtClean="0"/>
              <a:t>Third level</a:t>
            </a:r>
          </a:p>
          <a:p>
            <a:pPr lvl="3"/>
            <a:r>
              <a:rPr lang="tr-TR" altLang="en-US" dirty="0" smtClean="0"/>
              <a:t>Fourth level</a:t>
            </a:r>
          </a:p>
          <a:p>
            <a:pPr lvl="4"/>
            <a:r>
              <a:rPr lang="tr-TR" altLang="en-US" dirty="0" smtClean="0"/>
              <a:t>Fifth level</a:t>
            </a:r>
          </a:p>
        </p:txBody>
      </p:sp>
      <p:sp>
        <p:nvSpPr>
          <p:cNvPr id="35890" name="Rectangle 5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400" y="6553200"/>
            <a:ext cx="457200" cy="7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FFFFE5"/>
                </a:solidFill>
              </a:defRPr>
            </a:lvl1pPr>
          </a:lstStyle>
          <a:p>
            <a:fld id="{68795CC5-F219-49B7-9754-EF0E854EBEB8}" type="slidenum">
              <a:rPr lang="tr-TR" altLang="en-US"/>
              <a:pPr/>
              <a:t>‹#›</a:t>
            </a:fld>
            <a:endParaRPr lang="tr-TR" altLang="en-US"/>
          </a:p>
        </p:txBody>
      </p:sp>
      <p:sp>
        <p:nvSpPr>
          <p:cNvPr id="1030" name="Rectangle 53"/>
          <p:cNvSpPr>
            <a:spLocks noChangeArrowheads="1"/>
          </p:cNvSpPr>
          <p:nvPr userDrawn="1"/>
        </p:nvSpPr>
        <p:spPr bwMode="auto">
          <a:xfrm>
            <a:off x="0" y="10486"/>
            <a:ext cx="9144000" cy="762000"/>
          </a:xfrm>
          <a:prstGeom prst="rect">
            <a:avLst/>
          </a:prstGeom>
          <a:gradFill rotWithShape="1">
            <a:gsLst>
              <a:gs pos="100000">
                <a:schemeClr val="accent1">
                  <a:lumMod val="75000"/>
                </a:schemeClr>
              </a:gs>
              <a:gs pos="0">
                <a:schemeClr val="accent5">
                  <a:lumMod val="50000"/>
                </a:schemeClr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 smtClean="0"/>
          </a:p>
        </p:txBody>
      </p:sp>
      <p:sp>
        <p:nvSpPr>
          <p:cNvPr id="1031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06363"/>
            <a:ext cx="7848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 dirty="0" smtClean="0"/>
              <a:t>Başlık</a:t>
            </a:r>
          </a:p>
        </p:txBody>
      </p:sp>
      <p:sp>
        <p:nvSpPr>
          <p:cNvPr id="3" name="Text Box 68"/>
          <p:cNvSpPr txBox="1">
            <a:spLocks noChangeArrowheads="1"/>
          </p:cNvSpPr>
          <p:nvPr userDrawn="1"/>
        </p:nvSpPr>
        <p:spPr bwMode="auto">
          <a:xfrm>
            <a:off x="1447800" y="6536422"/>
            <a:ext cx="3124200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tr-TR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GT</a:t>
            </a:r>
            <a:r>
              <a:rPr 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Ü </a:t>
            </a:r>
            <a:r>
              <a:rPr lang="tr-TR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-</a:t>
            </a:r>
            <a:r>
              <a:rPr 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r>
              <a:rPr lang="tr-TR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Bilgisayar Mühendisliği Bölümü</a:t>
            </a:r>
          </a:p>
        </p:txBody>
      </p:sp>
      <p:pic>
        <p:nvPicPr>
          <p:cNvPr id="1039" name="Picture 15" descr="C:\Users\rehin99\Desktop\bilg-logo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793" y="5867400"/>
            <a:ext cx="985007" cy="98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rehin99\Desktop\gtu-logo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01000" y="43955"/>
            <a:ext cx="1110043" cy="6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68"/>
          <p:cNvSpPr txBox="1">
            <a:spLocks noChangeArrowheads="1"/>
          </p:cNvSpPr>
          <p:nvPr userDrawn="1"/>
        </p:nvSpPr>
        <p:spPr bwMode="auto">
          <a:xfrm>
            <a:off x="4572000" y="6529000"/>
            <a:ext cx="3124200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BİL 495/496 </a:t>
            </a:r>
            <a:r>
              <a:rPr lang="en-US" sz="1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Bitirme</a:t>
            </a:r>
            <a:r>
              <a:rPr 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r>
              <a:rPr lang="en-US" sz="1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Projesi</a:t>
            </a:r>
            <a:r>
              <a:rPr 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endParaRPr lang="tr-TR" sz="1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Batang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erasist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2209800"/>
            <a:ext cx="8763000" cy="1524000"/>
          </a:xfrm>
        </p:spPr>
        <p:txBody>
          <a:bodyPr/>
          <a:lstStyle/>
          <a:p>
            <a:pPr eaLnBrk="1" hangingPunct="1"/>
            <a:r>
              <a:rPr lang="tr-TR" altLang="en-US" sz="3600" dirty="0" smtClean="0"/>
              <a:t>KABLOSUZ SENSÖR AĞLARI İLE</a:t>
            </a:r>
            <a:br>
              <a:rPr lang="tr-TR" altLang="en-US" sz="3600" dirty="0" smtClean="0"/>
            </a:br>
            <a:r>
              <a:rPr lang="tr-TR" altLang="en-US" sz="3600" dirty="0" smtClean="0"/>
              <a:t>AKILLI TARIM SİSTEMİ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810000"/>
            <a:ext cx="6400800" cy="2667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tr-TR" altLang="en-US" sz="2000" b="1" dirty="0" smtClean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 smtClean="0"/>
              <a:t>BIL 495</a:t>
            </a:r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 smtClean="0"/>
              <a:t>İlk Sunum</a:t>
            </a:r>
          </a:p>
          <a:p>
            <a:pPr eaLnBrk="1" hangingPunct="1">
              <a:lnSpc>
                <a:spcPct val="80000"/>
              </a:lnSpc>
            </a:pPr>
            <a:endParaRPr lang="tr-TR" altLang="en-US" sz="2000" b="1" dirty="0" smtClean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 smtClean="0"/>
              <a:t>Sinan ELVEREN</a:t>
            </a:r>
          </a:p>
          <a:p>
            <a:pPr eaLnBrk="1" hangingPunct="1">
              <a:lnSpc>
                <a:spcPct val="80000"/>
              </a:lnSpc>
            </a:pPr>
            <a:endParaRPr lang="tr-TR" altLang="en-US" sz="2000" b="1" dirty="0" smtClean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 smtClean="0"/>
              <a:t>Proje Danışmanı: </a:t>
            </a:r>
            <a:r>
              <a:rPr lang="tr-TR" sz="2000" b="1" dirty="0" smtClean="0"/>
              <a:t>Doç. Dr. </a:t>
            </a:r>
            <a:r>
              <a:rPr lang="tr-TR" sz="2000" b="1" dirty="0" err="1" smtClean="0"/>
              <a:t>Hasari</a:t>
            </a:r>
            <a:r>
              <a:rPr lang="tr-TR" sz="2000" b="1" dirty="0" smtClean="0"/>
              <a:t> ÇELEBİ</a:t>
            </a:r>
            <a:endParaRPr lang="tr-TR" altLang="en-US" sz="1800" b="1" dirty="0" smtClean="0"/>
          </a:p>
          <a:p>
            <a:pPr eaLnBrk="1" hangingPunct="1">
              <a:lnSpc>
                <a:spcPct val="80000"/>
              </a:lnSpc>
            </a:pPr>
            <a:r>
              <a:rPr lang="tr-TR" altLang="en-US" sz="1800" b="1" dirty="0" smtClean="0"/>
              <a:t>Mart 2019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79C4B9-F984-4206-AFD2-FD0541FAF3C1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tr-TR" altLang="en-US" sz="1000">
              <a:solidFill>
                <a:srgbClr val="FFFFE5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467600" cy="4191000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en-US" sz="2400" dirty="0" smtClean="0"/>
              <a:t>Projenin Şeması ve Tanımı</a:t>
            </a:r>
          </a:p>
          <a:p>
            <a:pPr eaLnBrk="1" hangingPunct="1">
              <a:lnSpc>
                <a:spcPct val="90000"/>
              </a:lnSpc>
            </a:pPr>
            <a:endParaRPr lang="tr-TR" alt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tr-TR" altLang="en-US" sz="2400" dirty="0" smtClean="0"/>
              <a:t>Proje Tasarım Planı</a:t>
            </a:r>
          </a:p>
          <a:p>
            <a:pPr eaLnBrk="1" hangingPunct="1">
              <a:lnSpc>
                <a:spcPct val="90000"/>
              </a:lnSpc>
            </a:pPr>
            <a:endParaRPr lang="tr-TR" alt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tr-TR" altLang="en-US" sz="2400" dirty="0" smtClean="0"/>
              <a:t>Proje Gereksinimleri</a:t>
            </a:r>
          </a:p>
          <a:p>
            <a:pPr eaLnBrk="1" hangingPunct="1">
              <a:lnSpc>
                <a:spcPct val="90000"/>
              </a:lnSpc>
            </a:pPr>
            <a:endParaRPr lang="tr-TR" alt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tr-TR" altLang="en-US" sz="2400" dirty="0" smtClean="0"/>
              <a:t>Başarı Kriterleri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tr-TR" alt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tr-TR" altLang="en-US" sz="2400" dirty="0" smtClean="0"/>
              <a:t>Kaynaklar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 smtClean="0"/>
              <a:t>İçerik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ED054F-FB0B-4F9F-8508-286B83CB129D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 smtClean="0"/>
              <a:t>Proje Şeması ve Tanımı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419600" y="914400"/>
            <a:ext cx="4724400" cy="4114800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447675" indent="-447675" eaLnBrk="1" hangingPunct="1">
              <a:lnSpc>
                <a:spcPct val="80000"/>
              </a:lnSpc>
              <a:buNone/>
            </a:pPr>
            <a:r>
              <a:rPr lang="tr-TR" altLang="ko-KR" sz="2400" b="1" dirty="0" smtClean="0"/>
              <a:t>	Akıllı Tarım</a:t>
            </a:r>
          </a:p>
          <a:p>
            <a:pPr marL="447675" indent="-447675" eaLnBrk="1" hangingPunct="1">
              <a:lnSpc>
                <a:spcPct val="80000"/>
              </a:lnSpc>
            </a:pPr>
            <a:r>
              <a:rPr lang="tr-TR" altLang="en-US" sz="2000" b="1" dirty="0" smtClean="0"/>
              <a:t>Amaç</a:t>
            </a:r>
            <a:r>
              <a:rPr lang="tr-TR" altLang="en-US" sz="2000" dirty="0" smtClean="0"/>
              <a:t> Üreticinin tarlasının verimini artırmak ve tasarruf sağlamak </a:t>
            </a:r>
          </a:p>
          <a:p>
            <a:pPr marL="447675" indent="-447675" eaLnBrk="1" hangingPunct="1">
              <a:lnSpc>
                <a:spcPct val="80000"/>
              </a:lnSpc>
              <a:buNone/>
            </a:pPr>
            <a:r>
              <a:rPr lang="tr-TR" altLang="en-US" sz="2000" dirty="0" smtClean="0"/>
              <a:t>      (su, ilaç, maliyet, zaman) </a:t>
            </a:r>
          </a:p>
          <a:p>
            <a:pPr marL="447675" indent="-447675" eaLnBrk="1" hangingPunct="1">
              <a:lnSpc>
                <a:spcPct val="80000"/>
              </a:lnSpc>
            </a:pPr>
            <a:endParaRPr lang="tr-TR" altLang="en-US" sz="2000" dirty="0" smtClean="0"/>
          </a:p>
          <a:p>
            <a:pPr marL="447675" indent="-447675" eaLnBrk="1" hangingPunct="1">
              <a:lnSpc>
                <a:spcPct val="80000"/>
              </a:lnSpc>
            </a:pPr>
            <a:r>
              <a:rPr lang="tr-TR" altLang="en-US" sz="2000" dirty="0" smtClean="0"/>
              <a:t>Toprağın nem, sıcaklık veya hava koşullarına göre damlama/sulama durumunu bildirecek</a:t>
            </a:r>
          </a:p>
          <a:p>
            <a:pPr marL="447675" indent="-447675" eaLnBrk="1" hangingPunct="1">
              <a:lnSpc>
                <a:spcPct val="80000"/>
              </a:lnSpc>
            </a:pPr>
            <a:endParaRPr lang="tr-TR" altLang="en-US" sz="2000" dirty="0" smtClean="0"/>
          </a:p>
          <a:p>
            <a:pPr marL="447675" indent="-447675" eaLnBrk="1" hangingPunct="1">
              <a:lnSpc>
                <a:spcPct val="80000"/>
              </a:lnSpc>
            </a:pPr>
            <a:r>
              <a:rPr lang="tr-TR" altLang="en-US" sz="2000" dirty="0" smtClean="0"/>
              <a:t>Ekilen ürünlerin hasat zamanını, ilaçlama zamanını bildirecek</a:t>
            </a:r>
          </a:p>
          <a:p>
            <a:pPr marL="447675" indent="-447675" eaLnBrk="1" hangingPunct="1">
              <a:lnSpc>
                <a:spcPct val="80000"/>
              </a:lnSpc>
            </a:pPr>
            <a:endParaRPr lang="tr-TR" altLang="en-US" sz="2000" dirty="0" smtClean="0"/>
          </a:p>
          <a:p>
            <a:pPr marL="447675" indent="-447675" eaLnBrk="1" hangingPunct="1">
              <a:lnSpc>
                <a:spcPct val="80000"/>
              </a:lnSpc>
            </a:pPr>
            <a:r>
              <a:rPr lang="tr-TR" altLang="en-US" sz="2000" dirty="0" smtClean="0"/>
              <a:t>Üretim istatistiklerine erişilebilecek ve üreticinin işlerini kolaylaştıracak</a:t>
            </a:r>
          </a:p>
          <a:p>
            <a:pPr marL="447675" indent="-447675" eaLnBrk="1" hangingPunct="1">
              <a:lnSpc>
                <a:spcPct val="80000"/>
              </a:lnSpc>
              <a:buNone/>
            </a:pPr>
            <a:endParaRPr lang="tr-TR" altLang="en-US" sz="2000" dirty="0" smtClean="0"/>
          </a:p>
          <a:p>
            <a:pPr marL="447675" indent="-447675" eaLnBrk="1" hangingPunct="1">
              <a:lnSpc>
                <a:spcPct val="80000"/>
              </a:lnSpc>
            </a:pPr>
            <a:endParaRPr lang="tr-TR" altLang="en-US" sz="2000" dirty="0" smtClean="0"/>
          </a:p>
          <a:p>
            <a:pPr marL="447675" indent="-447675" eaLnBrk="1" hangingPunct="1">
              <a:lnSpc>
                <a:spcPct val="80000"/>
              </a:lnSpc>
            </a:pPr>
            <a:endParaRPr lang="tr-TR" altLang="en-US" sz="2000" dirty="0" smtClean="0"/>
          </a:p>
        </p:txBody>
      </p:sp>
      <p:sp>
        <p:nvSpPr>
          <p:cNvPr id="9221" name="Rectangle 7"/>
          <p:cNvSpPr>
            <a:spLocks noChangeArrowheads="1"/>
          </p:cNvSpPr>
          <p:nvPr/>
        </p:nvSpPr>
        <p:spPr bwMode="auto">
          <a:xfrm>
            <a:off x="304800" y="4724400"/>
            <a:ext cx="441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tr-TR" altLang="en-US" sz="2800" dirty="0"/>
          </a:p>
        </p:txBody>
      </p:sp>
      <p:sp>
        <p:nvSpPr>
          <p:cNvPr id="9222" name="Rectangle 8"/>
          <p:cNvSpPr>
            <a:spLocks noChangeArrowheads="1"/>
          </p:cNvSpPr>
          <p:nvPr/>
        </p:nvSpPr>
        <p:spPr bwMode="auto">
          <a:xfrm>
            <a:off x="1066800" y="5181600"/>
            <a:ext cx="8077200" cy="129540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endParaRPr lang="tr-TR" altLang="en-US" sz="2400" dirty="0" smtClean="0"/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altLang="en-US" sz="2400" dirty="0" smtClean="0"/>
              <a:t>Bu sistem ile çiftçiler, tarlalarını tablet ya da telefonlarından uzakta </a:t>
            </a:r>
            <a:r>
              <a:rPr lang="tr-TR" altLang="en-US" sz="2400" smtClean="0"/>
              <a:t>olsalar bile takip </a:t>
            </a:r>
            <a:r>
              <a:rPr lang="tr-TR" altLang="en-US" sz="2400" dirty="0" smtClean="0"/>
              <a:t>edip, olası durumlar için müdahalede bulunabilecek.</a:t>
            </a:r>
            <a:endParaRPr lang="tr-TR" altLang="en-US" sz="2800" dirty="0" smtClean="0"/>
          </a:p>
        </p:txBody>
      </p:sp>
      <p:pic>
        <p:nvPicPr>
          <p:cNvPr id="1026" name="Picture 2" descr="F:\Bitirme 1\images\kisspng-wi-fi-hotspot-signal-strength-in-telecommunication-antenna-5ad144f39fb3f4.278620411523664115654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6309" y="990600"/>
            <a:ext cx="4114561" cy="381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F22B10-E9C3-45F2-9669-AE91C33CA2D2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6363"/>
            <a:ext cx="8763000" cy="579437"/>
          </a:xfrm>
        </p:spPr>
        <p:txBody>
          <a:bodyPr/>
          <a:lstStyle/>
          <a:p>
            <a:pPr eaLnBrk="1" hangingPunct="1"/>
            <a:r>
              <a:rPr lang="tr-TR" altLang="en-US" sz="4000" dirty="0" smtClean="0"/>
              <a:t>Proje Tasarım Planı</a:t>
            </a:r>
          </a:p>
        </p:txBody>
      </p:sp>
      <p:sp>
        <p:nvSpPr>
          <p:cNvPr id="10245" name="Rectangle 7"/>
          <p:cNvSpPr>
            <a:spLocks noChangeArrowheads="1"/>
          </p:cNvSpPr>
          <p:nvPr/>
        </p:nvSpPr>
        <p:spPr bwMode="auto">
          <a:xfrm>
            <a:off x="2159000" y="3124200"/>
            <a:ext cx="44196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tr-TR" altLang="en-US" sz="2400" dirty="0"/>
          </a:p>
        </p:txBody>
      </p:sp>
      <p:sp>
        <p:nvSpPr>
          <p:cNvPr id="8" name="7 Metin kutusu"/>
          <p:cNvSpPr txBox="1"/>
          <p:nvPr/>
        </p:nvSpPr>
        <p:spPr>
          <a:xfrm>
            <a:off x="2438400" y="914400"/>
            <a:ext cx="4267200" cy="13849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r-TR" sz="2800" dirty="0" smtClean="0"/>
              <a:t>PROJE DİYAGRAMI</a:t>
            </a:r>
          </a:p>
          <a:p>
            <a:pPr algn="ctr">
              <a:lnSpc>
                <a:spcPct val="150000"/>
              </a:lnSpc>
            </a:pPr>
            <a:endParaRPr lang="tr-TR" sz="2800" dirty="0"/>
          </a:p>
        </p:txBody>
      </p:sp>
      <p:pic>
        <p:nvPicPr>
          <p:cNvPr id="1027" name="Picture 3" descr="F:\Bitirme 1\images\um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828800"/>
            <a:ext cx="8175171" cy="3886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333BC9-A97B-4126-BA35-8564686F79B6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 smtClean="0"/>
              <a:t>Proje Gereksinimleri - 1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28600" y="1143000"/>
            <a:ext cx="8686800" cy="396240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/>
            <a:endParaRPr lang="tr-TR" altLang="en-US" sz="2000" dirty="0" smtClean="0"/>
          </a:p>
          <a:p>
            <a:pPr lvl="1" eaLnBrk="1" hangingPunct="1"/>
            <a:r>
              <a:rPr lang="tr-TR" altLang="en-US" sz="2000" dirty="0" smtClean="0"/>
              <a:t>Sıcaklık, nem gibi bilgilerin alınması</a:t>
            </a:r>
          </a:p>
          <a:p>
            <a:pPr lvl="1" eaLnBrk="1" hangingPunct="1"/>
            <a:endParaRPr lang="tr-TR" altLang="en-US" sz="2000" dirty="0" smtClean="0"/>
          </a:p>
          <a:p>
            <a:pPr lvl="1" eaLnBrk="1" hangingPunct="1"/>
            <a:r>
              <a:rPr lang="tr-TR" altLang="en-US" sz="2000" dirty="0" err="1" smtClean="0"/>
              <a:t>Meteorloji</a:t>
            </a:r>
            <a:r>
              <a:rPr lang="tr-TR" altLang="en-US" sz="2000" dirty="0" smtClean="0"/>
              <a:t> bilgisinin alınması</a:t>
            </a:r>
          </a:p>
          <a:p>
            <a:pPr lvl="1" eaLnBrk="1" hangingPunct="1"/>
            <a:endParaRPr lang="tr-TR" altLang="en-US" sz="2000" dirty="0" smtClean="0"/>
          </a:p>
          <a:p>
            <a:pPr lvl="1" eaLnBrk="1" hangingPunct="1"/>
            <a:r>
              <a:rPr lang="tr-TR" altLang="en-US" sz="2000" dirty="0" smtClean="0"/>
              <a:t>Bu bilgilerini kablosuz olarak çiftçiye ulaştırılması</a:t>
            </a:r>
          </a:p>
          <a:p>
            <a:pPr lvl="1" eaLnBrk="1" hangingPunct="1"/>
            <a:endParaRPr lang="tr-TR" altLang="en-US" sz="2000" dirty="0" smtClean="0"/>
          </a:p>
          <a:p>
            <a:pPr lvl="1" eaLnBrk="1" hangingPunct="1"/>
            <a:r>
              <a:rPr lang="tr-TR" altLang="en-US" sz="2000" dirty="0" smtClean="0"/>
              <a:t>Gelen bilgileri yorumlayıp bildirim oluşturulması</a:t>
            </a:r>
          </a:p>
          <a:p>
            <a:pPr lvl="1" eaLnBrk="1" hangingPunct="1"/>
            <a:endParaRPr lang="tr-TR" altLang="en-US" sz="2000" dirty="0" smtClean="0"/>
          </a:p>
          <a:p>
            <a:pPr lvl="1" eaLnBrk="1" hangingPunct="1"/>
            <a:r>
              <a:rPr lang="tr-TR" altLang="en-US" sz="2000" dirty="0" smtClean="0"/>
              <a:t>Bilgiler doğrultusunda çeşitli istatistikler oluşturulması, gösterilmesi</a:t>
            </a:r>
          </a:p>
          <a:p>
            <a:pPr lvl="1" eaLnBrk="1" hangingPunct="1">
              <a:buNone/>
            </a:pPr>
            <a:endParaRPr lang="tr-TR" altLang="en-US" sz="2000" dirty="0" smtClean="0"/>
          </a:p>
          <a:p>
            <a:pPr lvl="1" eaLnBrk="1" hangingPunct="1"/>
            <a:endParaRPr lang="tr-TR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292839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333BC9-A97B-4126-BA35-8564686F79B6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 smtClean="0"/>
              <a:t>Proje Gereksinimleri - 2</a:t>
            </a:r>
          </a:p>
        </p:txBody>
      </p:sp>
      <p:sp>
        <p:nvSpPr>
          <p:cNvPr id="5" name="4 Dikdörtgen"/>
          <p:cNvSpPr/>
          <p:nvPr/>
        </p:nvSpPr>
        <p:spPr>
          <a:xfrm>
            <a:off x="762000" y="2895600"/>
            <a:ext cx="7696200" cy="180049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000" eaLnBrk="1" hangingPunct="1">
              <a:spcBef>
                <a:spcPts val="576"/>
              </a:spcBef>
            </a:pPr>
            <a:r>
              <a:rPr lang="tr-TR" altLang="en-US" sz="2400" b="1" dirty="0" smtClean="0"/>
              <a:t>Donanım</a:t>
            </a:r>
          </a:p>
          <a:p>
            <a:pPr marL="342000" eaLnBrk="1" hangingPunct="1">
              <a:spcBef>
                <a:spcPts val="576"/>
              </a:spcBef>
              <a:buFont typeface="Arial" pitchFamily="34" charset="0"/>
              <a:buChar char="•"/>
            </a:pPr>
            <a:r>
              <a:rPr lang="tr-TR" altLang="en-US" sz="2400" dirty="0" smtClean="0"/>
              <a:t> </a:t>
            </a:r>
            <a:r>
              <a:rPr lang="tr-TR" altLang="en-US" sz="2400" dirty="0" err="1" smtClean="0"/>
              <a:t>Raspberry</a:t>
            </a:r>
            <a:r>
              <a:rPr lang="tr-TR" altLang="en-US" sz="2400" dirty="0" smtClean="0"/>
              <a:t> PI 3</a:t>
            </a:r>
          </a:p>
          <a:p>
            <a:pPr marL="342000" eaLnBrk="1" hangingPunct="1">
              <a:spcBef>
                <a:spcPts val="576"/>
              </a:spcBef>
              <a:buFont typeface="Arial" pitchFamily="34" charset="0"/>
              <a:buChar char="•"/>
            </a:pPr>
            <a:r>
              <a:rPr lang="tr-TR" altLang="en-US" sz="2400" dirty="0" smtClean="0"/>
              <a:t> Nem, Sıcaklık </a:t>
            </a:r>
            <a:r>
              <a:rPr lang="tr-TR" altLang="en-US" sz="2400" dirty="0" err="1" smtClean="0"/>
              <a:t>Sensörleri</a:t>
            </a:r>
            <a:r>
              <a:rPr lang="tr-TR" altLang="en-US" sz="2400" dirty="0" smtClean="0"/>
              <a:t>, </a:t>
            </a:r>
            <a:r>
              <a:rPr lang="tr-TR" altLang="en-US" sz="2400" dirty="0" err="1" smtClean="0"/>
              <a:t>Wifi</a:t>
            </a:r>
            <a:r>
              <a:rPr lang="tr-TR" altLang="en-US" sz="2400" dirty="0" smtClean="0"/>
              <a:t> Modülü</a:t>
            </a:r>
          </a:p>
          <a:p>
            <a:pPr marL="342000" eaLnBrk="1" hangingPunct="1">
              <a:spcBef>
                <a:spcPts val="576"/>
              </a:spcBef>
              <a:buFont typeface="Arial" pitchFamily="34" charset="0"/>
              <a:buChar char="•"/>
            </a:pPr>
            <a:r>
              <a:rPr lang="tr-TR" altLang="en-US" sz="2400" dirty="0" smtClean="0"/>
              <a:t> Taşınabilir </a:t>
            </a:r>
            <a:r>
              <a:rPr lang="tr-TR" altLang="en-US" sz="2400" dirty="0" err="1" smtClean="0"/>
              <a:t>Android</a:t>
            </a:r>
            <a:r>
              <a:rPr lang="tr-TR" altLang="en-US" sz="2400" dirty="0" smtClean="0"/>
              <a:t> Telefon/Tablet</a:t>
            </a:r>
          </a:p>
        </p:txBody>
      </p:sp>
      <p:sp>
        <p:nvSpPr>
          <p:cNvPr id="6" name="5 Dikdörtgen"/>
          <p:cNvSpPr/>
          <p:nvPr/>
        </p:nvSpPr>
        <p:spPr>
          <a:xfrm>
            <a:off x="762000" y="5029200"/>
            <a:ext cx="7696200" cy="9079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000" eaLnBrk="1" hangingPunct="1">
              <a:spcBef>
                <a:spcPts val="576"/>
              </a:spcBef>
              <a:buNone/>
            </a:pPr>
            <a:r>
              <a:rPr lang="tr-TR" altLang="en-US" sz="2400" b="1" dirty="0" smtClean="0"/>
              <a:t>Diğer</a:t>
            </a:r>
          </a:p>
          <a:p>
            <a:pPr marL="342000" eaLnBrk="1" hangingPunct="1">
              <a:spcBef>
                <a:spcPts val="576"/>
              </a:spcBef>
              <a:buFont typeface="Arial" pitchFamily="34" charset="0"/>
              <a:buChar char="•"/>
            </a:pPr>
            <a:r>
              <a:rPr lang="tr-TR" altLang="en-US" sz="2400" dirty="0" smtClean="0"/>
              <a:t>Meteoroloji Bilgisi</a:t>
            </a:r>
          </a:p>
        </p:txBody>
      </p:sp>
      <p:sp>
        <p:nvSpPr>
          <p:cNvPr id="7" name="6 Dikdörtgen"/>
          <p:cNvSpPr/>
          <p:nvPr/>
        </p:nvSpPr>
        <p:spPr>
          <a:xfrm>
            <a:off x="762000" y="1143000"/>
            <a:ext cx="7696200" cy="135421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000" eaLnBrk="1" hangingPunct="1">
              <a:spcBef>
                <a:spcPts val="576"/>
              </a:spcBef>
              <a:buNone/>
            </a:pPr>
            <a:r>
              <a:rPr lang="tr-TR" altLang="en-US" sz="2400" b="1" dirty="0" smtClean="0"/>
              <a:t>Yazılım</a:t>
            </a:r>
          </a:p>
          <a:p>
            <a:pPr marL="342000" eaLnBrk="1" hangingPunct="1">
              <a:spcBef>
                <a:spcPts val="576"/>
              </a:spcBef>
              <a:buFont typeface="Arial" pitchFamily="34" charset="0"/>
              <a:buChar char="•"/>
            </a:pPr>
            <a:r>
              <a:rPr lang="tr-TR" altLang="en-US" sz="2400" dirty="0" err="1" smtClean="0"/>
              <a:t>Android</a:t>
            </a:r>
            <a:r>
              <a:rPr lang="tr-TR" altLang="en-US" sz="2400" dirty="0" smtClean="0"/>
              <a:t> Stüdyo</a:t>
            </a:r>
          </a:p>
          <a:p>
            <a:pPr marL="342000" eaLnBrk="1" hangingPunct="1">
              <a:spcBef>
                <a:spcPts val="576"/>
              </a:spcBef>
              <a:buFont typeface="Arial" pitchFamily="34" charset="0"/>
              <a:buChar char="•"/>
            </a:pPr>
            <a:r>
              <a:rPr lang="tr-TR" altLang="en-US" sz="2400" dirty="0" err="1" smtClean="0"/>
              <a:t>Android</a:t>
            </a:r>
            <a:r>
              <a:rPr lang="tr-TR" altLang="en-US" sz="2400" dirty="0" smtClean="0"/>
              <a:t> SDK, Java SDK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E7CC27-EEF4-45B9-94D9-CADBD9678458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 smtClean="0"/>
              <a:t>Başarı Kriterleri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914400"/>
            <a:ext cx="7467600" cy="5257800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lvl="1" eaLnBrk="1" hangingPunct="1"/>
            <a:r>
              <a:rPr lang="tr-TR" altLang="en-US" dirty="0" smtClean="0"/>
              <a:t>Fırtına, şiddetli yağmur veya kuraklığı algılamak</a:t>
            </a:r>
          </a:p>
          <a:p>
            <a:pPr lvl="1" eaLnBrk="1" hangingPunct="1"/>
            <a:r>
              <a:rPr lang="tr-TR" altLang="en-US" dirty="0" smtClean="0"/>
              <a:t>Meteoroloji uyarılarını çiftçiye bildirmek</a:t>
            </a:r>
          </a:p>
          <a:p>
            <a:pPr lvl="1" eaLnBrk="1" hangingPunct="1">
              <a:buNone/>
            </a:pPr>
            <a:r>
              <a:rPr lang="tr-TR" altLang="en-US" sz="1600" dirty="0" smtClean="0"/>
              <a:t>	(Saatte bir güncelleme)</a:t>
            </a:r>
          </a:p>
          <a:p>
            <a:pPr lvl="1" eaLnBrk="1" hangingPunct="1"/>
            <a:endParaRPr lang="tr-TR" altLang="en-US" dirty="0" smtClean="0"/>
          </a:p>
          <a:p>
            <a:pPr lvl="1" eaLnBrk="1" hangingPunct="1"/>
            <a:r>
              <a:rPr lang="tr-TR" altLang="en-US" dirty="0" smtClean="0"/>
              <a:t>Toprağın nem durumunu algılayıp uyarmak</a:t>
            </a:r>
          </a:p>
          <a:p>
            <a:pPr lvl="1" eaLnBrk="1" hangingPunct="1">
              <a:buNone/>
            </a:pPr>
            <a:r>
              <a:rPr lang="tr-TR" altLang="en-US" sz="1600" dirty="0" smtClean="0"/>
              <a:t>	(Hassasiyet +- %15, gecikme 10 sn, 5 dakikada bir güncelleme)</a:t>
            </a:r>
          </a:p>
          <a:p>
            <a:pPr lvl="1" eaLnBrk="1" hangingPunct="1">
              <a:buNone/>
            </a:pPr>
            <a:endParaRPr lang="tr-TR" altLang="en-US" dirty="0" smtClean="0"/>
          </a:p>
          <a:p>
            <a:pPr lvl="1" eaLnBrk="1" hangingPunct="1"/>
            <a:r>
              <a:rPr lang="tr-TR" altLang="en-US" dirty="0" smtClean="0"/>
              <a:t>Ürünlerin ilaçlama zamanlarını çiftçiye bildirmek</a:t>
            </a:r>
          </a:p>
          <a:p>
            <a:pPr lvl="1" eaLnBrk="1" hangingPunct="1">
              <a:buNone/>
            </a:pPr>
            <a:r>
              <a:rPr lang="tr-TR" altLang="en-US" sz="1600" dirty="0" smtClean="0"/>
              <a:t>	(Ürüne özel 1 Hafta öncesinden bildirme)</a:t>
            </a:r>
          </a:p>
          <a:p>
            <a:pPr lvl="1" eaLnBrk="1" hangingPunct="1"/>
            <a:endParaRPr lang="tr-TR" altLang="en-US" dirty="0" smtClean="0"/>
          </a:p>
          <a:p>
            <a:pPr lvl="1" eaLnBrk="1" hangingPunct="1">
              <a:lnSpc>
                <a:spcPct val="50000"/>
              </a:lnSpc>
            </a:pPr>
            <a:r>
              <a:rPr lang="tr-TR" altLang="en-US" dirty="0" smtClean="0"/>
              <a:t>Hasat zamanlarını çiftçiye bildirmek</a:t>
            </a:r>
          </a:p>
          <a:p>
            <a:pPr lvl="1" eaLnBrk="1" hangingPunct="1">
              <a:lnSpc>
                <a:spcPct val="50000"/>
              </a:lnSpc>
              <a:buNone/>
            </a:pPr>
            <a:r>
              <a:rPr lang="tr-TR" altLang="en-US" dirty="0" smtClean="0"/>
              <a:t>	</a:t>
            </a:r>
            <a:r>
              <a:rPr lang="tr-TR" altLang="en-US" sz="1600" dirty="0" smtClean="0"/>
              <a:t>(Hasat zamanından 1 hafta önce bildirmek, %50 üzerinde doğruluk)</a:t>
            </a:r>
          </a:p>
          <a:p>
            <a:pPr lvl="1" eaLnBrk="1" hangingPunct="1">
              <a:buNone/>
            </a:pPr>
            <a:endParaRPr lang="tr-TR" altLang="en-US" sz="1600" dirty="0" smtClean="0"/>
          </a:p>
          <a:p>
            <a:pPr lvl="1" eaLnBrk="1" hangingPunct="1"/>
            <a:r>
              <a:rPr lang="tr-TR" altLang="en-US" dirty="0" smtClean="0"/>
              <a:t>Ekilen ekine göre hasat edilen ürünlerin istatistiğini görmek</a:t>
            </a:r>
          </a:p>
          <a:p>
            <a:pPr lvl="1" eaLnBrk="1" hangingPunct="1"/>
            <a:endParaRPr lang="tr-T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D8AB0A-D51F-497D-9892-E75B8E184080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tr-TR" altLang="en-US" sz="1000">
              <a:solidFill>
                <a:srgbClr val="FFFFE5"/>
              </a:solidFill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smtClean="0"/>
              <a:t>Kaynaklar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391400" cy="3810000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14350" indent="-514350" eaLnBrk="1" hangingPunct="1">
              <a:buFontTx/>
              <a:buAutoNum type="arabicPeriod"/>
            </a:pPr>
            <a:r>
              <a:rPr lang="en-US" sz="2000" dirty="0" smtClean="0"/>
              <a:t>International Journal of Advanced Research in Computer and Communication Engineering Vol. 5, Issue 6, June 2016</a:t>
            </a:r>
            <a:r>
              <a:rPr lang="tr-TR" sz="2000" dirty="0" smtClean="0"/>
              <a:t>. “</a:t>
            </a:r>
            <a:r>
              <a:rPr lang="tr-TR" sz="2000" dirty="0" err="1" smtClean="0"/>
              <a:t>IoT</a:t>
            </a:r>
            <a:r>
              <a:rPr lang="tr-TR" sz="2000" dirty="0" smtClean="0"/>
              <a:t> </a:t>
            </a:r>
            <a:r>
              <a:rPr lang="tr-TR" sz="2000" dirty="0" err="1" smtClean="0"/>
              <a:t>based</a:t>
            </a:r>
            <a:r>
              <a:rPr lang="tr-TR" sz="2000" dirty="0" smtClean="0"/>
              <a:t> </a:t>
            </a:r>
            <a:r>
              <a:rPr lang="tr-TR" sz="2000" dirty="0" err="1" smtClean="0"/>
              <a:t>Smart</a:t>
            </a:r>
            <a:r>
              <a:rPr lang="tr-TR" sz="2000" dirty="0" smtClean="0"/>
              <a:t> </a:t>
            </a:r>
            <a:r>
              <a:rPr lang="tr-TR" sz="2000" dirty="0" err="1" smtClean="0"/>
              <a:t>Agriculture</a:t>
            </a:r>
            <a:r>
              <a:rPr lang="tr-TR" sz="2000" dirty="0" smtClean="0"/>
              <a:t>” </a:t>
            </a:r>
            <a:r>
              <a:rPr lang="tr-TR" sz="2000" dirty="0" err="1" smtClean="0"/>
              <a:t>Nikesh</a:t>
            </a:r>
            <a:r>
              <a:rPr lang="tr-TR" sz="2000" dirty="0" smtClean="0"/>
              <a:t> </a:t>
            </a:r>
            <a:r>
              <a:rPr lang="tr-TR" sz="2000" dirty="0" err="1" smtClean="0"/>
              <a:t>Gondchawar</a:t>
            </a:r>
            <a:r>
              <a:rPr lang="tr-TR" sz="2000" dirty="0" smtClean="0"/>
              <a:t> , Prof. Dr. R. S. Kawitkar2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tr-TR" sz="2000" dirty="0" err="1" smtClean="0"/>
              <a:t>Seraist</a:t>
            </a:r>
            <a:r>
              <a:rPr lang="tr-TR" altLang="en-US" sz="2000" dirty="0" smtClean="0"/>
              <a:t>, Akıllı Hobi Sera[online], </a:t>
            </a:r>
            <a:r>
              <a:rPr lang="tr-TR" altLang="en-US" sz="2000" dirty="0" smtClean="0">
                <a:hlinkClick r:id="rId2"/>
              </a:rPr>
              <a:t>http://www.</a:t>
            </a:r>
            <a:r>
              <a:rPr lang="tr-TR" altLang="en-US" sz="2000" dirty="0" err="1" smtClean="0">
                <a:hlinkClick r:id="rId2"/>
              </a:rPr>
              <a:t>serasist</a:t>
            </a:r>
            <a:r>
              <a:rPr lang="tr-TR" altLang="en-US" sz="2000" dirty="0" smtClean="0">
                <a:hlinkClick r:id="rId2"/>
              </a:rPr>
              <a:t>.com/</a:t>
            </a:r>
            <a:r>
              <a:rPr lang="tr-TR" altLang="en-US" sz="2000" dirty="0" smtClean="0"/>
              <a:t> [Ziyaret Tarihi: 9 Ekim 2018].     </a:t>
            </a:r>
          </a:p>
          <a:p>
            <a:pPr marL="514350" indent="-514350" eaLnBrk="1" hangingPunct="1">
              <a:buFontTx/>
              <a:buNone/>
            </a:pPr>
            <a:r>
              <a:rPr lang="tr-TR" altLang="en-US" sz="2000" dirty="0" smtClean="0"/>
              <a:t/>
            </a:r>
            <a:br>
              <a:rPr lang="tr-TR" altLang="en-US" sz="2000" dirty="0" smtClean="0"/>
            </a:br>
            <a:r>
              <a:rPr lang="tr-TR" altLang="en-US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952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952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1344</TotalTime>
  <Words>203</Words>
  <Application>Microsoft Office PowerPoint</Application>
  <PresentationFormat>Ekran Gösterisi (4:3)</PresentationFormat>
  <Paragraphs>83</Paragraphs>
  <Slides>8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9" baseType="lpstr">
      <vt:lpstr>Default Design</vt:lpstr>
      <vt:lpstr>KABLOSUZ SENSÖR AĞLARI İLE AKILLI TARIM SİSTEMİ</vt:lpstr>
      <vt:lpstr>İçerik</vt:lpstr>
      <vt:lpstr>Proje Şeması ve Tanımı</vt:lpstr>
      <vt:lpstr>Proje Tasarım Planı</vt:lpstr>
      <vt:lpstr>Proje Gereksinimleri - 1</vt:lpstr>
      <vt:lpstr>Proje Gereksinimleri - 2</vt:lpstr>
      <vt:lpstr>Başarı Kriterleri</vt:lpstr>
      <vt:lpstr>Kaynaklar</vt:lpstr>
    </vt:vector>
  </TitlesOfParts>
  <Company>gyte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sunum formati</dc:title>
  <dc:creator>inanc tahrali</dc:creator>
  <cp:lastModifiedBy>sinan elveren</cp:lastModifiedBy>
  <cp:revision>209</cp:revision>
  <dcterms:created xsi:type="dcterms:W3CDTF">2007-08-26T20:02:13Z</dcterms:created>
  <dcterms:modified xsi:type="dcterms:W3CDTF">2019-03-13T08:54:41Z</dcterms:modified>
</cp:coreProperties>
</file>