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5"/>
  </p:notesMasterIdLst>
  <p:sldIdLst>
    <p:sldId id="256" r:id="rId2"/>
    <p:sldId id="292" r:id="rId3"/>
    <p:sldId id="315" r:id="rId4"/>
    <p:sldId id="300" r:id="rId5"/>
    <p:sldId id="314" r:id="rId6"/>
    <p:sldId id="307" r:id="rId7"/>
    <p:sldId id="343" r:id="rId8"/>
    <p:sldId id="344" r:id="rId9"/>
    <p:sldId id="345" r:id="rId10"/>
    <p:sldId id="346" r:id="rId11"/>
    <p:sldId id="347" r:id="rId12"/>
    <p:sldId id="349" r:id="rId13"/>
    <p:sldId id="326" r:id="rId14"/>
  </p:sldIdLst>
  <p:sldSz cx="9144000" cy="64008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rank Ruhl Libre" pitchFamily="2" charset="-79"/>
      <p:regular r:id="rId17"/>
      <p:bold r:id="rId18"/>
    </p:embeddedFont>
    <p:embeddedFont>
      <p:font typeface="Montserrat" pitchFamily="2" charset="0"/>
      <p:regular r:id="rId19"/>
      <p:bold r:id="rId20"/>
      <p:italic r:id="rId21"/>
      <p:boldItalic r:id="rId22"/>
    </p:embeddedFont>
    <p:embeddedFont>
      <p:font typeface="Montserrat SemiBold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8"/>
    <p:restoredTop sz="93692" autoAdjust="0"/>
  </p:normalViewPr>
  <p:slideViewPr>
    <p:cSldViewPr snapToGrid="0">
      <p:cViewPr varScale="1">
        <p:scale>
          <a:sx n="102" d="100"/>
          <a:sy n="102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32109-1A94-484E-828C-B001B2446DDB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A5A4228-0D42-45E6-8D6D-3526CBA4FBB7}">
      <dgm:prSet phldrT="[Text]" custT="1"/>
      <dgm:spPr/>
      <dgm:t>
        <a:bodyPr lIns="91440" tIns="91440" rIns="91440" bIns="91440" anchor="ctr" anchorCtr="0"/>
        <a:lstStyle/>
        <a:p>
          <a:r>
            <a:rPr lang="en-US" sz="1700" b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Adapts to real-time changes and trends in the market</a:t>
          </a:r>
          <a:endParaRPr lang="en-US" sz="1700" b="0" dirty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4411D6D6-5FE6-4D2D-8D88-27D62AF4B433}" type="parTrans" cxnId="{791024CD-1CD0-4F09-A10F-49B2A3868C84}">
      <dgm:prSet custT="1"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7E680F1D-B331-427E-9E56-9D9E376AC67B}" type="sibTrans" cxnId="{791024CD-1CD0-4F09-A10F-49B2A3868C84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F4A0BAF6-C52A-4BFB-948F-D5DBA91AE05C}">
      <dgm:prSet phldrT="[Text]" custT="1"/>
      <dgm:spPr/>
      <dgm:t>
        <a:bodyPr lIns="91440" tIns="91440" rIns="91440" bIns="91440" anchor="ctr" anchorCtr="0"/>
        <a:lstStyle/>
        <a:p>
          <a:r>
            <a:rPr lang="en-US" sz="1700" b="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Detects fraud early, saving money and building trust</a:t>
          </a:r>
        </a:p>
      </dgm:t>
    </dgm:pt>
    <dgm:pt modelId="{C900B80C-61DD-4614-87CD-F1BF51E367F1}" type="parTrans" cxnId="{A4CF48A6-75D4-4A77-A824-792D5DD7EB3A}">
      <dgm:prSet custT="1"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86CE0DC8-9862-48BC-9E39-43C79CE425AE}" type="sibTrans" cxnId="{A4CF48A6-75D4-4A77-A824-792D5DD7EB3A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9382D3F1-4034-4D5F-954B-424F67A61B82}">
      <dgm:prSet phldrT="[Text]" custT="1"/>
      <dgm:spPr/>
      <dgm:t>
        <a:bodyPr lIns="91440" tIns="91440" rIns="91440" bIns="91440" anchor="ctr" anchorCtr="0"/>
        <a:lstStyle/>
        <a:p>
          <a:r>
            <a:rPr lang="en-US" sz="1700" b="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 Makes risk assessments more reliable and fair</a:t>
          </a:r>
        </a:p>
      </dgm:t>
    </dgm:pt>
    <dgm:pt modelId="{26A84F7B-7457-43AF-B844-A4E5F52D21EB}" type="parTrans" cxnId="{71E520E0-989F-4E27-8B16-479143694160}">
      <dgm:prSet custT="1"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BF333E16-E608-4ADE-AB9B-5F8AF9928C65}" type="sibTrans" cxnId="{71E520E0-989F-4E27-8B16-479143694160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69926894-D259-478F-BF05-9FD1A1BAF907}">
      <dgm:prSet phldrT="[Text]" custT="1"/>
      <dgm:spPr/>
      <dgm:t>
        <a:bodyPr lIns="91440" tIns="91440" rIns="91440" bIns="91440" anchor="ctr" anchorCtr="0"/>
        <a:lstStyle/>
        <a:p>
          <a:r>
            <a:rPr lang="en-US" sz="1700" b="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Improves speed and accuracy in tasks like trading and credit scoring</a:t>
          </a:r>
        </a:p>
      </dgm:t>
    </dgm:pt>
    <dgm:pt modelId="{DC844A86-0754-478D-A914-BE75091FF5AF}" type="parTrans" cxnId="{42F62E3B-74C8-4484-92A3-A69384FC77D9}">
      <dgm:prSet custT="1"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B73AC20A-CD67-4E10-A419-1FC5B7D47A4C}" type="sibTrans" cxnId="{42F62E3B-74C8-4484-92A3-A69384FC77D9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CC335BEA-2A22-4569-A4EC-0F29497FFF90}">
      <dgm:prSet phldrT="[Text]" custT="1"/>
      <dgm:spPr/>
      <dgm:t>
        <a:bodyPr lIns="91440" tIns="91440" rIns="91440" bIns="91440" anchor="ctr" anchorCtr="0"/>
        <a:lstStyle/>
        <a:p>
          <a:r>
            <a:rPr lang="en-US" sz="1700" b="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Helps investors and banks make smarter, faster decisions</a:t>
          </a:r>
        </a:p>
      </dgm:t>
    </dgm:pt>
    <dgm:pt modelId="{54160CDC-C05E-45BE-B936-87CE9792423C}" type="parTrans" cxnId="{E7855A03-15C8-4FD8-99FC-7921B381116A}">
      <dgm:prSet custT="1"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53C9A615-166B-4A44-9CF7-F4B99C3D3B26}" type="sibTrans" cxnId="{E7855A03-15C8-4FD8-99FC-7921B381116A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CBD2B440-C218-446D-B1B1-74F02B29B5BC}">
      <dgm:prSet phldrT="[Text]" custT="1"/>
      <dgm:spPr/>
      <dgm:t>
        <a:bodyPr/>
        <a:lstStyle/>
        <a:p>
          <a:r>
            <a:rPr lang="en-US" sz="1700" b="1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Machine Learning (ML) is transforming the finance world by enabling smarter, faster, and more accurate decisions</a:t>
          </a:r>
          <a:endParaRPr lang="en-US" sz="1700" b="1" dirty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B156131D-FA1E-451F-978E-275AA8FB5EA1}" type="sibTrans" cxnId="{CD7D64FA-7A91-4346-BDA9-10CC2F6B9FF6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50767964-C857-4A67-91E6-EC109C50F125}" type="parTrans" cxnId="{CD7D64FA-7A91-4346-BDA9-10CC2F6B9FF6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A482BE3F-880B-42C6-B561-2D9ED79333F6}">
      <dgm:prSet phldrT="[Text]" custT="1"/>
      <dgm:spPr/>
      <dgm:t>
        <a:bodyPr lIns="91440" tIns="91440" rIns="91440" bIns="91440" anchor="ctr" anchorCtr="0"/>
        <a:lstStyle/>
        <a:p>
          <a:r>
            <a:rPr lang="en-US" sz="1700" b="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Learns complex patterns that humans and traditional models miss</a:t>
          </a:r>
        </a:p>
      </dgm:t>
    </dgm:pt>
    <dgm:pt modelId="{E06F0981-E0F9-418A-B1C2-D71974A3D370}" type="sibTrans" cxnId="{C93FEA37-16EE-442E-92BD-9E62FF74A989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21535DC7-9A0C-4946-B8E8-514FD5F9ACFF}" type="parTrans" cxnId="{C93FEA37-16EE-442E-92BD-9E62FF74A989}">
      <dgm:prSet custT="1"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56E09196-DDF0-4079-9528-D8B583B19D90}">
      <dgm:prSet phldrT="[Text]" custT="1"/>
      <dgm:spPr>
        <a:ln>
          <a:solidFill>
            <a:schemeClr val="tx1"/>
          </a:solidFill>
        </a:ln>
      </dgm:spPr>
      <dgm:t>
        <a:bodyPr lIns="91440" tIns="91440" rIns="91440" bIns="91440" anchor="ctr" anchorCtr="0"/>
        <a:lstStyle/>
        <a:p>
          <a:r>
            <a:rPr lang="en-US" sz="1700" b="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Analyzes huge amounts of financial data automatically</a:t>
          </a:r>
        </a:p>
      </dgm:t>
    </dgm:pt>
    <dgm:pt modelId="{51621233-8DFD-4F67-98FC-B2BDA51DBD11}" type="sibTrans" cxnId="{985499A1-32D8-4CE7-9D38-2B9CB6921BAF}">
      <dgm:prSet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40E436D0-372D-4950-8A51-CAEBC161880B}" type="parTrans" cxnId="{985499A1-32D8-4CE7-9D38-2B9CB6921BAF}">
      <dgm:prSet custT="1"/>
      <dgm:spPr/>
      <dgm:t>
        <a:bodyPr/>
        <a:lstStyle/>
        <a:p>
          <a:endParaRPr lang="en-US" sz="1700" b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gm:t>
    </dgm:pt>
    <dgm:pt modelId="{D879611E-5727-49D3-AF5F-38F7C261EEE9}" type="pres">
      <dgm:prSet presAssocID="{90C32109-1A94-484E-828C-B001B2446D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AAEC01-CD4E-4118-A766-A4C66DDD3E98}" type="pres">
      <dgm:prSet presAssocID="{CBD2B440-C218-446D-B1B1-74F02B29B5BC}" presName="root1" presStyleCnt="0"/>
      <dgm:spPr/>
    </dgm:pt>
    <dgm:pt modelId="{D5DC8836-FD99-4319-83C0-254036C2DAAC}" type="pres">
      <dgm:prSet presAssocID="{CBD2B440-C218-446D-B1B1-74F02B29B5BC}" presName="LevelOneTextNode" presStyleLbl="node0" presStyleIdx="0" presStyleCnt="1" custScaleX="437866" custScaleY="503061" custLinFactNeighborX="-97445" custLinFactNeighborY="-19117">
        <dgm:presLayoutVars>
          <dgm:chPref val="3"/>
        </dgm:presLayoutVars>
      </dgm:prSet>
      <dgm:spPr/>
    </dgm:pt>
    <dgm:pt modelId="{BFD62C7F-05F1-4FCE-934B-F78CD1DF8975}" type="pres">
      <dgm:prSet presAssocID="{CBD2B440-C218-446D-B1B1-74F02B29B5BC}" presName="level2hierChild" presStyleCnt="0"/>
      <dgm:spPr/>
    </dgm:pt>
    <dgm:pt modelId="{75873422-5AFA-4A65-A52D-3DE502306694}" type="pres">
      <dgm:prSet presAssocID="{40E436D0-372D-4950-8A51-CAEBC161880B}" presName="conn2-1" presStyleLbl="parChTrans1D2" presStyleIdx="0" presStyleCnt="4"/>
      <dgm:spPr/>
    </dgm:pt>
    <dgm:pt modelId="{FFB59255-7103-4443-816F-1929A0E482DD}" type="pres">
      <dgm:prSet presAssocID="{40E436D0-372D-4950-8A51-CAEBC161880B}" presName="connTx" presStyleLbl="parChTrans1D2" presStyleIdx="0" presStyleCnt="4"/>
      <dgm:spPr/>
    </dgm:pt>
    <dgm:pt modelId="{22418DD5-3EF2-414D-AE7D-DE8B57E1E2DA}" type="pres">
      <dgm:prSet presAssocID="{56E09196-DDF0-4079-9528-D8B583B19D90}" presName="root2" presStyleCnt="0"/>
      <dgm:spPr/>
    </dgm:pt>
    <dgm:pt modelId="{B5DEBDB5-E94C-4ED1-BF9F-7D78018431A7}" type="pres">
      <dgm:prSet presAssocID="{56E09196-DDF0-4079-9528-D8B583B19D90}" presName="LevelTwoTextNode" presStyleLbl="node2" presStyleIdx="0" presStyleCnt="4" custScaleX="437866" custScaleY="383705" custLinFactNeighborY="-42654">
        <dgm:presLayoutVars>
          <dgm:chPref val="3"/>
        </dgm:presLayoutVars>
      </dgm:prSet>
      <dgm:spPr>
        <a:xfrm>
          <a:off x="3137494" y="67863"/>
          <a:ext cx="2869011" cy="1257067"/>
        </a:xfrm>
        <a:prstGeom prst="roundRect">
          <a:avLst>
            <a:gd name="adj" fmla="val 10000"/>
          </a:avLst>
        </a:prstGeom>
      </dgm:spPr>
    </dgm:pt>
    <dgm:pt modelId="{471408F0-45BF-4D47-BCE0-0DA998C5C8D0}" type="pres">
      <dgm:prSet presAssocID="{56E09196-DDF0-4079-9528-D8B583B19D90}" presName="level3hierChild" presStyleCnt="0"/>
      <dgm:spPr/>
    </dgm:pt>
    <dgm:pt modelId="{84BDC99A-1F6A-4CED-A1AB-BBD7579744E3}" type="pres">
      <dgm:prSet presAssocID="{21535DC7-9A0C-4946-B8E8-514FD5F9ACFF}" presName="conn2-1" presStyleLbl="parChTrans1D2" presStyleIdx="1" presStyleCnt="4"/>
      <dgm:spPr/>
    </dgm:pt>
    <dgm:pt modelId="{98344509-31D6-49F0-8C72-8CCDAA2D82EB}" type="pres">
      <dgm:prSet presAssocID="{21535DC7-9A0C-4946-B8E8-514FD5F9ACFF}" presName="connTx" presStyleLbl="parChTrans1D2" presStyleIdx="1" presStyleCnt="4"/>
      <dgm:spPr/>
    </dgm:pt>
    <dgm:pt modelId="{9A804DCC-047E-4870-839D-564DE9E0348D}" type="pres">
      <dgm:prSet presAssocID="{A482BE3F-880B-42C6-B561-2D9ED79333F6}" presName="root2" presStyleCnt="0"/>
      <dgm:spPr/>
    </dgm:pt>
    <dgm:pt modelId="{56275F6A-49B8-45FC-84C7-AFBD88544460}" type="pres">
      <dgm:prSet presAssocID="{A482BE3F-880B-42C6-B561-2D9ED79333F6}" presName="LevelTwoTextNode" presStyleLbl="node2" presStyleIdx="1" presStyleCnt="4" custScaleX="437866" custScaleY="383705" custLinFactNeighborY="-11633">
        <dgm:presLayoutVars>
          <dgm:chPref val="3"/>
        </dgm:presLayoutVars>
      </dgm:prSet>
      <dgm:spPr/>
    </dgm:pt>
    <dgm:pt modelId="{C124069F-A074-4AEC-A4AB-4776B4A6440C}" type="pres">
      <dgm:prSet presAssocID="{A482BE3F-880B-42C6-B561-2D9ED79333F6}" presName="level3hierChild" presStyleCnt="0"/>
      <dgm:spPr/>
    </dgm:pt>
    <dgm:pt modelId="{56E5FAC5-E48C-484E-A575-F97040E00F6B}" type="pres">
      <dgm:prSet presAssocID="{C900B80C-61DD-4614-87CD-F1BF51E367F1}" presName="conn2-1" presStyleLbl="parChTrans1D3" presStyleIdx="0" presStyleCnt="3"/>
      <dgm:spPr/>
    </dgm:pt>
    <dgm:pt modelId="{B6C8E888-DC7B-4AF3-BA93-D70AB7EF4C3B}" type="pres">
      <dgm:prSet presAssocID="{C900B80C-61DD-4614-87CD-F1BF51E367F1}" presName="connTx" presStyleLbl="parChTrans1D3" presStyleIdx="0" presStyleCnt="3"/>
      <dgm:spPr/>
    </dgm:pt>
    <dgm:pt modelId="{17C242AE-D13A-4CE1-8919-1EBDEDEB77A9}" type="pres">
      <dgm:prSet presAssocID="{F4A0BAF6-C52A-4BFB-948F-D5DBA91AE05C}" presName="root2" presStyleCnt="0"/>
      <dgm:spPr/>
    </dgm:pt>
    <dgm:pt modelId="{E2D90374-50A6-4D31-BC8A-AB783C166A10}" type="pres">
      <dgm:prSet presAssocID="{F4A0BAF6-C52A-4BFB-948F-D5DBA91AE05C}" presName="LevelTwoTextNode" presStyleLbl="node3" presStyleIdx="0" presStyleCnt="3" custScaleX="437866" custScaleY="383705" custLinFactNeighborX="-3876" custLinFactNeighborY="-12707">
        <dgm:presLayoutVars>
          <dgm:chPref val="3"/>
        </dgm:presLayoutVars>
      </dgm:prSet>
      <dgm:spPr/>
    </dgm:pt>
    <dgm:pt modelId="{DFD6FBF2-56E9-4D65-A858-73376E03EFB7}" type="pres">
      <dgm:prSet presAssocID="{F4A0BAF6-C52A-4BFB-948F-D5DBA91AE05C}" presName="level3hierChild" presStyleCnt="0"/>
      <dgm:spPr/>
    </dgm:pt>
    <dgm:pt modelId="{1D5509FC-51C2-4A5F-8062-D5560C7DAFD2}" type="pres">
      <dgm:prSet presAssocID="{4411D6D6-5FE6-4D2D-8D88-27D62AF4B433}" presName="conn2-1" presStyleLbl="parChTrans1D2" presStyleIdx="2" presStyleCnt="4"/>
      <dgm:spPr/>
    </dgm:pt>
    <dgm:pt modelId="{F8BD29EE-6AAA-483B-B219-F85CCDFDCBAE}" type="pres">
      <dgm:prSet presAssocID="{4411D6D6-5FE6-4D2D-8D88-27D62AF4B433}" presName="connTx" presStyleLbl="parChTrans1D2" presStyleIdx="2" presStyleCnt="4"/>
      <dgm:spPr/>
    </dgm:pt>
    <dgm:pt modelId="{2EF96653-CCC2-4526-8544-5FBC425D5E42}" type="pres">
      <dgm:prSet presAssocID="{0A5A4228-0D42-45E6-8D6D-3526CBA4FBB7}" presName="root2" presStyleCnt="0"/>
      <dgm:spPr/>
    </dgm:pt>
    <dgm:pt modelId="{650D19C8-4E40-4662-9BF1-EB13A59493E2}" type="pres">
      <dgm:prSet presAssocID="{0A5A4228-0D42-45E6-8D6D-3526CBA4FBB7}" presName="LevelTwoTextNode" presStyleLbl="node2" presStyleIdx="2" presStyleCnt="4" custScaleX="437866" custScaleY="431656" custLinFactNeighborY="28602">
        <dgm:presLayoutVars>
          <dgm:chPref val="3"/>
        </dgm:presLayoutVars>
      </dgm:prSet>
      <dgm:spPr/>
    </dgm:pt>
    <dgm:pt modelId="{F3A3F291-A86C-4E30-8F9F-53CC65E28DDD}" type="pres">
      <dgm:prSet presAssocID="{0A5A4228-0D42-45E6-8D6D-3526CBA4FBB7}" presName="level3hierChild" presStyleCnt="0"/>
      <dgm:spPr/>
    </dgm:pt>
    <dgm:pt modelId="{9154C063-3A98-4925-97F4-69D8AD6685BC}" type="pres">
      <dgm:prSet presAssocID="{26A84F7B-7457-43AF-B844-A4E5F52D21EB}" presName="conn2-1" presStyleLbl="parChTrans1D3" presStyleIdx="1" presStyleCnt="3"/>
      <dgm:spPr/>
    </dgm:pt>
    <dgm:pt modelId="{611AC1E4-609C-43FE-9E88-5C9231E3C8D8}" type="pres">
      <dgm:prSet presAssocID="{26A84F7B-7457-43AF-B844-A4E5F52D21EB}" presName="connTx" presStyleLbl="parChTrans1D3" presStyleIdx="1" presStyleCnt="3"/>
      <dgm:spPr/>
    </dgm:pt>
    <dgm:pt modelId="{5A9F72E7-993B-469F-B185-D036CC59B014}" type="pres">
      <dgm:prSet presAssocID="{9382D3F1-4034-4D5F-954B-424F67A61B82}" presName="root2" presStyleCnt="0"/>
      <dgm:spPr/>
    </dgm:pt>
    <dgm:pt modelId="{B0E81506-E794-4B9C-BB67-E34EC48555A9}" type="pres">
      <dgm:prSet presAssocID="{9382D3F1-4034-4D5F-954B-424F67A61B82}" presName="LevelTwoTextNode" presStyleLbl="node3" presStyleIdx="1" presStyleCnt="3" custScaleX="437866" custScaleY="383705" custLinFactNeighborX="-3876" custLinFactNeighborY="15626">
        <dgm:presLayoutVars>
          <dgm:chPref val="3"/>
        </dgm:presLayoutVars>
      </dgm:prSet>
      <dgm:spPr/>
    </dgm:pt>
    <dgm:pt modelId="{0090E9F8-787D-452E-88F9-4F39A961FB77}" type="pres">
      <dgm:prSet presAssocID="{9382D3F1-4034-4D5F-954B-424F67A61B82}" presName="level3hierChild" presStyleCnt="0"/>
      <dgm:spPr/>
    </dgm:pt>
    <dgm:pt modelId="{C2E93AE4-2E21-47C3-BDAC-79E2399408E0}" type="pres">
      <dgm:prSet presAssocID="{DC844A86-0754-478D-A914-BE75091FF5AF}" presName="conn2-1" presStyleLbl="parChTrans1D2" presStyleIdx="3" presStyleCnt="4"/>
      <dgm:spPr/>
    </dgm:pt>
    <dgm:pt modelId="{B4DCBA02-C59D-4908-8854-C72BF0763018}" type="pres">
      <dgm:prSet presAssocID="{DC844A86-0754-478D-A914-BE75091FF5AF}" presName="connTx" presStyleLbl="parChTrans1D2" presStyleIdx="3" presStyleCnt="4"/>
      <dgm:spPr/>
    </dgm:pt>
    <dgm:pt modelId="{BDEF6452-6756-46A6-B2B3-AE295CF2D5B8}" type="pres">
      <dgm:prSet presAssocID="{69926894-D259-478F-BF05-9FD1A1BAF907}" presName="root2" presStyleCnt="0"/>
      <dgm:spPr/>
    </dgm:pt>
    <dgm:pt modelId="{9F5BEFCE-65FA-4B32-AE2E-5FB3F119EF83}" type="pres">
      <dgm:prSet presAssocID="{69926894-D259-478F-BF05-9FD1A1BAF907}" presName="LevelTwoTextNode" presStyleLbl="node2" presStyleIdx="3" presStyleCnt="4" custScaleX="437866" custScaleY="383705" custLinFactNeighborY="34901">
        <dgm:presLayoutVars>
          <dgm:chPref val="3"/>
        </dgm:presLayoutVars>
      </dgm:prSet>
      <dgm:spPr/>
    </dgm:pt>
    <dgm:pt modelId="{5E9A2680-ECAD-4409-8F83-3F962767F26E}" type="pres">
      <dgm:prSet presAssocID="{69926894-D259-478F-BF05-9FD1A1BAF907}" presName="level3hierChild" presStyleCnt="0"/>
      <dgm:spPr/>
    </dgm:pt>
    <dgm:pt modelId="{4400D400-28E3-4231-9A86-79A14DBB5B01}" type="pres">
      <dgm:prSet presAssocID="{54160CDC-C05E-45BE-B936-87CE9792423C}" presName="conn2-1" presStyleLbl="parChTrans1D3" presStyleIdx="2" presStyleCnt="3"/>
      <dgm:spPr/>
    </dgm:pt>
    <dgm:pt modelId="{D42DCDED-67B1-4B04-94FA-EB7373F6BC87}" type="pres">
      <dgm:prSet presAssocID="{54160CDC-C05E-45BE-B936-87CE9792423C}" presName="connTx" presStyleLbl="parChTrans1D3" presStyleIdx="2" presStyleCnt="3"/>
      <dgm:spPr/>
    </dgm:pt>
    <dgm:pt modelId="{B49E05E8-5FBD-405B-8815-7C7B16CD4ACC}" type="pres">
      <dgm:prSet presAssocID="{CC335BEA-2A22-4569-A4EC-0F29497FFF90}" presName="root2" presStyleCnt="0"/>
      <dgm:spPr/>
    </dgm:pt>
    <dgm:pt modelId="{04E4618F-2A8F-46D6-84C7-B067CF94D72B}" type="pres">
      <dgm:prSet presAssocID="{CC335BEA-2A22-4569-A4EC-0F29497FFF90}" presName="LevelTwoTextNode" presStyleLbl="node3" presStyleIdx="2" presStyleCnt="3" custScaleX="437866" custScaleY="383705" custLinFactNeighborX="-3876" custLinFactNeighborY="34892">
        <dgm:presLayoutVars>
          <dgm:chPref val="3"/>
        </dgm:presLayoutVars>
      </dgm:prSet>
      <dgm:spPr/>
    </dgm:pt>
    <dgm:pt modelId="{CF7FAD77-CD43-4468-98A1-5E9B24FB2838}" type="pres">
      <dgm:prSet presAssocID="{CC335BEA-2A22-4569-A4EC-0F29497FFF90}" presName="level3hierChild" presStyleCnt="0"/>
      <dgm:spPr/>
    </dgm:pt>
  </dgm:ptLst>
  <dgm:cxnLst>
    <dgm:cxn modelId="{E7855A03-15C8-4FD8-99FC-7921B381116A}" srcId="{69926894-D259-478F-BF05-9FD1A1BAF907}" destId="{CC335BEA-2A22-4569-A4EC-0F29497FFF90}" srcOrd="0" destOrd="0" parTransId="{54160CDC-C05E-45BE-B936-87CE9792423C}" sibTransId="{53C9A615-166B-4A44-9CF7-F4B99C3D3B26}"/>
    <dgm:cxn modelId="{9EAA7213-C0B4-4D86-8545-AE2C8F261386}" type="presOf" srcId="{56E09196-DDF0-4079-9528-D8B583B19D90}" destId="{B5DEBDB5-E94C-4ED1-BF9F-7D78018431A7}" srcOrd="0" destOrd="0" presId="urn:microsoft.com/office/officeart/2005/8/layout/hierarchy2"/>
    <dgm:cxn modelId="{CF57AB21-E684-4BCE-BF31-866208EAEA75}" type="presOf" srcId="{C900B80C-61DD-4614-87CD-F1BF51E367F1}" destId="{56E5FAC5-E48C-484E-A575-F97040E00F6B}" srcOrd="0" destOrd="0" presId="urn:microsoft.com/office/officeart/2005/8/layout/hierarchy2"/>
    <dgm:cxn modelId="{CF74A729-F8EB-4705-9425-B9619A86A1D5}" type="presOf" srcId="{90C32109-1A94-484E-828C-B001B2446DDB}" destId="{D879611E-5727-49D3-AF5F-38F7C261EEE9}" srcOrd="0" destOrd="0" presId="urn:microsoft.com/office/officeart/2005/8/layout/hierarchy2"/>
    <dgm:cxn modelId="{E7C89F2A-A043-49C8-8ABD-FB609761AF55}" type="presOf" srcId="{CBD2B440-C218-446D-B1B1-74F02B29B5BC}" destId="{D5DC8836-FD99-4319-83C0-254036C2DAAC}" srcOrd="0" destOrd="0" presId="urn:microsoft.com/office/officeart/2005/8/layout/hierarchy2"/>
    <dgm:cxn modelId="{3FC29D37-19FE-4F1E-966E-E67D1F13F896}" type="presOf" srcId="{0A5A4228-0D42-45E6-8D6D-3526CBA4FBB7}" destId="{650D19C8-4E40-4662-9BF1-EB13A59493E2}" srcOrd="0" destOrd="0" presId="urn:microsoft.com/office/officeart/2005/8/layout/hierarchy2"/>
    <dgm:cxn modelId="{C93FEA37-16EE-442E-92BD-9E62FF74A989}" srcId="{CBD2B440-C218-446D-B1B1-74F02B29B5BC}" destId="{A482BE3F-880B-42C6-B561-2D9ED79333F6}" srcOrd="1" destOrd="0" parTransId="{21535DC7-9A0C-4946-B8E8-514FD5F9ACFF}" sibTransId="{E06F0981-E0F9-418A-B1C2-D71974A3D370}"/>
    <dgm:cxn modelId="{42F62E3B-74C8-4484-92A3-A69384FC77D9}" srcId="{CBD2B440-C218-446D-B1B1-74F02B29B5BC}" destId="{69926894-D259-478F-BF05-9FD1A1BAF907}" srcOrd="3" destOrd="0" parTransId="{DC844A86-0754-478D-A914-BE75091FF5AF}" sibTransId="{B73AC20A-CD67-4E10-A419-1FC5B7D47A4C}"/>
    <dgm:cxn modelId="{2DBE733E-4FEE-4E71-BFAB-C3B41BE59AD5}" type="presOf" srcId="{F4A0BAF6-C52A-4BFB-948F-D5DBA91AE05C}" destId="{E2D90374-50A6-4D31-BC8A-AB783C166A10}" srcOrd="0" destOrd="0" presId="urn:microsoft.com/office/officeart/2005/8/layout/hierarchy2"/>
    <dgm:cxn modelId="{9FA5684B-99E1-4B5F-841A-DE984C2141B8}" type="presOf" srcId="{40E436D0-372D-4950-8A51-CAEBC161880B}" destId="{75873422-5AFA-4A65-A52D-3DE502306694}" srcOrd="0" destOrd="0" presId="urn:microsoft.com/office/officeart/2005/8/layout/hierarchy2"/>
    <dgm:cxn modelId="{3CAA9460-511D-45BB-8811-E93CD6496DBD}" type="presOf" srcId="{DC844A86-0754-478D-A914-BE75091FF5AF}" destId="{C2E93AE4-2E21-47C3-BDAC-79E2399408E0}" srcOrd="0" destOrd="0" presId="urn:microsoft.com/office/officeart/2005/8/layout/hierarchy2"/>
    <dgm:cxn modelId="{23E4C763-EAA0-4CB9-9715-7FC56AF8A5C3}" type="presOf" srcId="{DC844A86-0754-478D-A914-BE75091FF5AF}" destId="{B4DCBA02-C59D-4908-8854-C72BF0763018}" srcOrd="1" destOrd="0" presId="urn:microsoft.com/office/officeart/2005/8/layout/hierarchy2"/>
    <dgm:cxn modelId="{2706BA73-73D2-4F96-B021-49066B0C1694}" type="presOf" srcId="{21535DC7-9A0C-4946-B8E8-514FD5F9ACFF}" destId="{98344509-31D6-49F0-8C72-8CCDAA2D82EB}" srcOrd="1" destOrd="0" presId="urn:microsoft.com/office/officeart/2005/8/layout/hierarchy2"/>
    <dgm:cxn modelId="{376F2986-FE74-4D01-A47A-855E49248FB3}" type="presOf" srcId="{A482BE3F-880B-42C6-B561-2D9ED79333F6}" destId="{56275F6A-49B8-45FC-84C7-AFBD88544460}" srcOrd="0" destOrd="0" presId="urn:microsoft.com/office/officeart/2005/8/layout/hierarchy2"/>
    <dgm:cxn modelId="{59776F91-F21C-4D5E-A2AC-1AE3A220168B}" type="presOf" srcId="{CC335BEA-2A22-4569-A4EC-0F29497FFF90}" destId="{04E4618F-2A8F-46D6-84C7-B067CF94D72B}" srcOrd="0" destOrd="0" presId="urn:microsoft.com/office/officeart/2005/8/layout/hierarchy2"/>
    <dgm:cxn modelId="{54533E9F-1D4B-4B5E-BA95-652C855EE4F3}" type="presOf" srcId="{54160CDC-C05E-45BE-B936-87CE9792423C}" destId="{D42DCDED-67B1-4B04-94FA-EB7373F6BC87}" srcOrd="1" destOrd="0" presId="urn:microsoft.com/office/officeart/2005/8/layout/hierarchy2"/>
    <dgm:cxn modelId="{985499A1-32D8-4CE7-9D38-2B9CB6921BAF}" srcId="{CBD2B440-C218-446D-B1B1-74F02B29B5BC}" destId="{56E09196-DDF0-4079-9528-D8B583B19D90}" srcOrd="0" destOrd="0" parTransId="{40E436D0-372D-4950-8A51-CAEBC161880B}" sibTransId="{51621233-8DFD-4F67-98FC-B2BDA51DBD11}"/>
    <dgm:cxn modelId="{A4CF48A6-75D4-4A77-A824-792D5DD7EB3A}" srcId="{A482BE3F-880B-42C6-B561-2D9ED79333F6}" destId="{F4A0BAF6-C52A-4BFB-948F-D5DBA91AE05C}" srcOrd="0" destOrd="0" parTransId="{C900B80C-61DD-4614-87CD-F1BF51E367F1}" sibTransId="{86CE0DC8-9862-48BC-9E39-43C79CE425AE}"/>
    <dgm:cxn modelId="{89FFD6A6-91BA-4794-A467-EAF694BB9F05}" type="presOf" srcId="{4411D6D6-5FE6-4D2D-8D88-27D62AF4B433}" destId="{1D5509FC-51C2-4A5F-8062-D5560C7DAFD2}" srcOrd="0" destOrd="0" presId="urn:microsoft.com/office/officeart/2005/8/layout/hierarchy2"/>
    <dgm:cxn modelId="{4C892BB8-2FC6-4664-9C81-A5BA4DA453FA}" type="presOf" srcId="{26A84F7B-7457-43AF-B844-A4E5F52D21EB}" destId="{9154C063-3A98-4925-97F4-69D8AD6685BC}" srcOrd="0" destOrd="0" presId="urn:microsoft.com/office/officeart/2005/8/layout/hierarchy2"/>
    <dgm:cxn modelId="{040633BE-83C1-4A34-8F92-DDCDB4C4E84B}" type="presOf" srcId="{54160CDC-C05E-45BE-B936-87CE9792423C}" destId="{4400D400-28E3-4231-9A86-79A14DBB5B01}" srcOrd="0" destOrd="0" presId="urn:microsoft.com/office/officeart/2005/8/layout/hierarchy2"/>
    <dgm:cxn modelId="{A8CEEFC3-DCBA-4754-A93A-79954B9D090D}" type="presOf" srcId="{40E436D0-372D-4950-8A51-CAEBC161880B}" destId="{FFB59255-7103-4443-816F-1929A0E482DD}" srcOrd="1" destOrd="0" presId="urn:microsoft.com/office/officeart/2005/8/layout/hierarchy2"/>
    <dgm:cxn modelId="{791024CD-1CD0-4F09-A10F-49B2A3868C84}" srcId="{CBD2B440-C218-446D-B1B1-74F02B29B5BC}" destId="{0A5A4228-0D42-45E6-8D6D-3526CBA4FBB7}" srcOrd="2" destOrd="0" parTransId="{4411D6D6-5FE6-4D2D-8D88-27D62AF4B433}" sibTransId="{7E680F1D-B331-427E-9E56-9D9E376AC67B}"/>
    <dgm:cxn modelId="{DCD7EFDD-545D-41E1-8717-0A22429B9D09}" type="presOf" srcId="{9382D3F1-4034-4D5F-954B-424F67A61B82}" destId="{B0E81506-E794-4B9C-BB67-E34EC48555A9}" srcOrd="0" destOrd="0" presId="urn:microsoft.com/office/officeart/2005/8/layout/hierarchy2"/>
    <dgm:cxn modelId="{71E520E0-989F-4E27-8B16-479143694160}" srcId="{0A5A4228-0D42-45E6-8D6D-3526CBA4FBB7}" destId="{9382D3F1-4034-4D5F-954B-424F67A61B82}" srcOrd="0" destOrd="0" parTransId="{26A84F7B-7457-43AF-B844-A4E5F52D21EB}" sibTransId="{BF333E16-E608-4ADE-AB9B-5F8AF9928C65}"/>
    <dgm:cxn modelId="{2B03F4EB-F8AC-4629-AF42-1AF13E557C70}" type="presOf" srcId="{26A84F7B-7457-43AF-B844-A4E5F52D21EB}" destId="{611AC1E4-609C-43FE-9E88-5C9231E3C8D8}" srcOrd="1" destOrd="0" presId="urn:microsoft.com/office/officeart/2005/8/layout/hierarchy2"/>
    <dgm:cxn modelId="{417295ED-BC2F-49ED-9896-609B5764EBD5}" type="presOf" srcId="{69926894-D259-478F-BF05-9FD1A1BAF907}" destId="{9F5BEFCE-65FA-4B32-AE2E-5FB3F119EF83}" srcOrd="0" destOrd="0" presId="urn:microsoft.com/office/officeart/2005/8/layout/hierarchy2"/>
    <dgm:cxn modelId="{8ACB47F9-18EA-4C81-869E-21DA44B6BF12}" type="presOf" srcId="{C900B80C-61DD-4614-87CD-F1BF51E367F1}" destId="{B6C8E888-DC7B-4AF3-BA93-D70AB7EF4C3B}" srcOrd="1" destOrd="0" presId="urn:microsoft.com/office/officeart/2005/8/layout/hierarchy2"/>
    <dgm:cxn modelId="{479B8BF9-5194-41A2-83CE-C8D1591442A3}" type="presOf" srcId="{4411D6D6-5FE6-4D2D-8D88-27D62AF4B433}" destId="{F8BD29EE-6AAA-483B-B219-F85CCDFDCBAE}" srcOrd="1" destOrd="0" presId="urn:microsoft.com/office/officeart/2005/8/layout/hierarchy2"/>
    <dgm:cxn modelId="{CD7D64FA-7A91-4346-BDA9-10CC2F6B9FF6}" srcId="{90C32109-1A94-484E-828C-B001B2446DDB}" destId="{CBD2B440-C218-446D-B1B1-74F02B29B5BC}" srcOrd="0" destOrd="0" parTransId="{50767964-C857-4A67-91E6-EC109C50F125}" sibTransId="{B156131D-FA1E-451F-978E-275AA8FB5EA1}"/>
    <dgm:cxn modelId="{D85361FF-6071-463E-83F5-544009B85AAB}" type="presOf" srcId="{21535DC7-9A0C-4946-B8E8-514FD5F9ACFF}" destId="{84BDC99A-1F6A-4CED-A1AB-BBD7579744E3}" srcOrd="0" destOrd="0" presId="urn:microsoft.com/office/officeart/2005/8/layout/hierarchy2"/>
    <dgm:cxn modelId="{CAC00446-6B39-4659-A7BD-5ECE1775A925}" type="presParOf" srcId="{D879611E-5727-49D3-AF5F-38F7C261EEE9}" destId="{75AAEC01-CD4E-4118-A766-A4C66DDD3E98}" srcOrd="0" destOrd="0" presId="urn:microsoft.com/office/officeart/2005/8/layout/hierarchy2"/>
    <dgm:cxn modelId="{F3442DE1-A05C-45AA-8380-69A43139208F}" type="presParOf" srcId="{75AAEC01-CD4E-4118-A766-A4C66DDD3E98}" destId="{D5DC8836-FD99-4319-83C0-254036C2DAAC}" srcOrd="0" destOrd="0" presId="urn:microsoft.com/office/officeart/2005/8/layout/hierarchy2"/>
    <dgm:cxn modelId="{B943F2D3-DF88-4B95-96BF-2A59FF27CFDE}" type="presParOf" srcId="{75AAEC01-CD4E-4118-A766-A4C66DDD3E98}" destId="{BFD62C7F-05F1-4FCE-934B-F78CD1DF8975}" srcOrd="1" destOrd="0" presId="urn:microsoft.com/office/officeart/2005/8/layout/hierarchy2"/>
    <dgm:cxn modelId="{ACEE659B-83E5-4E37-A967-7CB2D89BEED6}" type="presParOf" srcId="{BFD62C7F-05F1-4FCE-934B-F78CD1DF8975}" destId="{75873422-5AFA-4A65-A52D-3DE502306694}" srcOrd="0" destOrd="0" presId="urn:microsoft.com/office/officeart/2005/8/layout/hierarchy2"/>
    <dgm:cxn modelId="{EBA30089-5420-4C23-A445-FFDAD16C8544}" type="presParOf" srcId="{75873422-5AFA-4A65-A52D-3DE502306694}" destId="{FFB59255-7103-4443-816F-1929A0E482DD}" srcOrd="0" destOrd="0" presId="urn:microsoft.com/office/officeart/2005/8/layout/hierarchy2"/>
    <dgm:cxn modelId="{9847A3F7-0727-4968-A637-D09C24AAB352}" type="presParOf" srcId="{BFD62C7F-05F1-4FCE-934B-F78CD1DF8975}" destId="{22418DD5-3EF2-414D-AE7D-DE8B57E1E2DA}" srcOrd="1" destOrd="0" presId="urn:microsoft.com/office/officeart/2005/8/layout/hierarchy2"/>
    <dgm:cxn modelId="{6D2D9CC5-DB7C-4EFB-8A5E-7B1E7D759A19}" type="presParOf" srcId="{22418DD5-3EF2-414D-AE7D-DE8B57E1E2DA}" destId="{B5DEBDB5-E94C-4ED1-BF9F-7D78018431A7}" srcOrd="0" destOrd="0" presId="urn:microsoft.com/office/officeart/2005/8/layout/hierarchy2"/>
    <dgm:cxn modelId="{B927F4D3-30F8-4C27-B54C-0510FEE13A96}" type="presParOf" srcId="{22418DD5-3EF2-414D-AE7D-DE8B57E1E2DA}" destId="{471408F0-45BF-4D47-BCE0-0DA998C5C8D0}" srcOrd="1" destOrd="0" presId="urn:microsoft.com/office/officeart/2005/8/layout/hierarchy2"/>
    <dgm:cxn modelId="{8310A444-9524-4931-8494-7422BCD8F254}" type="presParOf" srcId="{BFD62C7F-05F1-4FCE-934B-F78CD1DF8975}" destId="{84BDC99A-1F6A-4CED-A1AB-BBD7579744E3}" srcOrd="2" destOrd="0" presId="urn:microsoft.com/office/officeart/2005/8/layout/hierarchy2"/>
    <dgm:cxn modelId="{609AB029-FC67-4F7B-AB46-50AB41D668EC}" type="presParOf" srcId="{84BDC99A-1F6A-4CED-A1AB-BBD7579744E3}" destId="{98344509-31D6-49F0-8C72-8CCDAA2D82EB}" srcOrd="0" destOrd="0" presId="urn:microsoft.com/office/officeart/2005/8/layout/hierarchy2"/>
    <dgm:cxn modelId="{B2176FBE-AB60-4EE0-857B-6913CB031D72}" type="presParOf" srcId="{BFD62C7F-05F1-4FCE-934B-F78CD1DF8975}" destId="{9A804DCC-047E-4870-839D-564DE9E0348D}" srcOrd="3" destOrd="0" presId="urn:microsoft.com/office/officeart/2005/8/layout/hierarchy2"/>
    <dgm:cxn modelId="{8DD4625A-4CA2-4FA6-9DAC-71CC69E76709}" type="presParOf" srcId="{9A804DCC-047E-4870-839D-564DE9E0348D}" destId="{56275F6A-49B8-45FC-84C7-AFBD88544460}" srcOrd="0" destOrd="0" presId="urn:microsoft.com/office/officeart/2005/8/layout/hierarchy2"/>
    <dgm:cxn modelId="{088F32D4-8369-4A5D-AD4D-D2847F625419}" type="presParOf" srcId="{9A804DCC-047E-4870-839D-564DE9E0348D}" destId="{C124069F-A074-4AEC-A4AB-4776B4A6440C}" srcOrd="1" destOrd="0" presId="urn:microsoft.com/office/officeart/2005/8/layout/hierarchy2"/>
    <dgm:cxn modelId="{5B16F097-7A47-448E-9D65-D542BC476FC9}" type="presParOf" srcId="{C124069F-A074-4AEC-A4AB-4776B4A6440C}" destId="{56E5FAC5-E48C-484E-A575-F97040E00F6B}" srcOrd="0" destOrd="0" presId="urn:microsoft.com/office/officeart/2005/8/layout/hierarchy2"/>
    <dgm:cxn modelId="{5078EEB6-A078-4A46-8C41-8BD65E7E19D9}" type="presParOf" srcId="{56E5FAC5-E48C-484E-A575-F97040E00F6B}" destId="{B6C8E888-DC7B-4AF3-BA93-D70AB7EF4C3B}" srcOrd="0" destOrd="0" presId="urn:microsoft.com/office/officeart/2005/8/layout/hierarchy2"/>
    <dgm:cxn modelId="{C4B94849-4A18-4BFE-A307-F93AD4E7B742}" type="presParOf" srcId="{C124069F-A074-4AEC-A4AB-4776B4A6440C}" destId="{17C242AE-D13A-4CE1-8919-1EBDEDEB77A9}" srcOrd="1" destOrd="0" presId="urn:microsoft.com/office/officeart/2005/8/layout/hierarchy2"/>
    <dgm:cxn modelId="{C0498646-AA20-43D9-87E0-7EB30FE3CB92}" type="presParOf" srcId="{17C242AE-D13A-4CE1-8919-1EBDEDEB77A9}" destId="{E2D90374-50A6-4D31-BC8A-AB783C166A10}" srcOrd="0" destOrd="0" presId="urn:microsoft.com/office/officeart/2005/8/layout/hierarchy2"/>
    <dgm:cxn modelId="{2E6D38C5-E24A-4598-842D-9F796B8D4E55}" type="presParOf" srcId="{17C242AE-D13A-4CE1-8919-1EBDEDEB77A9}" destId="{DFD6FBF2-56E9-4D65-A858-73376E03EFB7}" srcOrd="1" destOrd="0" presId="urn:microsoft.com/office/officeart/2005/8/layout/hierarchy2"/>
    <dgm:cxn modelId="{1FCB2F9D-7921-42DA-AC4B-CC9EAA3EF0E4}" type="presParOf" srcId="{BFD62C7F-05F1-4FCE-934B-F78CD1DF8975}" destId="{1D5509FC-51C2-4A5F-8062-D5560C7DAFD2}" srcOrd="4" destOrd="0" presId="urn:microsoft.com/office/officeart/2005/8/layout/hierarchy2"/>
    <dgm:cxn modelId="{A17E0FD7-1562-42FF-856F-FD328573614B}" type="presParOf" srcId="{1D5509FC-51C2-4A5F-8062-D5560C7DAFD2}" destId="{F8BD29EE-6AAA-483B-B219-F85CCDFDCBAE}" srcOrd="0" destOrd="0" presId="urn:microsoft.com/office/officeart/2005/8/layout/hierarchy2"/>
    <dgm:cxn modelId="{C61210CA-E60E-4814-BD37-1110C6641FAF}" type="presParOf" srcId="{BFD62C7F-05F1-4FCE-934B-F78CD1DF8975}" destId="{2EF96653-CCC2-4526-8544-5FBC425D5E42}" srcOrd="5" destOrd="0" presId="urn:microsoft.com/office/officeart/2005/8/layout/hierarchy2"/>
    <dgm:cxn modelId="{73CEEF67-6839-4FDF-8F97-1235C5E5CF28}" type="presParOf" srcId="{2EF96653-CCC2-4526-8544-5FBC425D5E42}" destId="{650D19C8-4E40-4662-9BF1-EB13A59493E2}" srcOrd="0" destOrd="0" presId="urn:microsoft.com/office/officeart/2005/8/layout/hierarchy2"/>
    <dgm:cxn modelId="{56E1D45E-D2F6-41A7-BBEA-6CAB8A4446DA}" type="presParOf" srcId="{2EF96653-CCC2-4526-8544-5FBC425D5E42}" destId="{F3A3F291-A86C-4E30-8F9F-53CC65E28DDD}" srcOrd="1" destOrd="0" presId="urn:microsoft.com/office/officeart/2005/8/layout/hierarchy2"/>
    <dgm:cxn modelId="{547BB5BD-B2D6-40BC-8C30-D4DE7D079BA4}" type="presParOf" srcId="{F3A3F291-A86C-4E30-8F9F-53CC65E28DDD}" destId="{9154C063-3A98-4925-97F4-69D8AD6685BC}" srcOrd="0" destOrd="0" presId="urn:microsoft.com/office/officeart/2005/8/layout/hierarchy2"/>
    <dgm:cxn modelId="{1A8436F3-1192-45F3-9DC5-7F752C76B3CB}" type="presParOf" srcId="{9154C063-3A98-4925-97F4-69D8AD6685BC}" destId="{611AC1E4-609C-43FE-9E88-5C9231E3C8D8}" srcOrd="0" destOrd="0" presId="urn:microsoft.com/office/officeart/2005/8/layout/hierarchy2"/>
    <dgm:cxn modelId="{FF382652-ED59-4CE3-93DC-E5E4F7C4843C}" type="presParOf" srcId="{F3A3F291-A86C-4E30-8F9F-53CC65E28DDD}" destId="{5A9F72E7-993B-469F-B185-D036CC59B014}" srcOrd="1" destOrd="0" presId="urn:microsoft.com/office/officeart/2005/8/layout/hierarchy2"/>
    <dgm:cxn modelId="{FC769F69-0C0F-4828-8366-9DF035E2C922}" type="presParOf" srcId="{5A9F72E7-993B-469F-B185-D036CC59B014}" destId="{B0E81506-E794-4B9C-BB67-E34EC48555A9}" srcOrd="0" destOrd="0" presId="urn:microsoft.com/office/officeart/2005/8/layout/hierarchy2"/>
    <dgm:cxn modelId="{795DCF82-F6DC-4041-95CE-9B5E6DE319D5}" type="presParOf" srcId="{5A9F72E7-993B-469F-B185-D036CC59B014}" destId="{0090E9F8-787D-452E-88F9-4F39A961FB77}" srcOrd="1" destOrd="0" presId="urn:microsoft.com/office/officeart/2005/8/layout/hierarchy2"/>
    <dgm:cxn modelId="{4FE28F40-D3CC-4AA9-8AA0-5690BD93D214}" type="presParOf" srcId="{BFD62C7F-05F1-4FCE-934B-F78CD1DF8975}" destId="{C2E93AE4-2E21-47C3-BDAC-79E2399408E0}" srcOrd="6" destOrd="0" presId="urn:microsoft.com/office/officeart/2005/8/layout/hierarchy2"/>
    <dgm:cxn modelId="{6503D6F2-FD72-43E8-A8B1-8F0D59B4033B}" type="presParOf" srcId="{C2E93AE4-2E21-47C3-BDAC-79E2399408E0}" destId="{B4DCBA02-C59D-4908-8854-C72BF0763018}" srcOrd="0" destOrd="0" presId="urn:microsoft.com/office/officeart/2005/8/layout/hierarchy2"/>
    <dgm:cxn modelId="{6BD6131E-80C2-4741-9AF4-B281A5E96F56}" type="presParOf" srcId="{BFD62C7F-05F1-4FCE-934B-F78CD1DF8975}" destId="{BDEF6452-6756-46A6-B2B3-AE295CF2D5B8}" srcOrd="7" destOrd="0" presId="urn:microsoft.com/office/officeart/2005/8/layout/hierarchy2"/>
    <dgm:cxn modelId="{92F35BDE-E5C8-4484-8E35-7A14760FD45D}" type="presParOf" srcId="{BDEF6452-6756-46A6-B2B3-AE295CF2D5B8}" destId="{9F5BEFCE-65FA-4B32-AE2E-5FB3F119EF83}" srcOrd="0" destOrd="0" presId="urn:microsoft.com/office/officeart/2005/8/layout/hierarchy2"/>
    <dgm:cxn modelId="{DC6907B0-6E48-44ED-B123-FE92C1F7E28E}" type="presParOf" srcId="{BDEF6452-6756-46A6-B2B3-AE295CF2D5B8}" destId="{5E9A2680-ECAD-4409-8F83-3F962767F26E}" srcOrd="1" destOrd="0" presId="urn:microsoft.com/office/officeart/2005/8/layout/hierarchy2"/>
    <dgm:cxn modelId="{EE8D3C93-0439-4836-B5DC-3EA94D3C13F9}" type="presParOf" srcId="{5E9A2680-ECAD-4409-8F83-3F962767F26E}" destId="{4400D400-28E3-4231-9A86-79A14DBB5B01}" srcOrd="0" destOrd="0" presId="urn:microsoft.com/office/officeart/2005/8/layout/hierarchy2"/>
    <dgm:cxn modelId="{928A59B1-F41B-40EB-9246-1A9B17ADF34B}" type="presParOf" srcId="{4400D400-28E3-4231-9A86-79A14DBB5B01}" destId="{D42DCDED-67B1-4B04-94FA-EB7373F6BC87}" srcOrd="0" destOrd="0" presId="urn:microsoft.com/office/officeart/2005/8/layout/hierarchy2"/>
    <dgm:cxn modelId="{7116047F-BA0E-4A65-B4DA-CF2D7FF72564}" type="presParOf" srcId="{5E9A2680-ECAD-4409-8F83-3F962767F26E}" destId="{B49E05E8-5FBD-405B-8815-7C7B16CD4ACC}" srcOrd="1" destOrd="0" presId="urn:microsoft.com/office/officeart/2005/8/layout/hierarchy2"/>
    <dgm:cxn modelId="{307FB165-6A3C-4C4A-8D94-AD00BA8CB7A2}" type="presParOf" srcId="{B49E05E8-5FBD-405B-8815-7C7B16CD4ACC}" destId="{04E4618F-2A8F-46D6-84C7-B067CF94D72B}" srcOrd="0" destOrd="0" presId="urn:microsoft.com/office/officeart/2005/8/layout/hierarchy2"/>
    <dgm:cxn modelId="{6FD7FDB7-1A09-4E6A-8176-8BA6E9192182}" type="presParOf" srcId="{B49E05E8-5FBD-405B-8815-7C7B16CD4ACC}" destId="{CF7FAD77-CD43-4468-98A1-5E9B24FB28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C8836-FD99-4319-83C0-254036C2DAAC}">
      <dsp:nvSpPr>
        <dsp:cNvPr id="0" name=""/>
        <dsp:cNvSpPr/>
      </dsp:nvSpPr>
      <dsp:spPr>
        <a:xfrm>
          <a:off x="0" y="1906386"/>
          <a:ext cx="2869790" cy="1648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Machine Learning (ML) is transforming the finance world by enabling smarter, faster, and more accurate decisions</a:t>
          </a:r>
          <a:endParaRPr lang="en-US" sz="1700" b="1" kern="1200" dirty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48284" y="1954670"/>
        <a:ext cx="2773222" cy="1551972"/>
      </dsp:txXfrm>
    </dsp:sp>
    <dsp:sp modelId="{75873422-5AFA-4A65-A52D-3DE502306694}">
      <dsp:nvSpPr>
        <dsp:cNvPr id="0" name=""/>
        <dsp:cNvSpPr/>
      </dsp:nvSpPr>
      <dsp:spPr>
        <a:xfrm rot="16634859">
          <a:off x="1944006" y="1674401"/>
          <a:ext cx="2118882" cy="10558"/>
        </a:xfrm>
        <a:custGeom>
          <a:avLst/>
          <a:gdLst/>
          <a:ahLst/>
          <a:cxnLst/>
          <a:rect l="0" t="0" r="0" b="0"/>
          <a:pathLst>
            <a:path>
              <a:moveTo>
                <a:pt x="0" y="5279"/>
              </a:moveTo>
              <a:lnTo>
                <a:pt x="2118882" y="52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2950475" y="1626708"/>
        <a:ext cx="105944" cy="105944"/>
      </dsp:txXfrm>
    </dsp:sp>
    <dsp:sp modelId="{B5DEBDB5-E94C-4ED1-BF9F-7D78018431A7}">
      <dsp:nvSpPr>
        <dsp:cNvPr id="0" name=""/>
        <dsp:cNvSpPr/>
      </dsp:nvSpPr>
      <dsp:spPr>
        <a:xfrm>
          <a:off x="3137104" y="0"/>
          <a:ext cx="2869790" cy="1257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Analyzes huge amounts of financial data automatically</a:t>
          </a:r>
        </a:p>
      </dsp:txBody>
      <dsp:txXfrm>
        <a:off x="3173932" y="36828"/>
        <a:ext cx="2796134" cy="1183752"/>
      </dsp:txXfrm>
    </dsp:sp>
    <dsp:sp modelId="{84BDC99A-1F6A-4CED-A1AB-BBD7579744E3}">
      <dsp:nvSpPr>
        <dsp:cNvPr id="0" name=""/>
        <dsp:cNvSpPr/>
      </dsp:nvSpPr>
      <dsp:spPr>
        <a:xfrm rot="17442165">
          <a:off x="2625371" y="2371715"/>
          <a:ext cx="756151" cy="10558"/>
        </a:xfrm>
        <a:custGeom>
          <a:avLst/>
          <a:gdLst/>
          <a:ahLst/>
          <a:cxnLst/>
          <a:rect l="0" t="0" r="0" b="0"/>
          <a:pathLst>
            <a:path>
              <a:moveTo>
                <a:pt x="0" y="5279"/>
              </a:moveTo>
              <a:lnTo>
                <a:pt x="756151" y="52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2984543" y="2358090"/>
        <a:ext cx="37807" cy="37807"/>
      </dsp:txXfrm>
    </dsp:sp>
    <dsp:sp modelId="{56275F6A-49B8-45FC-84C7-AFBD88544460}">
      <dsp:nvSpPr>
        <dsp:cNvPr id="0" name=""/>
        <dsp:cNvSpPr/>
      </dsp:nvSpPr>
      <dsp:spPr>
        <a:xfrm>
          <a:off x="3137104" y="1394627"/>
          <a:ext cx="2869790" cy="1257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Learns complex patterns that humans and traditional models miss</a:t>
          </a:r>
        </a:p>
      </dsp:txBody>
      <dsp:txXfrm>
        <a:off x="3173932" y="1431455"/>
        <a:ext cx="2796134" cy="1183752"/>
      </dsp:txXfrm>
    </dsp:sp>
    <dsp:sp modelId="{56E5FAC5-E48C-484E-A575-F97040E00F6B}">
      <dsp:nvSpPr>
        <dsp:cNvPr id="0" name=""/>
        <dsp:cNvSpPr/>
      </dsp:nvSpPr>
      <dsp:spPr>
        <a:xfrm rot="21548900">
          <a:off x="6006882" y="2016292"/>
          <a:ext cx="236784" cy="10558"/>
        </a:xfrm>
        <a:custGeom>
          <a:avLst/>
          <a:gdLst/>
          <a:ahLst/>
          <a:cxnLst/>
          <a:rect l="0" t="0" r="0" b="0"/>
          <a:pathLst>
            <a:path>
              <a:moveTo>
                <a:pt x="0" y="5279"/>
              </a:moveTo>
              <a:lnTo>
                <a:pt x="236784" y="527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6119354" y="2015652"/>
        <a:ext cx="11839" cy="11839"/>
      </dsp:txXfrm>
    </dsp:sp>
    <dsp:sp modelId="{E2D90374-50A6-4D31-BC8A-AB783C166A10}">
      <dsp:nvSpPr>
        <dsp:cNvPr id="0" name=""/>
        <dsp:cNvSpPr/>
      </dsp:nvSpPr>
      <dsp:spPr>
        <a:xfrm>
          <a:off x="6243653" y="1391108"/>
          <a:ext cx="2869790" cy="1257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Detects fraud early, saving money and building trust</a:t>
          </a:r>
        </a:p>
      </dsp:txBody>
      <dsp:txXfrm>
        <a:off x="6280481" y="1427936"/>
        <a:ext cx="2796134" cy="1183752"/>
      </dsp:txXfrm>
    </dsp:sp>
    <dsp:sp modelId="{1D5509FC-51C2-4A5F-8062-D5560C7DAFD2}">
      <dsp:nvSpPr>
        <dsp:cNvPr id="0" name=""/>
        <dsp:cNvSpPr/>
      </dsp:nvSpPr>
      <dsp:spPr>
        <a:xfrm rot="4303738">
          <a:off x="2577125" y="3130206"/>
          <a:ext cx="852644" cy="10558"/>
        </a:xfrm>
        <a:custGeom>
          <a:avLst/>
          <a:gdLst/>
          <a:ahLst/>
          <a:cxnLst/>
          <a:rect l="0" t="0" r="0" b="0"/>
          <a:pathLst>
            <a:path>
              <a:moveTo>
                <a:pt x="0" y="5279"/>
              </a:moveTo>
              <a:lnTo>
                <a:pt x="852644" y="52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2982131" y="3114169"/>
        <a:ext cx="42632" cy="42632"/>
      </dsp:txXfrm>
    </dsp:sp>
    <dsp:sp modelId="{650D19C8-4E40-4662-9BF1-EB13A59493E2}">
      <dsp:nvSpPr>
        <dsp:cNvPr id="0" name=""/>
        <dsp:cNvSpPr/>
      </dsp:nvSpPr>
      <dsp:spPr>
        <a:xfrm>
          <a:off x="3137104" y="2833042"/>
          <a:ext cx="2869790" cy="141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Adapts to real-time changes and trends in the market</a:t>
          </a:r>
          <a:endParaRPr lang="en-US" sz="1700" b="0" kern="1200" dirty="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3178535" y="2874473"/>
        <a:ext cx="2786928" cy="1331682"/>
      </dsp:txXfrm>
    </dsp:sp>
    <dsp:sp modelId="{9154C063-3A98-4925-97F4-69D8AD6685BC}">
      <dsp:nvSpPr>
        <dsp:cNvPr id="0" name=""/>
        <dsp:cNvSpPr/>
      </dsp:nvSpPr>
      <dsp:spPr>
        <a:xfrm rot="20989082">
          <a:off x="6005000" y="3513774"/>
          <a:ext cx="240546" cy="10558"/>
        </a:xfrm>
        <a:custGeom>
          <a:avLst/>
          <a:gdLst/>
          <a:ahLst/>
          <a:cxnLst/>
          <a:rect l="0" t="0" r="0" b="0"/>
          <a:pathLst>
            <a:path>
              <a:moveTo>
                <a:pt x="0" y="5279"/>
              </a:moveTo>
              <a:lnTo>
                <a:pt x="240546" y="527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6119260" y="3513039"/>
        <a:ext cx="12027" cy="12027"/>
      </dsp:txXfrm>
    </dsp:sp>
    <dsp:sp modelId="{B0E81506-E794-4B9C-BB67-E34EC48555A9}">
      <dsp:nvSpPr>
        <dsp:cNvPr id="0" name=""/>
        <dsp:cNvSpPr/>
      </dsp:nvSpPr>
      <dsp:spPr>
        <a:xfrm>
          <a:off x="6243653" y="2869087"/>
          <a:ext cx="2869790" cy="1257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 Makes risk assessments more reliable and fair</a:t>
          </a:r>
        </a:p>
      </dsp:txBody>
      <dsp:txXfrm>
        <a:off x="6280481" y="2905915"/>
        <a:ext cx="2796134" cy="1183752"/>
      </dsp:txXfrm>
    </dsp:sp>
    <dsp:sp modelId="{C2E93AE4-2E21-47C3-BDAC-79E2399408E0}">
      <dsp:nvSpPr>
        <dsp:cNvPr id="0" name=""/>
        <dsp:cNvSpPr/>
      </dsp:nvSpPr>
      <dsp:spPr>
        <a:xfrm rot="4987196">
          <a:off x="1887697" y="3833093"/>
          <a:ext cx="2231500" cy="10558"/>
        </a:xfrm>
        <a:custGeom>
          <a:avLst/>
          <a:gdLst/>
          <a:ahLst/>
          <a:cxnLst/>
          <a:rect l="0" t="0" r="0" b="0"/>
          <a:pathLst>
            <a:path>
              <a:moveTo>
                <a:pt x="0" y="5279"/>
              </a:moveTo>
              <a:lnTo>
                <a:pt x="2231500" y="52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2947660" y="3782585"/>
        <a:ext cx="111575" cy="111575"/>
      </dsp:txXfrm>
    </dsp:sp>
    <dsp:sp modelId="{9F5BEFCE-65FA-4B32-AE2E-5FB3F119EF83}">
      <dsp:nvSpPr>
        <dsp:cNvPr id="0" name=""/>
        <dsp:cNvSpPr/>
      </dsp:nvSpPr>
      <dsp:spPr>
        <a:xfrm>
          <a:off x="3137104" y="4317384"/>
          <a:ext cx="2869790" cy="1257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Improves speed and accuracy in tasks like trading and credit scoring</a:t>
          </a:r>
        </a:p>
      </dsp:txBody>
      <dsp:txXfrm>
        <a:off x="3173932" y="4354212"/>
        <a:ext cx="2796134" cy="1183752"/>
      </dsp:txXfrm>
    </dsp:sp>
    <dsp:sp modelId="{4400D400-28E3-4231-9A86-79A14DBB5B01}">
      <dsp:nvSpPr>
        <dsp:cNvPr id="0" name=""/>
        <dsp:cNvSpPr/>
      </dsp:nvSpPr>
      <dsp:spPr>
        <a:xfrm rot="21599572">
          <a:off x="6006895" y="4940794"/>
          <a:ext cx="236758" cy="10558"/>
        </a:xfrm>
        <a:custGeom>
          <a:avLst/>
          <a:gdLst/>
          <a:ahLst/>
          <a:cxnLst/>
          <a:rect l="0" t="0" r="0" b="0"/>
          <a:pathLst>
            <a:path>
              <a:moveTo>
                <a:pt x="0" y="5279"/>
              </a:moveTo>
              <a:lnTo>
                <a:pt x="236758" y="527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0" kern="1200">
            <a:solidFill>
              <a:srgbClr val="000000"/>
            </a:solidFill>
            <a:latin typeface="Frank Ruhl Libre" panose="00000500000000000000" pitchFamily="2" charset="-79"/>
            <a:cs typeface="Frank Ruhl Libre" panose="00000500000000000000" pitchFamily="2" charset="-79"/>
          </a:endParaRPr>
        </a:p>
      </dsp:txBody>
      <dsp:txXfrm>
        <a:off x="6119355" y="4940154"/>
        <a:ext cx="11837" cy="11837"/>
      </dsp:txXfrm>
    </dsp:sp>
    <dsp:sp modelId="{04E4618F-2A8F-46D6-84C7-B067CF94D72B}">
      <dsp:nvSpPr>
        <dsp:cNvPr id="0" name=""/>
        <dsp:cNvSpPr/>
      </dsp:nvSpPr>
      <dsp:spPr>
        <a:xfrm>
          <a:off x="6243653" y="4317354"/>
          <a:ext cx="2869790" cy="1257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rgbClr val="000000"/>
              </a:solidFill>
              <a:latin typeface="Frank Ruhl Libre" panose="00000500000000000000" pitchFamily="2" charset="-79"/>
              <a:cs typeface="Frank Ruhl Libre" panose="00000500000000000000" pitchFamily="2" charset="-79"/>
            </a:rPr>
            <a:t>Helps investors and banks make smarter, faster decisions</a:t>
          </a:r>
        </a:p>
      </dsp:txBody>
      <dsp:txXfrm>
        <a:off x="6280481" y="4354182"/>
        <a:ext cx="2796134" cy="1183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36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56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61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4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04f50fd8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04f50fd8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9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0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04f50fd8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04f50fd8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31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2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04f50fd8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g1e04f50fd8b_1_1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WSN consists of K sensors monitoring a signal of interest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Frank Ruhl Libre" panose="00000500000000000000" pitchFamily="2" charset="-79"/>
                      </a:rPr>
                      <m:t>Θ</m:t>
                    </m:r>
                  </m:oMath>
                </a14:m>
                <a:r>
                  <a:rPr lang="el-GR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belonging to the set {0, </a:t>
                </a:r>
                <a:r>
                  <a:rPr lang="el-GR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θ} ∈ ℝ. </a:t>
                </a:r>
                <a:endParaRPr lang="en-US" sz="1600" b="1" dirty="0">
                  <a:solidFill>
                    <a:srgbClr val="000000"/>
                  </a:solidFill>
                  <a:latin typeface="Frank Ruhl Libre" panose="00000500000000000000" pitchFamily="2" charset="-79"/>
                  <a:cs typeface="Frank Ruhl Libre" panose="00000500000000000000" pitchFamily="2" charset="-79"/>
                </a:endParaRPr>
              </a:p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Hypotheses H = {H</a:t>
                </a:r>
                <a:r>
                  <a:rPr lang="en-US" sz="1600" b="1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0</a:t>
                </a:r>
                <a:r>
                  <a:rPr lang="en-US" sz="16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, H</a:t>
                </a:r>
                <a:r>
                  <a:rPr lang="en-US" sz="1600" b="1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1</a:t>
                </a:r>
                <a:r>
                  <a:rPr lang="en-US" sz="16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}: 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Null hypothesis (H</a:t>
                </a:r>
                <a:r>
                  <a:rPr lang="en-US" sz="1600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0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signifies absence of signal (</a:t>
                </a:r>
                <a:r>
                  <a:rPr lang="el-GR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 = 0).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Alternative hypothesis (H</a:t>
                </a:r>
                <a:r>
                  <a:rPr lang="en-US" sz="1600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1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denotes presence of signal (</a:t>
                </a:r>
                <a:r>
                  <a:rPr lang="el-GR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 = θ).</a:t>
                </a:r>
              </a:p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Communication Setup: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Sensor node has a single antenna and communicates with a FC equipped with a large antenna array comprising of M antennas, where we have M &gt;&gt; K.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Sensors transmit preprocessed correlated measurements to FC with large antenna array (M antennas, where M &gt; K).</a:t>
                </a:r>
              </a:p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Measurement Model: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Measurement at j-</a:t>
                </a:r>
                <a:r>
                  <a:rPr lang="en-US" sz="16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th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sensor (</a:t>
                </a:r>
                <a:r>
                  <a:rPr lang="en-US" sz="16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x</a:t>
                </a:r>
                <a:r>
                  <a:rPr lang="en-US" sz="16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modeled as </a:t>
                </a:r>
                <a:r>
                  <a:rPr lang="en-US" sz="16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x</a:t>
                </a:r>
                <a:r>
                  <a:rPr lang="en-US" sz="16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= </a:t>
                </a:r>
                <a:r>
                  <a:rPr lang="en-US" sz="16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a</a:t>
                </a:r>
                <a:r>
                  <a:rPr lang="en-US" sz="16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l-GR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 + </a:t>
                </a:r>
                <a:r>
                  <a:rPr lang="en-US" sz="16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v</a:t>
                </a:r>
                <a:r>
                  <a:rPr lang="en-US" sz="16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. Where </a:t>
                </a:r>
                <a:r>
                  <a:rPr lang="en-US" sz="16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v</a:t>
                </a:r>
                <a:r>
                  <a:rPr lang="en-US" sz="16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is Complex Gaussian observation noise, and </a:t>
                </a:r>
                <a:r>
                  <a:rPr lang="en-US" sz="16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a</a:t>
                </a:r>
                <a:r>
                  <a:rPr lang="en-US" sz="16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6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is observation constants.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/>
              </a:p>
              <a:p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This excerpt discusses a Wireless Sensor Network where sensors transmit data to a central receiver through a communication channel. Here's a simplified explanation:</a:t>
                </a:r>
              </a:p>
              <a:p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Sensor Network Setup: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Multiple sensors collect data and send it to a central receiver. The data transmission happens through a wireless channel.</a:t>
                </a:r>
              </a:p>
              <a:p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Signal Transmission: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Each sensor's signal represents one of two possible states (hypotheses): signal presence (H1) or absence (H0).</a:t>
                </a:r>
              </a:p>
              <a:p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Channel Model: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The channel through which the signal travels adds noise to the signal. The noise is modeled as a Gaussian distribution, which means it introduces variations in the signal that are normal around a mean value.</a:t>
                </a:r>
              </a:p>
              <a:p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Channel Effects: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The received signal is affected by:</a:t>
                </a:r>
              </a:p>
              <a:p>
                <a:pPr lvl="1"/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Sensor Gain: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A factor that amplifies the sensor signal.</a:t>
                </a:r>
              </a:p>
              <a:p>
                <a:pPr lvl="1"/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AWGN (Additive White Gaussian Noise):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A type of noise that adds to the signal as it travels through the channel, reducing signal clarity.</a:t>
                </a:r>
              </a:p>
              <a:p>
                <a:pPr lvl="1"/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Fading: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Variations in signal strength due to the traveling environment, modeled by a specific distribution.</a:t>
                </a:r>
              </a:p>
              <a:p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Matrix Representation: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The overall effect on the signals from all sensors is represented in a matrix format. This matrix includes the sensor gains, the AWGN, and fading effects.</a:t>
                </a:r>
              </a:p>
              <a:p>
                <a:r>
                  <a:rPr lang="en-US" sz="1600" b="1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Channel Independence: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 Each sensor's channel is considered independent of others, meaning what happens on one channel doesn't affect the others.</a:t>
                </a:r>
              </a:p>
              <a:p>
                <a:r>
                  <a:rPr lang="en-US" sz="1600" b="0" i="0" u="none" strike="noStrike" cap="none" dirty="0">
                    <a:solidFill>
                      <a:srgbClr val="000000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In essence, this setup explains how signals are sent from sensors to a receiver, considering various factors that can alter the signal during transmission, represented mathematically through matrices and statistical models.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/>
              </a:p>
            </p:txBody>
          </p:sp>
        </mc:Choice>
        <mc:Fallback xmlns="">
          <p:sp>
            <p:nvSpPr>
              <p:cNvPr id="126" name="Google Shape;126;g1e04f50fd8b_1_1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WSN consists of K sensors monitoring a signal of interest (</a:t>
                </a:r>
                <a:r>
                  <a:rPr lang="el-GR" sz="1800" i="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Frank Ruhl Libre" panose="00000500000000000000" pitchFamily="2" charset="-79"/>
                  </a:rPr>
                  <a:t>Θ</a:t>
                </a:r>
                <a:r>
                  <a:rPr lang="el-GR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belonging to the set {0, </a:t>
                </a:r>
                <a:r>
                  <a:rPr lang="el-GR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θ} ∈ ℝ. </a:t>
                </a:r>
                <a:endParaRPr lang="en-US" sz="1800" b="1" dirty="0">
                  <a:solidFill>
                    <a:srgbClr val="000000"/>
                  </a:solidFill>
                  <a:latin typeface="Frank Ruhl Libre" panose="00000500000000000000" pitchFamily="2" charset="-79"/>
                  <a:cs typeface="Frank Ruhl Libre" panose="00000500000000000000" pitchFamily="2" charset="-79"/>
                </a:endParaRPr>
              </a:p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Hypotheses H = {H</a:t>
                </a:r>
                <a:r>
                  <a:rPr lang="en-US" sz="1800" b="1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0</a:t>
                </a:r>
                <a:r>
                  <a:rPr lang="en-US" sz="18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, H</a:t>
                </a:r>
                <a:r>
                  <a:rPr lang="en-US" sz="1800" b="1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1</a:t>
                </a:r>
                <a:r>
                  <a:rPr lang="en-US" sz="18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}: 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Null hypothesis (H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0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signifies absence of signal (</a:t>
                </a:r>
                <a:r>
                  <a:rPr lang="el-GR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 = 0).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Alternative hypothesis (H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1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denotes presence of signal (</a:t>
                </a:r>
                <a:r>
                  <a:rPr lang="el-GR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 = θ).</a:t>
                </a:r>
              </a:p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Communication Setup: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Sensor node has a single antenna and communicates with a FC equipped with a large antenna array comprising of M antennas, where we have M &gt;&gt; K.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Sensors transmit preprocessed correlated measurements to FC with large antenna array (M antennas, where M &gt; K).</a:t>
                </a:r>
              </a:p>
              <a:p>
                <a:pPr marL="0" lvl="1" indent="0" algn="just">
                  <a:spcBef>
                    <a:spcPts val="600"/>
                  </a:spcBef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Measurement Model:</a:t>
                </a:r>
              </a:p>
              <a:p>
                <a:pPr marL="742938" lvl="2" indent="-285750" algn="just">
                  <a:spcBef>
                    <a:spcPts val="600"/>
                  </a:spcBef>
                </a:pP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Measurement at j-</a:t>
                </a:r>
                <a:r>
                  <a:rPr lang="en-US" sz="18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th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sensor (</a:t>
                </a:r>
                <a:r>
                  <a:rPr lang="en-US" sz="18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x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) modeled as </a:t>
                </a:r>
                <a:r>
                  <a:rPr lang="en-US" sz="18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x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= </a:t>
                </a:r>
                <a:r>
                  <a:rPr lang="en-US" sz="18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a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l-GR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Θ + </a:t>
                </a:r>
                <a:r>
                  <a:rPr lang="en-US" sz="18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v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. Where </a:t>
                </a:r>
                <a:r>
                  <a:rPr lang="en-US" sz="18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v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is Complex Gaussian observation noise, and </a:t>
                </a:r>
                <a:r>
                  <a:rPr lang="en-US" sz="18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a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j</a:t>
                </a:r>
                <a:r>
                  <a:rPr lang="en-US" sz="1800" dirty="0">
                    <a:solidFill>
                      <a:srgbClr val="000000"/>
                    </a:solidFill>
                    <a:latin typeface="Frank Ruhl Libre" panose="00000500000000000000" pitchFamily="2" charset="-79"/>
                    <a:cs typeface="Frank Ruhl Libre" panose="00000500000000000000" pitchFamily="2" charset="-79"/>
                  </a:rPr>
                  <a:t> is observation constants.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37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50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91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6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2"/>
            <a:ext cx="9144003" cy="64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904850" y="1560138"/>
            <a:ext cx="7333800" cy="1985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496200" y="5320907"/>
            <a:ext cx="4151400" cy="37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378" lvl="1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566" lvl="2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754" lvl="3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5943" lvl="4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132" lvl="5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320" lvl="6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509" lvl="7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697" lvl="8" indent="-29209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 hasCustomPrompt="1"/>
          </p:nvPr>
        </p:nvSpPr>
        <p:spPr>
          <a:xfrm>
            <a:off x="2496200" y="3474008"/>
            <a:ext cx="4151400" cy="87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</a:t>
            </a:r>
            <a:endParaRPr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CFED07B-C3A8-483F-BC39-6A74628770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03"/>
            <a:ext cx="9134476" cy="768096"/>
          </a:xfrm>
          <a:prstGeom prst="rect">
            <a:avLst/>
          </a:prstGeom>
          <a:solidFill>
            <a:srgbClr val="000E78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CC4467CF-9CF0-4285-B82F-A2C20AB18D2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903" y="776286"/>
            <a:ext cx="9144000" cy="0"/>
          </a:xfrm>
          <a:prstGeom prst="line">
            <a:avLst/>
          </a:prstGeom>
          <a:noFill/>
          <a:ln w="984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DF8BFC-8086-46A5-B00C-D9F8AEE8AE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832104" cy="8321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078722-2F91-43F3-ABCD-7B62D67CA2E4}"/>
              </a:ext>
            </a:extLst>
          </p:cNvPr>
          <p:cNvSpPr txBox="1"/>
          <p:nvPr userDrawn="1"/>
        </p:nvSpPr>
        <p:spPr>
          <a:xfrm>
            <a:off x="774410" y="149870"/>
            <a:ext cx="417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Bilkent</a:t>
            </a:r>
            <a:r>
              <a:rPr lang="en-US" sz="1400" b="1" dirty="0">
                <a:solidFill>
                  <a:schemeClr val="bg1"/>
                </a:solidFill>
              </a:rPr>
              <a:t> University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Electrical and Electronics Engineering Department</a:t>
            </a:r>
          </a:p>
        </p:txBody>
      </p:sp>
      <p:sp>
        <p:nvSpPr>
          <p:cNvPr id="31" name="Google Shape;35;p6">
            <a:extLst>
              <a:ext uri="{FF2B5EF4-FFF2-40B4-BE49-F238E27FC236}">
                <a16:creationId xmlns:a16="http://schemas.microsoft.com/office/drawing/2014/main" id="{A2E7B315-5519-4F06-B222-CBC637FD3303}"/>
              </a:ext>
            </a:extLst>
          </p:cNvPr>
          <p:cNvSpPr txBox="1"/>
          <p:nvPr userDrawn="1"/>
        </p:nvSpPr>
        <p:spPr>
          <a:xfrm>
            <a:off x="4937425" y="6022016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731702"/>
            <a:ext cx="6551100" cy="818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802454"/>
            <a:ext cx="6551100" cy="2795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3" y="6073013"/>
            <a:ext cx="9144003" cy="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5;p6">
            <a:extLst>
              <a:ext uri="{FF2B5EF4-FFF2-40B4-BE49-F238E27FC236}">
                <a16:creationId xmlns:a16="http://schemas.microsoft.com/office/drawing/2014/main" id="{2019D760-2B3C-4FC7-BA58-6E81FE252723}"/>
              </a:ext>
            </a:extLst>
          </p:cNvPr>
          <p:cNvSpPr txBox="1"/>
          <p:nvPr userDrawn="1"/>
        </p:nvSpPr>
        <p:spPr>
          <a:xfrm>
            <a:off x="4950125" y="6005807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731696"/>
            <a:ext cx="4945500" cy="1415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3071225"/>
            <a:ext cx="3999900" cy="224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19925" y="3071225"/>
            <a:ext cx="3999900" cy="224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3"/>
          </p:nvPr>
        </p:nvSpPr>
        <p:spPr>
          <a:xfrm>
            <a:off x="311700" y="2556861"/>
            <a:ext cx="3999900" cy="51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4"/>
          </p:nvPr>
        </p:nvSpPr>
        <p:spPr>
          <a:xfrm>
            <a:off x="4619925" y="2556861"/>
            <a:ext cx="3999900" cy="51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3" y="6073013"/>
            <a:ext cx="9144003" cy="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38A9B8DF-1647-4654-9026-342774FD6E40}"/>
              </a:ext>
            </a:extLst>
          </p:cNvPr>
          <p:cNvSpPr txBox="1"/>
          <p:nvPr userDrawn="1"/>
        </p:nvSpPr>
        <p:spPr>
          <a:xfrm>
            <a:off x="4950125" y="6005807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660402"/>
            <a:ext cx="8424900" cy="71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3" y="6073013"/>
            <a:ext cx="9144003" cy="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5;p6">
            <a:extLst>
              <a:ext uri="{FF2B5EF4-FFF2-40B4-BE49-F238E27FC236}">
                <a16:creationId xmlns:a16="http://schemas.microsoft.com/office/drawing/2014/main" id="{890EE7F9-7D2B-419E-9B79-12CD884D4F61}"/>
              </a:ext>
            </a:extLst>
          </p:cNvPr>
          <p:cNvSpPr txBox="1"/>
          <p:nvPr userDrawn="1"/>
        </p:nvSpPr>
        <p:spPr>
          <a:xfrm>
            <a:off x="4950125" y="6005807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881067"/>
            <a:ext cx="3132300" cy="940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918933"/>
            <a:ext cx="3054600" cy="3591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-3" y="6073013"/>
            <a:ext cx="9144003" cy="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5;p6">
            <a:extLst>
              <a:ext uri="{FF2B5EF4-FFF2-40B4-BE49-F238E27FC236}">
                <a16:creationId xmlns:a16="http://schemas.microsoft.com/office/drawing/2014/main" id="{67BE7CBE-99B0-44A3-95FA-3D3FD2E96C3B}"/>
              </a:ext>
            </a:extLst>
          </p:cNvPr>
          <p:cNvSpPr txBox="1"/>
          <p:nvPr userDrawn="1"/>
        </p:nvSpPr>
        <p:spPr>
          <a:xfrm>
            <a:off x="4950125" y="6005807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772975" y="657246"/>
            <a:ext cx="5597700" cy="3080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2120250" y="3310627"/>
            <a:ext cx="4903500" cy="2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8" lvl="1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2" lvl="5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311700" y="4504086"/>
            <a:ext cx="4511700" cy="753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sz="1800" b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0" y="6073013"/>
            <a:ext cx="9144003" cy="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5;p6">
            <a:extLst>
              <a:ext uri="{FF2B5EF4-FFF2-40B4-BE49-F238E27FC236}">
                <a16:creationId xmlns:a16="http://schemas.microsoft.com/office/drawing/2014/main" id="{C13CCE1B-D7B1-44FB-AD72-D66FE3604849}"/>
              </a:ext>
            </a:extLst>
          </p:cNvPr>
          <p:cNvSpPr txBox="1"/>
          <p:nvPr userDrawn="1"/>
        </p:nvSpPr>
        <p:spPr>
          <a:xfrm>
            <a:off x="4950125" y="6005807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311700" y="731702"/>
            <a:ext cx="3610800" cy="1109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2285018"/>
            <a:ext cx="3610800" cy="303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17492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958050" y="849955"/>
            <a:ext cx="2778600" cy="136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5824575" y="850018"/>
            <a:ext cx="2911800" cy="1364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92093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378" lvl="1" indent="-292093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3"/>
          </p:nvPr>
        </p:nvSpPr>
        <p:spPr>
          <a:xfrm>
            <a:off x="5824575" y="2404111"/>
            <a:ext cx="2911800" cy="1364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378" lvl="1" indent="-292093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"/>
          </p:nvPr>
        </p:nvSpPr>
        <p:spPr>
          <a:xfrm>
            <a:off x="5824575" y="3958204"/>
            <a:ext cx="2911800" cy="1364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378" lvl="1" indent="-292093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t="29770"/>
          <a:stretch/>
        </p:blipFill>
        <p:spPr>
          <a:xfrm>
            <a:off x="-3" y="6073013"/>
            <a:ext cx="9144003" cy="327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9DB666E0-FD02-49DC-A365-9F577798108E}"/>
              </a:ext>
            </a:extLst>
          </p:cNvPr>
          <p:cNvSpPr txBox="1"/>
          <p:nvPr userDrawn="1"/>
        </p:nvSpPr>
        <p:spPr>
          <a:xfrm>
            <a:off x="4950125" y="6005807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53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256329"/>
            <a:ext cx="8229600" cy="10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1493521"/>
            <a:ext cx="4038600" cy="42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marR="0" lvl="0" indent="-22859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8" marR="0" lvl="1" indent="-22859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2" marR="0" lvl="5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648200" y="1493521"/>
            <a:ext cx="4038600" cy="42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marR="0" lvl="0" indent="-22859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8" marR="0" lvl="1" indent="-22859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2" marR="0" lvl="5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4289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4" name="Google Shape;114;p20"/>
          <p:cNvCxnSpPr/>
          <p:nvPr/>
        </p:nvCxnSpPr>
        <p:spPr>
          <a:xfrm>
            <a:off x="457200" y="135128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7200" y="583184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C7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942923"/>
            <a:ext cx="8424900" cy="71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918132"/>
            <a:ext cx="8424900" cy="388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pic>
        <p:nvPicPr>
          <p:cNvPr id="12" name="Google Shape;66;p11">
            <a:extLst>
              <a:ext uri="{FF2B5EF4-FFF2-40B4-BE49-F238E27FC236}">
                <a16:creationId xmlns:a16="http://schemas.microsoft.com/office/drawing/2014/main" id="{B0A06682-BA42-485B-AF4C-8A72DFEC80C1}"/>
              </a:ext>
            </a:extLst>
          </p:cNvPr>
          <p:cNvPicPr preferRelativeResize="0"/>
          <p:nvPr userDrawn="1"/>
        </p:nvPicPr>
        <p:blipFill rotWithShape="1">
          <a:blip r:embed="rId11">
            <a:alphaModFix/>
          </a:blip>
          <a:srcRect t="29770"/>
          <a:stretch/>
        </p:blipFill>
        <p:spPr>
          <a:xfrm>
            <a:off x="0" y="5918201"/>
            <a:ext cx="9144003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5;p6">
            <a:extLst>
              <a:ext uri="{FF2B5EF4-FFF2-40B4-BE49-F238E27FC236}">
                <a16:creationId xmlns:a16="http://schemas.microsoft.com/office/drawing/2014/main" id="{DB3DA9DC-9E96-4530-8BF5-D90FCABB6D63}"/>
              </a:ext>
            </a:extLst>
          </p:cNvPr>
          <p:cNvSpPr txBox="1"/>
          <p:nvPr userDrawn="1"/>
        </p:nvSpPr>
        <p:spPr>
          <a:xfrm>
            <a:off x="4950125" y="6005807"/>
            <a:ext cx="4192800" cy="3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DF33853-0ECF-4967-A340-4E3751BB04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03"/>
            <a:ext cx="9134476" cy="768096"/>
          </a:xfrm>
          <a:prstGeom prst="rect">
            <a:avLst/>
          </a:prstGeom>
          <a:solidFill>
            <a:srgbClr val="000E78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DE8AA04F-D93A-4B0E-A109-0485AE04255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903" y="776286"/>
            <a:ext cx="9144000" cy="0"/>
          </a:xfrm>
          <a:prstGeom prst="line">
            <a:avLst/>
          </a:prstGeom>
          <a:noFill/>
          <a:ln w="984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2C0CB-9FFF-4F63-BFB2-8411722AE9B1}"/>
              </a:ext>
            </a:extLst>
          </p:cNvPr>
          <p:cNvSpPr txBox="1"/>
          <p:nvPr userDrawn="1"/>
        </p:nvSpPr>
        <p:spPr>
          <a:xfrm>
            <a:off x="774410" y="149870"/>
            <a:ext cx="417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Bilkent</a:t>
            </a:r>
            <a:r>
              <a:rPr lang="en-US" sz="1400" b="1" dirty="0">
                <a:solidFill>
                  <a:schemeClr val="bg1"/>
                </a:solidFill>
              </a:rPr>
              <a:t> University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Electrical and Electronics Engineering Department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05B3FE-9DA9-400F-A28C-A6B12EC720A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832104" cy="83210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0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764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335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422164" y="1562154"/>
            <a:ext cx="8299671" cy="3276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500" b="1" dirty="0"/>
              <a:t>Machine Learning in Finance</a:t>
            </a:r>
            <a:endParaRPr lang="en-US" sz="4500"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ctrTitle" idx="4294967295"/>
          </p:nvPr>
        </p:nvSpPr>
        <p:spPr>
          <a:xfrm>
            <a:off x="630022" y="5531826"/>
            <a:ext cx="8091813" cy="52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Presenters:</a:t>
            </a:r>
            <a:r>
              <a:rPr lang="en-US" sz="1800" dirty="0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Huseyin</a:t>
            </a:r>
            <a:r>
              <a:rPr lang="en-US" sz="1800" dirty="0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 Sinan </a:t>
            </a:r>
            <a:r>
              <a:rPr lang="en-US" sz="1800" dirty="0" err="1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Havus</a:t>
            </a:r>
            <a:r>
              <a:rPr lang="en-US" sz="1800" dirty="0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Mahssa</a:t>
            </a:r>
            <a:r>
              <a:rPr lang="en-US" sz="1800" dirty="0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Nassiri</a:t>
            </a:r>
            <a:r>
              <a:rPr lang="en-US" sz="1800" dirty="0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  <a:t>,</a:t>
            </a:r>
            <a:br>
              <a:rPr lang="en-US" sz="1800" dirty="0">
                <a:solidFill>
                  <a:schemeClr val="accent2"/>
                </a:solidFill>
                <a:latin typeface=""/>
                <a:cs typeface="Arial" panose="020B0604020202020204" pitchFamily="34" charset="0"/>
              </a:rPr>
            </a:br>
            <a:endParaRPr lang="en-US" sz="1800" dirty="0">
              <a:solidFill>
                <a:schemeClr val="accent2"/>
              </a:solidFill>
              <a:latin typeface="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8CAC1-4F2C-40C8-8B39-962E06E1C2F9}"/>
              </a:ext>
            </a:extLst>
          </p:cNvPr>
          <p:cNvSpPr txBox="1"/>
          <p:nvPr/>
        </p:nvSpPr>
        <p:spPr>
          <a:xfrm>
            <a:off x="663879" y="1089950"/>
            <a:ext cx="781624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Credit Scoring</a:t>
            </a:r>
            <a:endParaRPr lang="en-US" sz="1600" b="1" dirty="0">
              <a:latin typeface="+mn-lt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Importance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Critical for evaluating creditworthiness and managing financial risk.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Machine learning improves accuracy and efficiency over traditional methods.</a:t>
            </a:r>
          </a:p>
          <a:p>
            <a:pPr lvl="1" algn="just">
              <a:spcBef>
                <a:spcPts val="600"/>
              </a:spcBef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ML Models Used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Support Vector Machines: </a:t>
            </a:r>
            <a:r>
              <a:rPr lang="en-US" sz="1600" dirty="0">
                <a:latin typeface="Arial "/>
              </a:rPr>
              <a:t>Achieves high performance (F-measure: 0.86) when combined with feature selection and oversampling.</a:t>
            </a:r>
            <a:endParaRPr lang="en-US" sz="1600" b="1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Random Forest &amp; </a:t>
            </a:r>
            <a:r>
              <a:rPr lang="en-US" sz="1600" b="1" dirty="0" err="1">
                <a:latin typeface="Arial "/>
              </a:rPr>
              <a:t>LightGBM</a:t>
            </a:r>
            <a:r>
              <a:rPr lang="en-US" sz="1600" b="1" dirty="0">
                <a:latin typeface="Arial "/>
              </a:rPr>
              <a:t>: </a:t>
            </a:r>
            <a:r>
              <a:rPr lang="en-US" sz="1600" dirty="0">
                <a:latin typeface="Arial "/>
              </a:rPr>
              <a:t>Effective for handling large, complex datasets like the South German Credit dataset. [1]</a:t>
            </a:r>
            <a:endParaRPr lang="en-US" sz="1600" b="1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Hybrid Models: </a:t>
            </a:r>
            <a:r>
              <a:rPr lang="en-US" sz="1600" dirty="0">
                <a:latin typeface="Arial "/>
              </a:rPr>
              <a:t>Combines Random Forest, Multi-Layer Perceptron and </a:t>
            </a:r>
            <a:r>
              <a:rPr lang="en-US" sz="1600" dirty="0" err="1">
                <a:latin typeface="Arial "/>
              </a:rPr>
              <a:t>LightGBM</a:t>
            </a:r>
            <a:r>
              <a:rPr lang="en-US" sz="1600" dirty="0">
                <a:latin typeface="Arial "/>
              </a:rPr>
              <a:t> for enhanced predictive accuracy. Useful for </a:t>
            </a:r>
            <a:r>
              <a:rPr lang="en-US" sz="1600" dirty="0" err="1">
                <a:latin typeface="Arial "/>
              </a:rPr>
              <a:t>capuring</a:t>
            </a:r>
            <a:r>
              <a:rPr lang="en-US" sz="1600" dirty="0">
                <a:latin typeface="Arial "/>
              </a:rPr>
              <a:t> complex patterns in credit risk assessment.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[1]  </a:t>
            </a:r>
            <a:r>
              <a:rPr lang="en-US" sz="1100" dirty="0" err="1"/>
              <a:t>Mendhe</a:t>
            </a:r>
            <a:r>
              <a:rPr lang="en-US" sz="1100" dirty="0"/>
              <a:t>, V., </a:t>
            </a:r>
            <a:r>
              <a:rPr lang="en-US" sz="1100" dirty="0" err="1"/>
              <a:t>Gote</a:t>
            </a:r>
            <a:r>
              <a:rPr lang="en-US" sz="1100" dirty="0"/>
              <a:t>, A., Mahant, R. (2024). Comparative Analysis of Machine Learning Models for Credit Scoring: A Case Study on the South German Credit Dataset. International Journal of Advanced Research in Science, Communication and Technology.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8CAC1-4F2C-40C8-8B39-962E06E1C2F9}"/>
              </a:ext>
            </a:extLst>
          </p:cNvPr>
          <p:cNvSpPr txBox="1"/>
          <p:nvPr/>
        </p:nvSpPr>
        <p:spPr>
          <a:xfrm>
            <a:off x="663879" y="989742"/>
            <a:ext cx="7816242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Portfolio Management</a:t>
            </a:r>
            <a:endParaRPr lang="en-US" sz="1600" b="1" dirty="0">
              <a:latin typeface="+mn-lt"/>
            </a:endParaRPr>
          </a:p>
          <a:p>
            <a:pPr lvl="1" algn="just">
              <a:spcBef>
                <a:spcPts val="600"/>
              </a:spcBef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Importance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Optimizes returns while minimizing financial risk.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Handles complex asset selection and portfolio optimization tasks.</a:t>
            </a:r>
          </a:p>
          <a:p>
            <a:pPr lvl="1" algn="just">
              <a:spcBef>
                <a:spcPts val="600"/>
              </a:spcBef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ML Models Used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Lasso Regression: </a:t>
            </a:r>
            <a:r>
              <a:rPr lang="en-US" sz="1600" dirty="0">
                <a:latin typeface="Arial "/>
              </a:rPr>
              <a:t>Enhances portfolio performance by leveraging ESG scores from major companies.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LSTM Networks: </a:t>
            </a:r>
            <a:r>
              <a:rPr lang="en-US" sz="1600" dirty="0">
                <a:latin typeface="Arial "/>
              </a:rPr>
              <a:t>Uses historical financial data and sentiment analysis for better market trend predictions. Better at predicting short-term fluctuations with improved accuracy.</a:t>
            </a:r>
            <a:endParaRPr lang="en-US" sz="1600" b="1" dirty="0">
              <a:latin typeface="Arial "/>
            </a:endParaRPr>
          </a:p>
          <a:p>
            <a:endParaRPr lang="en-US" dirty="0"/>
          </a:p>
          <a:p>
            <a:r>
              <a:rPr lang="en-US" sz="1600" b="1" dirty="0">
                <a:solidFill>
                  <a:schemeClr val="tx1"/>
                </a:solidFill>
                <a:latin typeface="Arial "/>
              </a:rPr>
              <a:t>Challenges: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Handling the non-normal distribution of historical returns requires more sophisticated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Computational complexity increases with large datasets and diverse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125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8CAC1-4F2C-40C8-8B39-962E06E1C2F9}"/>
              </a:ext>
            </a:extLst>
          </p:cNvPr>
          <p:cNvSpPr txBox="1"/>
          <p:nvPr/>
        </p:nvSpPr>
        <p:spPr>
          <a:xfrm>
            <a:off x="663879" y="1045705"/>
            <a:ext cx="781624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Conclusion</a:t>
            </a:r>
            <a:endParaRPr lang="en-US" sz="2000" b="1" dirty="0">
              <a:latin typeface="+mn-lt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Transforming Finance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Enhances decision-making, efficiency, and predictive accuracy.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Applied in exchange rate prediction, stock trading, credit risk assessment, and fraud detection.</a:t>
            </a:r>
          </a:p>
          <a:p>
            <a:pPr lvl="1" algn="just">
              <a:spcBef>
                <a:spcPts val="600"/>
              </a:spcBef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Key Challenges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Model Interpretability: </a:t>
            </a:r>
            <a:r>
              <a:rPr lang="en-US" sz="1600" dirty="0">
                <a:latin typeface="Arial "/>
              </a:rPr>
              <a:t>"Black box" nature of deep learning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Data Quality:</a:t>
            </a:r>
            <a:r>
              <a:rPr lang="en-US" sz="1600" dirty="0">
                <a:latin typeface="Arial "/>
              </a:rPr>
              <a:t> Inconsistent, noisy, and fragmented data.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Regulatory Compliance: </a:t>
            </a:r>
            <a:r>
              <a:rPr lang="en-US" sz="1600" dirty="0">
                <a:latin typeface="Arial "/>
              </a:rPr>
              <a:t>Adapting to evolving financial regulations.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Future Outlook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Focus on transparent and ethical AI models.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Collaboration between financial experts and data scientists is crucial.</a:t>
            </a:r>
          </a:p>
          <a:p>
            <a:pPr lvl="1" algn="just">
              <a:spcBef>
                <a:spcPts val="600"/>
              </a:spcBef>
            </a:pP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tr-TR" dirty="0"/>
          </a:p>
          <a:p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4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0" y="2583543"/>
            <a:ext cx="9144000" cy="1233714"/>
          </a:xfrm>
          <a:prstGeom prst="rect">
            <a:avLst/>
          </a:prstGeom>
          <a:noFill/>
          <a:ln>
            <a:noFill/>
          </a:ln>
          <a:effectLst/>
          <a:scene3d>
            <a:camera prst="isometricOffAxis1Right"/>
            <a:lightRig rig="balanced" dir="t">
              <a:rot lat="0" lon="0" rev="8700000"/>
            </a:lightRig>
          </a:scene3d>
          <a:sp3d/>
        </p:spPr>
        <p:txBody>
          <a:bodyPr spcFirstLastPara="1" wrap="square" lIns="91425" tIns="91425" rIns="91425" bIns="91425" anchor="ctr" anchorCtr="0">
            <a:noAutofit/>
            <a:sp3d extrusionH="57150">
              <a:bevelT w="38100" h="38100" prst="relaxedInset"/>
            </a:sp3d>
          </a:bodyPr>
          <a:lstStyle/>
          <a:p>
            <a:pPr>
              <a:lnSpc>
                <a:spcPct val="120000"/>
              </a:lnSpc>
              <a:buSzPts val="990"/>
            </a:pPr>
            <a:r>
              <a:rPr lang="en-US" sz="115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Thank  You</a:t>
            </a:r>
            <a:endParaRPr lang="en-US" sz="880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25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29;p22">
            <a:extLst>
              <a:ext uri="{FF2B5EF4-FFF2-40B4-BE49-F238E27FC236}">
                <a16:creationId xmlns:a16="http://schemas.microsoft.com/office/drawing/2014/main" id="{568990DA-2902-4F2B-BF51-DBD6C3459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5989" y="1177447"/>
            <a:ext cx="8284189" cy="4822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just"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1"/>
                </a:solidFill>
                <a:latin typeface=""/>
                <a:cs typeface="Frank Ruhl Libre" panose="00000500000000000000" pitchFamily="2" charset="-79"/>
              </a:rPr>
              <a:t>Outline</a:t>
            </a:r>
          </a:p>
          <a:p>
            <a:pPr marL="0" lvl="1" indent="0" algn="just">
              <a:spcBef>
                <a:spcPts val="600"/>
              </a:spcBef>
              <a:buNone/>
            </a:pPr>
            <a:endParaRPr lang="en-US" sz="1000" b="1" dirty="0">
              <a:solidFill>
                <a:schemeClr val="tx1"/>
              </a:solidFill>
              <a:latin typeface=""/>
              <a:cs typeface="Frank Ruhl Libre" panose="00000500000000000000" pitchFamily="2" charset="-79"/>
            </a:endParaRPr>
          </a:p>
          <a:p>
            <a:pPr marL="285750" lvl="2" indent="-285750"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"/>
              </a:rPr>
              <a:t>Introduction and Motivation</a:t>
            </a:r>
            <a:endParaRPr lang="en-US" sz="1800" dirty="0">
              <a:latin typeface=""/>
              <a:cs typeface="Frank Ruhl Libre" panose="00000500000000000000" pitchFamily="2" charset="-79"/>
            </a:endParaRPr>
          </a:p>
          <a:p>
            <a:pPr marL="285750" lvl="2" indent="-285750"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"/>
              </a:rPr>
              <a:t>ML Applications in Finance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sz="500" b="1" dirty="0">
              <a:solidFill>
                <a:schemeClr val="tx1"/>
              </a:solidFill>
              <a:latin typeface=""/>
            </a:endParaRPr>
          </a:p>
          <a:p>
            <a:pPr marL="742938" lvl="3" indent="-285750" algn="just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"/>
              </a:rPr>
              <a:t>Fraud Detection</a:t>
            </a:r>
          </a:p>
          <a:p>
            <a:pPr marL="742938" lvl="3" indent="-285750" algn="just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"/>
              </a:rPr>
              <a:t>Exchange Rate Prediction</a:t>
            </a:r>
          </a:p>
          <a:p>
            <a:pPr marL="742938" lvl="3" indent="-285750" algn="just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"/>
              </a:rPr>
              <a:t>Stock Trading</a:t>
            </a:r>
          </a:p>
          <a:p>
            <a:pPr marL="742938" lvl="3" indent="-285750" algn="just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"/>
              </a:rPr>
              <a:t>Macroeconomic Prediction</a:t>
            </a:r>
          </a:p>
          <a:p>
            <a:pPr marL="742938" lvl="3" indent="-285750" algn="just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"/>
              </a:rPr>
              <a:t>Portfolio Management</a:t>
            </a:r>
          </a:p>
          <a:p>
            <a:pPr marL="457188" lvl="3" indent="0" algn="just">
              <a:spcBef>
                <a:spcPts val="0"/>
              </a:spcBef>
              <a:buNone/>
            </a:pPr>
            <a:endParaRPr lang="en-US" sz="1000" b="1" dirty="0">
              <a:solidFill>
                <a:schemeClr val="tx1"/>
              </a:solidFill>
              <a:latin typeface=""/>
            </a:endParaRPr>
          </a:p>
          <a:p>
            <a:pPr marL="285750" lvl="2" indent="-285750"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"/>
              </a:rPr>
              <a:t>Challenges</a:t>
            </a:r>
          </a:p>
          <a:p>
            <a:pPr marL="285750" lvl="2" indent="-285750" algn="just"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"/>
              </a:rPr>
              <a:t>Conclusion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06647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83847" y="2926443"/>
            <a:ext cx="7776306" cy="1233714"/>
          </a:xfrm>
          <a:prstGeom prst="rect">
            <a:avLst/>
          </a:prstGeom>
          <a:ln>
            <a:noFill/>
          </a:ln>
          <a:effectLst/>
          <a:scene3d>
            <a:camera prst="isometricOffAxis1Right"/>
            <a:lightRig rig="balanced" dir="t">
              <a:rot lat="0" lon="0" rev="8700000"/>
            </a:lightRig>
          </a:scene3d>
          <a:sp3d/>
        </p:spPr>
        <p:txBody>
          <a:bodyPr spcFirstLastPara="1" wrap="square" lIns="91425" tIns="91425" rIns="91425" bIns="91425" anchor="ctr" anchorCtr="0">
            <a:noAutofit/>
            <a:sp3d extrusionH="57150">
              <a:bevelT w="38100" h="38100" prst="relaxedInset"/>
            </a:sp3d>
          </a:bodyPr>
          <a:lstStyle/>
          <a:p>
            <a:pPr>
              <a:lnSpc>
                <a:spcPct val="120000"/>
              </a:lnSpc>
              <a:buSzPts val="990"/>
            </a:pPr>
            <a:r>
              <a:rPr 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Introduction</a:t>
            </a:r>
            <a:endParaRPr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681627-1698-43E0-AAE7-1C47616E6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835006"/>
              </p:ext>
            </p:extLst>
          </p:nvPr>
        </p:nvGraphicFramePr>
        <p:xfrm>
          <a:off x="0" y="814192"/>
          <a:ext cx="9144000" cy="5586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03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8CAC1-4F2C-40C8-8B39-962E06E1C2F9}"/>
              </a:ext>
            </a:extLst>
          </p:cNvPr>
          <p:cNvSpPr txBox="1"/>
          <p:nvPr/>
        </p:nvSpPr>
        <p:spPr>
          <a:xfrm>
            <a:off x="663879" y="1089950"/>
            <a:ext cx="7816242" cy="7402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Fraud Detection</a:t>
            </a:r>
            <a:endParaRPr lang="en-US" sz="1600" b="1" dirty="0">
              <a:latin typeface="+mn-lt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Fraud is a </a:t>
            </a:r>
            <a:r>
              <a:rPr lang="en-US" sz="1600" dirty="0">
                <a:latin typeface="Arial "/>
                <a:cs typeface="Arial" panose="020B0604020202020204" pitchFamily="34" charset="0"/>
              </a:rPr>
              <a:t>big</a:t>
            </a:r>
            <a:r>
              <a:rPr lang="en-US" sz="1600" dirty="0">
                <a:latin typeface="Arial "/>
              </a:rPr>
              <a:t> problem in finance — it causes huge money loss and damages trust.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Traditional fraud detection (like manual checks or rule-based systems) often misses complex fraud.</a:t>
            </a: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Machine Learning (ML) helps detect fraud better by: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Learning from huge amounts of transaction data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Spotting unusual (suspicious) behavior</a:t>
            </a: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ML Models Used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Decision Trees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Random Forest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Neural Networks (CNNs, RNNs)</a:t>
            </a: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dirty="0">
                <a:latin typeface="Arial "/>
              </a:rPr>
              <a:t>Graph Neural Networks (GNNs)</a:t>
            </a:r>
            <a:endParaRPr lang="en-US" sz="1600" dirty="0">
              <a:solidFill>
                <a:srgbClr val="000000"/>
              </a:solidFill>
              <a:latin typeface="Arial "/>
              <a:cs typeface="Frank Ruhl Libre" panose="00000500000000000000" pitchFamily="2" charset="-79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838B7F-0C70-4A34-959F-9189D8775DF2}"/>
              </a:ext>
            </a:extLst>
          </p:cNvPr>
          <p:cNvSpPr txBox="1"/>
          <p:nvPr/>
        </p:nvSpPr>
        <p:spPr>
          <a:xfrm>
            <a:off x="175364" y="839245"/>
            <a:ext cx="845506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Support Vector Machines (SVM)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600" dirty="0"/>
              <a:t>Effective for binary classification. SVM + sentiment features were successful in detecting fraudulent U.S. healthcare claims.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An optimal hyperplane separates the two, enhancing fraud detection accuracy.[1] </a:t>
            </a:r>
          </a:p>
          <a:p>
            <a:endParaRPr lang="en-US" dirty="0"/>
          </a:p>
          <a:p>
            <a:r>
              <a:rPr lang="en-US" sz="1100" dirty="0"/>
              <a:t>[1]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Dey,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Raktim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"AI-driven machine learning for fraud detection and risk management in US healthcare billing and insurance."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Computer Science and Technology Studies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7.1 (2025): 188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02781-6B58-48DF-89F8-07DD1CDC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26" y="2116898"/>
            <a:ext cx="5649238" cy="29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9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8CAC1-4F2C-40C8-8B39-962E06E1C2F9}"/>
              </a:ext>
            </a:extLst>
          </p:cNvPr>
          <p:cNvSpPr txBox="1"/>
          <p:nvPr/>
        </p:nvSpPr>
        <p:spPr>
          <a:xfrm>
            <a:off x="663879" y="1089950"/>
            <a:ext cx="781624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Exchange Rate Prediction</a:t>
            </a:r>
            <a:endParaRPr lang="en-US" sz="1600" b="1" dirty="0">
              <a:latin typeface="+mn-lt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Importance</a:t>
            </a: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Machine learning forecasts currency fluctuations using historical trends and economic indicators.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ML Models Used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Deep Belief Networks:</a:t>
            </a:r>
            <a:r>
              <a:rPr lang="en-US" sz="1600" dirty="0">
                <a:latin typeface="Arial "/>
              </a:rPr>
              <a:t> Outperforms traditional models like random walk and FNN.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Convolutional Neural Networks: </a:t>
            </a:r>
            <a:r>
              <a:rPr lang="en-US" sz="1600" dirty="0">
                <a:latin typeface="Arial "/>
              </a:rPr>
              <a:t>Provides superior performance in predicting exchange rate movements.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Hybrid Models: </a:t>
            </a:r>
            <a:r>
              <a:rPr lang="en-US" sz="1600" dirty="0">
                <a:latin typeface="Arial "/>
              </a:rPr>
              <a:t>Combines Multi-Layer Perceptron and evolutionary algorithms. Achieves extremely low mean squared errors.</a:t>
            </a: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1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8CAC1-4F2C-40C8-8B39-962E06E1C2F9}"/>
              </a:ext>
            </a:extLst>
          </p:cNvPr>
          <p:cNvSpPr txBox="1"/>
          <p:nvPr/>
        </p:nvSpPr>
        <p:spPr>
          <a:xfrm>
            <a:off x="663879" y="1127528"/>
            <a:ext cx="7816242" cy="764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Stock Trading</a:t>
            </a:r>
            <a:endParaRPr lang="en-US" sz="1600" b="1" dirty="0">
              <a:latin typeface="+mn-lt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Importance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Enables data-driven decision-making for traders and investors.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Analyzes large financial datasets to identify patterns and predict stock prices.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ML Models Used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Feedforward Neural Networks:</a:t>
            </a:r>
            <a:r>
              <a:rPr lang="en-US" sz="1600" dirty="0">
                <a:latin typeface="Arial "/>
              </a:rPr>
              <a:t> Used with genetic algorithms for optimization. Double-layer Neural Networks outperform traditional ARMA-GARCH models.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Recurrent Neural Networks:</a:t>
            </a:r>
            <a:r>
              <a:rPr lang="en-US" sz="1600" dirty="0">
                <a:latin typeface="Arial "/>
              </a:rPr>
              <a:t> Incorporates fuzzy learning for better performance. 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Long Short-Term Memory: </a:t>
            </a:r>
            <a:r>
              <a:rPr lang="en-US" sz="1600" dirty="0">
                <a:latin typeface="Arial "/>
              </a:rPr>
              <a:t>Improve trading accuracy but show fluctuating profitability. Wavelet transforms and autoencoders enhance LSTM predictions. These methods refine accuracy and provide better market forecasts.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endParaRPr lang="en-US" sz="1600" b="1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1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68CAC1-4F2C-40C8-8B39-962E06E1C2F9}"/>
              </a:ext>
            </a:extLst>
          </p:cNvPr>
          <p:cNvSpPr txBox="1"/>
          <p:nvPr/>
        </p:nvSpPr>
        <p:spPr>
          <a:xfrm>
            <a:off x="663879" y="1089950"/>
            <a:ext cx="7816242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Macroeconomic Prediction</a:t>
            </a:r>
            <a:endParaRPr lang="en-US" sz="1600" b="1" dirty="0">
              <a:latin typeface="+mn-lt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pPr lvl="1" algn="just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Importance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  <a:endParaRPr lang="en-US" sz="1600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Provides better insights for policymakers and investors.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 "/>
              </a:rPr>
              <a:t>Enhances macroeconomic forecasts by integrating diverse data sources.</a:t>
            </a:r>
          </a:p>
          <a:p>
            <a:pPr lvl="1" algn="just">
              <a:spcBef>
                <a:spcPts val="600"/>
              </a:spcBef>
            </a:pPr>
            <a:endParaRPr lang="en-US" sz="1600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Arial "/>
              </a:rPr>
              <a:t>ML Models Used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Support Vector Regression: </a:t>
            </a:r>
            <a:r>
              <a:rPr lang="en-US" sz="1600" dirty="0">
                <a:latin typeface="Arial "/>
              </a:rPr>
              <a:t>Performs best for GDP prediction. Accurately models complex economic relationships.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Random Forest &amp; Gradient Boosting: </a:t>
            </a:r>
            <a:r>
              <a:rPr lang="en-US" sz="1600" dirty="0">
                <a:latin typeface="Arial "/>
              </a:rPr>
              <a:t>Useful for multi-variable economic forecasting.</a:t>
            </a:r>
            <a:endParaRPr lang="en-US" sz="1600" b="1" dirty="0">
              <a:latin typeface="Arial "/>
            </a:endParaRP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"/>
              </a:rPr>
              <a:t>Data Fusion Methods: </a:t>
            </a:r>
            <a:r>
              <a:rPr lang="en-US" sz="1600" dirty="0">
                <a:latin typeface="Arial "/>
              </a:rPr>
              <a:t>Combines macroeconomic indicators to enhance model performance. Captures complex temporal dependencies for superior forecasting.</a:t>
            </a:r>
          </a:p>
          <a:p>
            <a:pPr marL="2857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dirty="0">
              <a:latin typeface="Arial "/>
            </a:endParaRPr>
          </a:p>
          <a:p>
            <a:pPr marL="0" lvl="1" indent="0" algn="just">
              <a:spcBef>
                <a:spcPts val="600"/>
              </a:spcBef>
              <a:buNone/>
            </a:pPr>
            <a:endParaRPr lang="en-US" sz="1600" dirty="0">
              <a:latin typeface="Arial 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9491"/>
      </p:ext>
    </p:extLst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9218</TotalTime>
  <Words>1243</Words>
  <Application>Microsoft Macintosh PowerPoint</Application>
  <PresentationFormat>Özel</PresentationFormat>
  <Paragraphs>178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Cambria Math</vt:lpstr>
      <vt:lpstr>Montserrat SemiBold</vt:lpstr>
      <vt:lpstr>Montserrat</vt:lpstr>
      <vt:lpstr>Frank Ruhl Libre</vt:lpstr>
      <vt:lpstr>Arial </vt:lpstr>
      <vt:lpstr>Arial</vt:lpstr>
      <vt:lpstr>NYU Elegant</vt:lpstr>
      <vt:lpstr>Machine Learning in Finance</vt:lpstr>
      <vt:lpstr>PowerPoint Sunusu</vt:lpstr>
      <vt:lpstr>Introduction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of multi-region stepped-pressure magnetohydrodynamic equilibria based on high-order boundary integral equation solver (BIEST)</dc:title>
  <dc:creator>Bahram Khalichi</dc:creator>
  <cp:lastModifiedBy>Microsoft Office User</cp:lastModifiedBy>
  <cp:revision>308</cp:revision>
  <dcterms:modified xsi:type="dcterms:W3CDTF">2025-04-16T11:29:50Z</dcterms:modified>
</cp:coreProperties>
</file>