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9"/>
  </p:normalViewPr>
  <p:slideViewPr>
    <p:cSldViewPr snapToGrid="0" snapToObjects="1" showGuides="1">
      <p:cViewPr>
        <p:scale>
          <a:sx n="102" d="100"/>
          <a:sy n="102" d="100"/>
        </p:scale>
        <p:origin x="1400" y="1264"/>
      </p:cViewPr>
      <p:guideLst>
        <p:guide orient="horz" pos="12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7957"/>
            <a:ext cx="9144000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9510"/>
            <a:ext cx="9144000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85D7-B3A5-CB4B-AC51-12DA753662F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B0C6-1A10-6B42-A3E7-66746F3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2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85D7-B3A5-CB4B-AC51-12DA753662F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B0C6-1A10-6B42-A3E7-66746F3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1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0792"/>
            <a:ext cx="2628900" cy="33552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0792"/>
            <a:ext cx="7734300" cy="335526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85D7-B3A5-CB4B-AC51-12DA753662F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B0C6-1A10-6B42-A3E7-66746F3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5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85D7-B3A5-CB4B-AC51-12DA753662F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B0C6-1A10-6B42-A3E7-66746F3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1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7058"/>
            <a:ext cx="10515600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49565"/>
            <a:ext cx="10515600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85D7-B3A5-CB4B-AC51-12DA753662F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B0C6-1A10-6B42-A3E7-66746F3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3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960"/>
            <a:ext cx="5181600" cy="25120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960"/>
            <a:ext cx="5181600" cy="25120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85D7-B3A5-CB4B-AC51-12DA753662F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B0C6-1A10-6B42-A3E7-66746F3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4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0792"/>
            <a:ext cx="10515600" cy="765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70560"/>
            <a:ext cx="515778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46217"/>
            <a:ext cx="5157787" cy="21271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70560"/>
            <a:ext cx="5183188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46217"/>
            <a:ext cx="5183188" cy="21271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85D7-B3A5-CB4B-AC51-12DA753662F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B0C6-1A10-6B42-A3E7-66746F3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3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85D7-B3A5-CB4B-AC51-12DA753662F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B0C6-1A10-6B42-A3E7-66746F3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85D7-B3A5-CB4B-AC51-12DA753662F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B0C6-1A10-6B42-A3E7-66746F3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70055"/>
            <a:ext cx="617220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85D7-B3A5-CB4B-AC51-12DA753662F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B0C6-1A10-6B42-A3E7-66746F3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4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70055"/>
            <a:ext cx="617220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85D7-B3A5-CB4B-AC51-12DA753662F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B0C6-1A10-6B42-A3E7-66746F3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0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0792"/>
            <a:ext cx="10515600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53960"/>
            <a:ext cx="10515600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85D7-B3A5-CB4B-AC51-12DA753662F1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669615"/>
            <a:ext cx="41148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FB0C6-1A10-6B42-A3E7-66746F368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6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76C150-DD62-484A-9B85-78645674AD0D}"/>
              </a:ext>
            </a:extLst>
          </p:cNvPr>
          <p:cNvCxnSpPr>
            <a:cxnSpLocks/>
          </p:cNvCxnSpPr>
          <p:nvPr/>
        </p:nvCxnSpPr>
        <p:spPr>
          <a:xfrm flipV="1">
            <a:off x="783545" y="1205428"/>
            <a:ext cx="10370315" cy="1758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01AAB96-A823-6F45-B8F9-97416800D8AC}"/>
              </a:ext>
            </a:extLst>
          </p:cNvPr>
          <p:cNvCxnSpPr>
            <a:cxnSpLocks/>
          </p:cNvCxnSpPr>
          <p:nvPr/>
        </p:nvCxnSpPr>
        <p:spPr>
          <a:xfrm flipV="1">
            <a:off x="792102" y="1019066"/>
            <a:ext cx="0" cy="407894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A99099-4D91-3746-9D83-39324FE5D61E}"/>
              </a:ext>
            </a:extLst>
          </p:cNvPr>
          <p:cNvCxnSpPr>
            <a:cxnSpLocks/>
          </p:cNvCxnSpPr>
          <p:nvPr/>
        </p:nvCxnSpPr>
        <p:spPr>
          <a:xfrm flipV="1">
            <a:off x="3131713" y="1001481"/>
            <a:ext cx="0" cy="407894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98EF4D-79C6-4644-969F-AEDA44B61B40}"/>
              </a:ext>
            </a:extLst>
          </p:cNvPr>
          <p:cNvCxnSpPr>
            <a:cxnSpLocks/>
          </p:cNvCxnSpPr>
          <p:nvPr/>
        </p:nvCxnSpPr>
        <p:spPr>
          <a:xfrm flipV="1">
            <a:off x="6078687" y="1019066"/>
            <a:ext cx="0" cy="407894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221EBC-EB5D-E14A-ACD2-219FB5B9231F}"/>
              </a:ext>
            </a:extLst>
          </p:cNvPr>
          <p:cNvCxnSpPr>
            <a:cxnSpLocks/>
          </p:cNvCxnSpPr>
          <p:nvPr/>
        </p:nvCxnSpPr>
        <p:spPr>
          <a:xfrm flipV="1">
            <a:off x="8829139" y="1019066"/>
            <a:ext cx="0" cy="407894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FD06A4-0902-9C46-B912-2B0FAC821B1C}"/>
              </a:ext>
            </a:extLst>
          </p:cNvPr>
          <p:cNvCxnSpPr>
            <a:cxnSpLocks/>
          </p:cNvCxnSpPr>
          <p:nvPr/>
        </p:nvCxnSpPr>
        <p:spPr>
          <a:xfrm flipV="1">
            <a:off x="11125932" y="1019066"/>
            <a:ext cx="0" cy="407894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460290-8F21-AC4A-A043-A68DBBF89621}"/>
              </a:ext>
            </a:extLst>
          </p:cNvPr>
          <p:cNvSpPr txBox="1"/>
          <p:nvPr/>
        </p:nvSpPr>
        <p:spPr>
          <a:xfrm>
            <a:off x="231150" y="1626431"/>
            <a:ext cx="1104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</a:p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60DFB2-4A9B-B145-8B71-E9A605DF422D}"/>
              </a:ext>
            </a:extLst>
          </p:cNvPr>
          <p:cNvSpPr txBox="1"/>
          <p:nvPr/>
        </p:nvSpPr>
        <p:spPr>
          <a:xfrm>
            <a:off x="2579317" y="1613322"/>
            <a:ext cx="1104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</a:p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CFBBD4-A131-BC46-91EB-7AA874A7D1B9}"/>
              </a:ext>
            </a:extLst>
          </p:cNvPr>
          <p:cNvSpPr txBox="1"/>
          <p:nvPr/>
        </p:nvSpPr>
        <p:spPr>
          <a:xfrm>
            <a:off x="4826377" y="1520988"/>
            <a:ext cx="2465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Compiled &amp; Interpreted </a:t>
            </a:r>
          </a:p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(Python, C/C++, ..)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3F666A-3A83-0440-98DE-1191D9A31CA4}"/>
              </a:ext>
            </a:extLst>
          </p:cNvPr>
          <p:cNvSpPr txBox="1"/>
          <p:nvPr/>
        </p:nvSpPr>
        <p:spPr>
          <a:xfrm>
            <a:off x="8178961" y="161332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785362-1410-F044-9DA4-6A274BF08A17}"/>
              </a:ext>
            </a:extLst>
          </p:cNvPr>
          <p:cNvSpPr txBox="1"/>
          <p:nvPr/>
        </p:nvSpPr>
        <p:spPr>
          <a:xfrm>
            <a:off x="10247170" y="1616768"/>
            <a:ext cx="1813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English, Turkish, </a:t>
            </a:r>
          </a:p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3BE547-794A-5B48-BB09-2B99579356C6}"/>
              </a:ext>
            </a:extLst>
          </p:cNvPr>
          <p:cNvCxnSpPr>
            <a:cxnSpLocks/>
          </p:cNvCxnSpPr>
          <p:nvPr/>
        </p:nvCxnSpPr>
        <p:spPr>
          <a:xfrm flipV="1">
            <a:off x="4678312" y="0"/>
            <a:ext cx="0" cy="395922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67433BB-C323-214B-A8C1-A7F567FF6AFB}"/>
              </a:ext>
            </a:extLst>
          </p:cNvPr>
          <p:cNvCxnSpPr>
            <a:cxnSpLocks/>
          </p:cNvCxnSpPr>
          <p:nvPr/>
        </p:nvCxnSpPr>
        <p:spPr>
          <a:xfrm flipV="1">
            <a:off x="9895081" y="0"/>
            <a:ext cx="0" cy="395922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07668E1-1FA2-6F46-BAEE-CA4AB04BFD9F}"/>
              </a:ext>
            </a:extLst>
          </p:cNvPr>
          <p:cNvSpPr txBox="1"/>
          <p:nvPr/>
        </p:nvSpPr>
        <p:spPr>
          <a:xfrm>
            <a:off x="1794469" y="-52743"/>
            <a:ext cx="153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Low-level </a:t>
            </a:r>
          </a:p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2D4B90-5B54-DD41-AB51-E4283380914E}"/>
              </a:ext>
            </a:extLst>
          </p:cNvPr>
          <p:cNvSpPr txBox="1"/>
          <p:nvPr/>
        </p:nvSpPr>
        <p:spPr>
          <a:xfrm>
            <a:off x="6608764" y="-46571"/>
            <a:ext cx="1558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</a:t>
            </a:r>
          </a:p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5A8E53-ABB5-D943-9B69-21B339B7EA8E}"/>
              </a:ext>
            </a:extLst>
          </p:cNvPr>
          <p:cNvSpPr txBox="1"/>
          <p:nvPr/>
        </p:nvSpPr>
        <p:spPr>
          <a:xfrm>
            <a:off x="10353620" y="-52743"/>
            <a:ext cx="153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</a:p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7F65FF-D538-6B47-AD5B-8B3C0FB130CC}"/>
              </a:ext>
            </a:extLst>
          </p:cNvPr>
          <p:cNvSpPr/>
          <p:nvPr/>
        </p:nvSpPr>
        <p:spPr>
          <a:xfrm>
            <a:off x="25052" y="2536652"/>
            <a:ext cx="1534100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000000"/>
                </a:solidFill>
                <a:effectLst/>
              </a:rPr>
              <a:t>01010101 01001000 </a:t>
            </a:r>
          </a:p>
          <a:p>
            <a:pPr algn="ctr"/>
            <a:r>
              <a:rPr lang="en-GB" sz="1200" dirty="0">
                <a:solidFill>
                  <a:srgbClr val="000000"/>
                </a:solidFill>
                <a:effectLst/>
              </a:rPr>
              <a:t>10001001 11100101 </a:t>
            </a:r>
          </a:p>
          <a:p>
            <a:pPr algn="ctr"/>
            <a:r>
              <a:rPr lang="en-GB" sz="1200" dirty="0">
                <a:solidFill>
                  <a:srgbClr val="000000"/>
                </a:solidFill>
                <a:effectLst/>
              </a:rPr>
              <a:t>10001011 00010101 </a:t>
            </a:r>
          </a:p>
          <a:p>
            <a:pPr algn="ctr"/>
            <a:r>
              <a:rPr lang="en-GB" sz="1200" dirty="0">
                <a:solidFill>
                  <a:srgbClr val="000000"/>
                </a:solidFill>
                <a:effectLst/>
              </a:rPr>
              <a:t>10110010 00000011</a:t>
            </a:r>
          </a:p>
          <a:p>
            <a:r>
              <a:rPr lang="en-GB" sz="1200" dirty="0">
                <a:solidFill>
                  <a:srgbClr val="000000"/>
                </a:solidFill>
              </a:rPr>
              <a:t>…</a:t>
            </a:r>
            <a:endParaRPr lang="en-US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061047-DEC4-6D4A-8C31-55A16797904E}"/>
              </a:ext>
            </a:extLst>
          </p:cNvPr>
          <p:cNvSpPr/>
          <p:nvPr/>
        </p:nvSpPr>
        <p:spPr>
          <a:xfrm>
            <a:off x="2304875" y="2536652"/>
            <a:ext cx="2056274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rgbClr val="000000"/>
                </a:solidFill>
                <a:effectLst/>
              </a:rPr>
              <a:t>pushq</a:t>
            </a:r>
            <a:r>
              <a:rPr lang="en-GB" sz="1200" dirty="0">
                <a:solidFill>
                  <a:srgbClr val="000000"/>
                </a:solidFill>
                <a:effectLst/>
              </a:rPr>
              <a:t>   %</a:t>
            </a:r>
            <a:r>
              <a:rPr lang="en-GB" sz="1200" dirty="0" err="1">
                <a:solidFill>
                  <a:srgbClr val="000000"/>
                </a:solidFill>
                <a:effectLst/>
              </a:rPr>
              <a:t>rbp</a:t>
            </a:r>
            <a:br>
              <a:rPr lang="en-GB" sz="1200" dirty="0"/>
            </a:br>
            <a:r>
              <a:rPr lang="en-GB" sz="1200" dirty="0" err="1">
                <a:solidFill>
                  <a:srgbClr val="000000"/>
                </a:solidFill>
                <a:effectLst/>
              </a:rPr>
              <a:t>movq</a:t>
            </a:r>
            <a:r>
              <a:rPr lang="en-GB" sz="1200" dirty="0">
                <a:solidFill>
                  <a:srgbClr val="000000"/>
                </a:solidFill>
                <a:effectLst/>
              </a:rPr>
              <a:t>    %</a:t>
            </a:r>
            <a:r>
              <a:rPr lang="en-GB" sz="1200" dirty="0" err="1">
                <a:solidFill>
                  <a:srgbClr val="000000"/>
                </a:solidFill>
                <a:effectLst/>
              </a:rPr>
              <a:t>rsp</a:t>
            </a:r>
            <a:r>
              <a:rPr lang="en-GB" sz="1200" dirty="0">
                <a:solidFill>
                  <a:srgbClr val="000000"/>
                </a:solidFill>
                <a:effectLst/>
              </a:rPr>
              <a:t>, %</a:t>
            </a:r>
            <a:r>
              <a:rPr lang="en-GB" sz="1200" dirty="0" err="1">
                <a:solidFill>
                  <a:srgbClr val="000000"/>
                </a:solidFill>
                <a:effectLst/>
              </a:rPr>
              <a:t>rbp</a:t>
            </a:r>
            <a:br>
              <a:rPr lang="en-GB" sz="1200" dirty="0"/>
            </a:br>
            <a:r>
              <a:rPr lang="en-GB" sz="1200" dirty="0" err="1">
                <a:solidFill>
                  <a:srgbClr val="000000"/>
                </a:solidFill>
                <a:effectLst/>
              </a:rPr>
              <a:t>movl</a:t>
            </a:r>
            <a:r>
              <a:rPr lang="en-GB" sz="12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1200" dirty="0" err="1">
                <a:solidFill>
                  <a:srgbClr val="000000"/>
                </a:solidFill>
                <a:effectLst/>
              </a:rPr>
              <a:t>alice</a:t>
            </a:r>
            <a:r>
              <a:rPr lang="en-GB" sz="1200" dirty="0">
                <a:solidFill>
                  <a:srgbClr val="000000"/>
                </a:solidFill>
                <a:effectLst/>
              </a:rPr>
              <a:t>(%rip), %</a:t>
            </a:r>
            <a:r>
              <a:rPr lang="en-GB" sz="1200" dirty="0" err="1">
                <a:solidFill>
                  <a:srgbClr val="000000"/>
                </a:solidFill>
                <a:effectLst/>
              </a:rPr>
              <a:t>edx</a:t>
            </a:r>
            <a:br>
              <a:rPr lang="en-GB" sz="1200" dirty="0"/>
            </a:br>
            <a:r>
              <a:rPr lang="en-GB" sz="1200" dirty="0" err="1">
                <a:solidFill>
                  <a:srgbClr val="000000"/>
                </a:solidFill>
                <a:effectLst/>
              </a:rPr>
              <a:t>movl</a:t>
            </a:r>
            <a:r>
              <a:rPr lang="en-GB" sz="1200" dirty="0">
                <a:solidFill>
                  <a:srgbClr val="000000"/>
                </a:solidFill>
                <a:effectLst/>
              </a:rPr>
              <a:t>    bob(%rip), %</a:t>
            </a:r>
            <a:r>
              <a:rPr lang="en-GB" sz="1200" dirty="0" err="1">
                <a:solidFill>
                  <a:srgbClr val="000000"/>
                </a:solidFill>
                <a:effectLst/>
              </a:rPr>
              <a:t>eax</a:t>
            </a:r>
            <a:br>
              <a:rPr lang="en-GB" sz="1200" dirty="0"/>
            </a:br>
            <a:r>
              <a:rPr lang="en-GB" sz="1200" dirty="0" err="1">
                <a:solidFill>
                  <a:srgbClr val="000000"/>
                </a:solidFill>
                <a:effectLst/>
              </a:rPr>
              <a:t>imull</a:t>
            </a:r>
            <a:r>
              <a:rPr lang="en-GB" sz="1200" dirty="0">
                <a:solidFill>
                  <a:srgbClr val="000000"/>
                </a:solidFill>
                <a:effectLst/>
              </a:rPr>
              <a:t>   %</a:t>
            </a:r>
            <a:r>
              <a:rPr lang="en-GB" sz="1200" dirty="0" err="1">
                <a:solidFill>
                  <a:srgbClr val="000000"/>
                </a:solidFill>
                <a:effectLst/>
              </a:rPr>
              <a:t>edx</a:t>
            </a:r>
            <a:r>
              <a:rPr lang="en-GB" sz="1200" dirty="0">
                <a:solidFill>
                  <a:srgbClr val="000000"/>
                </a:solidFill>
                <a:effectLst/>
              </a:rPr>
              <a:t>, %</a:t>
            </a:r>
            <a:r>
              <a:rPr lang="en-GB" sz="1200" dirty="0" err="1">
                <a:solidFill>
                  <a:srgbClr val="000000"/>
                </a:solidFill>
                <a:effectLst/>
              </a:rPr>
              <a:t>eax</a:t>
            </a:r>
            <a:br>
              <a:rPr lang="en-GB" sz="1200" dirty="0"/>
            </a:br>
            <a:r>
              <a:rPr lang="en-GB" sz="1200" dirty="0" err="1">
                <a:solidFill>
                  <a:srgbClr val="000000"/>
                </a:solidFill>
                <a:effectLst/>
              </a:rPr>
              <a:t>movl</a:t>
            </a:r>
            <a:r>
              <a:rPr lang="en-GB" sz="1200" dirty="0">
                <a:solidFill>
                  <a:srgbClr val="000000"/>
                </a:solidFill>
                <a:effectLst/>
              </a:rPr>
              <a:t>    %</a:t>
            </a:r>
            <a:r>
              <a:rPr lang="en-GB" sz="1200" dirty="0" err="1">
                <a:solidFill>
                  <a:srgbClr val="000000"/>
                </a:solidFill>
                <a:effectLst/>
              </a:rPr>
              <a:t>eax</a:t>
            </a:r>
            <a:r>
              <a:rPr lang="en-GB" sz="1200" dirty="0">
                <a:solidFill>
                  <a:srgbClr val="000000"/>
                </a:solidFill>
                <a:effectLst/>
              </a:rPr>
              <a:t>, carol(%rip)</a:t>
            </a:r>
          </a:p>
          <a:p>
            <a:r>
              <a:rPr lang="en-GB" sz="1200" dirty="0">
                <a:solidFill>
                  <a:srgbClr val="000000"/>
                </a:solidFill>
              </a:rPr>
              <a:t>…</a:t>
            </a:r>
            <a:endParaRPr lang="en-US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113116-F2EC-5F45-81EB-70F35FEDC7F3}"/>
              </a:ext>
            </a:extLst>
          </p:cNvPr>
          <p:cNvSpPr/>
          <p:nvPr/>
        </p:nvSpPr>
        <p:spPr>
          <a:xfrm>
            <a:off x="5005930" y="2536652"/>
            <a:ext cx="2056274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/>
              <a:t>int </a:t>
            </a:r>
            <a:r>
              <a:rPr lang="en-GB" sz="1200" dirty="0" err="1"/>
              <a:t>alice</a:t>
            </a:r>
            <a:r>
              <a:rPr lang="en-GB" sz="1200" dirty="0"/>
              <a:t> = 123;</a:t>
            </a:r>
          </a:p>
          <a:p>
            <a:r>
              <a:rPr lang="en-GB" sz="1200" dirty="0"/>
              <a:t>int bob = 456;</a:t>
            </a:r>
          </a:p>
          <a:p>
            <a:r>
              <a:rPr lang="en-GB" sz="1200" dirty="0"/>
              <a:t>int carol;</a:t>
            </a:r>
          </a:p>
          <a:p>
            <a:r>
              <a:rPr lang="en-GB" sz="1200" dirty="0"/>
              <a:t>main(void)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/>
              <a:t>     carol = </a:t>
            </a:r>
            <a:r>
              <a:rPr lang="en-GB" sz="1200" dirty="0" err="1"/>
              <a:t>alice</a:t>
            </a:r>
            <a:r>
              <a:rPr lang="en-GB" sz="1200" dirty="0"/>
              <a:t>*bob;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925598-4A1C-9D41-9C27-AB2E7EEFE159}"/>
              </a:ext>
            </a:extLst>
          </p:cNvPr>
          <p:cNvSpPr/>
          <p:nvPr/>
        </p:nvSpPr>
        <p:spPr>
          <a:xfrm>
            <a:off x="7697065" y="2536651"/>
            <a:ext cx="205627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/>
              <a:t>- Initialize </a:t>
            </a:r>
            <a:r>
              <a:rPr lang="en-GB" sz="1200" dirty="0" err="1"/>
              <a:t>alice</a:t>
            </a:r>
            <a:r>
              <a:rPr lang="en-GB" sz="1200" dirty="0"/>
              <a:t> to 123 and</a:t>
            </a:r>
          </a:p>
          <a:p>
            <a:r>
              <a:rPr lang="en-GB" sz="1200" dirty="0"/>
              <a:t>        bob to 456</a:t>
            </a:r>
          </a:p>
          <a:p>
            <a:r>
              <a:rPr lang="en-GB" sz="1200" dirty="0"/>
              <a:t>- Multiply </a:t>
            </a:r>
            <a:r>
              <a:rPr lang="en-GB" sz="1200" dirty="0" err="1"/>
              <a:t>alice</a:t>
            </a:r>
            <a:r>
              <a:rPr lang="en-GB" sz="1200" dirty="0"/>
              <a:t> and bob and store the result into carol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8B4E4A1-884B-174E-B43C-DC4C38D3AB29}"/>
              </a:ext>
            </a:extLst>
          </p:cNvPr>
          <p:cNvSpPr/>
          <p:nvPr/>
        </p:nvSpPr>
        <p:spPr>
          <a:xfrm>
            <a:off x="10093482" y="2536651"/>
            <a:ext cx="2056274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/>
              <a:t>Given two variables called </a:t>
            </a:r>
            <a:r>
              <a:rPr lang="en-GB" sz="1200" dirty="0" err="1"/>
              <a:t>alice</a:t>
            </a:r>
            <a:r>
              <a:rPr lang="en-GB" sz="1200" dirty="0"/>
              <a:t> and bob with initial values 123 and 456, respectively, multiply them and store the result into another variable called carol.</a:t>
            </a:r>
          </a:p>
        </p:txBody>
      </p:sp>
    </p:spTree>
    <p:extLst>
      <p:ext uri="{BB962C8B-B14F-4D97-AF65-F5344CB8AC3E}">
        <p14:creationId xmlns:p14="http://schemas.microsoft.com/office/powerpoint/2010/main" val="181254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155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Sinan Kalkan</dc:creator>
  <cp:lastModifiedBy>Sinan Kalkan</cp:lastModifiedBy>
  <cp:revision>4</cp:revision>
  <dcterms:created xsi:type="dcterms:W3CDTF">2020-09-25T07:26:44Z</dcterms:created>
  <dcterms:modified xsi:type="dcterms:W3CDTF">2020-09-25T07:46:58Z</dcterms:modified>
</cp:coreProperties>
</file>