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ulish"/>
      <p:regular r:id="rId21"/>
      <p:bold r:id="rId22"/>
      <p:italic r:id="rId23"/>
      <p:boldItalic r:id="rId24"/>
    </p:embeddedFont>
    <p:embeddedFont>
      <p:font typeface="Albert Sans Medium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Bebas Neue"/>
      <p:regular r:id="rId33"/>
    </p:embeddedFont>
    <p:embeddedFont>
      <p:font typeface="Elsie"/>
      <p:regular r:id="rId34"/>
    </p:embeddedFont>
    <p:embeddedFont>
      <p:font typeface="Albert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ulish-bold.fntdata"/><Relationship Id="rId21" Type="http://schemas.openxmlformats.org/officeDocument/2006/relationships/font" Target="fonts/Mulish-regular.fntdata"/><Relationship Id="rId24" Type="http://schemas.openxmlformats.org/officeDocument/2006/relationships/font" Target="fonts/Mulish-boldItalic.fntdata"/><Relationship Id="rId23" Type="http://schemas.openxmlformats.org/officeDocument/2006/relationships/font" Target="fonts/Mulish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bertSansMedium-bold.fntdata"/><Relationship Id="rId25" Type="http://schemas.openxmlformats.org/officeDocument/2006/relationships/font" Target="fonts/AlbertSansMedium-regular.fntdata"/><Relationship Id="rId28" Type="http://schemas.openxmlformats.org/officeDocument/2006/relationships/font" Target="fonts/AlbertSansMedium-boldItalic.fntdata"/><Relationship Id="rId27" Type="http://schemas.openxmlformats.org/officeDocument/2006/relationships/font" Target="fonts/AlbertSans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BebasNeue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AlbertSans-regular.fntdata"/><Relationship Id="rId12" Type="http://schemas.openxmlformats.org/officeDocument/2006/relationships/slide" Target="slides/slide7.xml"/><Relationship Id="rId34" Type="http://schemas.openxmlformats.org/officeDocument/2006/relationships/font" Target="fonts/Elsie-regular.fntdata"/><Relationship Id="rId15" Type="http://schemas.openxmlformats.org/officeDocument/2006/relationships/slide" Target="slides/slide10.xml"/><Relationship Id="rId37" Type="http://schemas.openxmlformats.org/officeDocument/2006/relationships/font" Target="fonts/AlbertSans-italic.fntdata"/><Relationship Id="rId14" Type="http://schemas.openxmlformats.org/officeDocument/2006/relationships/slide" Target="slides/slide9.xml"/><Relationship Id="rId36" Type="http://schemas.openxmlformats.org/officeDocument/2006/relationships/font" Target="fonts/Albert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Albert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9297f6f4e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79297f6f4e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9297f6f4e_2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79297f6f4e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9297f6f4e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9297f6f4e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79297f6f4e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79297f6f4e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79297f6f4e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79297f6f4e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f3dbd45f4d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f3dbd45f4d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8dd1e321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78dd1e321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91cf3e0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791cf3e0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Paper Records: Uses physical documents for student information, room assignments, leave requests, and payments.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Manual Tracking: Student movements and complaints are tracked manually, which can be slow.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Room Assignments: Rooms are assigned and managed using paper logs and spreadsheets.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Payment Processing: Payments are handled with manual receipts and records.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Complaint Handling: Complaints are written down and managed manually, leading to potential delays.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8dd1e321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78dd1e321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9297f6f4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9297f6f4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79297f6f4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79297f6f4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9297f6f4e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79297f6f4e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9297f6f4e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79297f6f4e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79297f6f4e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79297f6f4e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669800" y="1034675"/>
            <a:ext cx="5804400" cy="18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69800" y="3423550"/>
            <a:ext cx="58044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1771200" y="1613863"/>
            <a:ext cx="5601600" cy="9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1771200" y="3162438"/>
            <a:ext cx="56016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hasCustomPrompt="1" type="title"/>
          </p:nvPr>
        </p:nvSpPr>
        <p:spPr>
          <a:xfrm>
            <a:off x="1895480" y="1396625"/>
            <a:ext cx="1114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2" type="title"/>
          </p:nvPr>
        </p:nvSpPr>
        <p:spPr>
          <a:xfrm>
            <a:off x="4015966" y="1396625"/>
            <a:ext cx="1114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3" type="title"/>
          </p:nvPr>
        </p:nvSpPr>
        <p:spPr>
          <a:xfrm>
            <a:off x="6134312" y="1396625"/>
            <a:ext cx="1114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4" type="title"/>
          </p:nvPr>
        </p:nvSpPr>
        <p:spPr>
          <a:xfrm>
            <a:off x="1895480" y="2805025"/>
            <a:ext cx="1114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hasCustomPrompt="1" idx="5" type="title"/>
          </p:nvPr>
        </p:nvSpPr>
        <p:spPr>
          <a:xfrm>
            <a:off x="4015966" y="2805025"/>
            <a:ext cx="1114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6" type="title"/>
          </p:nvPr>
        </p:nvSpPr>
        <p:spPr>
          <a:xfrm>
            <a:off x="6134312" y="2805025"/>
            <a:ext cx="1114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7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431980" y="1990025"/>
            <a:ext cx="204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8" type="subTitle"/>
          </p:nvPr>
        </p:nvSpPr>
        <p:spPr>
          <a:xfrm>
            <a:off x="3552466" y="1990025"/>
            <a:ext cx="204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9" type="subTitle"/>
          </p:nvPr>
        </p:nvSpPr>
        <p:spPr>
          <a:xfrm>
            <a:off x="5670812" y="1990025"/>
            <a:ext cx="204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3" type="subTitle"/>
          </p:nvPr>
        </p:nvSpPr>
        <p:spPr>
          <a:xfrm>
            <a:off x="1431993" y="3398425"/>
            <a:ext cx="2041200" cy="80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4" type="subTitle"/>
          </p:nvPr>
        </p:nvSpPr>
        <p:spPr>
          <a:xfrm>
            <a:off x="3552477" y="3398425"/>
            <a:ext cx="2041200" cy="80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5" type="subTitle"/>
          </p:nvPr>
        </p:nvSpPr>
        <p:spPr>
          <a:xfrm>
            <a:off x="5670820" y="3398425"/>
            <a:ext cx="2041200" cy="80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grpSp>
        <p:nvGrpSpPr>
          <p:cNvPr id="90" name="Google Shape;90;p13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91" name="Google Shape;91;p13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" name="Google Shape;94;p13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95" name="Google Shape;95;p13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6" name="Google Shape;96;p13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3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720000" y="445025"/>
            <a:ext cx="475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1" name="Google Shape;101;p14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102" name="Google Shape;102;p14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8" name="Google Shape;108;p15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109" name="Google Shape;109;p15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" name="Google Shape;110;p15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4" name="Google Shape;114;p16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115" name="Google Shape;115;p16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" name="Google Shape;116;p16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6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720000" y="1212525"/>
            <a:ext cx="7704000" cy="24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2" name="Google Shape;122;p17"/>
          <p:cNvGrpSpPr/>
          <p:nvPr/>
        </p:nvGrpSpPr>
        <p:grpSpPr>
          <a:xfrm>
            <a:off x="3365325" y="4582409"/>
            <a:ext cx="2413350" cy="197700"/>
            <a:chOff x="3365325" y="4582409"/>
            <a:chExt cx="2413350" cy="197700"/>
          </a:xfrm>
        </p:grpSpPr>
        <p:sp>
          <p:nvSpPr>
            <p:cNvPr id="123" name="Google Shape;123;p17"/>
            <p:cNvSpPr/>
            <p:nvPr/>
          </p:nvSpPr>
          <p:spPr>
            <a:xfrm>
              <a:off x="4473159" y="45824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365325" y="4695525"/>
              <a:ext cx="96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7"/>
            <p:cNvCxnSpPr/>
            <p:nvPr/>
          </p:nvCxnSpPr>
          <p:spPr>
            <a:xfrm>
              <a:off x="4809675" y="4695525"/>
              <a:ext cx="96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idx="1" type="subTitle"/>
          </p:nvPr>
        </p:nvSpPr>
        <p:spPr>
          <a:xfrm>
            <a:off x="720000" y="1212525"/>
            <a:ext cx="770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0" name="Google Shape;130;p18"/>
          <p:cNvGrpSpPr/>
          <p:nvPr/>
        </p:nvGrpSpPr>
        <p:grpSpPr>
          <a:xfrm>
            <a:off x="3365325" y="4582409"/>
            <a:ext cx="2413350" cy="197700"/>
            <a:chOff x="3365325" y="4582409"/>
            <a:chExt cx="2413350" cy="197700"/>
          </a:xfrm>
        </p:grpSpPr>
        <p:sp>
          <p:nvSpPr>
            <p:cNvPr id="131" name="Google Shape;131;p18"/>
            <p:cNvSpPr/>
            <p:nvPr/>
          </p:nvSpPr>
          <p:spPr>
            <a:xfrm>
              <a:off x="4473159" y="45824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2" name="Google Shape;132;p18"/>
            <p:cNvCxnSpPr/>
            <p:nvPr/>
          </p:nvCxnSpPr>
          <p:spPr>
            <a:xfrm>
              <a:off x="3365325" y="4695525"/>
              <a:ext cx="96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8"/>
            <p:cNvCxnSpPr/>
            <p:nvPr/>
          </p:nvCxnSpPr>
          <p:spPr>
            <a:xfrm>
              <a:off x="4809675" y="4695525"/>
              <a:ext cx="96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1" type="subTitle"/>
          </p:nvPr>
        </p:nvSpPr>
        <p:spPr>
          <a:xfrm>
            <a:off x="2905950" y="3891200"/>
            <a:ext cx="3402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2905950" y="3173900"/>
            <a:ext cx="3402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" name="Google Shape;138;p19"/>
          <p:cNvSpPr/>
          <p:nvPr>
            <p:ph idx="2" type="pic"/>
          </p:nvPr>
        </p:nvSpPr>
        <p:spPr>
          <a:xfrm>
            <a:off x="350400" y="333637"/>
            <a:ext cx="2438400" cy="448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9"/>
          <p:cNvSpPr/>
          <p:nvPr>
            <p:ph idx="3" type="pic"/>
          </p:nvPr>
        </p:nvSpPr>
        <p:spPr>
          <a:xfrm>
            <a:off x="2941188" y="333637"/>
            <a:ext cx="3332100" cy="277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9"/>
          <p:cNvSpPr/>
          <p:nvPr>
            <p:ph idx="4" type="pic"/>
          </p:nvPr>
        </p:nvSpPr>
        <p:spPr>
          <a:xfrm>
            <a:off x="6425700" y="321562"/>
            <a:ext cx="2438400" cy="448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3854051" y="4027475"/>
            <a:ext cx="4851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3854051" y="3310175"/>
            <a:ext cx="4851600" cy="7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5" name="Google Shape;145;p20"/>
          <p:cNvSpPr/>
          <p:nvPr>
            <p:ph idx="2" type="pic"/>
          </p:nvPr>
        </p:nvSpPr>
        <p:spPr>
          <a:xfrm>
            <a:off x="3054576" y="327600"/>
            <a:ext cx="5651100" cy="294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20"/>
          <p:cNvSpPr/>
          <p:nvPr>
            <p:ph idx="3" type="pic"/>
          </p:nvPr>
        </p:nvSpPr>
        <p:spPr>
          <a:xfrm>
            <a:off x="438276" y="327600"/>
            <a:ext cx="2438400" cy="448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1041106" y="2705343"/>
            <a:ext cx="33873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084956" y="1608057"/>
            <a:ext cx="129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5011994" y="602401"/>
            <a:ext cx="3166500" cy="39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870396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2" type="subTitle"/>
          </p:nvPr>
        </p:nvSpPr>
        <p:spPr>
          <a:xfrm>
            <a:off x="870396" y="2661200"/>
            <a:ext cx="23838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3" type="subTitle"/>
          </p:nvPr>
        </p:nvSpPr>
        <p:spPr>
          <a:xfrm>
            <a:off x="3380100" y="2661200"/>
            <a:ext cx="23838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4" type="subTitle"/>
          </p:nvPr>
        </p:nvSpPr>
        <p:spPr>
          <a:xfrm>
            <a:off x="5889804" y="2661200"/>
            <a:ext cx="23838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5" type="subTitle"/>
          </p:nvPr>
        </p:nvSpPr>
        <p:spPr>
          <a:xfrm>
            <a:off x="3380100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6" type="subTitle"/>
          </p:nvPr>
        </p:nvSpPr>
        <p:spPr>
          <a:xfrm>
            <a:off x="5889804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1" type="subTitle"/>
          </p:nvPr>
        </p:nvSpPr>
        <p:spPr>
          <a:xfrm>
            <a:off x="957912" y="1549225"/>
            <a:ext cx="32871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2" type="subTitle"/>
          </p:nvPr>
        </p:nvSpPr>
        <p:spPr>
          <a:xfrm>
            <a:off x="957912" y="2034025"/>
            <a:ext cx="3287100" cy="90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3" type="subTitle"/>
          </p:nvPr>
        </p:nvSpPr>
        <p:spPr>
          <a:xfrm>
            <a:off x="4898988" y="2034025"/>
            <a:ext cx="3287100" cy="90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4" type="subTitle"/>
          </p:nvPr>
        </p:nvSpPr>
        <p:spPr>
          <a:xfrm>
            <a:off x="957912" y="3423950"/>
            <a:ext cx="3287100" cy="90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5" type="subTitle"/>
          </p:nvPr>
        </p:nvSpPr>
        <p:spPr>
          <a:xfrm>
            <a:off x="4898988" y="3423950"/>
            <a:ext cx="3287100" cy="90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6" type="subTitle"/>
          </p:nvPr>
        </p:nvSpPr>
        <p:spPr>
          <a:xfrm>
            <a:off x="957912" y="2939150"/>
            <a:ext cx="32871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7" type="subTitle"/>
          </p:nvPr>
        </p:nvSpPr>
        <p:spPr>
          <a:xfrm>
            <a:off x="4898986" y="1549225"/>
            <a:ext cx="32871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8" type="subTitle"/>
          </p:nvPr>
        </p:nvSpPr>
        <p:spPr>
          <a:xfrm>
            <a:off x="4898986" y="2939150"/>
            <a:ext cx="32871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grpSp>
        <p:nvGrpSpPr>
          <p:cNvPr id="167" name="Google Shape;167;p22"/>
          <p:cNvGrpSpPr/>
          <p:nvPr/>
        </p:nvGrpSpPr>
        <p:grpSpPr>
          <a:xfrm flipH="1"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168" name="Google Shape;168;p22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9" name="Google Shape;169;p22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" type="subTitle"/>
          </p:nvPr>
        </p:nvSpPr>
        <p:spPr>
          <a:xfrm>
            <a:off x="750452" y="1882668"/>
            <a:ext cx="2504400" cy="94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2" type="subTitle"/>
          </p:nvPr>
        </p:nvSpPr>
        <p:spPr>
          <a:xfrm>
            <a:off x="3319798" y="1882668"/>
            <a:ext cx="2504400" cy="94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3" type="subTitle"/>
          </p:nvPr>
        </p:nvSpPr>
        <p:spPr>
          <a:xfrm>
            <a:off x="5889144" y="1882668"/>
            <a:ext cx="2504400" cy="94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4" type="subTitle"/>
          </p:nvPr>
        </p:nvSpPr>
        <p:spPr>
          <a:xfrm>
            <a:off x="750450" y="3484200"/>
            <a:ext cx="2504400" cy="94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5" type="subTitle"/>
          </p:nvPr>
        </p:nvSpPr>
        <p:spPr>
          <a:xfrm>
            <a:off x="3319798" y="3484200"/>
            <a:ext cx="2504400" cy="94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6" type="subTitle"/>
          </p:nvPr>
        </p:nvSpPr>
        <p:spPr>
          <a:xfrm>
            <a:off x="5889145" y="3484200"/>
            <a:ext cx="2504400" cy="94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idx="7" type="subTitle"/>
          </p:nvPr>
        </p:nvSpPr>
        <p:spPr>
          <a:xfrm>
            <a:off x="745200" y="1384325"/>
            <a:ext cx="2504400" cy="49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180" name="Google Shape;180;p23"/>
          <p:cNvSpPr txBox="1"/>
          <p:nvPr>
            <p:ph idx="8" type="subTitle"/>
          </p:nvPr>
        </p:nvSpPr>
        <p:spPr>
          <a:xfrm>
            <a:off x="3319800" y="1384325"/>
            <a:ext cx="2504400" cy="49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181" name="Google Shape;181;p23"/>
          <p:cNvSpPr txBox="1"/>
          <p:nvPr>
            <p:ph idx="9" type="subTitle"/>
          </p:nvPr>
        </p:nvSpPr>
        <p:spPr>
          <a:xfrm>
            <a:off x="5894400" y="1384325"/>
            <a:ext cx="2504400" cy="49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182" name="Google Shape;182;p23"/>
          <p:cNvSpPr txBox="1"/>
          <p:nvPr>
            <p:ph idx="13" type="subTitle"/>
          </p:nvPr>
        </p:nvSpPr>
        <p:spPr>
          <a:xfrm>
            <a:off x="745200" y="2981478"/>
            <a:ext cx="2504400" cy="49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183" name="Google Shape;183;p23"/>
          <p:cNvSpPr txBox="1"/>
          <p:nvPr>
            <p:ph idx="14" type="subTitle"/>
          </p:nvPr>
        </p:nvSpPr>
        <p:spPr>
          <a:xfrm>
            <a:off x="3319798" y="2981478"/>
            <a:ext cx="2504400" cy="49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184" name="Google Shape;184;p23"/>
          <p:cNvSpPr txBox="1"/>
          <p:nvPr>
            <p:ph idx="15" type="subTitle"/>
          </p:nvPr>
        </p:nvSpPr>
        <p:spPr>
          <a:xfrm>
            <a:off x="5894400" y="2981400"/>
            <a:ext cx="2504400" cy="49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grpSp>
        <p:nvGrpSpPr>
          <p:cNvPr id="185" name="Google Shape;185;p23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186" name="Google Shape;186;p23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3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9" name="Google Shape;189;p23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190" name="Google Shape;190;p23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" name="Google Shape;191;p23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23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>
            <p:ph type="ctrTitle"/>
          </p:nvPr>
        </p:nvSpPr>
        <p:spPr>
          <a:xfrm>
            <a:off x="2429925" y="753138"/>
            <a:ext cx="42840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6" name="Google Shape;196;p24"/>
          <p:cNvSpPr txBox="1"/>
          <p:nvPr>
            <p:ph idx="1" type="subTitle"/>
          </p:nvPr>
        </p:nvSpPr>
        <p:spPr>
          <a:xfrm>
            <a:off x="2425050" y="1787863"/>
            <a:ext cx="42939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97" name="Google Shape;197;p24"/>
          <p:cNvGrpSpPr/>
          <p:nvPr/>
        </p:nvGrpSpPr>
        <p:grpSpPr>
          <a:xfrm flipH="1" rot="10800000"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198" name="Google Shape;198;p24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9" name="Google Shape;199;p24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4"/>
          <p:cNvSpPr txBox="1"/>
          <p:nvPr/>
        </p:nvSpPr>
        <p:spPr>
          <a:xfrm>
            <a:off x="2429925" y="2881688"/>
            <a:ext cx="42840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000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000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0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lang="en" sz="1000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25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204" name="Google Shape;204;p25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" name="Google Shape;205;p25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26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209" name="Google Shape;209;p26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" name="Google Shape;210;p26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26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2" name="Google Shape;212;p26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213" name="Google Shape;213;p26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4" name="Google Shape;214;p26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26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1" name="Google Shape;21;p4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22" name="Google Shape;22;p4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" name="Google Shape;23;p4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489364" y="1593175"/>
            <a:ext cx="2731500" cy="8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4923136" y="1593175"/>
            <a:ext cx="2731500" cy="8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0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i="1" sz="24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1489364" y="2464625"/>
            <a:ext cx="2731500" cy="17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4923136" y="2464625"/>
            <a:ext cx="2731500" cy="17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1" name="Google Shape;31;p5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32" name="Google Shape;32;p5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" name="Google Shape;33;p5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4394700" y="445025"/>
            <a:ext cx="30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7" name="Google Shape;37;p6"/>
          <p:cNvGrpSpPr/>
          <p:nvPr/>
        </p:nvGrpSpPr>
        <p:grpSpPr>
          <a:xfrm>
            <a:off x="3365325" y="4582409"/>
            <a:ext cx="2413350" cy="197700"/>
            <a:chOff x="3365325" y="4582409"/>
            <a:chExt cx="2413350" cy="197700"/>
          </a:xfrm>
        </p:grpSpPr>
        <p:sp>
          <p:nvSpPr>
            <p:cNvPr id="38" name="Google Shape;38;p6"/>
            <p:cNvSpPr/>
            <p:nvPr/>
          </p:nvSpPr>
          <p:spPr>
            <a:xfrm>
              <a:off x="4473159" y="45824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" name="Google Shape;39;p6"/>
            <p:cNvCxnSpPr/>
            <p:nvPr/>
          </p:nvCxnSpPr>
          <p:spPr>
            <a:xfrm>
              <a:off x="3365325" y="4695525"/>
              <a:ext cx="96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6"/>
            <p:cNvCxnSpPr/>
            <p:nvPr/>
          </p:nvCxnSpPr>
          <p:spPr>
            <a:xfrm>
              <a:off x="4809675" y="4695525"/>
              <a:ext cx="96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4138300" y="705150"/>
            <a:ext cx="4290600" cy="12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138300" y="1948350"/>
            <a:ext cx="42906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715088" y="602401"/>
            <a:ext cx="3166500" cy="39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6" name="Google Shape;46;p7"/>
          <p:cNvGrpSpPr/>
          <p:nvPr/>
        </p:nvGrpSpPr>
        <p:grpSpPr>
          <a:xfrm>
            <a:off x="5900450" y="4608503"/>
            <a:ext cx="2873884" cy="197700"/>
            <a:chOff x="1653525" y="2970747"/>
            <a:chExt cx="2873884" cy="197700"/>
          </a:xfrm>
        </p:grpSpPr>
        <p:sp>
          <p:nvSpPr>
            <p:cNvPr id="47" name="Google Shape;47;p7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" name="Google Shape;48;p7"/>
            <p:cNvCxnSpPr/>
            <p:nvPr/>
          </p:nvCxnSpPr>
          <p:spPr>
            <a:xfrm>
              <a:off x="1653525" y="3069600"/>
              <a:ext cx="252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52" name="Google Shape;52;p8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53" name="Google Shape;53;p8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" name="Google Shape;54;p8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9" name="Google Shape;59;p9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60" name="Google Shape;60;p9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" name="Google Shape;61;p9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9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" name="Google Shape;63;p9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64" name="Google Shape;64;p9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" name="Google Shape;65;p9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>
            <p:ph idx="2" type="pic"/>
          </p:nvPr>
        </p:nvSpPr>
        <p:spPr>
          <a:xfrm>
            <a:off x="-31650" y="-12150"/>
            <a:ext cx="9207300" cy="5167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720000" y="4035800"/>
            <a:ext cx="63243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sie"/>
              <a:buNone/>
              <a:defRPr i="1" sz="3500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ctrTitle"/>
          </p:nvPr>
        </p:nvSpPr>
        <p:spPr>
          <a:xfrm>
            <a:off x="1669800" y="1415675"/>
            <a:ext cx="5804400" cy="10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HOSTELEASE</a:t>
            </a:r>
            <a:endParaRPr/>
          </a:p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1669800" y="3880750"/>
            <a:ext cx="58044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NISHANA BANU N 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NO : 17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 MCA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27"/>
          <p:cNvGrpSpPr/>
          <p:nvPr/>
        </p:nvGrpSpPr>
        <p:grpSpPr>
          <a:xfrm>
            <a:off x="1796975" y="2543278"/>
            <a:ext cx="5550050" cy="197700"/>
            <a:chOff x="1653525" y="2970747"/>
            <a:chExt cx="5550050" cy="197700"/>
          </a:xfrm>
        </p:grpSpPr>
        <p:sp>
          <p:nvSpPr>
            <p:cNvPr id="223" name="Google Shape;223;p27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" name="Google Shape;224;p27"/>
            <p:cNvCxnSpPr/>
            <p:nvPr/>
          </p:nvCxnSpPr>
          <p:spPr>
            <a:xfrm>
              <a:off x="1653525" y="3069600"/>
              <a:ext cx="252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7"/>
            <p:cNvCxnSpPr/>
            <p:nvPr/>
          </p:nvCxnSpPr>
          <p:spPr>
            <a:xfrm>
              <a:off x="4676375" y="3069600"/>
              <a:ext cx="252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6" name="Google Shape;226;p27"/>
          <p:cNvSpPr txBox="1"/>
          <p:nvPr/>
        </p:nvSpPr>
        <p:spPr>
          <a:xfrm>
            <a:off x="7157400" y="2374925"/>
            <a:ext cx="200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2438076" y="2842525"/>
            <a:ext cx="47313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HOSTEL MANAGEMENT SYSTEM</a:t>
            </a:r>
            <a:endParaRPr sz="20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720000" y="51027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000">
                <a:solidFill>
                  <a:srgbClr val="000000"/>
                </a:solidFill>
              </a:rPr>
              <a:t>ACTORS AND THEIR ROLES</a:t>
            </a:r>
            <a:endParaRPr/>
          </a:p>
        </p:txBody>
      </p:sp>
      <p:sp>
        <p:nvSpPr>
          <p:cNvPr id="289" name="Google Shape;289;p36"/>
          <p:cNvSpPr txBox="1"/>
          <p:nvPr>
            <p:ph type="title"/>
          </p:nvPr>
        </p:nvSpPr>
        <p:spPr>
          <a:xfrm>
            <a:off x="872400" y="967475"/>
            <a:ext cx="7399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i="0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6"/>
          <p:cNvSpPr txBox="1"/>
          <p:nvPr>
            <p:ph idx="4294967295" type="body"/>
          </p:nvPr>
        </p:nvSpPr>
        <p:spPr>
          <a:xfrm>
            <a:off x="1002500" y="1540175"/>
            <a:ext cx="71928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The Admin is responsible for the overall management of this system.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91" name="Google Shape;291;p36"/>
          <p:cNvSpPr txBox="1"/>
          <p:nvPr>
            <p:ph idx="4294967295" type="body"/>
          </p:nvPr>
        </p:nvSpPr>
        <p:spPr>
          <a:xfrm>
            <a:off x="1078700" y="1921175"/>
            <a:ext cx="7192800" cy="29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Login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Add and manage hostel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Add and manage warden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Add and manage tutors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Add and manage departments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Manage notifications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complaints and send reply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872400" y="510275"/>
            <a:ext cx="73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i="0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WARDEN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7"/>
          <p:cNvSpPr txBox="1"/>
          <p:nvPr>
            <p:ph idx="4294967295" type="body"/>
          </p:nvPr>
        </p:nvSpPr>
        <p:spPr>
          <a:xfrm>
            <a:off x="1002500" y="1006775"/>
            <a:ext cx="71928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Warden is responsible for ensuring smooth operations and effective management of hostel activities.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98" name="Google Shape;298;p37"/>
          <p:cNvSpPr txBox="1"/>
          <p:nvPr>
            <p:ph idx="4294967295" type="body"/>
          </p:nvPr>
        </p:nvSpPr>
        <p:spPr>
          <a:xfrm>
            <a:off x="1078700" y="1692575"/>
            <a:ext cx="7192800" cy="3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Login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profile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Verify student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Add and manage rooms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approved leaves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local movement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Manage notification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complaints and send reply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Assign students to room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872400" y="586475"/>
            <a:ext cx="73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i="0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8"/>
          <p:cNvSpPr txBox="1"/>
          <p:nvPr>
            <p:ph idx="4294967295" type="body"/>
          </p:nvPr>
        </p:nvSpPr>
        <p:spPr>
          <a:xfrm>
            <a:off x="1002500" y="1159175"/>
            <a:ext cx="71928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Student is responsible for complying with hostel policies and managing their personal activities within the system.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05" name="Google Shape;305;p38"/>
          <p:cNvSpPr txBox="1"/>
          <p:nvPr>
            <p:ph idx="4294967295" type="body"/>
          </p:nvPr>
        </p:nvSpPr>
        <p:spPr>
          <a:xfrm>
            <a:off x="1078700" y="1768775"/>
            <a:ext cx="7192800" cy="31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Registration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Login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profile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notification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Manage leave request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Manage local movement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Manage complaint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Manage payment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9"/>
          <p:cNvGrpSpPr/>
          <p:nvPr/>
        </p:nvGrpSpPr>
        <p:grpSpPr>
          <a:xfrm>
            <a:off x="2849169" y="4653155"/>
            <a:ext cx="3445675" cy="197700"/>
            <a:chOff x="2659300" y="2970747"/>
            <a:chExt cx="3445675" cy="197700"/>
          </a:xfrm>
        </p:grpSpPr>
        <p:sp>
          <p:nvSpPr>
            <p:cNvPr id="311" name="Google Shape;311;p39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2" name="Google Shape;312;p39"/>
            <p:cNvCxnSpPr/>
            <p:nvPr/>
          </p:nvCxnSpPr>
          <p:spPr>
            <a:xfrm>
              <a:off x="2659300" y="3069594"/>
              <a:ext cx="152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39"/>
            <p:cNvCxnSpPr/>
            <p:nvPr/>
          </p:nvCxnSpPr>
          <p:spPr>
            <a:xfrm>
              <a:off x="4676375" y="3069600"/>
              <a:ext cx="14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4" name="Google Shape;314;p39"/>
          <p:cNvSpPr txBox="1"/>
          <p:nvPr>
            <p:ph type="title"/>
          </p:nvPr>
        </p:nvSpPr>
        <p:spPr>
          <a:xfrm>
            <a:off x="872400" y="510275"/>
            <a:ext cx="7399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i="0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TUTOR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9"/>
          <p:cNvSpPr txBox="1"/>
          <p:nvPr>
            <p:ph idx="4294967295" type="body"/>
          </p:nvPr>
        </p:nvSpPr>
        <p:spPr>
          <a:xfrm>
            <a:off x="1002500" y="1082975"/>
            <a:ext cx="71928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Tutor is responsible for supporting students and facilitating their needs within the hostel environment.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16" name="Google Shape;316;p39"/>
          <p:cNvSpPr txBox="1"/>
          <p:nvPr>
            <p:ph idx="4294967295" type="body"/>
          </p:nvPr>
        </p:nvSpPr>
        <p:spPr>
          <a:xfrm>
            <a:off x="1078700" y="1768775"/>
            <a:ext cx="7192800" cy="25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Login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profile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payment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Manage Leave request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notification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Add parents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872400" y="510275"/>
            <a:ext cx="73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i="0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0"/>
          <p:cNvSpPr txBox="1"/>
          <p:nvPr>
            <p:ph idx="4294967295" type="body"/>
          </p:nvPr>
        </p:nvSpPr>
        <p:spPr>
          <a:xfrm>
            <a:off x="1002500" y="1082975"/>
            <a:ext cx="71928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Parent is responsible for staying informed about their child’s hostel activities and progress.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23" name="Google Shape;323;p40"/>
          <p:cNvSpPr txBox="1"/>
          <p:nvPr>
            <p:ph idx="4294967295" type="body"/>
          </p:nvPr>
        </p:nvSpPr>
        <p:spPr>
          <a:xfrm>
            <a:off x="1078700" y="1768775"/>
            <a:ext cx="7192800" cy="25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Login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student profile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payment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Leaves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notification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View local movements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idx="4294967295" type="ctrTitle"/>
          </p:nvPr>
        </p:nvSpPr>
        <p:spPr>
          <a:xfrm>
            <a:off x="2430000" y="2072838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Thank you!</a:t>
            </a:r>
            <a:endParaRPr sz="6400"/>
          </a:p>
        </p:txBody>
      </p:sp>
      <p:grpSp>
        <p:nvGrpSpPr>
          <p:cNvPr id="329" name="Google Shape;329;p41"/>
          <p:cNvGrpSpPr/>
          <p:nvPr/>
        </p:nvGrpSpPr>
        <p:grpSpPr>
          <a:xfrm>
            <a:off x="1796975" y="4600678"/>
            <a:ext cx="5550050" cy="197700"/>
            <a:chOff x="1653525" y="2970747"/>
            <a:chExt cx="5550050" cy="197700"/>
          </a:xfrm>
        </p:grpSpPr>
        <p:sp>
          <p:nvSpPr>
            <p:cNvPr id="330" name="Google Shape;330;p41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1" name="Google Shape;331;p41"/>
            <p:cNvCxnSpPr/>
            <p:nvPr/>
          </p:nvCxnSpPr>
          <p:spPr>
            <a:xfrm>
              <a:off x="1653525" y="3069600"/>
              <a:ext cx="252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41"/>
            <p:cNvCxnSpPr/>
            <p:nvPr/>
          </p:nvCxnSpPr>
          <p:spPr>
            <a:xfrm>
              <a:off x="4676375" y="3069600"/>
              <a:ext cx="252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720000" y="510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000">
                <a:solidFill>
                  <a:srgbClr val="000000"/>
                </a:solidFill>
              </a:rPr>
              <a:t>INTRODUCTION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720000" y="1457275"/>
            <a:ext cx="77040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Objective: Transform the management of the Ladies Hostel at KMCT College of Engineering with an efficient digital solution.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Core</a:t>
            </a: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 </a:t>
            </a: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Functions: Student management,Movement tracking,Room assignment,Payment processing and Complaint handling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Key Benefits: The system streamlines hostel operations, replacing outdated paper records with a modern, user-friendly web tool.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Impact: HostelEase enhances accuracy and efficiency in managing student movements, leave requests, and overall hostel administration.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idx="4294967295" type="title"/>
          </p:nvPr>
        </p:nvSpPr>
        <p:spPr>
          <a:xfrm>
            <a:off x="720000" y="510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000">
                <a:solidFill>
                  <a:srgbClr val="000000"/>
                </a:solidFill>
              </a:rPr>
              <a:t>EXISTING SYSTEM</a:t>
            </a:r>
            <a:endParaRPr/>
          </a:p>
        </p:txBody>
      </p:sp>
      <p:sp>
        <p:nvSpPr>
          <p:cNvPr id="239" name="Google Shape;239;p29"/>
          <p:cNvSpPr txBox="1"/>
          <p:nvPr>
            <p:ph idx="4294967295" type="body"/>
          </p:nvPr>
        </p:nvSpPr>
        <p:spPr>
          <a:xfrm>
            <a:off x="720000" y="1457275"/>
            <a:ext cx="7704000" cy="30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Paper Records: Uses physical documents for student information, room assignments, leave requests, and payments.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Manual Tracking: Student movements and complaints are tracked manually, which can be slow.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Room Assignments: Rooms are assigned and managed using paper logs and spreadsheets.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Payment Processing: Payments are handled with manual receipts and records.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Complaint Handling: Complaints are written down and managed manually, leading to potential delays.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720000" y="58647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000">
                <a:solidFill>
                  <a:srgbClr val="000000"/>
                </a:solidFill>
              </a:rPr>
              <a:t>PROPOSED SYSTEM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720000" y="1152475"/>
            <a:ext cx="77040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Student Management: Create and update student profiles easily. The system automatically assigns rooms based on availability.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Movement Tracking: Students log their movements online. Wardens can see this information instantly.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Leave Requests: Students can ask for leave online. Wardens and tutors can approve it quickly.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Complaint Handling: Students can submit and track complaints online, ensuring quick responses.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Payment Processing: Students pay hostel fees online. The system tracks payments and balances.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720000" y="510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000">
                <a:solidFill>
                  <a:srgbClr val="000000"/>
                </a:solidFill>
              </a:rPr>
              <a:t>MODULES</a:t>
            </a:r>
            <a:endParaRPr/>
          </a:p>
        </p:txBody>
      </p:sp>
      <p:sp>
        <p:nvSpPr>
          <p:cNvPr id="251" name="Google Shape;251;p31"/>
          <p:cNvSpPr txBox="1"/>
          <p:nvPr>
            <p:ph idx="4294967295" type="body"/>
          </p:nvPr>
        </p:nvSpPr>
        <p:spPr>
          <a:xfrm>
            <a:off x="720000" y="1152475"/>
            <a:ext cx="77040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Admin Module: Admins can manage hostel facilities, wardens, tutors, departments, and handle payments and complaints, all from a centralized control system.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Warden Module: Wardens can verify student information, manage room assignments, track leaves and local movements, and handle complaints efficiently.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Student Module: Students can register, manage their profiles, handle leave requests, complaints, payments, and access notifications through a self-service platform.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Tutor Module:Tutors can manage student leave requests, review payments, and add parent information, aiding in student support and welfare.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Parent Module: Parents can log in to monitor their child's hostel activities, view profiles, notifications, leave status, and payment information.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720000" y="5864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000">
                <a:solidFill>
                  <a:srgbClr val="000000"/>
                </a:solidFill>
              </a:rPr>
              <a:t>Feasibility Study</a:t>
            </a:r>
            <a:endParaRPr/>
          </a:p>
        </p:txBody>
      </p:sp>
      <p:sp>
        <p:nvSpPr>
          <p:cNvPr id="257" name="Google Shape;257;p32"/>
          <p:cNvSpPr txBox="1"/>
          <p:nvPr>
            <p:ph idx="4294967295" type="body"/>
          </p:nvPr>
        </p:nvSpPr>
        <p:spPr>
          <a:xfrm>
            <a:off x="720000" y="1228675"/>
            <a:ext cx="77040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Purpose: HostelEase is a web-based system to replace old paper methods for managing the Ladies Hostel at KMCT College of Engineering. It aims to make managing hostel activities more efficient and accurate.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58" name="Google Shape;258;p32"/>
          <p:cNvSpPr txBox="1"/>
          <p:nvPr>
            <p:ph type="title"/>
          </p:nvPr>
        </p:nvSpPr>
        <p:spPr>
          <a:xfrm>
            <a:off x="872400" y="20342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i="0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Operational Feasibility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2"/>
          <p:cNvSpPr txBox="1"/>
          <p:nvPr>
            <p:ph idx="4294967295" type="body"/>
          </p:nvPr>
        </p:nvSpPr>
        <p:spPr>
          <a:xfrm>
            <a:off x="1101000" y="2600275"/>
            <a:ext cx="73230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Staff Use: Existing staff, who are already comfortable with computers, will use the system. They don’t need extra training.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Ease of Use: The system is easy to operate and doesn’t need special equipment. It works well with smartphones.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Efficiency: It makes managing tasks like room assignments, leave requests, and payments faster and easier for everyone.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872400" y="434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i="0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Technical Feasibility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3"/>
          <p:cNvSpPr txBox="1"/>
          <p:nvPr>
            <p:ph idx="4294967295" type="body"/>
          </p:nvPr>
        </p:nvSpPr>
        <p:spPr>
          <a:xfrm>
            <a:off x="1101000" y="1076275"/>
            <a:ext cx="7323000" cy="15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System Requirements: The current computer setup can support the new system.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Technology: The project uses HTML, CSS, JavaScript, Bootstrap, Python Django, and MySQL. 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Future-Proof: The system is designed to be efficient and easy to upgrade.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66" name="Google Shape;266;p33"/>
          <p:cNvSpPr txBox="1"/>
          <p:nvPr>
            <p:ph type="title"/>
          </p:nvPr>
        </p:nvSpPr>
        <p:spPr>
          <a:xfrm>
            <a:off x="872400" y="2643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i="0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Economic Feasibility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3"/>
          <p:cNvSpPr txBox="1"/>
          <p:nvPr>
            <p:ph idx="4294967295" type="body"/>
          </p:nvPr>
        </p:nvSpPr>
        <p:spPr>
          <a:xfrm>
            <a:off x="1101000" y="3286075"/>
            <a:ext cx="7323000" cy="12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Costs: Initial costs include development and software. Ongoing costs involve hosting and maintenance.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Savings: The system will save money by reducing manual work and increasing efficiency. It can also improve satisfaction and attract more students.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720000" y="510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000">
                <a:solidFill>
                  <a:srgbClr val="000000"/>
                </a:solidFill>
              </a:rPr>
              <a:t>SYSTEM ENVIRONMENT</a:t>
            </a:r>
            <a:endParaRPr/>
          </a:p>
        </p:txBody>
      </p:sp>
      <p:sp>
        <p:nvSpPr>
          <p:cNvPr id="273" name="Google Shape;273;p34"/>
          <p:cNvSpPr txBox="1"/>
          <p:nvPr>
            <p:ph type="title"/>
          </p:nvPr>
        </p:nvSpPr>
        <p:spPr>
          <a:xfrm>
            <a:off x="872400" y="1348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❖"/>
            </a:pPr>
            <a:r>
              <a:rPr i="0"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Developer Requirement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4"/>
          <p:cNvSpPr txBox="1"/>
          <p:nvPr>
            <p:ph type="title"/>
          </p:nvPr>
        </p:nvSpPr>
        <p:spPr>
          <a:xfrm>
            <a:off x="1177200" y="2034275"/>
            <a:ext cx="73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i="0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Hardware Requirement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4"/>
          <p:cNvSpPr txBox="1"/>
          <p:nvPr>
            <p:ph idx="4294967295" type="body"/>
          </p:nvPr>
        </p:nvSpPr>
        <p:spPr>
          <a:xfrm>
            <a:off x="1307300" y="2606975"/>
            <a:ext cx="7192800" cy="17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Processor: i3 or above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System Bus: 32 Bit or 64 Bit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Ram: 4GB or above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Hard Disk: 500 GB or Above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1177200" y="281675"/>
            <a:ext cx="73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i="0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Requirement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5"/>
          <p:cNvSpPr txBox="1"/>
          <p:nvPr>
            <p:ph idx="4294967295" type="body"/>
          </p:nvPr>
        </p:nvSpPr>
        <p:spPr>
          <a:xfrm>
            <a:off x="1307300" y="854375"/>
            <a:ext cx="7192800" cy="25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Operating system : Windows 7 or above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Front end : Html, Css, Javascript, Bootstrap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Back end : Python-Django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Database : Mysql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IDE : Microsoft Visual Studio Code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Web browser :Chrome, Explorer, Edge. . . etc.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82" name="Google Shape;282;p35"/>
          <p:cNvSpPr txBox="1"/>
          <p:nvPr>
            <p:ph type="title"/>
          </p:nvPr>
        </p:nvSpPr>
        <p:spPr>
          <a:xfrm>
            <a:off x="872400" y="3329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❖"/>
            </a:pPr>
            <a:r>
              <a:rPr i="0"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Requirement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5"/>
          <p:cNvSpPr txBox="1"/>
          <p:nvPr>
            <p:ph idx="4294967295" type="body"/>
          </p:nvPr>
        </p:nvSpPr>
        <p:spPr>
          <a:xfrm>
            <a:off x="1307300" y="3902375"/>
            <a:ext cx="7192800" cy="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Any smartphone/Computer/ Laptop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</a:pPr>
            <a:r>
              <a:rPr lang="en" sz="1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Stable internet Access</a:t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