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3DB2-5633-E56E-FD48-31F8599B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82F154-E876-29F2-CFEA-720BEE43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69F32-456F-97E7-EBE6-9814EEB5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2564D-5B05-0CAD-054B-8B937744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37515-DFB0-FFEE-6D4E-A0D37B0F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630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CA13-D16F-35D8-452E-51BD9DAC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F371AE-EC7A-D28E-D796-D6DB1704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10240-3604-0290-4BBE-E329E640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D1F76-9823-4E0C-6396-D7104810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E18AE-B10D-B074-3902-B40A4501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0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B4D507-DFF9-22FC-65F4-D3FE48E1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5A084-5B7A-22BC-984F-5DBCC1C49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237BA-BD8E-720B-1A92-29C22742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C5EB0-5EA2-3852-520B-174433F2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0A453-5673-66B2-4578-092A695D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05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2A36F-8A14-BD38-9896-484E6163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4D5D7-0ADF-9F92-EBDA-A1A1496D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C9E9E-56BA-817E-CCE4-6202C90E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936E7-3484-3EC5-6EB1-6EAA09AC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B02B8-0A47-99E6-418F-AC5DD8E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91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65A55-6D55-43E2-56DA-E686D1AD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611B86-81EB-9242-E345-C60DFEB9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8A4AA-8ED5-79BB-7262-DAD3A7D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247B3-4CB9-C25E-D898-EF6A05F0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0C3F0-C89E-417E-2B50-708FA026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086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CDAEA-26CA-23D5-3DB3-B8AC558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C1489-DD8C-6214-D7BE-CCF044D51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0A33F3-15AB-79B2-3AA4-94C9FA8E6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5648E-BB56-3244-C41E-AEF7D852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CBC6AB-AB02-2658-E0F9-962E5C26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1BD90-FBB6-4822-6EF4-39687B34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4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BBA22-18B7-F920-DC3D-4EE96F74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B431C3-8731-506F-266A-30D77DF9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0FB76-D54C-C5AE-FCD9-78C4143A0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49D8A6-9710-AC1F-EEFD-B41846EBF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814F00-5DE9-BE8C-A429-5CDF86A72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31474E-33B0-B041-71BA-F8838168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EC0CA-6670-5917-C59E-81504654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FEEB7F-AA4F-7741-298A-3B70395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011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EF53A-63BD-40B0-2B24-2B1536C9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70F415-74FA-9471-27E3-A36D247C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A60A5B-044D-BB41-F3F2-F0865A5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922D6-77AA-D66E-A94B-B5A1D5D0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6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FA991-9425-9276-0CB5-43B254E5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3D463A-2B76-38C4-2A4A-E3DCF091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FBBF2F-8994-148C-AA15-B34A6C61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7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D42FF-B6BD-9F43-D14C-B42BBDA6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50844-E5FC-DC5C-469B-4A2A79F2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4D237D-6366-BFFC-5C52-E0ABF8D8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844E51-6367-A04A-2772-4945B39B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BBB686-3CBB-7AE1-53A1-5311C24E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D054E8-AE72-DB86-1633-07413959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1133B-D81C-6D20-2EA5-A4FF7403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D2FC7-B638-68CC-DF8A-3ACCFDD42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35FECB-86C6-3116-512B-616D1272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7291A-2DC9-DF58-1C29-D331140E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AB09C-38A7-E638-2A8D-997C465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44F5E-C55C-C641-C8AF-1A9115AA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70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D6B2AF-D33D-8EE9-7E61-24C22116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F2F9E-F14F-1191-6DB2-846B50525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2E87A-5DF8-8FBC-603C-9FD02984D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89825-47DD-488C-A861-2E886E5FDBD3}" type="datetimeFigureOut">
              <a:rPr lang="de-CH" smtClean="0"/>
              <a:t>17.10.2024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93A1C3-D1DB-1EA4-0C2A-9DB3B2BF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A1278-9FFC-2340-148F-99679A077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F7611-32E6-42EE-8FF6-A25FDB523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96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altung, Elektronik, Elektronisches Bauteil, Elektrisches Bauelement enthält.&#10;&#10;Automatisch generierte Beschreibung">
            <a:extLst>
              <a:ext uri="{FF2B5EF4-FFF2-40B4-BE49-F238E27FC236}">
                <a16:creationId xmlns:a16="http://schemas.microsoft.com/office/drawing/2014/main" id="{55329D24-7E72-0CCB-872B-0F8FDFEC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499653"/>
            <a:ext cx="7440063" cy="585869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53FF4C7-DBA8-5440-FD63-051DA8556B18}"/>
              </a:ext>
            </a:extLst>
          </p:cNvPr>
          <p:cNvSpPr txBox="1"/>
          <p:nvPr/>
        </p:nvSpPr>
        <p:spPr>
          <a:xfrm>
            <a:off x="6745316" y="5661891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i="1" dirty="0"/>
              <a:t>Buzzer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4ADD45-E1B8-D4B5-1897-F9362970BF2B}"/>
              </a:ext>
            </a:extLst>
          </p:cNvPr>
          <p:cNvSpPr txBox="1"/>
          <p:nvPr/>
        </p:nvSpPr>
        <p:spPr>
          <a:xfrm>
            <a:off x="898223" y="973144"/>
            <a:ext cx="1517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 err="1"/>
              <a:t>Temperature</a:t>
            </a:r>
            <a:endParaRPr lang="de-CH" b="1" i="1" dirty="0"/>
          </a:p>
          <a:p>
            <a:pPr algn="ctr"/>
            <a:r>
              <a:rPr lang="de-CH" b="1" i="1" dirty="0" err="1"/>
              <a:t>Humidity</a:t>
            </a:r>
            <a:endParaRPr lang="de-CH" b="1" i="1" dirty="0"/>
          </a:p>
          <a:p>
            <a:pPr algn="ctr"/>
            <a:r>
              <a:rPr lang="de-CH" b="1" i="1" dirty="0"/>
              <a:t>Sensor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A939E7-5357-208B-29B9-F27CE8626105}"/>
              </a:ext>
            </a:extLst>
          </p:cNvPr>
          <p:cNvSpPr txBox="1"/>
          <p:nvPr/>
        </p:nvSpPr>
        <p:spPr>
          <a:xfrm>
            <a:off x="9220292" y="341834"/>
            <a:ext cx="15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/>
              <a:t>Raspberry Pi</a:t>
            </a:r>
          </a:p>
          <a:p>
            <a:pPr algn="ctr"/>
            <a:r>
              <a:rPr lang="de-CH" b="1" i="1" dirty="0"/>
              <a:t>Connector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426407-CB61-F44A-8614-7BA8294E0039}"/>
              </a:ext>
            </a:extLst>
          </p:cNvPr>
          <p:cNvSpPr txBox="1"/>
          <p:nvPr/>
        </p:nvSpPr>
        <p:spPr>
          <a:xfrm>
            <a:off x="8309018" y="5015560"/>
            <a:ext cx="182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/>
              <a:t>Microcontroller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AD0378-558B-68BD-8102-9661BAE0B590}"/>
              </a:ext>
            </a:extLst>
          </p:cNvPr>
          <p:cNvSpPr txBox="1"/>
          <p:nvPr/>
        </p:nvSpPr>
        <p:spPr>
          <a:xfrm>
            <a:off x="9950765" y="3244333"/>
            <a:ext cx="159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 err="1"/>
              <a:t>Programming</a:t>
            </a:r>
            <a:endParaRPr lang="de-CH" b="1" i="1" dirty="0"/>
          </a:p>
          <a:p>
            <a:pPr algn="ctr"/>
            <a:r>
              <a:rPr lang="de-CH" b="1" i="1" dirty="0"/>
              <a:t>Interface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E0B066-425C-54A0-65AC-F43796081F34}"/>
              </a:ext>
            </a:extLst>
          </p:cNvPr>
          <p:cNvSpPr txBox="1"/>
          <p:nvPr/>
        </p:nvSpPr>
        <p:spPr>
          <a:xfrm>
            <a:off x="992531" y="292116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/>
              <a:t>7 Segment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8D9D80-6687-E7CC-51A0-ABE2C1B77452}"/>
              </a:ext>
            </a:extLst>
          </p:cNvPr>
          <p:cNvSpPr txBox="1"/>
          <p:nvPr/>
        </p:nvSpPr>
        <p:spPr>
          <a:xfrm>
            <a:off x="2060431" y="4152559"/>
            <a:ext cx="1050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/>
              <a:t>Shift</a:t>
            </a:r>
          </a:p>
          <a:p>
            <a:pPr algn="ctr"/>
            <a:r>
              <a:rPr lang="de-CH" b="1" i="1" dirty="0"/>
              <a:t>Register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4EADCC35-F064-B0F8-FDDD-587954866888}"/>
              </a:ext>
            </a:extLst>
          </p:cNvPr>
          <p:cNvCxnSpPr>
            <a:stCxn id="5" idx="3"/>
          </p:cNvCxnSpPr>
          <p:nvPr/>
        </p:nvCxnSpPr>
        <p:spPr>
          <a:xfrm>
            <a:off x="2415562" y="1434809"/>
            <a:ext cx="446510" cy="22939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CAAA0221-A49F-A87E-B1BA-F3E70ECCF0B9}"/>
              </a:ext>
            </a:extLst>
          </p:cNvPr>
          <p:cNvCxnSpPr>
            <a:stCxn id="9" idx="3"/>
          </p:cNvCxnSpPr>
          <p:nvPr/>
        </p:nvCxnSpPr>
        <p:spPr>
          <a:xfrm flipV="1">
            <a:off x="2281666" y="2514600"/>
            <a:ext cx="2016014" cy="59123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99DF0C1-80EB-099F-A793-ACC4EC10C6D2}"/>
              </a:ext>
            </a:extLst>
          </p:cNvPr>
          <p:cNvCxnSpPr/>
          <p:nvPr/>
        </p:nvCxnSpPr>
        <p:spPr>
          <a:xfrm flipV="1">
            <a:off x="3110848" y="3428999"/>
            <a:ext cx="1561736" cy="104672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C6A55D77-C487-27A7-39B6-53E3DA348CD0}"/>
              </a:ext>
            </a:extLst>
          </p:cNvPr>
          <p:cNvCxnSpPr>
            <a:stCxn id="4" idx="0"/>
          </p:cNvCxnSpPr>
          <p:nvPr/>
        </p:nvCxnSpPr>
        <p:spPr>
          <a:xfrm rot="16200000" flipV="1">
            <a:off x="6477890" y="4950401"/>
            <a:ext cx="863001" cy="55998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C552751E-2EA8-4D21-D44D-46BBB9CB2761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8324859" y="4120125"/>
            <a:ext cx="717880" cy="107298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DD244900-5D38-9E3C-951E-3DDE5875C5E2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9317737" y="3567499"/>
            <a:ext cx="633029" cy="58506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90360BFC-90B5-0735-C74A-842C7E8C2485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8449056" y="664999"/>
            <a:ext cx="771236" cy="32316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749CD1C-BD49-6A40-EF4F-AF927BE96D32}"/>
              </a:ext>
            </a:extLst>
          </p:cNvPr>
          <p:cNvSpPr txBox="1"/>
          <p:nvPr/>
        </p:nvSpPr>
        <p:spPr>
          <a:xfrm>
            <a:off x="9634251" y="183771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/>
              <a:t>Button</a:t>
            </a:r>
          </a:p>
        </p:txBody>
      </p:sp>
      <p:cxnSp>
        <p:nvCxnSpPr>
          <p:cNvPr id="30" name="Verbinder: gekrümmt 29">
            <a:extLst>
              <a:ext uri="{FF2B5EF4-FFF2-40B4-BE49-F238E27FC236}">
                <a16:creationId xmlns:a16="http://schemas.microsoft.com/office/drawing/2014/main" id="{7F1ACE40-B520-CC03-503C-554B6C5ED89F}"/>
              </a:ext>
            </a:extLst>
          </p:cNvPr>
          <p:cNvCxnSpPr>
            <a:cxnSpLocks/>
          </p:cNvCxnSpPr>
          <p:nvPr/>
        </p:nvCxnSpPr>
        <p:spPr>
          <a:xfrm rot="5400000">
            <a:off x="8831872" y="2156392"/>
            <a:ext cx="1176814" cy="11588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Rechteck, Spielstandanzeige enthält.&#10;&#10;Automatisch generierte Beschreibung">
            <a:extLst>
              <a:ext uri="{FF2B5EF4-FFF2-40B4-BE49-F238E27FC236}">
                <a16:creationId xmlns:a16="http://schemas.microsoft.com/office/drawing/2014/main" id="{49C2ED04-5A58-5CDD-9B70-26E69CD1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1023602"/>
            <a:ext cx="7335274" cy="481079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9766C94-0F0D-129E-D2E0-14A6095AECEF}"/>
              </a:ext>
            </a:extLst>
          </p:cNvPr>
          <p:cNvSpPr txBox="1"/>
          <p:nvPr/>
        </p:nvSpPr>
        <p:spPr>
          <a:xfrm>
            <a:off x="382130" y="168349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/>
              <a:t>7 Segment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67235AB6-319D-2E21-EE23-48EBB853A0B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71265" y="1868160"/>
            <a:ext cx="988808" cy="57947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CB25271-E43D-6276-0CAF-BCE415E1555A}"/>
              </a:ext>
            </a:extLst>
          </p:cNvPr>
          <p:cNvSpPr txBox="1"/>
          <p:nvPr/>
        </p:nvSpPr>
        <p:spPr>
          <a:xfrm>
            <a:off x="10520735" y="3867895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/>
              <a:t>Button</a:t>
            </a:r>
          </a:p>
        </p:txBody>
      </p: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AD1A6357-9C5C-2554-1CA8-07B1E8BBAB9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839201" y="4052561"/>
            <a:ext cx="1681535" cy="445548"/>
          </a:xfrm>
          <a:prstGeom prst="curvedConnector3">
            <a:avLst>
              <a:gd name="adj1" fmla="val 406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BAA0D90-1CA0-CF63-1765-FA4A3C94E7CD}"/>
              </a:ext>
            </a:extLst>
          </p:cNvPr>
          <p:cNvSpPr txBox="1"/>
          <p:nvPr/>
        </p:nvSpPr>
        <p:spPr>
          <a:xfrm>
            <a:off x="9528966" y="377271"/>
            <a:ext cx="159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i="1" dirty="0" err="1"/>
              <a:t>Programming</a:t>
            </a:r>
            <a:endParaRPr lang="de-CH" b="1" i="1" dirty="0"/>
          </a:p>
          <a:p>
            <a:pPr algn="ctr"/>
            <a:r>
              <a:rPr lang="de-CH" b="1" i="1" dirty="0"/>
              <a:t>Interface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632140C7-8B76-ADCC-2C80-471BF5A54FD6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8312728" y="700436"/>
            <a:ext cx="1216239" cy="77738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B0A2A19-96CB-B738-0CB8-04CC55A78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0574"/>
              </p:ext>
            </p:extLst>
          </p:nvPr>
        </p:nvGraphicFramePr>
        <p:xfrm>
          <a:off x="640080" y="1254125"/>
          <a:ext cx="11234102" cy="4466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1181680200"/>
                    </a:ext>
                  </a:extLst>
                </a:gridCol>
                <a:gridCol w="659279">
                  <a:extLst>
                    <a:ext uri="{9D8B030D-6E8A-4147-A177-3AD203B41FA5}">
                      <a16:colId xmlns:a16="http://schemas.microsoft.com/office/drawing/2014/main" val="2039008969"/>
                    </a:ext>
                  </a:extLst>
                </a:gridCol>
                <a:gridCol w="1356076">
                  <a:extLst>
                    <a:ext uri="{9D8B030D-6E8A-4147-A177-3AD203B41FA5}">
                      <a16:colId xmlns:a16="http://schemas.microsoft.com/office/drawing/2014/main" val="2532443405"/>
                    </a:ext>
                  </a:extLst>
                </a:gridCol>
                <a:gridCol w="759419">
                  <a:extLst>
                    <a:ext uri="{9D8B030D-6E8A-4147-A177-3AD203B41FA5}">
                      <a16:colId xmlns:a16="http://schemas.microsoft.com/office/drawing/2014/main" val="636927042"/>
                    </a:ext>
                  </a:extLst>
                </a:gridCol>
                <a:gridCol w="1667469">
                  <a:extLst>
                    <a:ext uri="{9D8B030D-6E8A-4147-A177-3AD203B41FA5}">
                      <a16:colId xmlns:a16="http://schemas.microsoft.com/office/drawing/2014/main" val="4234145594"/>
                    </a:ext>
                  </a:extLst>
                </a:gridCol>
                <a:gridCol w="1685400">
                  <a:extLst>
                    <a:ext uri="{9D8B030D-6E8A-4147-A177-3AD203B41FA5}">
                      <a16:colId xmlns:a16="http://schemas.microsoft.com/office/drawing/2014/main" val="3494783786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025614290"/>
                    </a:ext>
                  </a:extLst>
                </a:gridCol>
                <a:gridCol w="1164467">
                  <a:extLst>
                    <a:ext uri="{9D8B030D-6E8A-4147-A177-3AD203B41FA5}">
                      <a16:colId xmlns:a16="http://schemas.microsoft.com/office/drawing/2014/main" val="2337969105"/>
                    </a:ext>
                  </a:extLst>
                </a:gridCol>
                <a:gridCol w="1206093">
                  <a:extLst>
                    <a:ext uri="{9D8B030D-6E8A-4147-A177-3AD203B41FA5}">
                      <a16:colId xmlns:a16="http://schemas.microsoft.com/office/drawing/2014/main" val="1177736684"/>
                    </a:ext>
                  </a:extLst>
                </a:gridCol>
              </a:tblGrid>
              <a:tr h="181483"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Designator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Quantity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Comment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Supplier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Supplier Part </a:t>
                      </a:r>
                    </a:p>
                    <a:p>
                      <a:pPr algn="ctr" fontAlgn="b"/>
                      <a:r>
                        <a:rPr lang="de-CH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>
                          <a:solidFill>
                            <a:schemeClr val="bg1"/>
                          </a:solidFill>
                          <a:effectLst/>
                        </a:rPr>
                        <a:t>Manufacturer Part Number</a:t>
                      </a:r>
                      <a:endParaRPr lang="de-CH" sz="1200" b="1" i="1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@ 100 CHF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Price </a:t>
                      </a:r>
                    </a:p>
                    <a:p>
                      <a:pPr algn="ctr" fontAlgn="b"/>
                      <a:r>
                        <a:rPr lang="de-CH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@ 100 CHF</a:t>
                      </a:r>
                      <a:endParaRPr lang="de-CH" sz="1200" b="1" i="1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2609"/>
                  </a:ext>
                </a:extLst>
              </a:tr>
              <a:tr h="297913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BUZ300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AST1240MLTRQ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458-1094-1-ND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Mallory Sonalert Products Inc.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AST1240MLTRQ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1.175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1.175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2438481410"/>
                  </a:ext>
                </a:extLst>
              </a:tr>
              <a:tr h="297913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C300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CL05A106MP8NUB8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1276-6830-1-ND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Samsung Electro-Mechanics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CL05A106MP8NUB8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0.1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0.1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800369101"/>
                  </a:ext>
                </a:extLst>
              </a:tr>
              <a:tr h="297913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C301-C308, C400-C405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12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GRM155R62A104KE14D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490-10458-1-ND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Murata Electronics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GRM155R62A104KE14D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0.01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0.12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2575052326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C305, C306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2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CC0402BRNPO9BN9R0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311-1629-1-ND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Yageo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CC0402BRNPO9BN9R0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0.01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0.02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467585595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D400-D405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>
                          <a:effectLst/>
                        </a:rPr>
                        <a:t>6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INND-TS40RCB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1830-1155-ND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Inolux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INND-TS40RCB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0.32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1.92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3792001465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J300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3220-10-0300-00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1175-1629-ND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CNC Tech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3220-10-0300-00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0.47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0.47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2815955044"/>
                  </a:ext>
                </a:extLst>
              </a:tr>
              <a:tr h="297913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J500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ESW-120-23-T-D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2031-ESW-120-23-T-D-ND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Samtec Inc.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ESW-120-23-T-D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4.12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4.12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2729315185"/>
                  </a:ext>
                </a:extLst>
              </a:tr>
              <a:tr h="297913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R300-R307, R400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9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RMCF0402FT4K70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 err="1">
                          <a:effectLst/>
                        </a:rPr>
                        <a:t>Digi</a:t>
                      </a:r>
                      <a:r>
                        <a:rPr lang="de-CH" sz="900" u="none" strike="noStrike" dirty="0">
                          <a:effectLst/>
                        </a:rPr>
                        <a:t>-Key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RMCF0402FT4K70CT-ND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 err="1">
                          <a:effectLst/>
                        </a:rPr>
                        <a:t>Stackpole</a:t>
                      </a:r>
                      <a:r>
                        <a:rPr lang="de-CH" sz="900" u="none" strike="noStrike" dirty="0">
                          <a:effectLst/>
                        </a:rPr>
                        <a:t> Electronics </a:t>
                      </a:r>
                      <a:r>
                        <a:rPr lang="de-CH" sz="900" u="none" strike="noStrike" dirty="0" err="1">
                          <a:effectLst/>
                        </a:rPr>
                        <a:t>Inc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RMCF0402FT4K70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0.01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0.09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940671675"/>
                  </a:ext>
                </a:extLst>
              </a:tr>
              <a:tr h="442356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R401-R448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48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RMCF0402FT470R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738-RMCF0402FT470RCT-ND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Stackpole Electronics Inc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RMCF0402FT470R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0.01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0.48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1118976611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S300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KMR211GLFS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401-1426-1-ND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C&amp;K Components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KMR211GLFS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0.36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0.36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599687758"/>
                  </a:ext>
                </a:extLst>
              </a:tr>
              <a:tr h="297913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SW300-SW303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4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MX1A-E1NW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CH197-ND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Cherry Americas LLC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MX1A-E1NW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1.05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4.2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831166091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U300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>
                          <a:effectLst/>
                        </a:rPr>
                        <a:t>1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STM32L010C6T6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497-19662-ND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STMicroelectronics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STM32L010C6T6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0.923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0.923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3951930541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U301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SHT31-DIS-B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1649-1011-1-ND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Sensirion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SHT31-DIS-B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2.74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>
                          <a:effectLst/>
                        </a:rPr>
                        <a:t>2.74</a:t>
                      </a:r>
                      <a:endParaRPr lang="de-CH" sz="9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2101364844"/>
                  </a:ext>
                </a:extLst>
              </a:tr>
              <a:tr h="442356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U400-U405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6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SN74HCS264PWR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296-SN74HCS264PWRCT-ND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Texas Instruments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SN74HCS264PWR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0.1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0.6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762595760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X300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ABS07-32.768KHZ-6-T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Digi-Key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535-11898-1-ND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Abracon LLC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ABS07-32.768KHZ-6-T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0.47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0.47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293832238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PCB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u="none" strike="noStrike" dirty="0">
                          <a:effectLst/>
                        </a:rPr>
                        <a:t>1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>
                          <a:effectLst/>
                        </a:rPr>
                        <a:t> 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JLCPCB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 dirty="0" err="1">
                          <a:effectLst/>
                        </a:rPr>
                        <a:t>pi_clock</a:t>
                      </a:r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JLCPCB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pi_clock</a:t>
                      </a:r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2.67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1" u="none" strike="noStrike" dirty="0">
                          <a:effectLst/>
                        </a:rPr>
                        <a:t>2.67</a:t>
                      </a:r>
                      <a:endParaRPr lang="de-CH" sz="9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1071586970"/>
                  </a:ext>
                </a:extLst>
              </a:tr>
              <a:tr h="153470"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i="1" u="none" strike="noStrike" dirty="0">
                          <a:effectLst/>
                        </a:rPr>
                        <a:t>Total</a:t>
                      </a:r>
                      <a:endParaRPr lang="de-CH" sz="1200" b="1" i="1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i="1" u="none" strike="noStrike" dirty="0">
                          <a:effectLst/>
                        </a:rPr>
                        <a:t>20.46</a:t>
                      </a:r>
                      <a:endParaRPr lang="de-CH" sz="1200" b="1" i="1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28" marR="9028" marT="9028" marB="0"/>
                </a:tc>
                <a:extLst>
                  <a:ext uri="{0D108BD9-81ED-4DB2-BD59-A6C34878D82A}">
                    <a16:rowId xmlns:a16="http://schemas.microsoft.com/office/drawing/2014/main" val="377493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175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Tahoma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Sinan Uyan</dc:creator>
  <cp:lastModifiedBy>Sinan Uyan</cp:lastModifiedBy>
  <cp:revision>4</cp:revision>
  <dcterms:created xsi:type="dcterms:W3CDTF">2024-10-17T19:21:17Z</dcterms:created>
  <dcterms:modified xsi:type="dcterms:W3CDTF">2024-10-17T20:09:23Z</dcterms:modified>
</cp:coreProperties>
</file>