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7"/>
  </p:notesMasterIdLst>
  <p:sldIdLst>
    <p:sldId id="256" r:id="rId2"/>
    <p:sldId id="269" r:id="rId3"/>
    <p:sldId id="257" r:id="rId4"/>
    <p:sldId id="258" r:id="rId5"/>
    <p:sldId id="270" r:id="rId6"/>
    <p:sldId id="261" r:id="rId7"/>
    <p:sldId id="262" r:id="rId8"/>
    <p:sldId id="259" r:id="rId9"/>
    <p:sldId id="260" r:id="rId10"/>
    <p:sldId id="263" r:id="rId11"/>
    <p:sldId id="264" r:id="rId12"/>
    <p:sldId id="265" r:id="rId13"/>
    <p:sldId id="266" r:id="rId14"/>
    <p:sldId id="268"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1" autoAdjust="0"/>
    <p:restoredTop sz="94576" autoAdjust="0"/>
  </p:normalViewPr>
  <p:slideViewPr>
    <p:cSldViewPr>
      <p:cViewPr>
        <p:scale>
          <a:sx n="77" d="100"/>
          <a:sy n="77" d="100"/>
        </p:scale>
        <p:origin x="-312"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632F96-0D64-4224-B0D7-5F281A669E87}" type="datetimeFigureOut">
              <a:rPr lang="tr-TR" smtClean="0"/>
              <a:pPr/>
              <a:t>03.11.2010</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8E60BF-EE5F-4047-9A8C-B5164777E460}" type="slidenum">
              <a:rPr lang="tr-TR" smtClean="0"/>
              <a:pPr/>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0E8E60BF-EE5F-4047-9A8C-B5164777E460}" type="slidenum">
              <a:rPr lang="tr-TR" smtClean="0"/>
              <a:pPr/>
              <a:t>1</a:t>
            </a:fld>
            <a:endParaRPr 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0E8E60BF-EE5F-4047-9A8C-B5164777E460}" type="slidenum">
              <a:rPr lang="tr-TR" smtClean="0"/>
              <a:pPr/>
              <a:t>10</a:t>
            </a:fld>
            <a:endParaRPr lang="tr-T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0E8E60BF-EE5F-4047-9A8C-B5164777E460}" type="slidenum">
              <a:rPr lang="tr-TR" smtClean="0"/>
              <a:pPr/>
              <a:t>11</a:t>
            </a:fld>
            <a:endParaRPr lang="tr-T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0E8E60BF-EE5F-4047-9A8C-B5164777E460}" type="slidenum">
              <a:rPr lang="tr-TR" smtClean="0"/>
              <a:pPr/>
              <a:t>12</a:t>
            </a:fld>
            <a:endParaRPr lang="tr-T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0E8E60BF-EE5F-4047-9A8C-B5164777E460}" type="slidenum">
              <a:rPr lang="tr-TR" smtClean="0"/>
              <a:pPr/>
              <a:t>13</a:t>
            </a:fld>
            <a:endParaRPr lang="tr-T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0E8E60BF-EE5F-4047-9A8C-B5164777E460}" type="slidenum">
              <a:rPr lang="tr-TR" smtClean="0"/>
              <a:pPr/>
              <a:t>14</a:t>
            </a:fld>
            <a:endParaRPr lang="tr-T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0E8E60BF-EE5F-4047-9A8C-B5164777E460}" type="slidenum">
              <a:rPr lang="tr-TR" smtClean="0"/>
              <a:pPr/>
              <a:t>15</a:t>
            </a:fld>
            <a:endParaRPr lang="tr-T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0E8E60BF-EE5F-4047-9A8C-B5164777E460}" type="slidenum">
              <a:rPr lang="tr-TR" smtClean="0"/>
              <a:pPr/>
              <a:t>2</a:t>
            </a:fld>
            <a:endParaRPr lang="tr-T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0E8E60BF-EE5F-4047-9A8C-B5164777E460}" type="slidenum">
              <a:rPr lang="tr-TR" smtClean="0"/>
              <a:pPr/>
              <a:t>3</a:t>
            </a:fld>
            <a:endParaRPr lang="tr-T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0E8E60BF-EE5F-4047-9A8C-B5164777E460}" type="slidenum">
              <a:rPr lang="tr-TR" smtClean="0"/>
              <a:pPr/>
              <a:t>4</a:t>
            </a:fld>
            <a:endParaRPr lang="tr-T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0E8E60BF-EE5F-4047-9A8C-B5164777E460}" type="slidenum">
              <a:rPr lang="tr-TR" smtClean="0"/>
              <a:pPr/>
              <a:t>5</a:t>
            </a:fld>
            <a:endParaRPr lang="tr-T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0E8E60BF-EE5F-4047-9A8C-B5164777E460}" type="slidenum">
              <a:rPr lang="tr-TR" smtClean="0"/>
              <a:pPr/>
              <a:t>6</a:t>
            </a:fld>
            <a:endParaRPr lang="tr-T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0E8E60BF-EE5F-4047-9A8C-B5164777E460}" type="slidenum">
              <a:rPr lang="tr-TR" smtClean="0"/>
              <a:pPr/>
              <a:t>7</a:t>
            </a:fld>
            <a:endParaRPr lang="tr-T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0E8E60BF-EE5F-4047-9A8C-B5164777E460}" type="slidenum">
              <a:rPr lang="tr-TR" smtClean="0"/>
              <a:pPr/>
              <a:t>8</a:t>
            </a:fld>
            <a:endParaRPr lang="tr-T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tr-TR"/>
          </a:p>
        </p:txBody>
      </p:sp>
      <p:sp>
        <p:nvSpPr>
          <p:cNvPr id="4" name="Slide Number Placeholder 3"/>
          <p:cNvSpPr>
            <a:spLocks noGrp="1"/>
          </p:cNvSpPr>
          <p:nvPr>
            <p:ph type="sldNum" sz="quarter" idx="10"/>
          </p:nvPr>
        </p:nvSpPr>
        <p:spPr/>
        <p:txBody>
          <a:bodyPr/>
          <a:lstStyle/>
          <a:p>
            <a:fld id="{0E8E60BF-EE5F-4047-9A8C-B5164777E460}" type="slidenum">
              <a:rPr lang="tr-TR" smtClean="0"/>
              <a:pPr/>
              <a:t>9</a:t>
            </a:fld>
            <a:endParaRPr lang="tr-T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r>
              <a:rPr lang="en-US" smtClean="0"/>
              <a:t>5/26/2010</a:t>
            </a:r>
            <a:endParaRPr lang="en-US"/>
          </a:p>
        </p:txBody>
      </p:sp>
      <p:sp>
        <p:nvSpPr>
          <p:cNvPr id="17" name="Footer Placeholder 16"/>
          <p:cNvSpPr>
            <a:spLocks noGrp="1"/>
          </p:cNvSpPr>
          <p:nvPr>
            <p:ph type="ftr" sz="quarter" idx="11"/>
          </p:nvPr>
        </p:nvSpPr>
        <p:spPr/>
        <p:txBody>
          <a:bodyPr/>
          <a:lstStyle/>
          <a:p>
            <a:r>
              <a:rPr lang="en-US" smtClean="0"/>
              <a:t>Forest Fire Detection with Wireless Sensor Networks</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5/26/2010</a:t>
            </a:r>
            <a:endParaRPr lang="en-US"/>
          </a:p>
        </p:txBody>
      </p:sp>
      <p:sp>
        <p:nvSpPr>
          <p:cNvPr id="5" name="Footer Placeholder 4"/>
          <p:cNvSpPr>
            <a:spLocks noGrp="1"/>
          </p:cNvSpPr>
          <p:nvPr>
            <p:ph type="ftr" sz="quarter" idx="11"/>
          </p:nvPr>
        </p:nvSpPr>
        <p:spPr/>
        <p:txBody>
          <a:bodyPr/>
          <a:lstStyle/>
          <a:p>
            <a:r>
              <a:rPr lang="en-US" smtClean="0"/>
              <a:t>Forest Fire Detection with Wireless Sensor Networks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r>
              <a:rPr lang="en-US" smtClean="0"/>
              <a:t>5/26/2010</a:t>
            </a:r>
            <a:endParaRPr lang="en-US"/>
          </a:p>
        </p:txBody>
      </p:sp>
      <p:sp>
        <p:nvSpPr>
          <p:cNvPr id="5" name="Footer Placeholder 4"/>
          <p:cNvSpPr>
            <a:spLocks noGrp="1"/>
          </p:cNvSpPr>
          <p:nvPr>
            <p:ph type="ftr" sz="quarter" idx="11"/>
          </p:nvPr>
        </p:nvSpPr>
        <p:spPr/>
        <p:txBody>
          <a:bodyPr/>
          <a:lstStyle/>
          <a:p>
            <a:r>
              <a:rPr lang="en-US" smtClean="0"/>
              <a:t>Forest Fire Detection with Wireless Sensor Networks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r>
              <a:rPr lang="en-US" smtClean="0"/>
              <a:t>5/26/2010</a:t>
            </a:r>
            <a:endParaRPr lang="en-US"/>
          </a:p>
        </p:txBody>
      </p:sp>
      <p:sp>
        <p:nvSpPr>
          <p:cNvPr id="5" name="Footer Placeholder 4"/>
          <p:cNvSpPr>
            <a:spLocks noGrp="1"/>
          </p:cNvSpPr>
          <p:nvPr>
            <p:ph type="ftr" sz="quarter" idx="11"/>
          </p:nvPr>
        </p:nvSpPr>
        <p:spPr/>
        <p:txBody>
          <a:bodyPr/>
          <a:lstStyle/>
          <a:p>
            <a:r>
              <a:rPr lang="en-US" smtClean="0"/>
              <a:t>Forest Fire Detection with Wireless Sensor Networks</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r>
              <a:rPr lang="en-US" smtClean="0"/>
              <a:t>5/26/2010</a:t>
            </a:r>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Forest Fire Detection with Wireless Sensor Networks</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r>
              <a:rPr lang="en-US" smtClean="0"/>
              <a:t>5/26/2010</a:t>
            </a:r>
            <a:endParaRPr lang="en-US"/>
          </a:p>
        </p:txBody>
      </p:sp>
      <p:sp>
        <p:nvSpPr>
          <p:cNvPr id="6" name="Footer Placeholder 5"/>
          <p:cNvSpPr>
            <a:spLocks noGrp="1"/>
          </p:cNvSpPr>
          <p:nvPr>
            <p:ph type="ftr" sz="quarter" idx="11"/>
          </p:nvPr>
        </p:nvSpPr>
        <p:spPr/>
        <p:txBody>
          <a:bodyPr/>
          <a:lstStyle/>
          <a:p>
            <a:r>
              <a:rPr lang="en-US" smtClean="0"/>
              <a:t>Forest Fire Detection with Wireless Sensor Networks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r>
              <a:rPr lang="en-US" smtClean="0"/>
              <a:t>5/26/2010</a:t>
            </a:r>
            <a:endParaRPr lang="en-US"/>
          </a:p>
        </p:txBody>
      </p:sp>
      <p:sp>
        <p:nvSpPr>
          <p:cNvPr id="8" name="Footer Placeholder 7"/>
          <p:cNvSpPr>
            <a:spLocks noGrp="1"/>
          </p:cNvSpPr>
          <p:nvPr>
            <p:ph type="ftr" sz="quarter" idx="11"/>
          </p:nvPr>
        </p:nvSpPr>
        <p:spPr/>
        <p:txBody>
          <a:bodyPr/>
          <a:lstStyle/>
          <a:p>
            <a:r>
              <a:rPr lang="en-US" smtClean="0"/>
              <a:t>Forest Fire Detection with Wireless Sensor Networks</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r>
              <a:rPr lang="en-US" smtClean="0"/>
              <a:t>5/26/2010</a:t>
            </a:r>
            <a:endParaRPr lang="en-US"/>
          </a:p>
        </p:txBody>
      </p:sp>
      <p:sp>
        <p:nvSpPr>
          <p:cNvPr id="4" name="Footer Placeholder 3"/>
          <p:cNvSpPr>
            <a:spLocks noGrp="1"/>
          </p:cNvSpPr>
          <p:nvPr>
            <p:ph type="ftr" sz="quarter" idx="11"/>
          </p:nvPr>
        </p:nvSpPr>
        <p:spPr/>
        <p:txBody>
          <a:bodyPr/>
          <a:lstStyle/>
          <a:p>
            <a:r>
              <a:rPr lang="en-US" smtClean="0"/>
              <a:t>Forest Fire Detection with Wireless Sensor Networks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5/26/2010</a:t>
            </a:r>
            <a:endParaRPr lang="en-US"/>
          </a:p>
        </p:txBody>
      </p:sp>
      <p:sp>
        <p:nvSpPr>
          <p:cNvPr id="3" name="Footer Placeholder 2"/>
          <p:cNvSpPr>
            <a:spLocks noGrp="1"/>
          </p:cNvSpPr>
          <p:nvPr>
            <p:ph type="ftr" sz="quarter" idx="11"/>
          </p:nvPr>
        </p:nvSpPr>
        <p:spPr/>
        <p:txBody>
          <a:bodyPr/>
          <a:lstStyle/>
          <a:p>
            <a:r>
              <a:rPr lang="en-US" smtClean="0"/>
              <a:t>Forest Fire Detection with Wireless Sensor Networks</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5/26/2010</a:t>
            </a:r>
            <a:endParaRPr lang="en-US"/>
          </a:p>
        </p:txBody>
      </p:sp>
      <p:sp>
        <p:nvSpPr>
          <p:cNvPr id="6" name="Footer Placeholder 5"/>
          <p:cNvSpPr>
            <a:spLocks noGrp="1"/>
          </p:cNvSpPr>
          <p:nvPr>
            <p:ph type="ftr" sz="quarter" idx="11"/>
          </p:nvPr>
        </p:nvSpPr>
        <p:spPr/>
        <p:txBody>
          <a:bodyPr/>
          <a:lstStyle/>
          <a:p>
            <a:r>
              <a:rPr lang="en-US" smtClean="0"/>
              <a:t>Forest Fire Detection with Wireless Sensor Networks</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r>
              <a:rPr lang="en-US" smtClean="0"/>
              <a:t>5/26/2010</a:t>
            </a:r>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Forest Fire Detection with Wireless Sensor Networks</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r>
              <a:rPr lang="en-US" smtClean="0"/>
              <a:t>5/26/2010</a:t>
            </a:r>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Forest Fire Detection with Wireless Sensor Networks</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43000" y="3505200"/>
            <a:ext cx="7010400" cy="609600"/>
          </a:xfrm>
        </p:spPr>
        <p:txBody>
          <a:bodyPr>
            <a:normAutofit/>
          </a:bodyPr>
          <a:lstStyle/>
          <a:p>
            <a:r>
              <a:rPr lang="en-US" sz="2400" dirty="0" err="1" smtClean="0">
                <a:latin typeface="Times New Roman" pitchFamily="18" charset="0"/>
                <a:cs typeface="Times New Roman" pitchFamily="18" charset="0"/>
              </a:rPr>
              <a:t>Çağdaş</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Döner</a:t>
            </a:r>
            <a:endParaRPr lang="tr-TR" dirty="0" smtClean="0">
              <a:latin typeface="Times New Roman" pitchFamily="18" charset="0"/>
              <a:cs typeface="Times New Roman" pitchFamily="18" charset="0"/>
            </a:endParaRPr>
          </a:p>
          <a:p>
            <a:endParaRPr lang="tr-TR" dirty="0" smtClean="0">
              <a:latin typeface="Times New Roman" pitchFamily="18" charset="0"/>
              <a:cs typeface="Times New Roman" pitchFamily="18" charset="0"/>
            </a:endParaRPr>
          </a:p>
          <a:p>
            <a:endParaRPr lang="tr-TR" dirty="0" smtClean="0"/>
          </a:p>
          <a:p>
            <a:endParaRPr lang="tr-TR" dirty="0"/>
          </a:p>
        </p:txBody>
      </p:sp>
      <p:sp>
        <p:nvSpPr>
          <p:cNvPr id="2" name="Title 1"/>
          <p:cNvSpPr>
            <a:spLocks noGrp="1"/>
          </p:cNvSpPr>
          <p:nvPr>
            <p:ph type="ctrTitle"/>
          </p:nvPr>
        </p:nvSpPr>
        <p:spPr/>
        <p:txBody>
          <a:bodyPr>
            <a:normAutofit/>
          </a:bodyPr>
          <a:lstStyle/>
          <a:p>
            <a:r>
              <a:rPr lang="tr-TR" dirty="0" smtClean="0"/>
              <a:t>Kablosuz Algılayıcı Ağları</a:t>
            </a:r>
            <a:br>
              <a:rPr lang="tr-TR" dirty="0" smtClean="0"/>
            </a:br>
            <a:r>
              <a:rPr lang="tr-TR" dirty="0" smtClean="0"/>
              <a:t>ile Yangın Tespit Sistemi</a:t>
            </a:r>
            <a:endParaRPr lang="tr-TR" dirty="0"/>
          </a:p>
        </p:txBody>
      </p:sp>
      <p:sp>
        <p:nvSpPr>
          <p:cNvPr id="4" name="Date Placeholder 3"/>
          <p:cNvSpPr>
            <a:spLocks noGrp="1"/>
          </p:cNvSpPr>
          <p:nvPr>
            <p:ph type="dt" sz="half" idx="10"/>
          </p:nvPr>
        </p:nvSpPr>
        <p:spPr/>
        <p:txBody>
          <a:bodyPr/>
          <a:lstStyle/>
          <a:p>
            <a:r>
              <a:rPr lang="tr-TR" dirty="0" smtClean="0"/>
              <a:t>04</a:t>
            </a:r>
            <a:r>
              <a:rPr lang="en-US" dirty="0" smtClean="0"/>
              <a:t>/</a:t>
            </a:r>
            <a:r>
              <a:rPr lang="tr-TR" dirty="0" smtClean="0"/>
              <a:t>11</a:t>
            </a:r>
            <a:r>
              <a:rPr lang="en-US" dirty="0" smtClean="0"/>
              <a:t>/2010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
        <p:nvSpPr>
          <p:cNvPr id="6" name="Footer Placeholder 5"/>
          <p:cNvSpPr>
            <a:spLocks noGrp="1"/>
          </p:cNvSpPr>
          <p:nvPr>
            <p:ph type="ftr" sz="quarter" idx="11"/>
          </p:nvPr>
        </p:nvSpPr>
        <p:spPr/>
        <p:txBody>
          <a:bodyPr/>
          <a:lstStyle/>
          <a:p>
            <a:r>
              <a:rPr lang="tr-TR" dirty="0" smtClean="0"/>
              <a:t>Kablosuz Algılayıcı </a:t>
            </a:r>
            <a:r>
              <a:rPr lang="tr-TR" dirty="0" smtClean="0"/>
              <a:t>Ağları ile </a:t>
            </a:r>
            <a:r>
              <a:rPr lang="tr-TR" dirty="0" smtClean="0"/>
              <a:t>Yangın Tespit Sistemi</a:t>
            </a:r>
            <a:endParaRPr lang="en-US" dirty="0"/>
          </a:p>
        </p:txBody>
      </p:sp>
      <p:sp>
        <p:nvSpPr>
          <p:cNvPr id="7" name="TextBox 6"/>
          <p:cNvSpPr txBox="1"/>
          <p:nvPr/>
        </p:nvSpPr>
        <p:spPr>
          <a:xfrm>
            <a:off x="4800600" y="5029200"/>
            <a:ext cx="3308919" cy="923330"/>
          </a:xfrm>
          <a:prstGeom prst="rect">
            <a:avLst/>
          </a:prstGeom>
          <a:noFill/>
        </p:spPr>
        <p:txBody>
          <a:bodyPr wrap="square" rtlCol="0">
            <a:spAutoFit/>
          </a:bodyPr>
          <a:lstStyle/>
          <a:p>
            <a:r>
              <a:rPr lang="tr-TR" dirty="0" smtClean="0">
                <a:solidFill>
                  <a:schemeClr val="tx1">
                    <a:lumMod val="65000"/>
                    <a:lumOff val="35000"/>
                  </a:schemeClr>
                </a:solidFill>
                <a:cs typeface="Times New Roman" pitchFamily="18" charset="0"/>
              </a:rPr>
              <a:t>Ege Üniversitesi </a:t>
            </a:r>
          </a:p>
          <a:p>
            <a:r>
              <a:rPr lang="tr-TR" dirty="0" smtClean="0">
                <a:solidFill>
                  <a:schemeClr val="tx1">
                    <a:lumMod val="65000"/>
                    <a:lumOff val="35000"/>
                  </a:schemeClr>
                </a:solidFill>
                <a:cs typeface="Times New Roman" pitchFamily="18" charset="0"/>
              </a:rPr>
              <a:t>Bilgisayar Mühendisliği Bölümü</a:t>
            </a:r>
          </a:p>
          <a:p>
            <a:r>
              <a:rPr lang="tr-TR" dirty="0" smtClean="0">
                <a:solidFill>
                  <a:schemeClr val="tx1">
                    <a:lumMod val="65000"/>
                    <a:lumOff val="35000"/>
                  </a:schemeClr>
                </a:solidFill>
                <a:cs typeface="Times New Roman" pitchFamily="18" charset="0"/>
              </a:rPr>
              <a:t>İzmir, Türkiye</a:t>
            </a:r>
            <a:endParaRPr lang="tr-TR" dirty="0">
              <a:solidFill>
                <a:schemeClr val="tx1">
                  <a:lumMod val="65000"/>
                  <a:lumOff val="35000"/>
                </a:schemeClr>
              </a:solidFill>
            </a:endParaRPr>
          </a:p>
        </p:txBody>
      </p:sp>
      <p:pic>
        <p:nvPicPr>
          <p:cNvPr id="8" name="Picture 2"/>
          <p:cNvPicPr>
            <a:picLocks noChangeAspect="1" noChangeArrowheads="1"/>
          </p:cNvPicPr>
          <p:nvPr/>
        </p:nvPicPr>
        <p:blipFill>
          <a:blip r:embed="rId3" cstate="print"/>
          <a:srcRect/>
          <a:stretch>
            <a:fillRect/>
          </a:stretch>
        </p:blipFill>
        <p:spPr bwMode="auto">
          <a:xfrm>
            <a:off x="7772400" y="5105400"/>
            <a:ext cx="759169" cy="760453"/>
          </a:xfrm>
          <a:prstGeom prst="rect">
            <a:avLst/>
          </a:prstGeom>
          <a:noFill/>
          <a:ln w="9525">
            <a:noFill/>
            <a:miter lim="800000"/>
            <a:headEnd/>
            <a:tailEnd/>
          </a:ln>
        </p:spPr>
      </p:pic>
      <p:sp>
        <p:nvSpPr>
          <p:cNvPr id="9" name="TextBox 8"/>
          <p:cNvSpPr txBox="1"/>
          <p:nvPr/>
        </p:nvSpPr>
        <p:spPr>
          <a:xfrm>
            <a:off x="685800" y="5029200"/>
            <a:ext cx="2667000" cy="1200329"/>
          </a:xfrm>
          <a:prstGeom prst="rect">
            <a:avLst/>
          </a:prstGeom>
          <a:noFill/>
        </p:spPr>
        <p:txBody>
          <a:bodyPr wrap="square" rtlCol="0">
            <a:spAutoFit/>
          </a:bodyPr>
          <a:lstStyle/>
          <a:p>
            <a:pPr algn="ctr"/>
            <a:r>
              <a:rPr lang="tr-TR" dirty="0" smtClean="0">
                <a:solidFill>
                  <a:schemeClr val="tx1">
                    <a:lumMod val="65000"/>
                    <a:lumOff val="35000"/>
                  </a:schemeClr>
                </a:solidFill>
              </a:rPr>
              <a:t>Gömülü Sistemler ve</a:t>
            </a:r>
          </a:p>
          <a:p>
            <a:pPr algn="ctr"/>
            <a:r>
              <a:rPr lang="tr-TR" dirty="0" smtClean="0">
                <a:solidFill>
                  <a:schemeClr val="tx1">
                    <a:lumMod val="65000"/>
                    <a:lumOff val="35000"/>
                  </a:schemeClr>
                </a:solidFill>
              </a:rPr>
              <a:t>Uygulamaları Sempozyumu</a:t>
            </a:r>
            <a:endParaRPr lang="tr-TR" dirty="0" smtClean="0">
              <a:solidFill>
                <a:schemeClr val="tx1">
                  <a:lumMod val="65000"/>
                  <a:lumOff val="35000"/>
                </a:schemeClr>
              </a:solidFill>
            </a:endParaRPr>
          </a:p>
          <a:p>
            <a:pPr algn="ctr"/>
            <a:r>
              <a:rPr lang="tr-TR" dirty="0" smtClean="0">
                <a:solidFill>
                  <a:schemeClr val="tx1">
                    <a:lumMod val="65000"/>
                    <a:lumOff val="35000"/>
                  </a:schemeClr>
                </a:solidFill>
              </a:rPr>
              <a:t>Kasım,4-5,2010</a:t>
            </a:r>
            <a:endParaRPr lang="tr-TR" dirty="0" smtClean="0">
              <a:solidFill>
                <a:schemeClr val="tx1">
                  <a:lumMod val="65000"/>
                  <a:lumOff val="35000"/>
                </a:schemeClr>
              </a:solidFill>
            </a:endParaRPr>
          </a:p>
          <a:p>
            <a:pPr algn="ctr"/>
            <a:r>
              <a:rPr lang="tr-TR" dirty="0" smtClean="0">
                <a:solidFill>
                  <a:schemeClr val="tx1">
                    <a:lumMod val="65000"/>
                    <a:lumOff val="35000"/>
                  </a:schemeClr>
                </a:solidFill>
              </a:rPr>
              <a:t>İTÜ, İstanbul</a:t>
            </a:r>
            <a:endParaRPr lang="tr-TR" dirty="0" smtClean="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Gerçekleştirim </a:t>
            </a:r>
            <a:r>
              <a:rPr lang="tr-TR" dirty="0" smtClean="0"/>
              <a:t>– I</a:t>
            </a:r>
            <a:endParaRPr lang="tr-TR" dirty="0"/>
          </a:p>
        </p:txBody>
      </p:sp>
      <p:sp>
        <p:nvSpPr>
          <p:cNvPr id="3" name="Content Placeholder 2"/>
          <p:cNvSpPr>
            <a:spLocks noGrp="1"/>
          </p:cNvSpPr>
          <p:nvPr>
            <p:ph sz="quarter" idx="1"/>
          </p:nvPr>
        </p:nvSpPr>
        <p:spPr>
          <a:xfrm>
            <a:off x="914400" y="1447800"/>
            <a:ext cx="7772400" cy="3200400"/>
          </a:xfrm>
        </p:spPr>
        <p:txBody>
          <a:bodyPr/>
          <a:lstStyle/>
          <a:p>
            <a:pPr algn="just"/>
            <a:r>
              <a:rPr lang="tr-TR" sz="2000" dirty="0" smtClean="0">
                <a:latin typeface="Times New Roman" pitchFamily="18" charset="0"/>
                <a:cs typeface="Times New Roman" pitchFamily="18" charset="0"/>
              </a:rPr>
              <a:t>Gerçekleştirimde kullanılan donanım platformu Genetlab </a:t>
            </a:r>
            <a:r>
              <a:rPr lang="tr-TR" sz="2000" dirty="0" smtClean="0">
                <a:latin typeface="Times New Roman" pitchFamily="18" charset="0"/>
                <a:cs typeface="Times New Roman" pitchFamily="18" charset="0"/>
              </a:rPr>
              <a:t>Sensenode </a:t>
            </a:r>
            <a:r>
              <a:rPr lang="tr-TR" sz="2000" dirty="0" smtClean="0">
                <a:latin typeface="Times New Roman" pitchFamily="18" charset="0"/>
                <a:cs typeface="Times New Roman" pitchFamily="18" charset="0"/>
              </a:rPr>
              <a:t>v.1.3’tür.</a:t>
            </a:r>
            <a:endParaRPr lang="tr-TR" sz="2000" dirty="0" smtClean="0">
              <a:latin typeface="Times New Roman" pitchFamily="18" charset="0"/>
              <a:cs typeface="Times New Roman" pitchFamily="18" charset="0"/>
            </a:endParaRPr>
          </a:p>
          <a:p>
            <a:pPr algn="just"/>
            <a:r>
              <a:rPr lang="tr-TR" sz="2000" dirty="0" smtClean="0">
                <a:latin typeface="Times New Roman" pitchFamily="18" charset="0"/>
                <a:cs typeface="Times New Roman" pitchFamily="18" charset="0"/>
              </a:rPr>
              <a:t>Sensenode platformu 16-bit </a:t>
            </a:r>
            <a:r>
              <a:rPr lang="tr-TR" sz="2000" dirty="0" smtClean="0">
                <a:latin typeface="Times New Roman" pitchFamily="18" charset="0"/>
                <a:cs typeface="Times New Roman" pitchFamily="18" charset="0"/>
              </a:rPr>
              <a:t>low-power MSP430 </a:t>
            </a:r>
            <a:r>
              <a:rPr lang="tr-TR" sz="2000" dirty="0" smtClean="0">
                <a:latin typeface="Times New Roman" pitchFamily="18" charset="0"/>
                <a:cs typeface="Times New Roman" pitchFamily="18" charset="0"/>
              </a:rPr>
              <a:t>mikro-denetleyici, 10kB </a:t>
            </a:r>
            <a:r>
              <a:rPr lang="tr-TR" sz="2000" dirty="0" smtClean="0">
                <a:latin typeface="Times New Roman" pitchFamily="18" charset="0"/>
                <a:cs typeface="Times New Roman" pitchFamily="18" charset="0"/>
              </a:rPr>
              <a:t>RAM, 48kB program </a:t>
            </a:r>
            <a:r>
              <a:rPr lang="tr-TR" sz="2000" dirty="0" smtClean="0">
                <a:latin typeface="Times New Roman" pitchFamily="18" charset="0"/>
                <a:cs typeface="Times New Roman" pitchFamily="18" charset="0"/>
              </a:rPr>
              <a:t>flash ve 1024kB harici flash bellekten oluşur.</a:t>
            </a:r>
            <a:endParaRPr lang="tr-TR" sz="2000" dirty="0" smtClean="0">
              <a:latin typeface="Times New Roman" pitchFamily="18" charset="0"/>
              <a:cs typeface="Times New Roman" pitchFamily="18" charset="0"/>
            </a:endParaRPr>
          </a:p>
          <a:p>
            <a:pPr algn="just"/>
            <a:r>
              <a:rPr lang="tr-TR" sz="2000" dirty="0" smtClean="0">
                <a:latin typeface="Times New Roman" pitchFamily="18" charset="0"/>
                <a:cs typeface="Times New Roman" pitchFamily="18" charset="0"/>
              </a:rPr>
              <a:t>Chipcon CC2420 haberleşme yongası, 2.4 GHz frekansında 250kbps veri iletim hızına sahiptir.</a:t>
            </a:r>
          </a:p>
          <a:p>
            <a:pPr algn="just"/>
            <a:r>
              <a:rPr lang="tr-TR" sz="2000" dirty="0" smtClean="0">
                <a:latin typeface="Times New Roman" pitchFamily="18" charset="0"/>
                <a:cs typeface="Times New Roman" pitchFamily="18" charset="0"/>
              </a:rPr>
              <a:t>SHT11 sıcaklık algılayıcısı da çevreden sıcaklık verilerini alır.</a:t>
            </a:r>
          </a:p>
          <a:p>
            <a:pPr>
              <a:buNone/>
            </a:pPr>
            <a:endParaRPr lang="tr-TR" dirty="0"/>
          </a:p>
        </p:txBody>
      </p:sp>
      <p:pic>
        <p:nvPicPr>
          <p:cNvPr id="4" name="graphics4"/>
          <p:cNvPicPr/>
          <p:nvPr/>
        </p:nvPicPr>
        <p:blipFill>
          <a:blip r:embed="rId3" cstate="print">
            <a:alphaModFix/>
            <a:lum/>
          </a:blip>
          <a:srcRect/>
          <a:stretch>
            <a:fillRect/>
          </a:stretch>
        </p:blipFill>
        <p:spPr>
          <a:xfrm>
            <a:off x="5715000" y="4495800"/>
            <a:ext cx="2362200" cy="1676400"/>
          </a:xfrm>
          <a:prstGeom prst="rect">
            <a:avLst/>
          </a:prstGeom>
          <a:ln>
            <a:noFill/>
          </a:ln>
          <a:effectLst>
            <a:outerShdw blurRad="292100" dist="139700" dir="2700000" algn="tl" rotWithShape="0">
              <a:srgbClr val="333333">
                <a:alpha val="65000"/>
              </a:srgbClr>
            </a:outerShdw>
          </a:effectLst>
        </p:spPr>
      </p:pic>
      <p:sp>
        <p:nvSpPr>
          <p:cNvPr id="5" name="Date Placeholder 4"/>
          <p:cNvSpPr>
            <a:spLocks noGrp="1"/>
          </p:cNvSpPr>
          <p:nvPr>
            <p:ph type="dt" sz="half" idx="10"/>
          </p:nvPr>
        </p:nvSpPr>
        <p:spPr/>
        <p:txBody>
          <a:bodyPr/>
          <a:lstStyle/>
          <a:p>
            <a:r>
              <a:rPr lang="tr-TR" dirty="0" smtClean="0"/>
              <a:t>04</a:t>
            </a:r>
            <a:r>
              <a:rPr lang="en-US" dirty="0" smtClean="0"/>
              <a:t>/</a:t>
            </a:r>
            <a:r>
              <a:rPr lang="tr-TR" dirty="0" smtClean="0"/>
              <a:t>11</a:t>
            </a:r>
            <a:r>
              <a:rPr lang="en-US" dirty="0" smtClean="0"/>
              <a:t>/2010</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Footer Placeholder 6"/>
          <p:cNvSpPr>
            <a:spLocks noGrp="1"/>
          </p:cNvSpPr>
          <p:nvPr>
            <p:ph type="ftr" sz="quarter" idx="11"/>
          </p:nvPr>
        </p:nvSpPr>
        <p:spPr/>
        <p:txBody>
          <a:bodyPr/>
          <a:lstStyle/>
          <a:p>
            <a:r>
              <a:rPr lang="tr-TR" dirty="0" smtClean="0"/>
              <a:t>Kablosuz Algılayıcı Ağları ile Yangın Tespit Sistemi</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Gerçekleştirim </a:t>
            </a:r>
            <a:r>
              <a:rPr lang="tr-TR" dirty="0" smtClean="0"/>
              <a:t>– II</a:t>
            </a:r>
            <a:endParaRPr lang="tr-TR" dirty="0"/>
          </a:p>
        </p:txBody>
      </p:sp>
      <p:sp>
        <p:nvSpPr>
          <p:cNvPr id="3" name="Content Placeholder 2"/>
          <p:cNvSpPr>
            <a:spLocks noGrp="1"/>
          </p:cNvSpPr>
          <p:nvPr>
            <p:ph sz="quarter" idx="1"/>
          </p:nvPr>
        </p:nvSpPr>
        <p:spPr>
          <a:xfrm>
            <a:off x="914400" y="1524000"/>
            <a:ext cx="7772400" cy="2286000"/>
          </a:xfrm>
        </p:spPr>
        <p:txBody>
          <a:bodyPr>
            <a:normAutofit/>
          </a:bodyPr>
          <a:lstStyle/>
          <a:p>
            <a:pPr algn="just"/>
            <a:r>
              <a:rPr lang="tr-TR" sz="2200" dirty="0" smtClean="0">
                <a:latin typeface="Times New Roman" pitchFamily="18" charset="0"/>
                <a:cs typeface="Times New Roman" pitchFamily="18" charset="0"/>
              </a:rPr>
              <a:t>Sistem TinyOS işletim sistemi ve nesC programlama dili kullanılarak gerçekleştirilmiştir.</a:t>
            </a:r>
            <a:endParaRPr lang="tr-TR" sz="2200" dirty="0" smtClean="0">
              <a:latin typeface="Times New Roman" pitchFamily="18" charset="0"/>
              <a:cs typeface="Times New Roman" pitchFamily="18" charset="0"/>
            </a:endParaRPr>
          </a:p>
          <a:p>
            <a:pPr algn="just">
              <a:buNone/>
            </a:pPr>
            <a:endParaRPr lang="tr-TR" sz="2200" dirty="0" smtClean="0">
              <a:latin typeface="Times New Roman" pitchFamily="18" charset="0"/>
              <a:cs typeface="Times New Roman" pitchFamily="18" charset="0"/>
            </a:endParaRPr>
          </a:p>
          <a:p>
            <a:pPr algn="just"/>
            <a:r>
              <a:rPr lang="tr-TR" sz="2200" b="1" i="1" dirty="0" smtClean="0">
                <a:solidFill>
                  <a:srgbClr val="FF0000"/>
                </a:solidFill>
                <a:latin typeface="Times New Roman" pitchFamily="18" charset="0"/>
                <a:cs typeface="Times New Roman" pitchFamily="18" charset="0"/>
              </a:rPr>
              <a:t>TinyOS</a:t>
            </a:r>
            <a:r>
              <a:rPr lang="tr-TR" sz="2200" dirty="0" smtClean="0">
                <a:latin typeface="Times New Roman" pitchFamily="18" charset="0"/>
                <a:cs typeface="Times New Roman" pitchFamily="18" charset="0"/>
              </a:rPr>
              <a:t> </a:t>
            </a:r>
            <a:r>
              <a:rPr lang="tr-TR" sz="2200" dirty="0" smtClean="0">
                <a:latin typeface="Times New Roman" pitchFamily="18" charset="0"/>
                <a:cs typeface="Times New Roman" pitchFamily="18" charset="0"/>
              </a:rPr>
              <a:t>kablosuz algılayıcı ağlar için geliştirilmiş açık kaynak kodlu ve event-driven bir işletim sistemidir.</a:t>
            </a:r>
            <a:endParaRPr lang="tr-TR" sz="2200" dirty="0" smtClean="0">
              <a:latin typeface="Times New Roman" pitchFamily="18" charset="0"/>
              <a:cs typeface="Times New Roman" pitchFamily="18" charset="0"/>
            </a:endParaRPr>
          </a:p>
          <a:p>
            <a:pPr algn="just"/>
            <a:endParaRPr lang="tr-TR" dirty="0">
              <a:latin typeface="Times New Roman" pitchFamily="18" charset="0"/>
              <a:cs typeface="Times New Roman" pitchFamily="18" charset="0"/>
            </a:endParaRPr>
          </a:p>
        </p:txBody>
      </p:sp>
      <p:pic>
        <p:nvPicPr>
          <p:cNvPr id="4" name="graphics5"/>
          <p:cNvPicPr/>
          <p:nvPr/>
        </p:nvPicPr>
        <p:blipFill>
          <a:blip r:embed="rId3" cstate="print">
            <a:alphaModFix/>
            <a:lum/>
          </a:blip>
          <a:srcRect/>
          <a:stretch>
            <a:fillRect/>
          </a:stretch>
        </p:blipFill>
        <p:spPr>
          <a:xfrm>
            <a:off x="2667000" y="4267200"/>
            <a:ext cx="4038600" cy="1905000"/>
          </a:xfrm>
          <a:prstGeom prst="rect">
            <a:avLst/>
          </a:prstGeom>
          <a:ln>
            <a:noFill/>
          </a:ln>
          <a:effectLst>
            <a:outerShdw blurRad="292100" dist="139700" dir="2700000" algn="tl" rotWithShape="0">
              <a:srgbClr val="333333">
                <a:alpha val="65000"/>
              </a:srgbClr>
            </a:outerShdw>
          </a:effectLst>
        </p:spPr>
      </p:pic>
      <p:sp>
        <p:nvSpPr>
          <p:cNvPr id="5" name="Date Placeholder 4"/>
          <p:cNvSpPr>
            <a:spLocks noGrp="1"/>
          </p:cNvSpPr>
          <p:nvPr>
            <p:ph type="dt" sz="half" idx="10"/>
          </p:nvPr>
        </p:nvSpPr>
        <p:spPr/>
        <p:txBody>
          <a:bodyPr/>
          <a:lstStyle/>
          <a:p>
            <a:r>
              <a:rPr lang="tr-TR" dirty="0" smtClean="0"/>
              <a:t>04</a:t>
            </a:r>
            <a:r>
              <a:rPr lang="en-US" dirty="0" smtClean="0"/>
              <a:t>/</a:t>
            </a:r>
            <a:r>
              <a:rPr lang="tr-TR" dirty="0" smtClean="0"/>
              <a:t>11</a:t>
            </a:r>
            <a:r>
              <a:rPr lang="en-US" dirty="0" smtClean="0"/>
              <a:t>/2010</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Footer Placeholder 6"/>
          <p:cNvSpPr>
            <a:spLocks noGrp="1"/>
          </p:cNvSpPr>
          <p:nvPr>
            <p:ph type="ftr" sz="quarter" idx="11"/>
          </p:nvPr>
        </p:nvSpPr>
        <p:spPr/>
        <p:txBody>
          <a:bodyPr/>
          <a:lstStyle/>
          <a:p>
            <a:r>
              <a:rPr lang="tr-TR" dirty="0" smtClean="0"/>
              <a:t>Kablosuz Algılayıcı Ağları ile Yangın Tespit Sistemi</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Gerçekleştirim </a:t>
            </a:r>
            <a:r>
              <a:rPr lang="tr-TR" dirty="0" smtClean="0"/>
              <a:t>– III</a:t>
            </a:r>
            <a:endParaRPr lang="tr-TR" dirty="0"/>
          </a:p>
        </p:txBody>
      </p:sp>
      <p:sp>
        <p:nvSpPr>
          <p:cNvPr id="3" name="Content Placeholder 2"/>
          <p:cNvSpPr>
            <a:spLocks noGrp="1"/>
          </p:cNvSpPr>
          <p:nvPr>
            <p:ph sz="quarter" idx="1"/>
          </p:nvPr>
        </p:nvSpPr>
        <p:spPr>
          <a:xfrm>
            <a:off x="914400" y="1600200"/>
            <a:ext cx="7772400" cy="4572000"/>
          </a:xfrm>
        </p:spPr>
        <p:txBody>
          <a:bodyPr/>
          <a:lstStyle/>
          <a:p>
            <a:pPr algn="just"/>
            <a:r>
              <a:rPr lang="tr-TR" sz="2200" dirty="0" smtClean="0">
                <a:latin typeface="Times New Roman" pitchFamily="18" charset="0"/>
                <a:cs typeface="Times New Roman" pitchFamily="18" charset="0"/>
              </a:rPr>
              <a:t>Bir uygulama aracılığıyla sistemin davranışı ve tehlikeli durumlar bilgisayardan ya da herhangi bir terminalden izlenebilmelidir.</a:t>
            </a:r>
            <a:endParaRPr lang="tr-TR" sz="2200" dirty="0" smtClean="0">
              <a:latin typeface="Times New Roman" pitchFamily="18" charset="0"/>
              <a:cs typeface="Times New Roman" pitchFamily="18" charset="0"/>
            </a:endParaRPr>
          </a:p>
          <a:p>
            <a:pPr algn="just">
              <a:buNone/>
            </a:pPr>
            <a:endParaRPr lang="tr-TR" sz="2200" dirty="0" smtClean="0">
              <a:latin typeface="Times New Roman" pitchFamily="18" charset="0"/>
              <a:cs typeface="Times New Roman" pitchFamily="18" charset="0"/>
            </a:endParaRPr>
          </a:p>
          <a:p>
            <a:pPr algn="just"/>
            <a:r>
              <a:rPr lang="tr-TR" sz="2200" b="1" i="1" dirty="0" smtClean="0">
                <a:latin typeface="Times New Roman" pitchFamily="18" charset="0"/>
                <a:cs typeface="Times New Roman" pitchFamily="18" charset="0"/>
              </a:rPr>
              <a:t>“</a:t>
            </a:r>
            <a:r>
              <a:rPr lang="tr-TR" sz="2200" dirty="0" smtClean="0">
                <a:latin typeface="Times New Roman" pitchFamily="18" charset="0"/>
                <a:cs typeface="Times New Roman" pitchFamily="18" charset="0"/>
              </a:rPr>
              <a:t>Base Station” </a:t>
            </a:r>
            <a:r>
              <a:rPr lang="tr-TR" sz="2200" dirty="0" smtClean="0">
                <a:latin typeface="Times New Roman" pitchFamily="18" charset="0"/>
                <a:cs typeface="Times New Roman" pitchFamily="18" charset="0"/>
              </a:rPr>
              <a:t>verileri toplar ve seri porta verir.</a:t>
            </a:r>
            <a:endParaRPr lang="tr-TR" sz="2200" dirty="0" smtClean="0">
              <a:latin typeface="Times New Roman" pitchFamily="18" charset="0"/>
              <a:cs typeface="Times New Roman" pitchFamily="18" charset="0"/>
            </a:endParaRPr>
          </a:p>
          <a:p>
            <a:pPr algn="just">
              <a:buNone/>
            </a:pPr>
            <a:endParaRPr lang="tr-TR" sz="2200" dirty="0" smtClean="0">
              <a:latin typeface="Times New Roman" pitchFamily="18" charset="0"/>
              <a:cs typeface="Times New Roman" pitchFamily="18" charset="0"/>
            </a:endParaRPr>
          </a:p>
          <a:p>
            <a:pPr algn="just"/>
            <a:r>
              <a:rPr lang="tr-TR" sz="2200" dirty="0" smtClean="0">
                <a:latin typeface="Times New Roman" pitchFamily="18" charset="0"/>
                <a:cs typeface="Times New Roman" pitchFamily="18" charset="0"/>
              </a:rPr>
              <a:t>Java </a:t>
            </a:r>
            <a:r>
              <a:rPr lang="tr-TR" sz="2200" dirty="0" smtClean="0">
                <a:latin typeface="Times New Roman" pitchFamily="18" charset="0"/>
                <a:cs typeface="Times New Roman" pitchFamily="18" charset="0"/>
              </a:rPr>
              <a:t>uygulaması gelen verileri okur, düğümün yerini ve sıcaklık değerini ekrana yansıtır.</a:t>
            </a:r>
            <a:endParaRPr lang="tr-TR" sz="2200" dirty="0" smtClean="0">
              <a:latin typeface="Times New Roman" pitchFamily="18" charset="0"/>
              <a:cs typeface="Times New Roman" pitchFamily="18" charset="0"/>
            </a:endParaRPr>
          </a:p>
          <a:p>
            <a:pPr algn="just">
              <a:buNone/>
            </a:pPr>
            <a:endParaRPr lang="tr-TR" sz="2200" dirty="0" smtClean="0">
              <a:latin typeface="Times New Roman" pitchFamily="18" charset="0"/>
              <a:cs typeface="Times New Roman" pitchFamily="18" charset="0"/>
            </a:endParaRPr>
          </a:p>
          <a:p>
            <a:pPr algn="just"/>
            <a:r>
              <a:rPr lang="tr-TR" sz="2200" dirty="0" smtClean="0">
                <a:latin typeface="Times New Roman" pitchFamily="18" charset="0"/>
                <a:cs typeface="Times New Roman" pitchFamily="18" charset="0"/>
              </a:rPr>
              <a:t>Görsellik için Java Swing kütüphanesi kullanılmıştır.</a:t>
            </a:r>
            <a:endParaRPr lang="tr-TR" sz="2200" dirty="0" smtClean="0">
              <a:latin typeface="Times New Roman" pitchFamily="18" charset="0"/>
              <a:cs typeface="Times New Roman" pitchFamily="18" charset="0"/>
            </a:endParaRPr>
          </a:p>
          <a:p>
            <a:endParaRPr lang="tr-TR" dirty="0"/>
          </a:p>
        </p:txBody>
      </p:sp>
      <p:sp>
        <p:nvSpPr>
          <p:cNvPr id="4" name="Date Placeholder 3"/>
          <p:cNvSpPr>
            <a:spLocks noGrp="1"/>
          </p:cNvSpPr>
          <p:nvPr>
            <p:ph type="dt" sz="half" idx="10"/>
          </p:nvPr>
        </p:nvSpPr>
        <p:spPr/>
        <p:txBody>
          <a:bodyPr/>
          <a:lstStyle/>
          <a:p>
            <a:r>
              <a:rPr lang="tr-TR" dirty="0" smtClean="0"/>
              <a:t>04</a:t>
            </a:r>
            <a:r>
              <a:rPr lang="en-US" dirty="0" smtClean="0"/>
              <a:t>/</a:t>
            </a:r>
            <a:r>
              <a:rPr lang="tr-TR" dirty="0" smtClean="0"/>
              <a:t>11</a:t>
            </a:r>
            <a:r>
              <a:rPr lang="en-US" dirty="0" smtClean="0"/>
              <a:t>/2010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6" name="Footer Placeholder 5"/>
          <p:cNvSpPr>
            <a:spLocks noGrp="1"/>
          </p:cNvSpPr>
          <p:nvPr>
            <p:ph type="ftr" sz="quarter" idx="11"/>
          </p:nvPr>
        </p:nvSpPr>
        <p:spPr/>
        <p:txBody>
          <a:bodyPr/>
          <a:lstStyle/>
          <a:p>
            <a:r>
              <a:rPr lang="tr-TR" dirty="0" smtClean="0"/>
              <a:t>Kablosuz Algılayıcı Ağları ile Yangın Tespit Sistemi</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Java Uygulaması</a:t>
            </a:r>
            <a:endParaRPr lang="tr-TR" dirty="0"/>
          </a:p>
        </p:txBody>
      </p:sp>
      <p:pic>
        <p:nvPicPr>
          <p:cNvPr id="4" name="graphics3"/>
          <p:cNvPicPr>
            <a:picLocks noGrp="1"/>
          </p:cNvPicPr>
          <p:nvPr>
            <p:ph sz="quarter" idx="1"/>
          </p:nvPr>
        </p:nvPicPr>
        <p:blipFill>
          <a:blip r:embed="rId3" cstate="print">
            <a:alphaModFix/>
            <a:lum/>
          </a:blip>
          <a:srcRect/>
          <a:stretch>
            <a:fillRect/>
          </a:stretch>
        </p:blipFill>
        <p:spPr>
          <a:xfrm>
            <a:off x="1143000" y="1447800"/>
            <a:ext cx="6928339" cy="4876800"/>
          </a:xfrm>
          <a:prstGeom prst="rect">
            <a:avLst/>
          </a:prstGeom>
          <a:ln>
            <a:noFill/>
          </a:ln>
          <a:effectLst>
            <a:outerShdw blurRad="292100" dist="139700" dir="2700000" algn="tl" rotWithShape="0">
              <a:srgbClr val="333333">
                <a:alpha val="65000"/>
              </a:srgbClr>
            </a:outerShdw>
          </a:effectLst>
        </p:spPr>
      </p:pic>
      <p:sp>
        <p:nvSpPr>
          <p:cNvPr id="5" name="Date Placeholder 4"/>
          <p:cNvSpPr>
            <a:spLocks noGrp="1"/>
          </p:cNvSpPr>
          <p:nvPr>
            <p:ph type="dt" sz="half" idx="10"/>
          </p:nvPr>
        </p:nvSpPr>
        <p:spPr/>
        <p:txBody>
          <a:bodyPr/>
          <a:lstStyle/>
          <a:p>
            <a:r>
              <a:rPr lang="tr-TR" dirty="0" smtClean="0"/>
              <a:t>04</a:t>
            </a:r>
            <a:r>
              <a:rPr lang="en-US" dirty="0" smtClean="0"/>
              <a:t>/</a:t>
            </a:r>
            <a:r>
              <a:rPr lang="tr-TR" dirty="0" smtClean="0"/>
              <a:t>11</a:t>
            </a:r>
            <a:r>
              <a:rPr lang="en-US" dirty="0" smtClean="0"/>
              <a:t>/2010</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Footer Placeholder 6"/>
          <p:cNvSpPr>
            <a:spLocks noGrp="1"/>
          </p:cNvSpPr>
          <p:nvPr>
            <p:ph type="ftr" sz="quarter" idx="11"/>
          </p:nvPr>
        </p:nvSpPr>
        <p:spPr/>
        <p:txBody>
          <a:bodyPr/>
          <a:lstStyle/>
          <a:p>
            <a:r>
              <a:rPr lang="tr-TR" dirty="0" smtClean="0"/>
              <a:t>Kablosuz Algılayıcı Ağları ile Yangın Tespit Sistemi</a:t>
            </a:r>
            <a:endParaRPr lang="en-US" dirty="0"/>
          </a:p>
        </p:txBody>
      </p:sp>
      <p:pic>
        <p:nvPicPr>
          <p:cNvPr id="11" name="Picture 10" descr="icast sunum resım.png"/>
          <p:cNvPicPr>
            <a:picLocks noChangeAspect="1"/>
          </p:cNvPicPr>
          <p:nvPr/>
        </p:nvPicPr>
        <p:blipFill>
          <a:blip r:embed="rId4" cstate="print"/>
          <a:stretch>
            <a:fillRect/>
          </a:stretch>
        </p:blipFill>
        <p:spPr>
          <a:xfrm>
            <a:off x="1219200" y="1904999"/>
            <a:ext cx="5105400" cy="2819401"/>
          </a:xfrm>
          <a:prstGeom prst="rect">
            <a:avLst/>
          </a:prstGeom>
        </p:spPr>
      </p:pic>
      <p:pic>
        <p:nvPicPr>
          <p:cNvPr id="12" name="Picture 11" descr="warning.png"/>
          <p:cNvPicPr>
            <a:picLocks noChangeAspect="1"/>
          </p:cNvPicPr>
          <p:nvPr/>
        </p:nvPicPr>
        <p:blipFill>
          <a:blip r:embed="rId5" cstate="print"/>
          <a:stretch>
            <a:fillRect/>
          </a:stretch>
        </p:blipFill>
        <p:spPr>
          <a:xfrm>
            <a:off x="2514600" y="3200400"/>
            <a:ext cx="304800" cy="3048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Sonuç</a:t>
            </a:r>
            <a:endParaRPr lang="tr-TR" dirty="0"/>
          </a:p>
        </p:txBody>
      </p:sp>
      <p:sp>
        <p:nvSpPr>
          <p:cNvPr id="3" name="Content Placeholder 2"/>
          <p:cNvSpPr>
            <a:spLocks noGrp="1"/>
          </p:cNvSpPr>
          <p:nvPr>
            <p:ph sz="quarter" idx="1"/>
          </p:nvPr>
        </p:nvSpPr>
        <p:spPr>
          <a:xfrm>
            <a:off x="914400" y="1600200"/>
            <a:ext cx="7772400" cy="3276600"/>
          </a:xfrm>
        </p:spPr>
        <p:txBody>
          <a:bodyPr>
            <a:noAutofit/>
          </a:bodyPr>
          <a:lstStyle/>
          <a:p>
            <a:pPr algn="just"/>
            <a:r>
              <a:rPr lang="tr-TR" sz="2200" dirty="0" smtClean="0">
                <a:latin typeface="Times New Roman" pitchFamily="18" charset="0"/>
                <a:cs typeface="Times New Roman" pitchFamily="18" charset="0"/>
              </a:rPr>
              <a:t>Sistemimiz, yangınları daha erken tespit etmek için gerçekleştirilmiştir.</a:t>
            </a:r>
            <a:endParaRPr lang="tr-TR" sz="2200" dirty="0" smtClean="0">
              <a:latin typeface="Times New Roman" pitchFamily="18" charset="0"/>
              <a:cs typeface="Times New Roman" pitchFamily="18" charset="0"/>
            </a:endParaRPr>
          </a:p>
          <a:p>
            <a:pPr algn="just">
              <a:buNone/>
            </a:pPr>
            <a:endParaRPr lang="tr-TR" sz="2200" dirty="0" smtClean="0">
              <a:latin typeface="Times New Roman" pitchFamily="18" charset="0"/>
              <a:cs typeface="Times New Roman" pitchFamily="18" charset="0"/>
            </a:endParaRPr>
          </a:p>
          <a:p>
            <a:pPr algn="just"/>
            <a:r>
              <a:rPr lang="tr-TR" sz="2200" dirty="0" smtClean="0">
                <a:latin typeface="Times New Roman" pitchFamily="18" charset="0"/>
                <a:cs typeface="Times New Roman" pitchFamily="18" charset="0"/>
              </a:rPr>
              <a:t>Gerçekleştirilen bu sistem, teknolojinin gelişimine bağlı olarak daha ucuz ve yaygın olarak kullanılabilecektir.</a:t>
            </a:r>
            <a:endParaRPr lang="tr-TR" sz="2200" dirty="0" smtClean="0">
              <a:latin typeface="Times New Roman" pitchFamily="18" charset="0"/>
              <a:cs typeface="Times New Roman" pitchFamily="18" charset="0"/>
            </a:endParaRPr>
          </a:p>
          <a:p>
            <a:pPr algn="just">
              <a:buNone/>
            </a:pPr>
            <a:endParaRPr lang="tr-TR" sz="2200" dirty="0" smtClean="0">
              <a:latin typeface="Times New Roman" pitchFamily="18" charset="0"/>
              <a:cs typeface="Times New Roman" pitchFamily="18" charset="0"/>
            </a:endParaRPr>
          </a:p>
          <a:p>
            <a:r>
              <a:rPr lang="tr-TR" sz="2200" dirty="0" smtClean="0">
                <a:latin typeface="Times New Roman" pitchFamily="18" charset="0"/>
                <a:cs typeface="Times New Roman" pitchFamily="18" charset="0"/>
              </a:rPr>
              <a:t>Ayrıca, sistemimiz daha da gelişerek madenler gibi tehlikeli alanlarda da kullanılabilecektir.</a:t>
            </a:r>
            <a:endParaRPr lang="tr-TR" sz="22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tr-TR" dirty="0" smtClean="0"/>
              <a:t>04</a:t>
            </a:r>
            <a:r>
              <a:rPr lang="en-US" dirty="0" smtClean="0"/>
              <a:t>/</a:t>
            </a:r>
            <a:r>
              <a:rPr lang="tr-TR" dirty="0" smtClean="0"/>
              <a:t>11</a:t>
            </a:r>
            <a:r>
              <a:rPr lang="en-US" dirty="0" smtClean="0"/>
              <a:t>/2010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Footer Placeholder 5"/>
          <p:cNvSpPr>
            <a:spLocks noGrp="1"/>
          </p:cNvSpPr>
          <p:nvPr>
            <p:ph type="ftr" sz="quarter" idx="11"/>
          </p:nvPr>
        </p:nvSpPr>
        <p:spPr/>
        <p:txBody>
          <a:bodyPr/>
          <a:lstStyle/>
          <a:p>
            <a:r>
              <a:rPr lang="tr-TR" dirty="0" smtClean="0"/>
              <a:t>Kablosuz Algılayıcı Ağları ile Yangın Tespit Sistemi</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78185" y="2133600"/>
            <a:ext cx="4682692" cy="923330"/>
          </a:xfrm>
          <a:prstGeom prst="rect">
            <a:avLst/>
          </a:prstGeom>
          <a:noFill/>
        </p:spPr>
        <p:txBody>
          <a:bodyPr wrap="none" lIns="91440" tIns="45720" rIns="91440" bIns="45720">
            <a:spAutoFit/>
          </a:bodyPr>
          <a:lstStyle/>
          <a:p>
            <a:pPr algn="ctr"/>
            <a:r>
              <a:rPr lang="tr-TR" sz="5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TEŞEKKÜRLER</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
        <p:nvSpPr>
          <p:cNvPr id="5" name="Date Placeholder 4"/>
          <p:cNvSpPr>
            <a:spLocks noGrp="1"/>
          </p:cNvSpPr>
          <p:nvPr>
            <p:ph type="dt" sz="half" idx="10"/>
          </p:nvPr>
        </p:nvSpPr>
        <p:spPr/>
        <p:txBody>
          <a:bodyPr/>
          <a:lstStyle/>
          <a:p>
            <a:r>
              <a:rPr lang="tr-TR" dirty="0" smtClean="0"/>
              <a:t>04</a:t>
            </a:r>
            <a:r>
              <a:rPr lang="en-US" dirty="0" smtClean="0"/>
              <a:t>/</a:t>
            </a:r>
            <a:r>
              <a:rPr lang="tr-TR" dirty="0" smtClean="0"/>
              <a:t>11</a:t>
            </a:r>
            <a:r>
              <a:rPr lang="en-US" dirty="0" smtClean="0"/>
              <a:t>/2010</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15</a:t>
            </a:fld>
            <a:endParaRPr lang="en-US"/>
          </a:p>
        </p:txBody>
      </p:sp>
      <p:sp>
        <p:nvSpPr>
          <p:cNvPr id="8" name="Footer Placeholder 7"/>
          <p:cNvSpPr>
            <a:spLocks noGrp="1"/>
          </p:cNvSpPr>
          <p:nvPr>
            <p:ph type="ftr" sz="quarter" idx="11"/>
          </p:nvPr>
        </p:nvSpPr>
        <p:spPr/>
        <p:txBody>
          <a:bodyPr/>
          <a:lstStyle/>
          <a:p>
            <a:r>
              <a:rPr lang="tr-TR" dirty="0" smtClean="0"/>
              <a:t>Kablosuz Algılayıcı Ağları ile Yangın Tespit Sistemi</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Ana Hatlar</a:t>
            </a:r>
            <a:endParaRPr lang="tr-TR" dirty="0"/>
          </a:p>
        </p:txBody>
      </p:sp>
      <p:sp>
        <p:nvSpPr>
          <p:cNvPr id="3" name="Content Placeholder 2"/>
          <p:cNvSpPr>
            <a:spLocks noGrp="1"/>
          </p:cNvSpPr>
          <p:nvPr>
            <p:ph sz="quarter" idx="1"/>
          </p:nvPr>
        </p:nvSpPr>
        <p:spPr>
          <a:xfrm>
            <a:off x="914400" y="1524000"/>
            <a:ext cx="7772400" cy="4572000"/>
          </a:xfrm>
        </p:spPr>
        <p:txBody>
          <a:bodyPr>
            <a:normAutofit/>
          </a:bodyPr>
          <a:lstStyle/>
          <a:p>
            <a:pPr algn="just"/>
            <a:r>
              <a:rPr lang="tr-TR" sz="2200" dirty="0" smtClean="0">
                <a:latin typeface="Times New Roman" pitchFamily="18" charset="0"/>
                <a:cs typeface="Times New Roman" pitchFamily="18" charset="0"/>
              </a:rPr>
              <a:t>Giriş</a:t>
            </a:r>
          </a:p>
          <a:p>
            <a:pPr algn="just">
              <a:buNone/>
            </a:pPr>
            <a:endParaRPr lang="tr-TR" sz="2200" dirty="0" smtClean="0">
              <a:latin typeface="Times New Roman" pitchFamily="18" charset="0"/>
              <a:cs typeface="Times New Roman" pitchFamily="18" charset="0"/>
            </a:endParaRPr>
          </a:p>
          <a:p>
            <a:pPr algn="just"/>
            <a:r>
              <a:rPr lang="tr-TR" sz="2200" dirty="0" smtClean="0">
                <a:latin typeface="Times New Roman" pitchFamily="18" charset="0"/>
                <a:cs typeface="Times New Roman" pitchFamily="18" charset="0"/>
              </a:rPr>
              <a:t>Yangın Tespiti İçin Kablosuz Algılayıcı Ağlar (KAA)</a:t>
            </a:r>
            <a:endParaRPr lang="tr-TR" sz="2200" dirty="0" smtClean="0">
              <a:latin typeface="Times New Roman" pitchFamily="18" charset="0"/>
              <a:cs typeface="Times New Roman" pitchFamily="18" charset="0"/>
            </a:endParaRPr>
          </a:p>
          <a:p>
            <a:pPr lvl="1" algn="just"/>
            <a:r>
              <a:rPr lang="tr-TR" sz="2200" dirty="0" smtClean="0">
                <a:latin typeface="Times New Roman" pitchFamily="18" charset="0"/>
                <a:cs typeface="Times New Roman" pitchFamily="18" charset="0"/>
              </a:rPr>
              <a:t>Dağıtık Yayılım Ağacı</a:t>
            </a:r>
            <a:endParaRPr lang="tr-TR" sz="2200" dirty="0" smtClean="0">
              <a:latin typeface="Times New Roman" pitchFamily="18" charset="0"/>
              <a:cs typeface="Times New Roman" pitchFamily="18" charset="0"/>
            </a:endParaRPr>
          </a:p>
          <a:p>
            <a:pPr lvl="1" algn="just"/>
            <a:r>
              <a:rPr lang="tr-TR" sz="2200" dirty="0" smtClean="0">
                <a:latin typeface="Times New Roman" pitchFamily="18" charset="0"/>
                <a:cs typeface="Times New Roman" pitchFamily="18" charset="0"/>
              </a:rPr>
              <a:t>Konum Bulma</a:t>
            </a:r>
          </a:p>
          <a:p>
            <a:pPr lvl="1" algn="just">
              <a:buNone/>
            </a:pPr>
            <a:endParaRPr lang="tr-TR" sz="2200" dirty="0" smtClean="0">
              <a:latin typeface="Times New Roman" pitchFamily="18" charset="0"/>
              <a:cs typeface="Times New Roman" pitchFamily="18" charset="0"/>
            </a:endParaRPr>
          </a:p>
          <a:p>
            <a:pPr algn="just"/>
            <a:r>
              <a:rPr lang="tr-TR" sz="2200" dirty="0" smtClean="0">
                <a:latin typeface="Times New Roman" pitchFamily="18" charset="0"/>
                <a:cs typeface="Times New Roman" pitchFamily="18" charset="0"/>
              </a:rPr>
              <a:t>Gerçekleştirim</a:t>
            </a:r>
          </a:p>
          <a:p>
            <a:pPr algn="just">
              <a:buNone/>
            </a:pPr>
            <a:endParaRPr lang="tr-TR" sz="2200" dirty="0" smtClean="0">
              <a:latin typeface="Times New Roman" pitchFamily="18" charset="0"/>
              <a:cs typeface="Times New Roman" pitchFamily="18" charset="0"/>
            </a:endParaRPr>
          </a:p>
          <a:p>
            <a:pPr algn="just"/>
            <a:r>
              <a:rPr lang="tr-TR" sz="2200" dirty="0" smtClean="0">
                <a:latin typeface="Times New Roman" pitchFamily="18" charset="0"/>
                <a:cs typeface="Times New Roman" pitchFamily="18" charset="0"/>
              </a:rPr>
              <a:t>Sonuç</a:t>
            </a:r>
            <a:endParaRPr lang="tr-TR" sz="2200" dirty="0" smtClean="0">
              <a:latin typeface="Times New Roman" pitchFamily="18" charset="0"/>
              <a:cs typeface="Times New Roman" pitchFamily="18" charset="0"/>
            </a:endParaRPr>
          </a:p>
          <a:p>
            <a:pPr algn="just"/>
            <a:endParaRPr lang="tr-TR" dirty="0" smtClean="0">
              <a:latin typeface="Times New Roman" pitchFamily="18" charset="0"/>
              <a:cs typeface="Times New Roman" pitchFamily="18" charset="0"/>
            </a:endParaRPr>
          </a:p>
          <a:p>
            <a:pPr algn="just"/>
            <a:endParaRPr lang="tr-TR" dirty="0" smtClean="0">
              <a:latin typeface="Times New Roman" pitchFamily="18" charset="0"/>
              <a:cs typeface="Times New Roman" pitchFamily="18" charset="0"/>
            </a:endParaRPr>
          </a:p>
          <a:p>
            <a:pPr algn="just"/>
            <a:endParaRPr lang="tr-TR" dirty="0" smtClean="0">
              <a:latin typeface="Times New Roman" pitchFamily="18" charset="0"/>
              <a:cs typeface="Times New Roman" pitchFamily="18" charset="0"/>
            </a:endParaRPr>
          </a:p>
          <a:p>
            <a:pPr lvl="1" algn="just">
              <a:buNone/>
            </a:pPr>
            <a:endParaRPr lang="tr-TR" dirty="0" smtClean="0">
              <a:latin typeface="Times New Roman" pitchFamily="18" charset="0"/>
              <a:cs typeface="Times New Roman" pitchFamily="18" charset="0"/>
            </a:endParaRPr>
          </a:p>
          <a:p>
            <a:pPr lvl="1" algn="just"/>
            <a:endParaRPr lang="tr-TR"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tr-TR" dirty="0" smtClean="0"/>
              <a:t>04</a:t>
            </a:r>
            <a:r>
              <a:rPr lang="en-US" dirty="0" smtClean="0"/>
              <a:t>/</a:t>
            </a:r>
            <a:r>
              <a:rPr lang="tr-TR" dirty="0" smtClean="0"/>
              <a:t>11</a:t>
            </a:r>
            <a:r>
              <a:rPr lang="en-US" dirty="0" smtClean="0"/>
              <a:t>/2010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2</a:t>
            </a:fld>
            <a:endParaRPr lang="en-US"/>
          </a:p>
        </p:txBody>
      </p:sp>
      <p:sp>
        <p:nvSpPr>
          <p:cNvPr id="6" name="Footer Placeholder 5"/>
          <p:cNvSpPr>
            <a:spLocks noGrp="1"/>
          </p:cNvSpPr>
          <p:nvPr>
            <p:ph type="ftr" sz="quarter" idx="11"/>
          </p:nvPr>
        </p:nvSpPr>
        <p:spPr/>
        <p:txBody>
          <a:bodyPr/>
          <a:lstStyle/>
          <a:p>
            <a:r>
              <a:rPr lang="tr-TR" dirty="0" smtClean="0"/>
              <a:t>Kablosuz Algılayıcı Ağları ile Yangın Tespit Sistemi</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Giriş</a:t>
            </a:r>
            <a:endParaRPr lang="tr-TR" dirty="0"/>
          </a:p>
        </p:txBody>
      </p:sp>
      <p:sp>
        <p:nvSpPr>
          <p:cNvPr id="3" name="Content Placeholder 2"/>
          <p:cNvSpPr>
            <a:spLocks noGrp="1"/>
          </p:cNvSpPr>
          <p:nvPr>
            <p:ph sz="quarter" idx="1"/>
          </p:nvPr>
        </p:nvSpPr>
        <p:spPr>
          <a:xfrm>
            <a:off x="914400" y="1524000"/>
            <a:ext cx="7772400" cy="4572000"/>
          </a:xfrm>
        </p:spPr>
        <p:txBody>
          <a:bodyPr>
            <a:noAutofit/>
          </a:bodyPr>
          <a:lstStyle/>
          <a:p>
            <a:pPr algn="just"/>
            <a:r>
              <a:rPr lang="tr-TR" sz="2200" b="1" dirty="0" smtClean="0">
                <a:solidFill>
                  <a:srgbClr val="FF0000"/>
                </a:solidFill>
                <a:latin typeface="Times New Roman" pitchFamily="18" charset="0"/>
                <a:cs typeface="Times New Roman" pitchFamily="18" charset="0"/>
              </a:rPr>
              <a:t>Yangınlar </a:t>
            </a:r>
            <a:r>
              <a:rPr lang="tr-TR" sz="2200" dirty="0" smtClean="0">
                <a:latin typeface="Times New Roman" pitchFamily="18" charset="0"/>
                <a:cs typeface="Times New Roman" pitchFamily="18" charset="0"/>
              </a:rPr>
              <a:t>genelde insanların dikkatsizliği başta olmak üzere, iklimsel koşulların da doğurduğu kötü bir sonuçtur. En önlenemezi ormanlarda gerçekleşen bu felaket, ekosisteme zarar verirken can ve mal kaybı da yaşatmaktadır. Bu nedenle yangınları önleme çalışmaları yıllardır süregelmektedir. </a:t>
            </a:r>
            <a:endParaRPr lang="tr-TR" sz="2200" dirty="0" smtClean="0">
              <a:latin typeface="Times New Roman" pitchFamily="18" charset="0"/>
              <a:cs typeface="Times New Roman" pitchFamily="18" charset="0"/>
            </a:endParaRPr>
          </a:p>
          <a:p>
            <a:pPr algn="just"/>
            <a:r>
              <a:rPr lang="tr-TR" sz="2200" b="1" dirty="0" smtClean="0">
                <a:solidFill>
                  <a:srgbClr val="FF0000"/>
                </a:solidFill>
                <a:latin typeface="Times New Roman" pitchFamily="18" charset="0"/>
                <a:cs typeface="Times New Roman" pitchFamily="18" charset="0"/>
              </a:rPr>
              <a:t>Kablosuz Algılayıcı Ağlar (KAA) </a:t>
            </a:r>
            <a:r>
              <a:rPr lang="tr-TR" sz="2200" dirty="0" smtClean="0">
                <a:latin typeface="Times New Roman" pitchFamily="18" charset="0"/>
                <a:cs typeface="Times New Roman" pitchFamily="18" charset="0"/>
              </a:rPr>
              <a:t>pek çok küçük, ucuz ve düşük enerji tüketen sensör düğümleri yardımıyla ortamdaki değişiklikleri izleyebilmektedir. Bu sensörler, ortama yayılmış vaziyette bulunurken ortak çalışmaları sonucu verileri işleyip elle tutulabilir bir sonuç oluşturabilmektedirler.</a:t>
            </a:r>
            <a:endParaRPr lang="tr-TR" sz="2200" dirty="0" smtClean="0">
              <a:latin typeface="Times New Roman" pitchFamily="18" charset="0"/>
              <a:cs typeface="Times New Roman" pitchFamily="18" charset="0"/>
            </a:endParaRPr>
          </a:p>
          <a:p>
            <a:pPr algn="just"/>
            <a:r>
              <a:rPr lang="tr-TR" sz="2200" dirty="0" smtClean="0">
                <a:latin typeface="Times New Roman" pitchFamily="18" charset="0"/>
                <a:cs typeface="Times New Roman" pitchFamily="18" charset="0"/>
              </a:rPr>
              <a:t>Bu çalışmada, yangınların kablosuz algılayıcı ağlar yardımıyla, erken ve kolay tespitini sağlayan bir sistem gerçekleştirilmiştir. </a:t>
            </a:r>
            <a:endParaRPr lang="tr-TR" sz="22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tr-TR" dirty="0" smtClean="0"/>
              <a:t>04</a:t>
            </a:r>
            <a:r>
              <a:rPr lang="en-US" dirty="0" smtClean="0"/>
              <a:t>/</a:t>
            </a:r>
            <a:r>
              <a:rPr lang="tr-TR" dirty="0" smtClean="0"/>
              <a:t>11</a:t>
            </a:r>
            <a:r>
              <a:rPr lang="en-US" dirty="0" smtClean="0"/>
              <a:t>/2010</a:t>
            </a:r>
            <a:endParaRPr lang="en-US" dirty="0" smtClean="0"/>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6" name="Footer Placeholder 5"/>
          <p:cNvSpPr>
            <a:spLocks noGrp="1"/>
          </p:cNvSpPr>
          <p:nvPr>
            <p:ph type="ftr" sz="quarter" idx="11"/>
          </p:nvPr>
        </p:nvSpPr>
        <p:spPr/>
        <p:txBody>
          <a:bodyPr/>
          <a:lstStyle/>
          <a:p>
            <a:r>
              <a:rPr lang="tr-TR" dirty="0" smtClean="0"/>
              <a:t>Kablosuz Algılayıcı Ağları ile Yangın Tespit Sistemi</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dirty="0" smtClean="0">
                <a:latin typeface="Times New Roman" pitchFamily="18" charset="0"/>
                <a:cs typeface="Times New Roman" pitchFamily="18" charset="0"/>
              </a:rPr>
              <a:t>Yangın Tespiti İçin </a:t>
            </a:r>
            <a:r>
              <a:rPr lang="tr-TR" dirty="0" smtClean="0">
                <a:latin typeface="Times New Roman" pitchFamily="18" charset="0"/>
                <a:cs typeface="Times New Roman" pitchFamily="18" charset="0"/>
              </a:rPr>
              <a:t>KAA - I</a:t>
            </a:r>
            <a:endParaRPr lang="tr-TR" dirty="0" smtClean="0">
              <a:latin typeface="Times New Roman" pitchFamily="18" charset="0"/>
              <a:cs typeface="Times New Roman" pitchFamily="18" charset="0"/>
            </a:endParaRPr>
          </a:p>
        </p:txBody>
      </p:sp>
      <p:sp>
        <p:nvSpPr>
          <p:cNvPr id="3" name="Content Placeholder 2"/>
          <p:cNvSpPr>
            <a:spLocks noGrp="1"/>
          </p:cNvSpPr>
          <p:nvPr>
            <p:ph sz="quarter" idx="1"/>
          </p:nvPr>
        </p:nvSpPr>
        <p:spPr>
          <a:xfrm>
            <a:off x="914400" y="1600200"/>
            <a:ext cx="7772400" cy="4724400"/>
          </a:xfrm>
        </p:spPr>
        <p:txBody>
          <a:bodyPr>
            <a:noAutofit/>
          </a:bodyPr>
          <a:lstStyle/>
          <a:p>
            <a:pPr algn="just"/>
            <a:r>
              <a:rPr lang="tr-TR" sz="2200" dirty="0" smtClean="0">
                <a:latin typeface="Times New Roman" pitchFamily="18" charset="0"/>
                <a:cs typeface="Times New Roman" pitchFamily="18" charset="0"/>
              </a:rPr>
              <a:t>Yangın tespit sistemimiz, çalıştırılacağı alana rasgele ya da konumu bilinerek yerleştirilmiş düğümlerden oluşur.</a:t>
            </a:r>
            <a:r>
              <a:rPr lang="en-US" sz="2200" dirty="0" smtClean="0">
                <a:latin typeface="Times New Roman" pitchFamily="18" charset="0"/>
                <a:cs typeface="Times New Roman" pitchFamily="18" charset="0"/>
              </a:rPr>
              <a:t> </a:t>
            </a:r>
            <a:endParaRPr lang="tr-TR" sz="2200" dirty="0" smtClean="0">
              <a:latin typeface="Times New Roman" pitchFamily="18" charset="0"/>
              <a:cs typeface="Times New Roman" pitchFamily="18" charset="0"/>
            </a:endParaRPr>
          </a:p>
          <a:p>
            <a:pPr algn="just"/>
            <a:endParaRPr lang="tr-TR" sz="2200" dirty="0" smtClean="0">
              <a:latin typeface="Times New Roman" pitchFamily="18" charset="0"/>
              <a:cs typeface="Times New Roman" pitchFamily="18" charset="0"/>
            </a:endParaRPr>
          </a:p>
          <a:p>
            <a:pPr algn="just"/>
            <a:r>
              <a:rPr lang="tr-TR" sz="2200" dirty="0" smtClean="0">
                <a:latin typeface="Times New Roman" pitchFamily="18" charset="0"/>
                <a:cs typeface="Times New Roman" pitchFamily="18" charset="0"/>
              </a:rPr>
              <a:t>Her düğüm </a:t>
            </a:r>
            <a:r>
              <a:rPr lang="tr-TR" sz="2200" dirty="0" smtClean="0">
                <a:latin typeface="Times New Roman" pitchFamily="18" charset="0"/>
                <a:cs typeface="Times New Roman" pitchFamily="18" charset="0"/>
              </a:rPr>
              <a:t>bir sıcaklık </a:t>
            </a:r>
            <a:r>
              <a:rPr lang="tr-TR" sz="2200" dirty="0" smtClean="0">
                <a:latin typeface="Times New Roman" pitchFamily="18" charset="0"/>
                <a:cs typeface="Times New Roman" pitchFamily="18" charset="0"/>
              </a:rPr>
              <a:t>(nem</a:t>
            </a:r>
            <a:r>
              <a:rPr lang="tr-TR" sz="2200" dirty="0" smtClean="0">
                <a:latin typeface="Times New Roman" pitchFamily="18" charset="0"/>
                <a:cs typeface="Times New Roman" pitchFamily="18" charset="0"/>
              </a:rPr>
              <a:t>, </a:t>
            </a:r>
            <a:r>
              <a:rPr lang="tr-TR" sz="2200" dirty="0" smtClean="0">
                <a:latin typeface="Times New Roman" pitchFamily="18" charset="0"/>
                <a:cs typeface="Times New Roman" pitchFamily="18" charset="0"/>
              </a:rPr>
              <a:t>duman</a:t>
            </a:r>
            <a:r>
              <a:rPr lang="tr-TR" sz="2200" dirty="0" smtClean="0">
                <a:latin typeface="Times New Roman" pitchFamily="18" charset="0"/>
                <a:cs typeface="Times New Roman" pitchFamily="18" charset="0"/>
              </a:rPr>
              <a:t>?) </a:t>
            </a:r>
            <a:r>
              <a:rPr lang="tr-TR" sz="2200" dirty="0" smtClean="0">
                <a:latin typeface="Times New Roman" pitchFamily="18" charset="0"/>
                <a:cs typeface="Times New Roman" pitchFamily="18" charset="0"/>
              </a:rPr>
              <a:t>sensörüne sahiptir</a:t>
            </a:r>
            <a:r>
              <a:rPr lang="en-US" sz="2200" dirty="0" smtClean="0">
                <a:latin typeface="Times New Roman" pitchFamily="18" charset="0"/>
                <a:cs typeface="Times New Roman" pitchFamily="18" charset="0"/>
              </a:rPr>
              <a:t>. </a:t>
            </a:r>
            <a:endParaRPr lang="tr-TR" sz="2200" dirty="0" smtClean="0">
              <a:latin typeface="Times New Roman" pitchFamily="18" charset="0"/>
              <a:cs typeface="Times New Roman" pitchFamily="18" charset="0"/>
            </a:endParaRPr>
          </a:p>
          <a:p>
            <a:pPr algn="just">
              <a:buNone/>
            </a:pPr>
            <a:endParaRPr lang="tr-TR" sz="2200" dirty="0" smtClean="0">
              <a:latin typeface="Times New Roman" pitchFamily="18" charset="0"/>
              <a:cs typeface="Times New Roman" pitchFamily="18" charset="0"/>
            </a:endParaRPr>
          </a:p>
          <a:p>
            <a:pPr algn="just"/>
            <a:r>
              <a:rPr lang="tr-TR" sz="2200" dirty="0" smtClean="0">
                <a:latin typeface="Times New Roman" pitchFamily="18" charset="0"/>
                <a:cs typeface="Times New Roman" pitchFamily="18" charset="0"/>
              </a:rPr>
              <a:t>Düğümler çevredeki sıcaklığı periyodik olarak ölçer ve tehlikeli bir durum olup olmadığını belirler.</a:t>
            </a:r>
            <a:r>
              <a:rPr lang="tr-TR" sz="2200" dirty="0" smtClean="0">
                <a:latin typeface="Times New Roman" pitchFamily="18" charset="0"/>
                <a:cs typeface="Times New Roman" pitchFamily="18" charset="0"/>
              </a:rPr>
              <a:t> </a:t>
            </a:r>
            <a:r>
              <a:rPr lang="tr-TR" sz="2200" dirty="0" smtClean="0">
                <a:latin typeface="Times New Roman" pitchFamily="18" charset="0"/>
                <a:cs typeface="Times New Roman" pitchFamily="18" charset="0"/>
              </a:rPr>
              <a:t>Tehlike hissedildiği anda durumu farkeden düğüm, içinde ölçüm değeri, düğüm numarası ve koordinatlarının bulunduğu bir paketi ‘broadcast’ eder.</a:t>
            </a:r>
            <a:endParaRPr lang="tr-TR" sz="22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tr-TR" dirty="0" smtClean="0"/>
              <a:t>04</a:t>
            </a:r>
            <a:r>
              <a:rPr lang="en-US" dirty="0" smtClean="0"/>
              <a:t>/</a:t>
            </a:r>
            <a:r>
              <a:rPr lang="tr-TR" dirty="0" smtClean="0"/>
              <a:t>11</a:t>
            </a:r>
            <a:r>
              <a:rPr lang="en-US" dirty="0" smtClean="0"/>
              <a:t>/2010</a:t>
            </a:r>
            <a:endParaRPr lang="en-US" dirty="0" smtClean="0"/>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6" name="Footer Placeholder 5"/>
          <p:cNvSpPr>
            <a:spLocks noGrp="1"/>
          </p:cNvSpPr>
          <p:nvPr>
            <p:ph type="ftr" sz="quarter" idx="11"/>
          </p:nvPr>
        </p:nvSpPr>
        <p:spPr/>
        <p:txBody>
          <a:bodyPr/>
          <a:lstStyle/>
          <a:p>
            <a:r>
              <a:rPr lang="tr-TR" dirty="0" smtClean="0"/>
              <a:t>Kablosuz Algılayıcı Ağları ile Yangın Tespit Sistemi</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latin typeface="Times New Roman" pitchFamily="18" charset="0"/>
                <a:cs typeface="Times New Roman" pitchFamily="18" charset="0"/>
              </a:rPr>
              <a:t>Yangın Tespiti İçin </a:t>
            </a:r>
            <a:r>
              <a:rPr lang="tr-TR" dirty="0" smtClean="0">
                <a:latin typeface="Times New Roman" pitchFamily="18" charset="0"/>
                <a:cs typeface="Times New Roman" pitchFamily="18" charset="0"/>
              </a:rPr>
              <a:t>KAA - II</a:t>
            </a:r>
            <a:endParaRPr lang="tr-TR" dirty="0"/>
          </a:p>
        </p:txBody>
      </p:sp>
      <p:sp>
        <p:nvSpPr>
          <p:cNvPr id="3" name="Date Placeholder 2"/>
          <p:cNvSpPr>
            <a:spLocks noGrp="1"/>
          </p:cNvSpPr>
          <p:nvPr>
            <p:ph type="dt" sz="half" idx="10"/>
          </p:nvPr>
        </p:nvSpPr>
        <p:spPr/>
        <p:txBody>
          <a:bodyPr/>
          <a:lstStyle/>
          <a:p>
            <a:r>
              <a:rPr lang="en-US" smtClean="0"/>
              <a:t>5/26/2010</a:t>
            </a:r>
            <a:endParaRPr lang="en-US"/>
          </a:p>
        </p:txBody>
      </p:sp>
      <p:sp>
        <p:nvSpPr>
          <p:cNvPr id="4" name="Footer Placeholder 3"/>
          <p:cNvSpPr>
            <a:spLocks noGrp="1"/>
          </p:cNvSpPr>
          <p:nvPr>
            <p:ph type="ftr" sz="quarter" idx="11"/>
          </p:nvPr>
        </p:nvSpPr>
        <p:spPr/>
        <p:txBody>
          <a:bodyPr/>
          <a:lstStyle/>
          <a:p>
            <a:r>
              <a:rPr lang="en-US" smtClean="0"/>
              <a:t>Forest Fire Detection with Wireless Sensor Networks</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
        <p:nvSpPr>
          <p:cNvPr id="6" name="Content Placeholder 5"/>
          <p:cNvSpPr>
            <a:spLocks noGrp="1"/>
          </p:cNvSpPr>
          <p:nvPr>
            <p:ph sz="quarter" idx="1"/>
          </p:nvPr>
        </p:nvSpPr>
        <p:spPr>
          <a:xfrm>
            <a:off x="914400" y="1600200"/>
            <a:ext cx="7772400" cy="4572000"/>
          </a:xfrm>
        </p:spPr>
        <p:txBody>
          <a:bodyPr/>
          <a:lstStyle/>
          <a:p>
            <a:pPr algn="just"/>
            <a:r>
              <a:rPr lang="tr-TR" sz="2200" dirty="0" smtClean="0">
                <a:latin typeface="Times New Roman" pitchFamily="18" charset="0"/>
                <a:cs typeface="Times New Roman" pitchFamily="18" charset="0"/>
              </a:rPr>
              <a:t>Tehlike mesajını alan düğümler, bu mesaja öncelik vererek yayılım ağacı </a:t>
            </a:r>
            <a:r>
              <a:rPr lang="tr-TR" sz="2200" dirty="0" smtClean="0">
                <a:latin typeface="Times New Roman" pitchFamily="18" charset="0"/>
                <a:cs typeface="Times New Roman" pitchFamily="18" charset="0"/>
              </a:rPr>
              <a:t>içindeki ‘</a:t>
            </a:r>
            <a:r>
              <a:rPr lang="tr-TR" sz="2200" dirty="0" smtClean="0">
                <a:latin typeface="Times New Roman" pitchFamily="18" charset="0"/>
                <a:cs typeface="Times New Roman" pitchFamily="18" charset="0"/>
              </a:rPr>
              <a:t>parent’larına ulaştırırlar. Ağacın sonundaki kök düğüm  ‘base station’ ile iletişime geçer. </a:t>
            </a:r>
            <a:endParaRPr lang="tr-TR" sz="2200" dirty="0" smtClean="0">
              <a:latin typeface="Times New Roman" pitchFamily="18" charset="0"/>
              <a:cs typeface="Times New Roman" pitchFamily="18" charset="0"/>
            </a:endParaRPr>
          </a:p>
          <a:p>
            <a:pPr algn="just"/>
            <a:endParaRPr lang="tr-TR" sz="2200" b="1" dirty="0" smtClean="0">
              <a:solidFill>
                <a:srgbClr val="FF0000"/>
              </a:solidFill>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Base station</a:t>
            </a:r>
            <a:r>
              <a:rPr lang="tr-TR" sz="2200" dirty="0" smtClean="0">
                <a:latin typeface="Times New Roman" pitchFamily="18" charset="0"/>
                <a:cs typeface="Times New Roman" pitchFamily="18" charset="0"/>
              </a:rPr>
              <a:t>, diğer düğümler tarafından yollanan mesajları alıp bilgisayara aktarma görevi olan özel bir düğümdür.</a:t>
            </a:r>
            <a:r>
              <a:rPr lang="en-US" sz="2200" dirty="0" smtClean="0">
                <a:latin typeface="Times New Roman" pitchFamily="18" charset="0"/>
                <a:cs typeface="Times New Roman" pitchFamily="18" charset="0"/>
              </a:rPr>
              <a:t> </a:t>
            </a:r>
            <a:endParaRPr lang="tr-TR" sz="2200" dirty="0" smtClean="0">
              <a:latin typeface="Times New Roman" pitchFamily="18" charset="0"/>
              <a:cs typeface="Times New Roman" pitchFamily="18" charset="0"/>
            </a:endParaRPr>
          </a:p>
          <a:p>
            <a:pPr algn="just">
              <a:buNone/>
            </a:pPr>
            <a:endParaRPr lang="tr-TR" sz="2200" dirty="0" smtClean="0">
              <a:latin typeface="Times New Roman" pitchFamily="18" charset="0"/>
              <a:cs typeface="Times New Roman" pitchFamily="18" charset="0"/>
            </a:endParaRPr>
          </a:p>
          <a:p>
            <a:pPr algn="just"/>
            <a:r>
              <a:rPr lang="tr-TR" sz="2200" dirty="0" smtClean="0">
                <a:latin typeface="Times New Roman" pitchFamily="18" charset="0"/>
                <a:cs typeface="Times New Roman" pitchFamily="18" charset="0"/>
              </a:rPr>
              <a:t>Bilgisayarda ya </a:t>
            </a:r>
            <a:r>
              <a:rPr lang="tr-TR" sz="2200" dirty="0" smtClean="0">
                <a:latin typeface="Times New Roman" pitchFamily="18" charset="0"/>
                <a:cs typeface="Times New Roman" pitchFamily="18" charset="0"/>
              </a:rPr>
              <a:t>da herhangi </a:t>
            </a:r>
            <a:r>
              <a:rPr lang="tr-TR" sz="2200" dirty="0" smtClean="0">
                <a:latin typeface="Times New Roman" pitchFamily="18" charset="0"/>
                <a:cs typeface="Times New Roman" pitchFamily="18" charset="0"/>
              </a:rPr>
              <a:t>bir terminalde çalışan bir uygulama </a:t>
            </a:r>
            <a:r>
              <a:rPr lang="tr-TR" sz="2200" dirty="0" smtClean="0">
                <a:latin typeface="Times New Roman" pitchFamily="18" charset="0"/>
                <a:cs typeface="Times New Roman" pitchFamily="18" charset="0"/>
              </a:rPr>
              <a:t>‘seri port’u </a:t>
            </a:r>
            <a:r>
              <a:rPr lang="tr-TR" sz="2200" dirty="0" smtClean="0">
                <a:latin typeface="Times New Roman" pitchFamily="18" charset="0"/>
                <a:cs typeface="Times New Roman" pitchFamily="18" charset="0"/>
              </a:rPr>
              <a:t>dinler ve ağın yaşantısını izler. </a:t>
            </a:r>
          </a:p>
          <a:p>
            <a:pPr>
              <a:buNone/>
            </a:pPr>
            <a:endParaRPr lang="tr-TR"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dirty="0" smtClean="0"/>
              <a:t>Dağıtık Yayılım Ağacı - I </a:t>
            </a:r>
            <a:endParaRPr lang="tr-TR" dirty="0"/>
          </a:p>
        </p:txBody>
      </p:sp>
      <p:sp>
        <p:nvSpPr>
          <p:cNvPr id="3" name="Content Placeholder 2"/>
          <p:cNvSpPr>
            <a:spLocks noGrp="1"/>
          </p:cNvSpPr>
          <p:nvPr>
            <p:ph sz="quarter" idx="1"/>
          </p:nvPr>
        </p:nvSpPr>
        <p:spPr>
          <a:xfrm>
            <a:off x="914400" y="1600200"/>
            <a:ext cx="7772400" cy="4953000"/>
          </a:xfrm>
        </p:spPr>
        <p:txBody>
          <a:bodyPr>
            <a:noAutofit/>
          </a:bodyPr>
          <a:lstStyle/>
          <a:p>
            <a:pPr algn="just"/>
            <a:r>
              <a:rPr lang="tr-TR" sz="2200" dirty="0" smtClean="0">
                <a:latin typeface="Times New Roman" pitchFamily="18" charset="0"/>
                <a:cs typeface="Times New Roman" pitchFamily="18" charset="0"/>
              </a:rPr>
              <a:t>Düğümlerin yolladığı mesajların üstünde taşındığı topolojik bir altyapıdır.</a:t>
            </a:r>
            <a:endParaRPr lang="tr-TR" sz="2200" dirty="0" smtClean="0">
              <a:latin typeface="Times New Roman" pitchFamily="18" charset="0"/>
              <a:cs typeface="Times New Roman" pitchFamily="18" charset="0"/>
            </a:endParaRPr>
          </a:p>
          <a:p>
            <a:pPr algn="just">
              <a:buNone/>
            </a:pPr>
            <a:endParaRPr lang="tr-TR" sz="2200" dirty="0" smtClean="0">
              <a:latin typeface="Times New Roman" pitchFamily="18" charset="0"/>
              <a:cs typeface="Times New Roman" pitchFamily="18" charset="0"/>
            </a:endParaRPr>
          </a:p>
          <a:p>
            <a:pPr algn="just"/>
            <a:r>
              <a:rPr lang="tr-TR" sz="2200" dirty="0" smtClean="0">
                <a:latin typeface="Times New Roman" pitchFamily="18" charset="0"/>
                <a:cs typeface="Times New Roman" pitchFamily="18" charset="0"/>
              </a:rPr>
              <a:t>Dağıtık Yayılım Ağacı Protokolü, gönderilen mesajların düğümler arasında sağlıklı bir şekilde yönlendirilerek ‘base station’a erişmesini sağlar. </a:t>
            </a:r>
          </a:p>
          <a:p>
            <a:pPr algn="just">
              <a:buNone/>
            </a:pPr>
            <a:endParaRPr lang="tr-TR" sz="2200" dirty="0" smtClean="0">
              <a:latin typeface="Times New Roman" pitchFamily="18" charset="0"/>
              <a:cs typeface="Times New Roman" pitchFamily="18" charset="0"/>
            </a:endParaRPr>
          </a:p>
          <a:p>
            <a:pPr algn="just"/>
            <a:r>
              <a:rPr lang="tr-TR" sz="2200" dirty="0" smtClean="0">
                <a:latin typeface="Times New Roman" pitchFamily="18" charset="0"/>
                <a:cs typeface="Times New Roman" pitchFamily="18" charset="0"/>
              </a:rPr>
              <a:t>Bir düğüm komşularından aldığı mesajları iletmek için bir ‘parent’a ihtiyaç duyar ve iletimini onun üzerinden gerçekleştirir. Eğer ‘parent’ına zarar geldiğini anlarsa ağaç yeniden kurulur ve yeni ‘parent’ını seçer.</a:t>
            </a:r>
            <a:endParaRPr lang="tr-TR" sz="2200" dirty="0" smtClean="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r>
              <a:rPr lang="tr-TR" dirty="0" smtClean="0"/>
              <a:t>04</a:t>
            </a:r>
            <a:r>
              <a:rPr lang="en-US" dirty="0" smtClean="0"/>
              <a:t>/</a:t>
            </a:r>
            <a:r>
              <a:rPr lang="tr-TR" dirty="0" smtClean="0"/>
              <a:t>11</a:t>
            </a:r>
            <a:r>
              <a:rPr lang="en-US" dirty="0" smtClean="0"/>
              <a:t>/2010</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Footer Placeholder 6"/>
          <p:cNvSpPr>
            <a:spLocks noGrp="1"/>
          </p:cNvSpPr>
          <p:nvPr>
            <p:ph type="ftr" sz="quarter" idx="11"/>
          </p:nvPr>
        </p:nvSpPr>
        <p:spPr/>
        <p:txBody>
          <a:bodyPr/>
          <a:lstStyle/>
          <a:p>
            <a:r>
              <a:rPr lang="tr-TR" dirty="0" smtClean="0"/>
              <a:t>Kablosuz Algılayıcı Ağları ile Yangın Tespit Sistemi</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tr-TR" dirty="0" smtClean="0"/>
              <a:t>Dağıtık Yayılım </a:t>
            </a:r>
            <a:r>
              <a:rPr lang="tr-TR" dirty="0" smtClean="0"/>
              <a:t>Ağacı - II</a:t>
            </a:r>
            <a:endParaRPr lang="tr-TR" dirty="0"/>
          </a:p>
        </p:txBody>
      </p:sp>
      <p:pic>
        <p:nvPicPr>
          <p:cNvPr id="4" name="graphics1"/>
          <p:cNvPicPr>
            <a:picLocks noGrp="1"/>
          </p:cNvPicPr>
          <p:nvPr>
            <p:ph sz="quarter" idx="1"/>
          </p:nvPr>
        </p:nvPicPr>
        <p:blipFill>
          <a:blip r:embed="rId3" cstate="print">
            <a:alphaModFix/>
            <a:lum/>
          </a:blip>
          <a:srcRect/>
          <a:stretch>
            <a:fillRect/>
          </a:stretch>
        </p:blipFill>
        <p:spPr>
          <a:xfrm>
            <a:off x="1752600" y="1371600"/>
            <a:ext cx="5715000" cy="4800600"/>
          </a:xfrm>
          <a:prstGeom prst="rect">
            <a:avLst/>
          </a:prstGeom>
          <a:ln>
            <a:noFill/>
          </a:ln>
          <a:effectLst>
            <a:outerShdw blurRad="292100" dist="139700" dir="2700000" algn="tl" rotWithShape="0">
              <a:srgbClr val="333333">
                <a:alpha val="65000"/>
              </a:srgbClr>
            </a:outerShdw>
          </a:effectLst>
        </p:spPr>
      </p:pic>
      <p:sp>
        <p:nvSpPr>
          <p:cNvPr id="6" name="Date Placeholder 5"/>
          <p:cNvSpPr>
            <a:spLocks noGrp="1"/>
          </p:cNvSpPr>
          <p:nvPr>
            <p:ph type="dt" sz="half" idx="10"/>
          </p:nvPr>
        </p:nvSpPr>
        <p:spPr/>
        <p:txBody>
          <a:bodyPr/>
          <a:lstStyle/>
          <a:p>
            <a:r>
              <a:rPr lang="tr-TR" dirty="0" smtClean="0"/>
              <a:t>04</a:t>
            </a:r>
            <a:r>
              <a:rPr lang="en-US" dirty="0" smtClean="0"/>
              <a:t>/</a:t>
            </a:r>
            <a:r>
              <a:rPr lang="tr-TR" dirty="0" smtClean="0"/>
              <a:t>11</a:t>
            </a:r>
            <a:r>
              <a:rPr lang="en-US" dirty="0" smtClean="0"/>
              <a:t>/2010</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Footer Placeholder 7"/>
          <p:cNvSpPr>
            <a:spLocks noGrp="1"/>
          </p:cNvSpPr>
          <p:nvPr>
            <p:ph type="ftr" sz="quarter" idx="11"/>
          </p:nvPr>
        </p:nvSpPr>
        <p:spPr/>
        <p:txBody>
          <a:bodyPr/>
          <a:lstStyle/>
          <a:p>
            <a:r>
              <a:rPr lang="tr-TR" dirty="0" smtClean="0"/>
              <a:t>Kablosuz Algılayıcı Ağları ile Yangın Tespit Sistemi</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Konum Bulma </a:t>
            </a:r>
            <a:r>
              <a:rPr lang="tr-TR" dirty="0" smtClean="0"/>
              <a:t>- I</a:t>
            </a:r>
            <a:endParaRPr lang="tr-TR" dirty="0"/>
          </a:p>
        </p:txBody>
      </p:sp>
      <p:sp>
        <p:nvSpPr>
          <p:cNvPr id="3" name="Content Placeholder 2"/>
          <p:cNvSpPr>
            <a:spLocks noGrp="1"/>
          </p:cNvSpPr>
          <p:nvPr>
            <p:ph sz="quarter" idx="1"/>
          </p:nvPr>
        </p:nvSpPr>
        <p:spPr/>
        <p:txBody>
          <a:bodyPr>
            <a:normAutofit/>
          </a:bodyPr>
          <a:lstStyle/>
          <a:p>
            <a:pPr algn="just"/>
            <a:r>
              <a:rPr lang="tr-TR" sz="2200" dirty="0" smtClean="0">
                <a:latin typeface="Times New Roman" pitchFamily="18" charset="0"/>
                <a:cs typeface="Times New Roman" pitchFamily="18" charset="0"/>
              </a:rPr>
              <a:t>Bazı düğümler ortama rasgele bırakılabilecekleri için konumları hakkında bilgi sahibi olmamız zordur.</a:t>
            </a:r>
            <a:endParaRPr lang="tr-TR" sz="2200" dirty="0" smtClean="0">
              <a:latin typeface="Times New Roman" pitchFamily="18" charset="0"/>
              <a:cs typeface="Times New Roman" pitchFamily="18" charset="0"/>
            </a:endParaRPr>
          </a:p>
          <a:p>
            <a:pPr algn="just">
              <a:buNone/>
            </a:pPr>
            <a:endParaRPr lang="tr-TR" sz="2200" dirty="0" smtClean="0">
              <a:latin typeface="Times New Roman" pitchFamily="18" charset="0"/>
              <a:cs typeface="Times New Roman" pitchFamily="18" charset="0"/>
            </a:endParaRPr>
          </a:p>
          <a:p>
            <a:pPr algn="just"/>
            <a:r>
              <a:rPr lang="tr-TR" sz="2200" dirty="0" smtClean="0">
                <a:latin typeface="Times New Roman" pitchFamily="18" charset="0"/>
                <a:cs typeface="Times New Roman" pitchFamily="18" charset="0"/>
              </a:rPr>
              <a:t>Kendine kendine konum bulma tekniği ile, konumunu bilen ‘anchor’ düğümlerin periyodik broadcast’leri sonucu konumunu bilmeyen düğümler tahmini olarak kordinatlarını hesaplayabilirler.</a:t>
            </a:r>
            <a:endParaRPr lang="tr-TR" sz="2200" dirty="0" smtClean="0">
              <a:latin typeface="Times New Roman" pitchFamily="18" charset="0"/>
              <a:cs typeface="Times New Roman" pitchFamily="18" charset="0"/>
            </a:endParaRPr>
          </a:p>
          <a:p>
            <a:pPr algn="just">
              <a:buNone/>
            </a:pPr>
            <a:endParaRPr lang="tr-TR" sz="2200" dirty="0" smtClean="0">
              <a:latin typeface="Times New Roman" pitchFamily="18" charset="0"/>
              <a:cs typeface="Times New Roman" pitchFamily="18" charset="0"/>
            </a:endParaRPr>
          </a:p>
          <a:p>
            <a:pPr algn="just"/>
            <a:r>
              <a:rPr lang="tr-TR" sz="2200" dirty="0" smtClean="0">
                <a:latin typeface="Times New Roman" pitchFamily="18" charset="0"/>
                <a:cs typeface="Times New Roman" pitchFamily="18" charset="0"/>
              </a:rPr>
              <a:t>Üç farklı düğümden</a:t>
            </a:r>
            <a:r>
              <a:rPr lang="tr-TR" sz="2200" dirty="0" smtClean="0">
                <a:latin typeface="Times New Roman" pitchFamily="18" charset="0"/>
                <a:cs typeface="Times New Roman" pitchFamily="18" charset="0"/>
              </a:rPr>
              <a:t> gelen ‘anchor’ mesajı, düğümlerin </a:t>
            </a:r>
            <a:r>
              <a:rPr lang="tr-TR" sz="2200" dirty="0" smtClean="0">
                <a:latin typeface="Times New Roman" pitchFamily="18" charset="0"/>
                <a:cs typeface="Times New Roman" pitchFamily="18" charset="0"/>
              </a:rPr>
              <a:t>kendi </a:t>
            </a:r>
            <a:r>
              <a:rPr lang="tr-TR" sz="2200" dirty="0" smtClean="0">
                <a:latin typeface="Times New Roman" pitchFamily="18" charset="0"/>
                <a:cs typeface="Times New Roman" pitchFamily="18" charset="0"/>
              </a:rPr>
              <a:t>yaklaşık kordinatlarını </a:t>
            </a:r>
            <a:r>
              <a:rPr lang="tr-TR" sz="2200" dirty="0" smtClean="0">
                <a:latin typeface="Times New Roman" pitchFamily="18" charset="0"/>
                <a:cs typeface="Times New Roman" pitchFamily="18" charset="0"/>
              </a:rPr>
              <a:t>‘trileteration </a:t>
            </a:r>
            <a:r>
              <a:rPr lang="tr-TR" sz="2200" dirty="0" smtClean="0">
                <a:latin typeface="Times New Roman" pitchFamily="18" charset="0"/>
                <a:cs typeface="Times New Roman" pitchFamily="18" charset="0"/>
              </a:rPr>
              <a:t>tekniği’ ile hesaplayabilmelerini mümkün </a:t>
            </a:r>
            <a:r>
              <a:rPr lang="tr-TR" sz="2200" dirty="0" smtClean="0">
                <a:latin typeface="Times New Roman" pitchFamily="18" charset="0"/>
                <a:cs typeface="Times New Roman" pitchFamily="18" charset="0"/>
              </a:rPr>
              <a:t>kılar. </a:t>
            </a:r>
            <a:endParaRPr lang="tr-TR" sz="2200"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tr-TR" dirty="0" smtClean="0"/>
              <a:t>04</a:t>
            </a:r>
            <a:r>
              <a:rPr lang="en-US" dirty="0" smtClean="0"/>
              <a:t>/</a:t>
            </a:r>
            <a:r>
              <a:rPr lang="tr-TR" dirty="0" smtClean="0"/>
              <a:t>11</a:t>
            </a:r>
            <a:r>
              <a:rPr lang="en-US" dirty="0" smtClean="0"/>
              <a:t>/2010</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Footer Placeholder 5"/>
          <p:cNvSpPr>
            <a:spLocks noGrp="1"/>
          </p:cNvSpPr>
          <p:nvPr>
            <p:ph type="ftr" sz="quarter" idx="11"/>
          </p:nvPr>
        </p:nvSpPr>
        <p:spPr/>
        <p:txBody>
          <a:bodyPr/>
          <a:lstStyle/>
          <a:p>
            <a:r>
              <a:rPr lang="tr-TR" dirty="0" smtClean="0"/>
              <a:t>Kablosuz Algılayıcı Ağları ile Yangın Tespit Sistemi</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smtClean="0"/>
              <a:t>Konum Bulma </a:t>
            </a:r>
            <a:r>
              <a:rPr lang="tr-TR" dirty="0" smtClean="0"/>
              <a:t>- II</a:t>
            </a:r>
            <a:endParaRPr lang="tr-TR" dirty="0"/>
          </a:p>
        </p:txBody>
      </p:sp>
      <p:sp>
        <p:nvSpPr>
          <p:cNvPr id="5" name="Date Placeholder 4"/>
          <p:cNvSpPr>
            <a:spLocks noGrp="1"/>
          </p:cNvSpPr>
          <p:nvPr>
            <p:ph type="dt" sz="half" idx="10"/>
          </p:nvPr>
        </p:nvSpPr>
        <p:spPr/>
        <p:txBody>
          <a:bodyPr/>
          <a:lstStyle/>
          <a:p>
            <a:r>
              <a:rPr lang="tr-TR" dirty="0" smtClean="0"/>
              <a:t>04</a:t>
            </a:r>
            <a:r>
              <a:rPr lang="en-US" dirty="0" smtClean="0"/>
              <a:t>/</a:t>
            </a:r>
            <a:r>
              <a:rPr lang="tr-TR" dirty="0" smtClean="0"/>
              <a:t>11</a:t>
            </a:r>
            <a:r>
              <a:rPr lang="en-US" dirty="0" smtClean="0"/>
              <a:t>/2010</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Footer Placeholder 6"/>
          <p:cNvSpPr>
            <a:spLocks noGrp="1"/>
          </p:cNvSpPr>
          <p:nvPr>
            <p:ph type="ftr" sz="quarter" idx="11"/>
          </p:nvPr>
        </p:nvSpPr>
        <p:spPr/>
        <p:txBody>
          <a:bodyPr/>
          <a:lstStyle/>
          <a:p>
            <a:r>
              <a:rPr lang="tr-TR" dirty="0" smtClean="0"/>
              <a:t>Kablosuz Algılayıcı Ağları ile Yangın Tespit Sistemi</a:t>
            </a:r>
            <a:endParaRPr lang="en-US" dirty="0"/>
          </a:p>
        </p:txBody>
      </p:sp>
      <p:pic>
        <p:nvPicPr>
          <p:cNvPr id="1026" name="Picture 2"/>
          <p:cNvPicPr>
            <a:picLocks noGrp="1" noChangeAspect="1" noChangeArrowheads="1"/>
          </p:cNvPicPr>
          <p:nvPr>
            <p:ph sz="quarter" idx="1"/>
          </p:nvPr>
        </p:nvPicPr>
        <p:blipFill>
          <a:blip r:embed="rId3" cstate="print"/>
          <a:srcRect/>
          <a:stretch>
            <a:fillRect/>
          </a:stretch>
        </p:blipFill>
        <p:spPr bwMode="auto">
          <a:xfrm>
            <a:off x="1524000" y="1524000"/>
            <a:ext cx="6317758" cy="436798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329</TotalTime>
  <Words>786</Words>
  <Application>Microsoft Office PowerPoint</Application>
  <PresentationFormat>On-screen Show (4:3)</PresentationFormat>
  <Paragraphs>138</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Equity</vt:lpstr>
      <vt:lpstr>Kablosuz Algılayıcı Ağları ile Yangın Tespit Sistemi</vt:lpstr>
      <vt:lpstr>Ana Hatlar</vt:lpstr>
      <vt:lpstr>Giriş</vt:lpstr>
      <vt:lpstr>Yangın Tespiti İçin KAA - I</vt:lpstr>
      <vt:lpstr>Yangın Tespiti İçin KAA - II</vt:lpstr>
      <vt:lpstr>Dağıtık Yayılım Ağacı - I </vt:lpstr>
      <vt:lpstr>Dağıtık Yayılım Ağacı - II</vt:lpstr>
      <vt:lpstr>Konum Bulma - I</vt:lpstr>
      <vt:lpstr>Konum Bulma - II</vt:lpstr>
      <vt:lpstr>Gerçekleştirim – I</vt:lpstr>
      <vt:lpstr>Gerçekleştirim – II</vt:lpstr>
      <vt:lpstr>Gerçekleştirim – III</vt:lpstr>
      <vt:lpstr>Java Uygulaması</vt:lpstr>
      <vt:lpstr>Sonuç</vt:lpstr>
      <vt:lpstr>Slide 15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 Fire Detection with Wireless Sensor Networks</dc:title>
  <dc:creator>Gokhan</dc:creator>
  <cp:lastModifiedBy>KULLANAN ADAM</cp:lastModifiedBy>
  <cp:revision>90</cp:revision>
  <dcterms:created xsi:type="dcterms:W3CDTF">2006-08-16T00:00:00Z</dcterms:created>
  <dcterms:modified xsi:type="dcterms:W3CDTF">2010-11-03T22:14:30Z</dcterms:modified>
</cp:coreProperties>
</file>