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5" r:id="rId9"/>
    <p:sldId id="276" r:id="rId10"/>
    <p:sldId id="277" r:id="rId11"/>
    <p:sldId id="278" r:id="rId12"/>
    <p:sldId id="279" r:id="rId13"/>
    <p:sldId id="284" r:id="rId14"/>
    <p:sldId id="280" r:id="rId15"/>
    <p:sldId id="273" r:id="rId16"/>
    <p:sldId id="281" r:id="rId17"/>
    <p:sldId id="282" r:id="rId18"/>
    <p:sldId id="263" r:id="rId19"/>
    <p:sldId id="28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15712-2047-794B-AC50-BC0FCEFFE7F0}" type="doc">
      <dgm:prSet loTypeId="urn:microsoft.com/office/officeart/2009/3/layout/Phased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120CB0-EBEB-114E-9B2F-90F70D4D52ED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50000"/>
                </a:schemeClr>
              </a:solidFill>
            </a:rPr>
            <a:t>The Problem</a:t>
          </a:r>
          <a:endParaRPr lang="en-US" b="1" dirty="0">
            <a:solidFill>
              <a:schemeClr val="bg1">
                <a:lumMod val="50000"/>
              </a:schemeClr>
            </a:solidFill>
          </a:endParaRPr>
        </a:p>
      </dgm:t>
    </dgm:pt>
    <dgm:pt modelId="{85048119-D296-1D45-B9FD-1193E5C22C75}" type="parTrans" cxnId="{012C1A85-8D65-EB41-9245-017C6FFC724A}">
      <dgm:prSet/>
      <dgm:spPr/>
      <dgm:t>
        <a:bodyPr/>
        <a:lstStyle/>
        <a:p>
          <a:endParaRPr lang="en-US"/>
        </a:p>
      </dgm:t>
    </dgm:pt>
    <dgm:pt modelId="{33E5D216-7FB6-0A45-96BF-90A3250F8914}" type="sibTrans" cxnId="{012C1A85-8D65-EB41-9245-017C6FFC724A}">
      <dgm:prSet/>
      <dgm:spPr/>
      <dgm:t>
        <a:bodyPr/>
        <a:lstStyle/>
        <a:p>
          <a:endParaRPr lang="en-US"/>
        </a:p>
      </dgm:t>
    </dgm:pt>
    <dgm:pt modelId="{F6B5C39D-583E-B644-B81E-D2CE7DF179DD}">
      <dgm:prSet phldrT="[Text]"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Need for Synchronization</a:t>
          </a:r>
          <a:endParaRPr lang="en-US" b="1" dirty="0">
            <a:solidFill>
              <a:srgbClr val="0000FF"/>
            </a:solidFill>
          </a:endParaRPr>
        </a:p>
      </dgm:t>
    </dgm:pt>
    <dgm:pt modelId="{B65DCAF2-5433-C44B-84BD-11B0083E5A14}" type="parTrans" cxnId="{3354B473-1D2B-5A40-8DB4-52F2CD01ABA4}">
      <dgm:prSet/>
      <dgm:spPr/>
      <dgm:t>
        <a:bodyPr/>
        <a:lstStyle/>
        <a:p>
          <a:endParaRPr lang="en-US"/>
        </a:p>
      </dgm:t>
    </dgm:pt>
    <dgm:pt modelId="{5B6645ED-1A9C-8040-8DAB-E72079EDE1EE}" type="sibTrans" cxnId="{3354B473-1D2B-5A40-8DB4-52F2CD01ABA4}">
      <dgm:prSet/>
      <dgm:spPr/>
      <dgm:t>
        <a:bodyPr/>
        <a:lstStyle/>
        <a:p>
          <a:endParaRPr lang="en-US"/>
        </a:p>
      </dgm:t>
    </dgm:pt>
    <dgm:pt modelId="{51194E7F-958C-B941-99BC-771E4B168EE7}">
      <dgm:prSet phldrT="[Text]"/>
      <dgm:spPr/>
      <dgm:t>
        <a:bodyPr/>
        <a:lstStyle/>
        <a:p>
          <a:r>
            <a:rPr lang="en-US" b="1" dirty="0" smtClean="0">
              <a:solidFill>
                <a:srgbClr val="7F7F7F"/>
              </a:solidFill>
            </a:rPr>
            <a:t>Proposed Solution</a:t>
          </a:r>
          <a:endParaRPr lang="en-US" b="1" dirty="0">
            <a:solidFill>
              <a:srgbClr val="7F7F7F"/>
            </a:solidFill>
          </a:endParaRPr>
        </a:p>
      </dgm:t>
    </dgm:pt>
    <dgm:pt modelId="{9143E6DF-3E18-CD4A-AEEA-E9F99F2612C4}" type="parTrans" cxnId="{FF4217B7-5556-5244-80E3-B7872A29F6A8}">
      <dgm:prSet/>
      <dgm:spPr/>
      <dgm:t>
        <a:bodyPr/>
        <a:lstStyle/>
        <a:p>
          <a:endParaRPr lang="en-US"/>
        </a:p>
      </dgm:t>
    </dgm:pt>
    <dgm:pt modelId="{60AD0ABA-1DB4-D24B-B8D7-2E80ECE25D60}" type="sibTrans" cxnId="{FF4217B7-5556-5244-80E3-B7872A29F6A8}">
      <dgm:prSet/>
      <dgm:spPr/>
      <dgm:t>
        <a:bodyPr/>
        <a:lstStyle/>
        <a:p>
          <a:endParaRPr lang="en-US"/>
        </a:p>
      </dgm:t>
    </dgm:pt>
    <dgm:pt modelId="{FF352635-B675-A944-8980-A5C51C10498E}">
      <dgm:prSet phldrT="[Text]"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Control Theory</a:t>
          </a:r>
          <a:endParaRPr lang="en-US" b="1" dirty="0">
            <a:solidFill>
              <a:srgbClr val="0000FF"/>
            </a:solidFill>
          </a:endParaRPr>
        </a:p>
      </dgm:t>
    </dgm:pt>
    <dgm:pt modelId="{DBFF1274-F7FB-C046-A9DD-2C22CA0A2E47}" type="parTrans" cxnId="{015B277F-A681-4545-9F73-46648C3E4C14}">
      <dgm:prSet/>
      <dgm:spPr/>
      <dgm:t>
        <a:bodyPr/>
        <a:lstStyle/>
        <a:p>
          <a:endParaRPr lang="en-US"/>
        </a:p>
      </dgm:t>
    </dgm:pt>
    <dgm:pt modelId="{DE81434E-6DF0-854D-8417-FB2AFFF5EAF0}" type="sibTrans" cxnId="{015B277F-A681-4545-9F73-46648C3E4C14}">
      <dgm:prSet/>
      <dgm:spPr/>
      <dgm:t>
        <a:bodyPr/>
        <a:lstStyle/>
        <a:p>
          <a:endParaRPr lang="en-US"/>
        </a:p>
      </dgm:t>
    </dgm:pt>
    <dgm:pt modelId="{50F3BF39-A472-2F4C-9BB5-744FFF642107}">
      <dgm:prSet phldrT="[Text]"/>
      <dgm:spPr/>
      <dgm:t>
        <a:bodyPr/>
        <a:lstStyle/>
        <a:p>
          <a:r>
            <a:rPr lang="en-US" b="1" dirty="0" smtClean="0">
              <a:solidFill>
                <a:srgbClr val="7F7F7F"/>
              </a:solidFill>
            </a:rPr>
            <a:t>Results</a:t>
          </a:r>
          <a:endParaRPr lang="en-US" b="1" dirty="0">
            <a:solidFill>
              <a:srgbClr val="7F7F7F"/>
            </a:solidFill>
          </a:endParaRPr>
        </a:p>
      </dgm:t>
    </dgm:pt>
    <dgm:pt modelId="{6107B80C-EF8A-C943-9CDA-466A32717C0B}" type="parTrans" cxnId="{A05F9A6F-3624-4D47-961A-EE51D13BE36A}">
      <dgm:prSet/>
      <dgm:spPr/>
      <dgm:t>
        <a:bodyPr/>
        <a:lstStyle/>
        <a:p>
          <a:endParaRPr lang="en-US"/>
        </a:p>
      </dgm:t>
    </dgm:pt>
    <dgm:pt modelId="{8E623E6B-6C53-C546-99B3-4C284E45F8B6}" type="sibTrans" cxnId="{A05F9A6F-3624-4D47-961A-EE51D13BE36A}">
      <dgm:prSet/>
      <dgm:spPr/>
      <dgm:t>
        <a:bodyPr/>
        <a:lstStyle/>
        <a:p>
          <a:endParaRPr lang="en-US"/>
        </a:p>
      </dgm:t>
    </dgm:pt>
    <dgm:pt modelId="{7D2FAB9C-78FC-7A45-8602-1BA7BF5CAE73}">
      <dgm:prSet phldrT="[Text]"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Experiments</a:t>
          </a:r>
        </a:p>
        <a:p>
          <a:r>
            <a:rPr lang="en-US" b="1" dirty="0" smtClean="0">
              <a:solidFill>
                <a:srgbClr val="0000FF"/>
              </a:solidFill>
            </a:rPr>
            <a:t>&amp;</a:t>
          </a:r>
        </a:p>
        <a:p>
          <a:r>
            <a:rPr lang="en-US" b="1" dirty="0" smtClean="0">
              <a:solidFill>
                <a:srgbClr val="0000FF"/>
              </a:solidFill>
            </a:rPr>
            <a:t>Discussion </a:t>
          </a:r>
          <a:endParaRPr lang="en-US" b="1" dirty="0">
            <a:solidFill>
              <a:srgbClr val="0000FF"/>
            </a:solidFill>
          </a:endParaRPr>
        </a:p>
      </dgm:t>
    </dgm:pt>
    <dgm:pt modelId="{8DDB2466-ADFA-2140-BD3E-9A9BA115FDAC}" type="parTrans" cxnId="{5E4EBE29-F0CA-C34E-A17A-CA1A9EC0B70E}">
      <dgm:prSet/>
      <dgm:spPr/>
      <dgm:t>
        <a:bodyPr/>
        <a:lstStyle/>
        <a:p>
          <a:endParaRPr lang="en-US"/>
        </a:p>
      </dgm:t>
    </dgm:pt>
    <dgm:pt modelId="{A0DC84C8-2686-B944-929F-0432A9435DD6}" type="sibTrans" cxnId="{5E4EBE29-F0CA-C34E-A17A-CA1A9EC0B70E}">
      <dgm:prSet/>
      <dgm:spPr/>
      <dgm:t>
        <a:bodyPr/>
        <a:lstStyle/>
        <a:p>
          <a:endParaRPr lang="en-US"/>
        </a:p>
      </dgm:t>
    </dgm:pt>
    <dgm:pt modelId="{3A49AAD9-446F-1C4A-8AAE-F12FB8055AAE}">
      <dgm:prSet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Wireless Sensor Networks</a:t>
          </a:r>
          <a:endParaRPr lang="en-US" b="1" dirty="0">
            <a:solidFill>
              <a:srgbClr val="0000FF"/>
            </a:solidFill>
          </a:endParaRPr>
        </a:p>
      </dgm:t>
    </dgm:pt>
    <dgm:pt modelId="{463FB092-8A0C-534E-A84A-4331F29A6F67}" type="parTrans" cxnId="{D4E56AA6-53E1-4349-9E4F-01B593FE894D}">
      <dgm:prSet/>
      <dgm:spPr/>
      <dgm:t>
        <a:bodyPr/>
        <a:lstStyle/>
        <a:p>
          <a:endParaRPr lang="en-US"/>
        </a:p>
      </dgm:t>
    </dgm:pt>
    <dgm:pt modelId="{B67EA691-5BC9-4B40-AFC7-B437C89ADACF}" type="sibTrans" cxnId="{D4E56AA6-53E1-4349-9E4F-01B593FE894D}">
      <dgm:prSet/>
      <dgm:spPr/>
      <dgm:t>
        <a:bodyPr/>
        <a:lstStyle/>
        <a:p>
          <a:endParaRPr lang="en-US"/>
        </a:p>
      </dgm:t>
    </dgm:pt>
    <dgm:pt modelId="{2E438EE6-D666-1A40-84AB-387D8F66B939}">
      <dgm:prSet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Average Consensus</a:t>
          </a:r>
          <a:endParaRPr lang="en-US" b="1" dirty="0">
            <a:solidFill>
              <a:srgbClr val="0000FF"/>
            </a:solidFill>
          </a:endParaRPr>
        </a:p>
      </dgm:t>
    </dgm:pt>
    <dgm:pt modelId="{08D49307-0683-E042-9C5E-ED8A4A4BEBA5}" type="parTrans" cxnId="{8E40EDD0-1256-494F-BB8F-1F9F1C61B023}">
      <dgm:prSet/>
      <dgm:spPr/>
      <dgm:t>
        <a:bodyPr/>
        <a:lstStyle/>
        <a:p>
          <a:endParaRPr lang="en-US"/>
        </a:p>
      </dgm:t>
    </dgm:pt>
    <dgm:pt modelId="{94008396-EB3B-E948-9B34-C350B20F0F34}" type="sibTrans" cxnId="{8E40EDD0-1256-494F-BB8F-1F9F1C61B023}">
      <dgm:prSet/>
      <dgm:spPr/>
      <dgm:t>
        <a:bodyPr/>
        <a:lstStyle/>
        <a:p>
          <a:endParaRPr lang="en-US"/>
        </a:p>
      </dgm:t>
    </dgm:pt>
    <dgm:pt modelId="{69798A70-6471-D44E-930C-4011174D90F3}">
      <dgm:prSet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Challenges</a:t>
          </a:r>
          <a:endParaRPr lang="en-US" b="1" dirty="0">
            <a:solidFill>
              <a:srgbClr val="0000FF"/>
            </a:solidFill>
          </a:endParaRPr>
        </a:p>
      </dgm:t>
    </dgm:pt>
    <dgm:pt modelId="{1153E660-2781-3647-92C2-DEB3714E452A}" type="parTrans" cxnId="{AE84D665-D354-0F4C-B1E2-D647D8A37CDB}">
      <dgm:prSet/>
      <dgm:spPr/>
      <dgm:t>
        <a:bodyPr/>
        <a:lstStyle/>
        <a:p>
          <a:endParaRPr lang="en-US"/>
        </a:p>
      </dgm:t>
    </dgm:pt>
    <dgm:pt modelId="{4E6C7277-9810-D244-BB44-D26ABED64D97}" type="sibTrans" cxnId="{AE84D665-D354-0F4C-B1E2-D647D8A37CDB}">
      <dgm:prSet/>
      <dgm:spPr/>
      <dgm:t>
        <a:bodyPr/>
        <a:lstStyle/>
        <a:p>
          <a:endParaRPr lang="en-US"/>
        </a:p>
      </dgm:t>
    </dgm:pt>
    <dgm:pt modelId="{E112ED9E-BACF-264D-B1B7-E74846EF60DA}">
      <dgm:prSet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Existing Solutions</a:t>
          </a:r>
          <a:endParaRPr lang="en-US" b="1" dirty="0">
            <a:solidFill>
              <a:srgbClr val="0000FF"/>
            </a:solidFill>
          </a:endParaRPr>
        </a:p>
      </dgm:t>
    </dgm:pt>
    <dgm:pt modelId="{FB10D62D-9469-3D4A-BFAF-E14305A5EE72}" type="parTrans" cxnId="{6B29975B-68E6-EF4A-8217-CA787626618B}">
      <dgm:prSet/>
      <dgm:spPr/>
      <dgm:t>
        <a:bodyPr/>
        <a:lstStyle/>
        <a:p>
          <a:endParaRPr lang="en-US"/>
        </a:p>
      </dgm:t>
    </dgm:pt>
    <dgm:pt modelId="{FA0F2052-5A59-B04B-9FDB-8D2BD67AB163}" type="sibTrans" cxnId="{6B29975B-68E6-EF4A-8217-CA787626618B}">
      <dgm:prSet/>
      <dgm:spPr/>
      <dgm:t>
        <a:bodyPr/>
        <a:lstStyle/>
        <a:p>
          <a:endParaRPr lang="en-US"/>
        </a:p>
      </dgm:t>
    </dgm:pt>
    <dgm:pt modelId="{5C25E59D-3789-754C-B47F-59DF66A5A9CE}" type="pres">
      <dgm:prSet presAssocID="{7EE15712-2047-794B-AC50-BC0FCEFFE7F0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B4AA779-1A09-C444-8EA1-AB2A82F84E43}" type="pres">
      <dgm:prSet presAssocID="{7EE15712-2047-794B-AC50-BC0FCEFFE7F0}" presName="arc1" presStyleLbl="node1" presStyleIdx="0" presStyleCnt="4"/>
      <dgm:spPr/>
      <dgm:t>
        <a:bodyPr/>
        <a:lstStyle/>
        <a:p>
          <a:endParaRPr lang="en-US"/>
        </a:p>
      </dgm:t>
    </dgm:pt>
    <dgm:pt modelId="{B39EE049-F9B7-B14E-930C-3977EE69D92F}" type="pres">
      <dgm:prSet presAssocID="{7EE15712-2047-794B-AC50-BC0FCEFFE7F0}" presName="arc3" presStyleLbl="node1" presStyleIdx="1" presStyleCnt="4"/>
      <dgm:spPr/>
      <dgm:t>
        <a:bodyPr/>
        <a:lstStyle/>
        <a:p>
          <a:endParaRPr lang="en-US"/>
        </a:p>
      </dgm:t>
    </dgm:pt>
    <dgm:pt modelId="{22B37A15-7C80-9642-86EF-B77F122A607B}" type="pres">
      <dgm:prSet presAssocID="{7EE15712-2047-794B-AC50-BC0FCEFFE7F0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6C4B2-260A-1B4E-AA49-68EFE342B229}" type="pres">
      <dgm:prSet presAssocID="{7EE15712-2047-794B-AC50-BC0FCEFFE7F0}" presName="arc2" presStyleLbl="node1" presStyleIdx="2" presStyleCnt="4"/>
      <dgm:spPr/>
      <dgm:t>
        <a:bodyPr/>
        <a:lstStyle/>
        <a:p>
          <a:endParaRPr lang="en-US"/>
        </a:p>
      </dgm:t>
    </dgm:pt>
    <dgm:pt modelId="{02B7583B-FB4E-1048-8754-E42D0E45FB8D}" type="pres">
      <dgm:prSet presAssocID="{7EE15712-2047-794B-AC50-BC0FCEFFE7F0}" presName="arc4" presStyleLbl="node1" presStyleIdx="3" presStyleCnt="4"/>
      <dgm:spPr/>
      <dgm:t>
        <a:bodyPr/>
        <a:lstStyle/>
        <a:p>
          <a:endParaRPr lang="en-US"/>
        </a:p>
      </dgm:t>
    </dgm:pt>
    <dgm:pt modelId="{386070E3-8B62-BF42-AB54-7871D0E36340}" type="pres">
      <dgm:prSet presAssocID="{7EE15712-2047-794B-AC50-BC0FCEFFE7F0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73443-2401-324F-97DF-5B017284862D}" type="pres">
      <dgm:prSet presAssocID="{7EE15712-2047-794B-AC50-BC0FCEFFE7F0}" presName="middleComposite" presStyleCnt="0"/>
      <dgm:spPr/>
      <dgm:t>
        <a:bodyPr/>
        <a:lstStyle/>
        <a:p>
          <a:endParaRPr lang="en-US"/>
        </a:p>
      </dgm:t>
    </dgm:pt>
    <dgm:pt modelId="{67D51C47-EE9F-E347-8BCF-F5F68D0BFE28}" type="pres">
      <dgm:prSet presAssocID="{FF352635-B675-A944-8980-A5C51C10498E}" presName="circ1" presStyleLbl="vennNode1" presStyleIdx="0" presStyleCnt="11"/>
      <dgm:spPr/>
      <dgm:t>
        <a:bodyPr/>
        <a:lstStyle/>
        <a:p>
          <a:endParaRPr lang="en-US"/>
        </a:p>
      </dgm:t>
    </dgm:pt>
    <dgm:pt modelId="{3F33C2C3-C0E8-9440-801E-AC7135D68C93}" type="pres">
      <dgm:prSet presAssocID="{FF352635-B675-A944-8980-A5C51C10498E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D37201-8708-B547-A609-B19F12A9EDB9}" type="pres">
      <dgm:prSet presAssocID="{2E438EE6-D666-1A40-84AB-387D8F66B939}" presName="circ2" presStyleLbl="vennNode1" presStyleIdx="1" presStyleCnt="11"/>
      <dgm:spPr/>
      <dgm:t>
        <a:bodyPr/>
        <a:lstStyle/>
        <a:p>
          <a:endParaRPr lang="en-US"/>
        </a:p>
      </dgm:t>
    </dgm:pt>
    <dgm:pt modelId="{DDB3C17C-2D07-8140-BDCE-A7E6C3B6BFEA}" type="pres">
      <dgm:prSet presAssocID="{2E438EE6-D666-1A40-84AB-387D8F66B939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4C8692-67F8-4046-8542-9AF88AC3BB05}" type="pres">
      <dgm:prSet presAssocID="{7EE15712-2047-794B-AC50-BC0FCEFFE7F0}" presName="leftComposite" presStyleCnt="0"/>
      <dgm:spPr/>
      <dgm:t>
        <a:bodyPr/>
        <a:lstStyle/>
        <a:p>
          <a:endParaRPr lang="en-US"/>
        </a:p>
      </dgm:t>
    </dgm:pt>
    <dgm:pt modelId="{14260D34-445C-5548-A8E4-91383FAA7926}" type="pres">
      <dgm:prSet presAssocID="{3A49AAD9-446F-1C4A-8AAE-F12FB8055AAE}" presName="childText1_1" presStyleLbl="vennNode1" presStyleIdx="2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D155C3-A459-8848-8021-A4CB1472C067}" type="pres">
      <dgm:prSet presAssocID="{3A49AAD9-446F-1C4A-8AAE-F12FB8055AAE}" presName="ellipse1" presStyleLbl="vennNode1" presStyleIdx="3" presStyleCnt="11"/>
      <dgm:spPr/>
      <dgm:t>
        <a:bodyPr/>
        <a:lstStyle/>
        <a:p>
          <a:endParaRPr lang="en-US"/>
        </a:p>
      </dgm:t>
    </dgm:pt>
    <dgm:pt modelId="{011FB382-F466-CE4D-849F-7788F5903AB4}" type="pres">
      <dgm:prSet presAssocID="{3A49AAD9-446F-1C4A-8AAE-F12FB8055AAE}" presName="ellipse2" presStyleLbl="vennNode1" presStyleIdx="4" presStyleCnt="11"/>
      <dgm:spPr/>
      <dgm:t>
        <a:bodyPr/>
        <a:lstStyle/>
        <a:p>
          <a:endParaRPr lang="en-US"/>
        </a:p>
      </dgm:t>
    </dgm:pt>
    <dgm:pt modelId="{DF1726F6-EB0C-224F-8C69-F04DBB64AB44}" type="pres">
      <dgm:prSet presAssocID="{F6B5C39D-583E-B644-B81E-D2CE7DF179DD}" presName="childText1_2" presStyleLbl="vennNode1" presStyleIdx="5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0067E6-73E9-3742-8E88-BCF5DF615CE6}" type="pres">
      <dgm:prSet presAssocID="{F6B5C39D-583E-B644-B81E-D2CE7DF179DD}" presName="ellipse3" presStyleLbl="vennNode1" presStyleIdx="6" presStyleCnt="11"/>
      <dgm:spPr/>
      <dgm:t>
        <a:bodyPr/>
        <a:lstStyle/>
        <a:p>
          <a:endParaRPr lang="en-US"/>
        </a:p>
      </dgm:t>
    </dgm:pt>
    <dgm:pt modelId="{1B0E1B40-F585-B744-9C91-B194AE36D6E9}" type="pres">
      <dgm:prSet presAssocID="{69798A70-6471-D44E-930C-4011174D90F3}" presName="childText1_3" presStyleLbl="vennNode1" presStyleIdx="7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F4E420-AE6E-6840-B97A-98F57309D519}" type="pres">
      <dgm:prSet presAssocID="{E112ED9E-BACF-264D-B1B7-E74846EF60DA}" presName="childText1_4" presStyleLbl="vennNode1" presStyleIdx="8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CFA7CF-F800-184B-ADB6-5B41003FEDEB}" type="pres">
      <dgm:prSet presAssocID="{E112ED9E-BACF-264D-B1B7-E74846EF60DA}" presName="ellipse4" presStyleLbl="vennNode1" presStyleIdx="9" presStyleCnt="11"/>
      <dgm:spPr/>
      <dgm:t>
        <a:bodyPr/>
        <a:lstStyle/>
        <a:p>
          <a:endParaRPr lang="en-US"/>
        </a:p>
      </dgm:t>
    </dgm:pt>
    <dgm:pt modelId="{BC43C5CA-9B17-EF4D-92AD-57DD56EA023C}" type="pres">
      <dgm:prSet presAssocID="{E112ED9E-BACF-264D-B1B7-E74846EF60DA}" presName="ellipse5" presStyleLbl="vennNode1" presStyleIdx="10" presStyleCnt="11"/>
      <dgm:spPr/>
      <dgm:t>
        <a:bodyPr/>
        <a:lstStyle/>
        <a:p>
          <a:endParaRPr lang="en-US"/>
        </a:p>
      </dgm:t>
    </dgm:pt>
    <dgm:pt modelId="{42F814F6-2715-2E40-91A6-CF7642641FE8}" type="pres">
      <dgm:prSet presAssocID="{7EE15712-2047-794B-AC50-BC0FCEFFE7F0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A2646C-B83B-1D4D-8CAF-94D0EB865F6D}" type="pres">
      <dgm:prSet presAssocID="{7EE15712-2047-794B-AC50-BC0FCEFFE7F0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81E6C-C390-044B-9147-BD44F691D34F}" type="presOf" srcId="{FF352635-B675-A944-8980-A5C51C10498E}" destId="{67D51C47-EE9F-E347-8BCF-F5F68D0BFE28}" srcOrd="0" destOrd="0" presId="urn:microsoft.com/office/officeart/2009/3/layout/PhasedProcess"/>
    <dgm:cxn modelId="{015B277F-A681-4545-9F73-46648C3E4C14}" srcId="{51194E7F-958C-B941-99BC-771E4B168EE7}" destId="{FF352635-B675-A944-8980-A5C51C10498E}" srcOrd="0" destOrd="0" parTransId="{DBFF1274-F7FB-C046-A9DD-2C22CA0A2E47}" sibTransId="{DE81434E-6DF0-854D-8417-FB2AFFF5EAF0}"/>
    <dgm:cxn modelId="{36BF4A0A-37A3-9449-9ED1-CD1BA1F148F0}" type="presOf" srcId="{50F3BF39-A472-2F4C-9BB5-744FFF642107}" destId="{386070E3-8B62-BF42-AB54-7871D0E36340}" srcOrd="0" destOrd="0" presId="urn:microsoft.com/office/officeart/2009/3/layout/PhasedProcess"/>
    <dgm:cxn modelId="{8973D944-0744-964C-BE7C-E9ED380E222D}" type="presOf" srcId="{3A49AAD9-446F-1C4A-8AAE-F12FB8055AAE}" destId="{14260D34-445C-5548-A8E4-91383FAA7926}" srcOrd="0" destOrd="0" presId="urn:microsoft.com/office/officeart/2009/3/layout/PhasedProcess"/>
    <dgm:cxn modelId="{8E40EDD0-1256-494F-BB8F-1F9F1C61B023}" srcId="{51194E7F-958C-B941-99BC-771E4B168EE7}" destId="{2E438EE6-D666-1A40-84AB-387D8F66B939}" srcOrd="1" destOrd="0" parTransId="{08D49307-0683-E042-9C5E-ED8A4A4BEBA5}" sibTransId="{94008396-EB3B-E948-9B34-C350B20F0F34}"/>
    <dgm:cxn modelId="{FCF3818D-94AF-6D4C-B9F4-4C3A7C263E6A}" type="presOf" srcId="{2E438EE6-D666-1A40-84AB-387D8F66B939}" destId="{DDB3C17C-2D07-8140-BDCE-A7E6C3B6BFEA}" srcOrd="1" destOrd="0" presId="urn:microsoft.com/office/officeart/2009/3/layout/PhasedProcess"/>
    <dgm:cxn modelId="{98AC4502-EEB2-F047-8809-F8F935B3D67E}" type="presOf" srcId="{8D120CB0-EBEB-114E-9B2F-90F70D4D52ED}" destId="{24A2646C-B83B-1D4D-8CAF-94D0EB865F6D}" srcOrd="0" destOrd="0" presId="urn:microsoft.com/office/officeart/2009/3/layout/PhasedProcess"/>
    <dgm:cxn modelId="{3C89C47F-144E-1E4A-9FE5-67D2891247E6}" type="presOf" srcId="{69798A70-6471-D44E-930C-4011174D90F3}" destId="{1B0E1B40-F585-B744-9C91-B194AE36D6E9}" srcOrd="0" destOrd="0" presId="urn:microsoft.com/office/officeart/2009/3/layout/PhasedProcess"/>
    <dgm:cxn modelId="{012C1A85-8D65-EB41-9245-017C6FFC724A}" srcId="{7EE15712-2047-794B-AC50-BC0FCEFFE7F0}" destId="{8D120CB0-EBEB-114E-9B2F-90F70D4D52ED}" srcOrd="0" destOrd="0" parTransId="{85048119-D296-1D45-B9FD-1193E5C22C75}" sibTransId="{33E5D216-7FB6-0A45-96BF-90A3250F8914}"/>
    <dgm:cxn modelId="{36593561-290C-684C-A898-E3BC0EAD1DDD}" type="presOf" srcId="{E112ED9E-BACF-264D-B1B7-E74846EF60DA}" destId="{FEF4E420-AE6E-6840-B97A-98F57309D519}" srcOrd="0" destOrd="0" presId="urn:microsoft.com/office/officeart/2009/3/layout/PhasedProcess"/>
    <dgm:cxn modelId="{D4E56AA6-53E1-4349-9E4F-01B593FE894D}" srcId="{8D120CB0-EBEB-114E-9B2F-90F70D4D52ED}" destId="{3A49AAD9-446F-1C4A-8AAE-F12FB8055AAE}" srcOrd="0" destOrd="0" parTransId="{463FB092-8A0C-534E-A84A-4331F29A6F67}" sibTransId="{B67EA691-5BC9-4B40-AFC7-B437C89ADACF}"/>
    <dgm:cxn modelId="{00E37C36-3E8F-1847-8BB6-D39629E49583}" type="presOf" srcId="{7D2FAB9C-78FC-7A45-8602-1BA7BF5CAE73}" destId="{42F814F6-2715-2E40-91A6-CF7642641FE8}" srcOrd="0" destOrd="0" presId="urn:microsoft.com/office/officeart/2009/3/layout/PhasedProcess"/>
    <dgm:cxn modelId="{11FCE1BF-FA27-8A47-B161-A412DD6A2679}" type="presOf" srcId="{7EE15712-2047-794B-AC50-BC0FCEFFE7F0}" destId="{5C25E59D-3789-754C-B47F-59DF66A5A9CE}" srcOrd="0" destOrd="0" presId="urn:microsoft.com/office/officeart/2009/3/layout/PhasedProcess"/>
    <dgm:cxn modelId="{A05F9A6F-3624-4D47-961A-EE51D13BE36A}" srcId="{7EE15712-2047-794B-AC50-BC0FCEFFE7F0}" destId="{50F3BF39-A472-2F4C-9BB5-744FFF642107}" srcOrd="2" destOrd="0" parTransId="{6107B80C-EF8A-C943-9CDA-466A32717C0B}" sibTransId="{8E623E6B-6C53-C546-99B3-4C284E45F8B6}"/>
    <dgm:cxn modelId="{FF4217B7-5556-5244-80E3-B7872A29F6A8}" srcId="{7EE15712-2047-794B-AC50-BC0FCEFFE7F0}" destId="{51194E7F-958C-B941-99BC-771E4B168EE7}" srcOrd="1" destOrd="0" parTransId="{9143E6DF-3E18-CD4A-AEEA-E9F99F2612C4}" sibTransId="{60AD0ABA-1DB4-D24B-B8D7-2E80ECE25D60}"/>
    <dgm:cxn modelId="{5E4EBE29-F0CA-C34E-A17A-CA1A9EC0B70E}" srcId="{50F3BF39-A472-2F4C-9BB5-744FFF642107}" destId="{7D2FAB9C-78FC-7A45-8602-1BA7BF5CAE73}" srcOrd="0" destOrd="0" parTransId="{8DDB2466-ADFA-2140-BD3E-9A9BA115FDAC}" sibTransId="{A0DC84C8-2686-B944-929F-0432A9435DD6}"/>
    <dgm:cxn modelId="{AE84D665-D354-0F4C-B1E2-D647D8A37CDB}" srcId="{8D120CB0-EBEB-114E-9B2F-90F70D4D52ED}" destId="{69798A70-6471-D44E-930C-4011174D90F3}" srcOrd="2" destOrd="0" parTransId="{1153E660-2781-3647-92C2-DEB3714E452A}" sibTransId="{4E6C7277-9810-D244-BB44-D26ABED64D97}"/>
    <dgm:cxn modelId="{3DCDD3B1-9769-A045-A351-945AC93C177A}" type="presOf" srcId="{FF352635-B675-A944-8980-A5C51C10498E}" destId="{3F33C2C3-C0E8-9440-801E-AC7135D68C93}" srcOrd="1" destOrd="0" presId="urn:microsoft.com/office/officeart/2009/3/layout/PhasedProcess"/>
    <dgm:cxn modelId="{3354B473-1D2B-5A40-8DB4-52F2CD01ABA4}" srcId="{8D120CB0-EBEB-114E-9B2F-90F70D4D52ED}" destId="{F6B5C39D-583E-B644-B81E-D2CE7DF179DD}" srcOrd="1" destOrd="0" parTransId="{B65DCAF2-5433-C44B-84BD-11B0083E5A14}" sibTransId="{5B6645ED-1A9C-8040-8DAB-E72079EDE1EE}"/>
    <dgm:cxn modelId="{6B29975B-68E6-EF4A-8217-CA787626618B}" srcId="{8D120CB0-EBEB-114E-9B2F-90F70D4D52ED}" destId="{E112ED9E-BACF-264D-B1B7-E74846EF60DA}" srcOrd="3" destOrd="0" parTransId="{FB10D62D-9469-3D4A-BFAF-E14305A5EE72}" sibTransId="{FA0F2052-5A59-B04B-9FDB-8D2BD67AB163}"/>
    <dgm:cxn modelId="{420BCA0D-77E3-7B42-884D-39B8E5168BF4}" type="presOf" srcId="{F6B5C39D-583E-B644-B81E-D2CE7DF179DD}" destId="{DF1726F6-EB0C-224F-8C69-F04DBB64AB44}" srcOrd="0" destOrd="0" presId="urn:microsoft.com/office/officeart/2009/3/layout/PhasedProcess"/>
    <dgm:cxn modelId="{1BABD602-C42C-BD41-A3DE-7B1FA4EFF1C4}" type="presOf" srcId="{51194E7F-958C-B941-99BC-771E4B168EE7}" destId="{22B37A15-7C80-9642-86EF-B77F122A607B}" srcOrd="0" destOrd="0" presId="urn:microsoft.com/office/officeart/2009/3/layout/PhasedProcess"/>
    <dgm:cxn modelId="{4D50D7F7-EB7A-B744-B2D9-EF9EC0919701}" type="presOf" srcId="{2E438EE6-D666-1A40-84AB-387D8F66B939}" destId="{A1D37201-8708-B547-A609-B19F12A9EDB9}" srcOrd="0" destOrd="0" presId="urn:microsoft.com/office/officeart/2009/3/layout/PhasedProcess"/>
    <dgm:cxn modelId="{18AF1506-4C9C-2E4B-A5F7-C2E9D12DECE4}" type="presParOf" srcId="{5C25E59D-3789-754C-B47F-59DF66A5A9CE}" destId="{7B4AA779-1A09-C444-8EA1-AB2A82F84E43}" srcOrd="0" destOrd="0" presId="urn:microsoft.com/office/officeart/2009/3/layout/PhasedProcess"/>
    <dgm:cxn modelId="{7BF704B9-EC2C-0E45-A627-30320265D3EA}" type="presParOf" srcId="{5C25E59D-3789-754C-B47F-59DF66A5A9CE}" destId="{B39EE049-F9B7-B14E-930C-3977EE69D92F}" srcOrd="1" destOrd="0" presId="urn:microsoft.com/office/officeart/2009/3/layout/PhasedProcess"/>
    <dgm:cxn modelId="{F5C3E389-D0F8-A344-9F06-479E97EA376B}" type="presParOf" srcId="{5C25E59D-3789-754C-B47F-59DF66A5A9CE}" destId="{22B37A15-7C80-9642-86EF-B77F122A607B}" srcOrd="2" destOrd="0" presId="urn:microsoft.com/office/officeart/2009/3/layout/PhasedProcess"/>
    <dgm:cxn modelId="{F6D123DF-B45A-F34F-B884-4985FC3DD0E7}" type="presParOf" srcId="{5C25E59D-3789-754C-B47F-59DF66A5A9CE}" destId="{88D6C4B2-260A-1B4E-AA49-68EFE342B229}" srcOrd="3" destOrd="0" presId="urn:microsoft.com/office/officeart/2009/3/layout/PhasedProcess"/>
    <dgm:cxn modelId="{03537840-0BB1-C84C-931C-CEE9F06BD97C}" type="presParOf" srcId="{5C25E59D-3789-754C-B47F-59DF66A5A9CE}" destId="{02B7583B-FB4E-1048-8754-E42D0E45FB8D}" srcOrd="4" destOrd="0" presId="urn:microsoft.com/office/officeart/2009/3/layout/PhasedProcess"/>
    <dgm:cxn modelId="{203AA571-4174-0646-A260-250EC9B5F345}" type="presParOf" srcId="{5C25E59D-3789-754C-B47F-59DF66A5A9CE}" destId="{386070E3-8B62-BF42-AB54-7871D0E36340}" srcOrd="5" destOrd="0" presId="urn:microsoft.com/office/officeart/2009/3/layout/PhasedProcess"/>
    <dgm:cxn modelId="{6C85DEDB-F25F-2F47-A7C3-8A5E87C979E6}" type="presParOf" srcId="{5C25E59D-3789-754C-B47F-59DF66A5A9CE}" destId="{17673443-2401-324F-97DF-5B017284862D}" srcOrd="6" destOrd="0" presId="urn:microsoft.com/office/officeart/2009/3/layout/PhasedProcess"/>
    <dgm:cxn modelId="{FA78002A-A432-1741-9369-80713ACC8CB0}" type="presParOf" srcId="{17673443-2401-324F-97DF-5B017284862D}" destId="{67D51C47-EE9F-E347-8BCF-F5F68D0BFE28}" srcOrd="0" destOrd="0" presId="urn:microsoft.com/office/officeart/2009/3/layout/PhasedProcess"/>
    <dgm:cxn modelId="{1D821FD8-1D04-7C44-928C-EB0496339658}" type="presParOf" srcId="{17673443-2401-324F-97DF-5B017284862D}" destId="{3F33C2C3-C0E8-9440-801E-AC7135D68C93}" srcOrd="1" destOrd="0" presId="urn:microsoft.com/office/officeart/2009/3/layout/PhasedProcess"/>
    <dgm:cxn modelId="{4AD4F0A2-7728-7841-98C3-395B093495EF}" type="presParOf" srcId="{17673443-2401-324F-97DF-5B017284862D}" destId="{A1D37201-8708-B547-A609-B19F12A9EDB9}" srcOrd="2" destOrd="0" presId="urn:microsoft.com/office/officeart/2009/3/layout/PhasedProcess"/>
    <dgm:cxn modelId="{6B3A29E8-D54F-484C-BEE6-08FC0843D3ED}" type="presParOf" srcId="{17673443-2401-324F-97DF-5B017284862D}" destId="{DDB3C17C-2D07-8140-BDCE-A7E6C3B6BFEA}" srcOrd="3" destOrd="0" presId="urn:microsoft.com/office/officeart/2009/3/layout/PhasedProcess"/>
    <dgm:cxn modelId="{F0ED3CA8-CEF4-E347-9A1C-4816ADA48538}" type="presParOf" srcId="{5C25E59D-3789-754C-B47F-59DF66A5A9CE}" destId="{AB4C8692-67F8-4046-8542-9AF88AC3BB05}" srcOrd="7" destOrd="0" presId="urn:microsoft.com/office/officeart/2009/3/layout/PhasedProcess"/>
    <dgm:cxn modelId="{9D856FB7-18E4-B64B-97D8-0B3202916C1F}" type="presParOf" srcId="{AB4C8692-67F8-4046-8542-9AF88AC3BB05}" destId="{14260D34-445C-5548-A8E4-91383FAA7926}" srcOrd="0" destOrd="0" presId="urn:microsoft.com/office/officeart/2009/3/layout/PhasedProcess"/>
    <dgm:cxn modelId="{79079A25-971D-EC45-ABE8-76C0AF38D9EF}" type="presParOf" srcId="{AB4C8692-67F8-4046-8542-9AF88AC3BB05}" destId="{48D155C3-A459-8848-8021-A4CB1472C067}" srcOrd="1" destOrd="0" presId="urn:microsoft.com/office/officeart/2009/3/layout/PhasedProcess"/>
    <dgm:cxn modelId="{CA0CF98F-B70B-6844-813C-F0F6B0B7B703}" type="presParOf" srcId="{AB4C8692-67F8-4046-8542-9AF88AC3BB05}" destId="{011FB382-F466-CE4D-849F-7788F5903AB4}" srcOrd="2" destOrd="0" presId="urn:microsoft.com/office/officeart/2009/3/layout/PhasedProcess"/>
    <dgm:cxn modelId="{12661B87-6EE7-E143-B3D4-6DA09D9ADA40}" type="presParOf" srcId="{AB4C8692-67F8-4046-8542-9AF88AC3BB05}" destId="{DF1726F6-EB0C-224F-8C69-F04DBB64AB44}" srcOrd="3" destOrd="0" presId="urn:microsoft.com/office/officeart/2009/3/layout/PhasedProcess"/>
    <dgm:cxn modelId="{9EA776F0-6D97-5041-A6F1-829174D4B397}" type="presParOf" srcId="{AB4C8692-67F8-4046-8542-9AF88AC3BB05}" destId="{600067E6-73E9-3742-8E88-BCF5DF615CE6}" srcOrd="4" destOrd="0" presId="urn:microsoft.com/office/officeart/2009/3/layout/PhasedProcess"/>
    <dgm:cxn modelId="{B6742A82-6003-B94A-A5D7-50B4BA207DB1}" type="presParOf" srcId="{AB4C8692-67F8-4046-8542-9AF88AC3BB05}" destId="{1B0E1B40-F585-B744-9C91-B194AE36D6E9}" srcOrd="5" destOrd="0" presId="urn:microsoft.com/office/officeart/2009/3/layout/PhasedProcess"/>
    <dgm:cxn modelId="{630B0FF8-8ECD-934A-82C8-E052F8CD7550}" type="presParOf" srcId="{AB4C8692-67F8-4046-8542-9AF88AC3BB05}" destId="{FEF4E420-AE6E-6840-B97A-98F57309D519}" srcOrd="6" destOrd="0" presId="urn:microsoft.com/office/officeart/2009/3/layout/PhasedProcess"/>
    <dgm:cxn modelId="{64102FA6-4454-6C44-A33B-A2225707DA68}" type="presParOf" srcId="{AB4C8692-67F8-4046-8542-9AF88AC3BB05}" destId="{8DCFA7CF-F800-184B-ADB6-5B41003FEDEB}" srcOrd="7" destOrd="0" presId="urn:microsoft.com/office/officeart/2009/3/layout/PhasedProcess"/>
    <dgm:cxn modelId="{132FF430-6335-7A46-934C-F0135A732C71}" type="presParOf" srcId="{AB4C8692-67F8-4046-8542-9AF88AC3BB05}" destId="{BC43C5CA-9B17-EF4D-92AD-57DD56EA023C}" srcOrd="8" destOrd="0" presId="urn:microsoft.com/office/officeart/2009/3/layout/PhasedProcess"/>
    <dgm:cxn modelId="{4032CB39-E713-D84D-BF3D-A7894A1E3F61}" type="presParOf" srcId="{5C25E59D-3789-754C-B47F-59DF66A5A9CE}" destId="{42F814F6-2715-2E40-91A6-CF7642641FE8}" srcOrd="8" destOrd="0" presId="urn:microsoft.com/office/officeart/2009/3/layout/PhasedProcess"/>
    <dgm:cxn modelId="{DEA38FE3-CA9F-F74C-89D9-C3756AA78E7C}" type="presParOf" srcId="{5C25E59D-3789-754C-B47F-59DF66A5A9CE}" destId="{24A2646C-B83B-1D4D-8CAF-94D0EB865F6D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A779-1A09-C444-8EA1-AB2A82F84E43}">
      <dsp:nvSpPr>
        <dsp:cNvPr id="0" name=""/>
        <dsp:cNvSpPr/>
      </dsp:nvSpPr>
      <dsp:spPr>
        <a:xfrm rot="5400000">
          <a:off x="231" y="1342989"/>
          <a:ext cx="3016032" cy="3016495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9EE049-F9B7-B14E-930C-3977EE69D92F}">
      <dsp:nvSpPr>
        <dsp:cNvPr id="0" name=""/>
        <dsp:cNvSpPr/>
      </dsp:nvSpPr>
      <dsp:spPr>
        <a:xfrm rot="16200000">
          <a:off x="3104347" y="1342989"/>
          <a:ext cx="3016032" cy="3016495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B37A15-7C80-9642-86EF-B77F122A607B}">
      <dsp:nvSpPr>
        <dsp:cNvPr id="0" name=""/>
        <dsp:cNvSpPr/>
      </dsp:nvSpPr>
      <dsp:spPr>
        <a:xfrm>
          <a:off x="3460983" y="3963111"/>
          <a:ext cx="2289981" cy="60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7F7F7F"/>
              </a:solidFill>
            </a:rPr>
            <a:t>Proposed Solution</a:t>
          </a:r>
          <a:endParaRPr lang="en-US" sz="2200" b="1" kern="1200" dirty="0">
            <a:solidFill>
              <a:srgbClr val="7F7F7F"/>
            </a:solidFill>
          </a:endParaRPr>
        </a:p>
      </dsp:txBody>
      <dsp:txXfrm>
        <a:off x="3460983" y="3963111"/>
        <a:ext cx="2289981" cy="603399"/>
      </dsp:txXfrm>
    </dsp:sp>
    <dsp:sp modelId="{88D6C4B2-260A-1B4E-AA49-68EFE342B229}">
      <dsp:nvSpPr>
        <dsp:cNvPr id="0" name=""/>
        <dsp:cNvSpPr/>
      </dsp:nvSpPr>
      <dsp:spPr>
        <a:xfrm rot="5400000">
          <a:off x="3007600" y="1342989"/>
          <a:ext cx="3016032" cy="3016495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7583B-FB4E-1048-8754-E42D0E45FB8D}">
      <dsp:nvSpPr>
        <dsp:cNvPr id="0" name=""/>
        <dsp:cNvSpPr/>
      </dsp:nvSpPr>
      <dsp:spPr>
        <a:xfrm rot="16200000">
          <a:off x="6110803" y="1342989"/>
          <a:ext cx="3016032" cy="3016495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070E3-8B62-BF42-AB54-7871D0E36340}">
      <dsp:nvSpPr>
        <dsp:cNvPr id="0" name=""/>
        <dsp:cNvSpPr/>
      </dsp:nvSpPr>
      <dsp:spPr>
        <a:xfrm>
          <a:off x="6247477" y="3963111"/>
          <a:ext cx="2289981" cy="60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7F7F7F"/>
              </a:solidFill>
            </a:rPr>
            <a:t>Results</a:t>
          </a:r>
          <a:endParaRPr lang="en-US" sz="2200" b="1" kern="1200" dirty="0">
            <a:solidFill>
              <a:srgbClr val="7F7F7F"/>
            </a:solidFill>
          </a:endParaRPr>
        </a:p>
      </dsp:txBody>
      <dsp:txXfrm>
        <a:off x="6247477" y="3963111"/>
        <a:ext cx="2289981" cy="603399"/>
      </dsp:txXfrm>
    </dsp:sp>
    <dsp:sp modelId="{67D51C47-EE9F-E347-8BCF-F5F68D0BFE28}">
      <dsp:nvSpPr>
        <dsp:cNvPr id="0" name=""/>
        <dsp:cNvSpPr/>
      </dsp:nvSpPr>
      <dsp:spPr>
        <a:xfrm>
          <a:off x="3387401" y="2208649"/>
          <a:ext cx="1381874" cy="13818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FF"/>
              </a:solidFill>
            </a:rPr>
            <a:t>Control Theory</a:t>
          </a:r>
          <a:endParaRPr lang="en-US" sz="1400" b="1" kern="1200" dirty="0">
            <a:solidFill>
              <a:srgbClr val="0000FF"/>
            </a:solidFill>
          </a:endParaRPr>
        </a:p>
      </dsp:txBody>
      <dsp:txXfrm>
        <a:off x="3580365" y="2371602"/>
        <a:ext cx="796756" cy="1055969"/>
      </dsp:txXfrm>
    </dsp:sp>
    <dsp:sp modelId="{A1D37201-8708-B547-A609-B19F12A9EDB9}">
      <dsp:nvSpPr>
        <dsp:cNvPr id="0" name=""/>
        <dsp:cNvSpPr/>
      </dsp:nvSpPr>
      <dsp:spPr>
        <a:xfrm>
          <a:off x="4383346" y="2208649"/>
          <a:ext cx="1381874" cy="13818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FF"/>
              </a:solidFill>
            </a:rPr>
            <a:t>Average Consensus</a:t>
          </a:r>
          <a:endParaRPr lang="en-US" sz="1400" b="1" kern="1200" dirty="0">
            <a:solidFill>
              <a:srgbClr val="0000FF"/>
            </a:solidFill>
          </a:endParaRPr>
        </a:p>
      </dsp:txBody>
      <dsp:txXfrm>
        <a:off x="4775500" y="2371602"/>
        <a:ext cx="796756" cy="1055969"/>
      </dsp:txXfrm>
    </dsp:sp>
    <dsp:sp modelId="{14260D34-445C-5548-A8E4-91383FAA7926}">
      <dsp:nvSpPr>
        <dsp:cNvPr id="0" name=""/>
        <dsp:cNvSpPr/>
      </dsp:nvSpPr>
      <dsp:spPr>
        <a:xfrm>
          <a:off x="784690" y="1716800"/>
          <a:ext cx="888612" cy="88861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rgbClr val="0000FF"/>
              </a:solidFill>
            </a:rPr>
            <a:t>Wireless Sensor Networks</a:t>
          </a:r>
          <a:endParaRPr lang="en-US" sz="600" b="1" kern="1200" dirty="0">
            <a:solidFill>
              <a:srgbClr val="0000FF"/>
            </a:solidFill>
          </a:endParaRPr>
        </a:p>
      </dsp:txBody>
      <dsp:txXfrm>
        <a:off x="914824" y="1846935"/>
        <a:ext cx="628344" cy="628347"/>
      </dsp:txXfrm>
    </dsp:sp>
    <dsp:sp modelId="{48D155C3-A459-8848-8021-A4CB1472C067}">
      <dsp:nvSpPr>
        <dsp:cNvPr id="0" name=""/>
        <dsp:cNvSpPr/>
      </dsp:nvSpPr>
      <dsp:spPr>
        <a:xfrm>
          <a:off x="892529" y="2725767"/>
          <a:ext cx="253889" cy="25392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11FB382-F466-CE4D-849F-7788F5903AB4}">
      <dsp:nvSpPr>
        <dsp:cNvPr id="0" name=""/>
        <dsp:cNvSpPr/>
      </dsp:nvSpPr>
      <dsp:spPr>
        <a:xfrm>
          <a:off x="1719368" y="1744590"/>
          <a:ext cx="253889" cy="25392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1726F6-EB0C-224F-8C69-F04DBB64AB44}">
      <dsp:nvSpPr>
        <dsp:cNvPr id="0" name=""/>
        <dsp:cNvSpPr/>
      </dsp:nvSpPr>
      <dsp:spPr>
        <a:xfrm>
          <a:off x="1719580" y="2009046"/>
          <a:ext cx="888612" cy="88861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rgbClr val="0000FF"/>
              </a:solidFill>
            </a:rPr>
            <a:t>Need for Synchronization</a:t>
          </a:r>
          <a:endParaRPr lang="en-US" sz="600" b="1" kern="1200" dirty="0">
            <a:solidFill>
              <a:srgbClr val="0000FF"/>
            </a:solidFill>
          </a:endParaRPr>
        </a:p>
      </dsp:txBody>
      <dsp:txXfrm>
        <a:off x="1849714" y="2139181"/>
        <a:ext cx="628344" cy="628347"/>
      </dsp:txXfrm>
    </dsp:sp>
    <dsp:sp modelId="{600067E6-73E9-3742-8E88-BCF5DF615CE6}">
      <dsp:nvSpPr>
        <dsp:cNvPr id="0" name=""/>
        <dsp:cNvSpPr/>
      </dsp:nvSpPr>
      <dsp:spPr>
        <a:xfrm>
          <a:off x="2445373" y="2911111"/>
          <a:ext cx="253889" cy="25392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B0E1B40-F585-B744-9C91-B194AE36D6E9}">
      <dsp:nvSpPr>
        <dsp:cNvPr id="0" name=""/>
        <dsp:cNvSpPr/>
      </dsp:nvSpPr>
      <dsp:spPr>
        <a:xfrm>
          <a:off x="576441" y="3069336"/>
          <a:ext cx="888612" cy="88861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rgbClr val="0000FF"/>
              </a:solidFill>
            </a:rPr>
            <a:t>Challenges</a:t>
          </a:r>
          <a:endParaRPr lang="en-US" sz="600" b="1" kern="1200" dirty="0">
            <a:solidFill>
              <a:srgbClr val="0000FF"/>
            </a:solidFill>
          </a:endParaRPr>
        </a:p>
      </dsp:txBody>
      <dsp:txXfrm>
        <a:off x="706575" y="3199471"/>
        <a:ext cx="628344" cy="628347"/>
      </dsp:txXfrm>
    </dsp:sp>
    <dsp:sp modelId="{FEF4E420-AE6E-6840-B97A-98F57309D519}">
      <dsp:nvSpPr>
        <dsp:cNvPr id="0" name=""/>
        <dsp:cNvSpPr/>
      </dsp:nvSpPr>
      <dsp:spPr>
        <a:xfrm>
          <a:off x="1558246" y="2998516"/>
          <a:ext cx="888612" cy="88861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rgbClr val="0000FF"/>
              </a:solidFill>
            </a:rPr>
            <a:t>Existing Solutions</a:t>
          </a:r>
          <a:endParaRPr lang="en-US" sz="600" b="1" kern="1200" dirty="0">
            <a:solidFill>
              <a:srgbClr val="0000FF"/>
            </a:solidFill>
          </a:endParaRPr>
        </a:p>
      </dsp:txBody>
      <dsp:txXfrm>
        <a:off x="1688380" y="3128651"/>
        <a:ext cx="628344" cy="628347"/>
      </dsp:txXfrm>
    </dsp:sp>
    <dsp:sp modelId="{8DCFA7CF-F800-184B-ADB6-5B41003FEDEB}">
      <dsp:nvSpPr>
        <dsp:cNvPr id="0" name=""/>
        <dsp:cNvSpPr/>
      </dsp:nvSpPr>
      <dsp:spPr>
        <a:xfrm>
          <a:off x="1260414" y="2665256"/>
          <a:ext cx="436451" cy="43635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43C5CA-9B17-EF4D-92AD-57DD56EA023C}">
      <dsp:nvSpPr>
        <dsp:cNvPr id="0" name=""/>
        <dsp:cNvSpPr/>
      </dsp:nvSpPr>
      <dsp:spPr>
        <a:xfrm>
          <a:off x="607435" y="2888475"/>
          <a:ext cx="190841" cy="19072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F814F6-2715-2E40-91A6-CF7642641FE8}">
      <dsp:nvSpPr>
        <dsp:cNvPr id="0" name=""/>
        <dsp:cNvSpPr/>
      </dsp:nvSpPr>
      <dsp:spPr>
        <a:xfrm>
          <a:off x="6507598" y="1966605"/>
          <a:ext cx="1761523" cy="17612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FF"/>
              </a:solidFill>
            </a:rPr>
            <a:t>Experiments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FF"/>
              </a:solidFill>
            </a:rPr>
            <a:t>&amp;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FF"/>
              </a:solidFill>
            </a:rPr>
            <a:t>Discussion </a:t>
          </a:r>
          <a:endParaRPr lang="en-US" sz="1700" b="1" kern="1200" dirty="0">
            <a:solidFill>
              <a:srgbClr val="0000FF"/>
            </a:solidFill>
          </a:endParaRPr>
        </a:p>
      </dsp:txBody>
      <dsp:txXfrm>
        <a:off x="6765567" y="2224528"/>
        <a:ext cx="1245585" cy="1245359"/>
      </dsp:txXfrm>
    </dsp:sp>
    <dsp:sp modelId="{24A2646C-B83B-1D4D-8CAF-94D0EB865F6D}">
      <dsp:nvSpPr>
        <dsp:cNvPr id="0" name=""/>
        <dsp:cNvSpPr/>
      </dsp:nvSpPr>
      <dsp:spPr>
        <a:xfrm>
          <a:off x="566790" y="3963111"/>
          <a:ext cx="2289981" cy="60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>
                  <a:lumMod val="50000"/>
                </a:schemeClr>
              </a:solidFill>
            </a:rPr>
            <a:t>The Problem</a:t>
          </a:r>
          <a:endParaRPr lang="en-US" sz="22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66790" y="3963111"/>
        <a:ext cx="2289981" cy="6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2CA84-5AC3-BE49-9EAD-DA0630CFDDD8}" type="datetime1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Adaptive Control-Based Clock Synchronization in Wireless Sensor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2741-9082-954D-BAD9-FD35F862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923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59CD-0CE7-9447-99FE-ED6A591C61CC}" type="datetime1">
              <a:rPr lang="en-US" smtClean="0"/>
              <a:t>16/07/15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Adaptive Control-Based Clock Synchronization in Wireless Sensor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A4CA9-534A-5B4D-9B68-E5797BC6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85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A4CA9-534A-5B4D-9B68-E5797BC6BA0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Wireless Sensor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A4CA9-534A-5B4D-9B68-E5797BC6BA0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Wireless Sensor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Adaptive Control-Based Clock Synchronization in Wireless Sensor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7A4CA9-534A-5B4D-9B68-E5797BC6BA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 why clock synch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A4CA9-534A-5B4D-9B68-E5797BC6BA0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Wireless Sensor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A61-4C89-4A4F-B879-70308667ED6E}" type="datetime1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5AF-3ACE-CC45-AFDE-C7EA305F373F}" type="datetime1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637-C2B6-3642-972C-9102AB5B4396}" type="datetime1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6EE6-B172-774D-B753-70397C1270D2}" type="datetime1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BDF5-3B8F-914A-8D92-D6528CA0033E}" type="datetime1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4C95-C32C-7548-8221-CFEAC053B4BF}" type="datetime1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0B19-5C27-3B46-AB18-6940F42CA8AF}" type="datetime1">
              <a:rPr lang="en-US" smtClean="0"/>
              <a:t>16/07/15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9A1-355D-8B46-8005-3CB473726E94}" type="datetime1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946-B3CB-B745-8DAC-D4E34AFF505D}" type="datetime1">
              <a:rPr lang="en-US" smtClean="0"/>
              <a:t>16/07/15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39C-79C1-4B44-A798-E8753C505976}" type="datetime1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AFA-C8F1-0741-BB0E-7DC256494618}" type="datetime1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6E4B-7DFA-3845-8413-0E1FDC2B949F}" type="datetime1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4815-99DF-1945-8FEB-AA9E18DE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emf"/><Relationship Id="rId15" Type="http://schemas.openxmlformats.org/officeDocument/2006/relationships/image" Target="../media/image32.emf"/><Relationship Id="rId16" Type="http://schemas.openxmlformats.org/officeDocument/2006/relationships/image" Target="../media/image33.emf"/><Relationship Id="rId17" Type="http://schemas.openxmlformats.org/officeDocument/2006/relationships/image" Target="../media/image20.emf"/><Relationship Id="rId18" Type="http://schemas.openxmlformats.org/officeDocument/2006/relationships/image" Target="../media/image34.emf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9" Type="http://schemas.openxmlformats.org/officeDocument/2006/relationships/image" Target="../media/image26.png"/><Relationship Id="rId1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26.png"/><Relationship Id="rId13" Type="http://schemas.openxmlformats.org/officeDocument/2006/relationships/image" Target="../media/image13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47.png"/><Relationship Id="rId17" Type="http://schemas.openxmlformats.org/officeDocument/2006/relationships/image" Target="../media/image29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3" Type="http://schemas.openxmlformats.org/officeDocument/2006/relationships/image" Target="../media/image20.emf"/><Relationship Id="rId14" Type="http://schemas.openxmlformats.org/officeDocument/2006/relationships/image" Target="../media/image21.emf"/><Relationship Id="rId15" Type="http://schemas.openxmlformats.org/officeDocument/2006/relationships/image" Target="../media/image22.emf"/><Relationship Id="rId16" Type="http://schemas.openxmlformats.org/officeDocument/2006/relationships/image" Target="../media/image23.emf"/><Relationship Id="rId17" Type="http://schemas.openxmlformats.org/officeDocument/2006/relationships/image" Target="../media/image24.emf"/><Relationship Id="rId18" Type="http://schemas.openxmlformats.org/officeDocument/2006/relationships/image" Target="../media/image25.emf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emf"/><Relationship Id="rId15" Type="http://schemas.openxmlformats.org/officeDocument/2006/relationships/image" Target="../media/image31.emf"/><Relationship Id="rId16" Type="http://schemas.openxmlformats.org/officeDocument/2006/relationships/image" Target="../media/image32.emf"/><Relationship Id="rId17" Type="http://schemas.openxmlformats.org/officeDocument/2006/relationships/image" Target="../media/image33.emf"/><Relationship Id="rId18" Type="http://schemas.openxmlformats.org/officeDocument/2006/relationships/image" Target="../media/image20.emf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9" Type="http://schemas.openxmlformats.org/officeDocument/2006/relationships/image" Target="../media/image26.png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792693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Adaptive Control-Based Clock Synchronization in Wireless Sensor Networks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" y="2548468"/>
            <a:ext cx="9144000" cy="1752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Kasım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YILDIRIM</a:t>
            </a:r>
            <a:r>
              <a:rPr lang="en-US" sz="2000" baseline="30000" dirty="0" smtClean="0">
                <a:solidFill>
                  <a:schemeClr val="tx1"/>
                </a:solidFill>
              </a:rPr>
              <a:t>*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Ruggero</a:t>
            </a:r>
            <a:r>
              <a:rPr lang="en-US" sz="2000" dirty="0" smtClean="0">
                <a:solidFill>
                  <a:schemeClr val="tx1"/>
                </a:solidFill>
              </a:rPr>
              <a:t> CARLI</a:t>
            </a:r>
            <a:r>
              <a:rPr lang="en-US" sz="2000" baseline="30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, Luca SCHENATO</a:t>
            </a:r>
            <a:r>
              <a:rPr lang="en-US" sz="2000" baseline="30000" dirty="0" smtClean="0">
                <a:solidFill>
                  <a:schemeClr val="tx1"/>
                </a:solidFill>
              </a:rPr>
              <a:t>+</a:t>
            </a:r>
            <a:endParaRPr lang="en-US" sz="2000" dirty="0"/>
          </a:p>
          <a:p>
            <a:r>
              <a:rPr lang="en-US" sz="1600" dirty="0" smtClean="0"/>
              <a:t>* Department </a:t>
            </a:r>
            <a:r>
              <a:rPr lang="en-US" sz="1600" dirty="0"/>
              <a:t>of Computer </a:t>
            </a:r>
            <a:r>
              <a:rPr lang="en-US" sz="1600" dirty="0" smtClean="0"/>
              <a:t>Engineering, </a:t>
            </a:r>
            <a:r>
              <a:rPr lang="en-US" sz="1600" dirty="0" err="1" smtClean="0"/>
              <a:t>Ege</a:t>
            </a:r>
            <a:r>
              <a:rPr lang="en-US" sz="1600" dirty="0" smtClean="0"/>
              <a:t> University, İzmir, TURKEY</a:t>
            </a:r>
          </a:p>
          <a:p>
            <a:r>
              <a:rPr lang="en-US" sz="1600" dirty="0" smtClean="0"/>
              <a:t>+ Department </a:t>
            </a:r>
            <a:r>
              <a:rPr lang="en-US" sz="1600" dirty="0"/>
              <a:t>of </a:t>
            </a:r>
            <a:r>
              <a:rPr lang="en-US" sz="1600" dirty="0" smtClean="0"/>
              <a:t>Information Engineering</a:t>
            </a:r>
            <a:r>
              <a:rPr lang="en-US" sz="1600" dirty="0"/>
              <a:t>, </a:t>
            </a:r>
            <a:r>
              <a:rPr lang="en-US" sz="1600" dirty="0" smtClean="0"/>
              <a:t>University of </a:t>
            </a:r>
            <a:r>
              <a:rPr lang="en-US" sz="1600" dirty="0" err="1" smtClean="0"/>
              <a:t>Padova</a:t>
            </a:r>
            <a:r>
              <a:rPr lang="en-US" sz="1600" dirty="0" smtClean="0"/>
              <a:t>, </a:t>
            </a:r>
            <a:r>
              <a:rPr lang="en-US" sz="1600" dirty="0" err="1" smtClean="0"/>
              <a:t>Padova</a:t>
            </a:r>
            <a:r>
              <a:rPr lang="en-US" sz="1600" dirty="0" smtClean="0"/>
              <a:t>, ITALY</a:t>
            </a:r>
            <a:endParaRPr lang="en-US" sz="16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institution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2" y="3616321"/>
            <a:ext cx="1332443" cy="1332443"/>
          </a:xfrm>
          <a:prstGeom prst="rect">
            <a:avLst/>
          </a:prstGeom>
        </p:spPr>
      </p:pic>
      <p:pic>
        <p:nvPicPr>
          <p:cNvPr id="8" name="Picture 7" descr="dei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3538847"/>
            <a:ext cx="1998133" cy="13212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" y="5786964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European Control Conference (ECC’15), Linz, Austria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July 17, 2015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2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Proportional-Integral </a:t>
            </a:r>
            <a:r>
              <a:rPr lang="en-US" sz="4000" dirty="0">
                <a:solidFill>
                  <a:srgbClr val="0000FF"/>
                </a:solidFill>
              </a:rPr>
              <a:t>Control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4950" y="3191989"/>
            <a:ext cx="926986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7" y="3368749"/>
            <a:ext cx="302850" cy="583367"/>
          </a:xfrm>
          <a:prstGeom prst="rect">
            <a:avLst/>
          </a:prstGeom>
        </p:spPr>
      </p:pic>
      <p:cxnSp>
        <p:nvCxnSpPr>
          <p:cNvPr id="9" name="Connettore 2 2"/>
          <p:cNvCxnSpPr>
            <a:stCxn id="7" idx="1"/>
            <a:endCxn id="14" idx="6"/>
          </p:cNvCxnSpPr>
          <p:nvPr/>
        </p:nvCxnSpPr>
        <p:spPr bwMode="auto">
          <a:xfrm flipH="1">
            <a:off x="6368084" y="3660939"/>
            <a:ext cx="316866" cy="1130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2"/>
          <p:cNvCxnSpPr>
            <a:stCxn id="14" idx="0"/>
          </p:cNvCxnSpPr>
          <p:nvPr/>
        </p:nvCxnSpPr>
        <p:spPr bwMode="auto">
          <a:xfrm flipV="1">
            <a:off x="6246483" y="2954062"/>
            <a:ext cx="0" cy="60797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2"/>
          <p:cNvCxnSpPr/>
          <p:nvPr/>
        </p:nvCxnSpPr>
        <p:spPr bwMode="auto">
          <a:xfrm flipH="1">
            <a:off x="7611936" y="3660939"/>
            <a:ext cx="908808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2117" y="2513019"/>
            <a:ext cx="567265" cy="38999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21" y="3332739"/>
            <a:ext cx="170898" cy="188111"/>
          </a:xfrm>
          <a:prstGeom prst="rect">
            <a:avLst/>
          </a:prstGeom>
        </p:spPr>
      </p:pic>
      <p:sp>
        <p:nvSpPr>
          <p:cNvPr id="14" name="Oval 13"/>
          <p:cNvSpPr>
            <a:spLocks noChangeAspect="1"/>
          </p:cNvSpPr>
          <p:nvPr/>
        </p:nvSpPr>
        <p:spPr>
          <a:xfrm>
            <a:off x="6124879" y="3562035"/>
            <a:ext cx="243205" cy="2204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253" y="3431220"/>
            <a:ext cx="170898" cy="2441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1869" y="3197144"/>
            <a:ext cx="588978" cy="3670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0647" y="3282600"/>
            <a:ext cx="519686" cy="3670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717202" y="4372008"/>
            <a:ext cx="926986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PI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18" idx="1"/>
            <a:endCxn id="14" idx="2"/>
          </p:cNvCxnSpPr>
          <p:nvPr/>
        </p:nvCxnSpPr>
        <p:spPr>
          <a:xfrm rot="10800000">
            <a:off x="6124880" y="3672246"/>
            <a:ext cx="592323" cy="1168713"/>
          </a:xfrm>
          <a:prstGeom prst="bentConnector3">
            <a:avLst>
              <a:gd name="adj1" fmla="val 17046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8" idx="3"/>
          </p:cNvCxnSpPr>
          <p:nvPr/>
        </p:nvCxnSpPr>
        <p:spPr>
          <a:xfrm rot="5400000">
            <a:off x="7267351" y="4026490"/>
            <a:ext cx="1191305" cy="43763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 bwMode="auto">
          <a:xfrm>
            <a:off x="574463" y="3472386"/>
            <a:ext cx="3560233" cy="1513946"/>
            <a:chOff x="574463" y="3472386"/>
            <a:chExt cx="3560233" cy="1513946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736388" y="3472386"/>
              <a:ext cx="3398308" cy="151394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flipV="1">
              <a:off x="574463" y="3997319"/>
              <a:ext cx="825500" cy="68580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1412663" y="4129889"/>
              <a:ext cx="825500" cy="54053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250863" y="3854450"/>
              <a:ext cx="838200" cy="44767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089063" y="3520850"/>
              <a:ext cx="812800" cy="40026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399963" y="4010019"/>
              <a:ext cx="12700" cy="64770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238163" y="4129889"/>
              <a:ext cx="0" cy="19763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076363" y="3854450"/>
              <a:ext cx="0" cy="9766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901863" y="3520850"/>
              <a:ext cx="0" cy="5736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Straight Connector 35"/>
          <p:cNvCxnSpPr/>
          <p:nvPr/>
        </p:nvCxnSpPr>
        <p:spPr bwMode="auto">
          <a:xfrm flipV="1">
            <a:off x="3901863" y="3168614"/>
            <a:ext cx="812800" cy="40026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Line 3"/>
          <p:cNvSpPr>
            <a:spLocks noChangeShapeType="1"/>
          </p:cNvSpPr>
          <p:nvPr/>
        </p:nvSpPr>
        <p:spPr bwMode="auto">
          <a:xfrm flipV="1">
            <a:off x="731457" y="2634674"/>
            <a:ext cx="0" cy="281268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584748" y="5202933"/>
            <a:ext cx="3253394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59" y="3538895"/>
            <a:ext cx="355600" cy="2667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533900"/>
            <a:ext cx="355600" cy="3556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08" y="5309908"/>
            <a:ext cx="101600" cy="2032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7" y="2353961"/>
            <a:ext cx="266700" cy="2159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63" y="1328738"/>
            <a:ext cx="4660900" cy="4318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2700" y="5880100"/>
            <a:ext cx="9131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Compensates </a:t>
            </a:r>
            <a:r>
              <a:rPr lang="en-US" sz="2400" dirty="0" smtClean="0">
                <a:solidFill>
                  <a:srgbClr val="0000FF"/>
                </a:solidFill>
              </a:rPr>
              <a:t>both offset and clock speed differences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cxnSp>
        <p:nvCxnSpPr>
          <p:cNvPr id="47" name="Connettore 1 6"/>
          <p:cNvCxnSpPr>
            <a:cxnSpLocks noChangeShapeType="1"/>
          </p:cNvCxnSpPr>
          <p:nvPr/>
        </p:nvCxnSpPr>
        <p:spPr bwMode="auto">
          <a:xfrm>
            <a:off x="1425363" y="4670419"/>
            <a:ext cx="2002366" cy="303213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Connettore 1 6"/>
          <p:cNvCxnSpPr>
            <a:cxnSpLocks noChangeShapeType="1"/>
          </p:cNvCxnSpPr>
          <p:nvPr/>
        </p:nvCxnSpPr>
        <p:spPr bwMode="auto">
          <a:xfrm>
            <a:off x="2250863" y="4359308"/>
            <a:ext cx="1176866" cy="614324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Connettore 1 6"/>
          <p:cNvCxnSpPr>
            <a:cxnSpLocks noChangeShapeType="1"/>
          </p:cNvCxnSpPr>
          <p:nvPr/>
        </p:nvCxnSpPr>
        <p:spPr bwMode="auto">
          <a:xfrm>
            <a:off x="3144228" y="3984619"/>
            <a:ext cx="283501" cy="989013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3101763" y="4764016"/>
            <a:ext cx="2668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0000FF"/>
                </a:solidFill>
                <a:latin typeface="cmr7" charset="0"/>
              </a:rPr>
              <a:t>c</a:t>
            </a:r>
            <a:r>
              <a:rPr lang="en-US" sz="2000" b="0" dirty="0" smtClean="0">
                <a:solidFill>
                  <a:srgbClr val="0000FF"/>
                </a:solidFill>
                <a:latin typeface="cmr7" charset="0"/>
              </a:rPr>
              <a:t>ontrol instants</a:t>
            </a:r>
            <a:endParaRPr lang="en-US" sz="2000" b="0" dirty="0">
              <a:solidFill>
                <a:srgbClr val="0000FF"/>
              </a:solidFill>
              <a:latin typeface="cmr7" charset="0"/>
            </a:endParaRPr>
          </a:p>
        </p:txBody>
      </p:sp>
      <p:cxnSp>
        <p:nvCxnSpPr>
          <p:cNvPr id="51" name="Connettore 1 6"/>
          <p:cNvCxnSpPr>
            <a:cxnSpLocks noChangeShapeType="1"/>
          </p:cNvCxnSpPr>
          <p:nvPr/>
        </p:nvCxnSpPr>
        <p:spPr bwMode="auto">
          <a:xfrm flipH="1">
            <a:off x="3427729" y="3568883"/>
            <a:ext cx="474134" cy="1404749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6102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8" grpId="0" animBg="1"/>
      <p:bldP spid="37" grpId="0" animBg="1"/>
      <p:bldP spid="38" grpId="0" animBg="1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90424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rgbClr val="0000FF"/>
                </a:solidFill>
              </a:rPr>
              <a:t>PISync</a:t>
            </a:r>
            <a:r>
              <a:rPr lang="en-US" sz="3600" dirty="0" smtClean="0">
                <a:solidFill>
                  <a:srgbClr val="0000FF"/>
                </a:solidFill>
              </a:rPr>
              <a:t> Algorithm - Pairwise Synchronization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38816"/>
            <a:ext cx="72263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86457"/>
            <a:ext cx="3695700" cy="38396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70426"/>
            <a:ext cx="3443195" cy="352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600" y="1167368"/>
            <a:ext cx="359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Reference Clock Estimate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5101283"/>
            <a:ext cx="1316256" cy="23932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403850"/>
            <a:ext cx="2006600" cy="4234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600" y="4614217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Convergence Conditions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600" y="2782660"/>
            <a:ext cx="4330700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Update </a:t>
            </a:r>
            <a:r>
              <a:rPr lang="en-US" sz="2400" dirty="0" smtClean="0">
                <a:solidFill>
                  <a:srgbClr val="0000FF"/>
                </a:solidFill>
              </a:rPr>
              <a:t>Rule</a:t>
            </a:r>
            <a:endParaRPr lang="en-US" sz="2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2000" dirty="0" smtClean="0">
                <a:latin typeface="Book Antiqua"/>
                <a:ea typeface="Wingdings"/>
                <a:cs typeface="Book Antiqua"/>
                <a:sym typeface="Wingdings"/>
              </a:rPr>
              <a:t></a:t>
            </a:r>
            <a:r>
              <a:rPr lang="en-US" sz="2000" dirty="0" smtClean="0">
                <a:solidFill>
                  <a:srgbClr val="1F497D"/>
                </a:solidFill>
                <a:latin typeface="Book Antiqua"/>
                <a:cs typeface="Book Antiqua"/>
                <a:sym typeface="Wingdings"/>
              </a:rPr>
              <a:t>Receive</a:t>
            </a:r>
            <a:r>
              <a:rPr lang="en-US" dirty="0" smtClean="0">
                <a:solidFill>
                  <a:srgbClr val="1F497D"/>
                </a:solidFill>
                <a:latin typeface="Book Antiqua"/>
                <a:cs typeface="Book Antiqua"/>
                <a:sym typeface="Wingding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Book Antiqua"/>
                <a:cs typeface="Book Antiqua"/>
              </a:rPr>
              <a:t>&lt;</a:t>
            </a:r>
            <a:r>
              <a:rPr lang="en-US" sz="2000" dirty="0" err="1">
                <a:solidFill>
                  <a:srgbClr val="008000"/>
                </a:solidFill>
                <a:latin typeface="Book Antiqua"/>
                <a:cs typeface="Book Antiqua"/>
              </a:rPr>
              <a:t>H</a:t>
            </a:r>
            <a:r>
              <a:rPr lang="en-US" sz="2000" baseline="-25000" dirty="0" err="1">
                <a:solidFill>
                  <a:srgbClr val="008000"/>
                </a:solidFill>
                <a:latin typeface="Book Antiqua"/>
                <a:cs typeface="Book Antiqua"/>
              </a:rPr>
              <a:t>r</a:t>
            </a:r>
            <a:r>
              <a:rPr lang="en-US" sz="2000" dirty="0">
                <a:solidFill>
                  <a:srgbClr val="008000"/>
                </a:solidFill>
                <a:latin typeface="Book Antiqua"/>
                <a:cs typeface="Book Antiqua"/>
              </a:rPr>
              <a:t>(</a:t>
            </a:r>
            <a:r>
              <a:rPr lang="en-US" sz="2000" dirty="0" err="1">
                <a:solidFill>
                  <a:srgbClr val="008000"/>
                </a:solidFill>
                <a:latin typeface="Book Antiqua"/>
                <a:cs typeface="Book Antiqua"/>
              </a:rPr>
              <a:t>t</a:t>
            </a:r>
            <a:r>
              <a:rPr lang="en-US" sz="2000" baseline="-25000" dirty="0" err="1">
                <a:solidFill>
                  <a:srgbClr val="008000"/>
                </a:solidFill>
                <a:latin typeface="Book Antiqua"/>
                <a:cs typeface="Book Antiqua"/>
              </a:rPr>
              <a:t>up</a:t>
            </a:r>
            <a:r>
              <a:rPr lang="en-US" sz="2000" dirty="0">
                <a:solidFill>
                  <a:srgbClr val="008000"/>
                </a:solidFill>
                <a:latin typeface="Book Antiqua"/>
                <a:cs typeface="Book Antiqua"/>
              </a:rPr>
              <a:t>)&gt; </a:t>
            </a:r>
            <a:r>
              <a:rPr lang="en-US" sz="2000" dirty="0">
                <a:solidFill>
                  <a:schemeClr val="tx2"/>
                </a:solidFill>
                <a:latin typeface="Book Antiqua"/>
                <a:cs typeface="Book Antiqua"/>
              </a:rPr>
              <a:t>at time </a:t>
            </a:r>
            <a:r>
              <a:rPr lang="en-US" sz="2000" dirty="0" err="1">
                <a:solidFill>
                  <a:schemeClr val="tx2"/>
                </a:solidFill>
                <a:latin typeface="Book Antiqua"/>
                <a:cs typeface="Book Antiqua"/>
              </a:rPr>
              <a:t>t</a:t>
            </a:r>
            <a:r>
              <a:rPr lang="en-US" sz="2000" baseline="-25000" dirty="0" err="1">
                <a:solidFill>
                  <a:schemeClr val="tx2"/>
                </a:solidFill>
                <a:latin typeface="Book Antiqua"/>
                <a:cs typeface="Book Antiqua"/>
              </a:rPr>
              <a:t>up</a:t>
            </a:r>
            <a:r>
              <a:rPr lang="en-US" sz="2000" baseline="-25000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/>
                <a:cs typeface="Book Antiqua"/>
              </a:rPr>
              <a:t>from </a:t>
            </a:r>
            <a:r>
              <a:rPr lang="en-US" sz="2000" dirty="0" smtClean="0">
                <a:solidFill>
                  <a:schemeClr val="tx2"/>
                </a:solidFill>
                <a:latin typeface="Book Antiqua"/>
                <a:cs typeface="Book Antiqua"/>
              </a:rPr>
              <a:t>r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Book Antiqua"/>
                <a:cs typeface="Book Antiqua"/>
              </a:rPr>
              <a:t>	Calculate Error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Book Antiqua"/>
                <a:cs typeface="Book Antiqua"/>
              </a:rPr>
              <a:t>	Update </a:t>
            </a:r>
            <a:r>
              <a:rPr lang="en-US" sz="2000" dirty="0">
                <a:solidFill>
                  <a:srgbClr val="0000FF"/>
                </a:solidFill>
                <a:latin typeface="Book Antiqua"/>
                <a:cs typeface="Book Antiqua"/>
              </a:rPr>
              <a:t>Offset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Book Antiqua"/>
                <a:cs typeface="Book Antiqua"/>
              </a:rPr>
              <a:t>	Update Speed</a:t>
            </a:r>
            <a:endParaRPr lang="en-US" sz="2000" dirty="0">
              <a:solidFill>
                <a:srgbClr val="0000FF"/>
              </a:solidFill>
              <a:latin typeface="Book Antiqua"/>
              <a:cs typeface="Book Antiqua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>
            <a:off x="2069009" y="1583824"/>
            <a:ext cx="388448" cy="131553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8890" y="2367465"/>
            <a:ext cx="806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solidFill>
                  <a:srgbClr val="FF0000"/>
                </a:solidFill>
                <a:latin typeface="+mn-lt"/>
              </a:rPr>
              <a:t>Offset</a:t>
            </a:r>
            <a:endParaRPr lang="de-CH" sz="16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6" name="Right Brace 25"/>
          <p:cNvSpPr/>
          <p:nvPr/>
        </p:nvSpPr>
        <p:spPr bwMode="auto">
          <a:xfrm rot="5400000">
            <a:off x="3681909" y="1685425"/>
            <a:ext cx="388448" cy="111233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090" y="2367465"/>
            <a:ext cx="933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solidFill>
                  <a:srgbClr val="FF0000"/>
                </a:solidFill>
                <a:latin typeface="+mn-lt"/>
              </a:rPr>
              <a:t>Speed</a:t>
            </a:r>
            <a:endParaRPr lang="de-CH" sz="16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09871"/>
            <a:ext cx="3440112" cy="36471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89388" y="4643734"/>
            <a:ext cx="402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Optimal Convergence Rate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54471"/>
            <a:ext cx="3225800" cy="448332"/>
          </a:xfrm>
          <a:prstGeom prst="rect">
            <a:avLst/>
          </a:prstGeom>
        </p:spPr>
      </p:pic>
      <p:sp>
        <p:nvSpPr>
          <p:cNvPr id="31" name="Explosion 1 30"/>
          <p:cNvSpPr/>
          <p:nvPr/>
        </p:nvSpPr>
        <p:spPr>
          <a:xfrm>
            <a:off x="2025890" y="1792621"/>
            <a:ext cx="5327410" cy="3679555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No need to store received timestamps!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 regression table!</a:t>
            </a:r>
          </a:p>
          <a:p>
            <a:pPr algn="ctr"/>
            <a:r>
              <a:rPr lang="en-US" dirty="0" smtClean="0"/>
              <a:t>Very simple arithmetic operations!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71900" y="5615503"/>
            <a:ext cx="4914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Not the smallest steady-state error!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Integral gain should be adjusted adaptively!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5793413" y="761627"/>
            <a:ext cx="339797" cy="298317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6322" y="2367464"/>
            <a:ext cx="341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>
                <a:solidFill>
                  <a:srgbClr val="FF0000"/>
                </a:solidFill>
                <a:latin typeface="+mn-lt"/>
              </a:rPr>
              <a:t>Local</a:t>
            </a:r>
            <a:r>
              <a:rPr lang="de-CH" sz="2000" dirty="0" smtClean="0">
                <a:solidFill>
                  <a:srgbClr val="FF0000"/>
                </a:solidFill>
                <a:latin typeface="+mn-lt"/>
              </a:rPr>
              <a:t> time </a:t>
            </a:r>
            <a:r>
              <a:rPr lang="de-CH" sz="2000" dirty="0" err="1" smtClean="0">
                <a:solidFill>
                  <a:srgbClr val="FF0000"/>
                </a:solidFill>
                <a:latin typeface="+mn-lt"/>
              </a:rPr>
              <a:t>passed</a:t>
            </a:r>
            <a:r>
              <a:rPr lang="de-CH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FF0000"/>
                </a:solidFill>
                <a:latin typeface="+mn-lt"/>
              </a:rPr>
              <a:t>since</a:t>
            </a:r>
            <a:r>
              <a:rPr lang="de-CH" sz="2000" dirty="0" smtClean="0">
                <a:solidFill>
                  <a:srgbClr val="FF0000"/>
                </a:solidFill>
                <a:latin typeface="+mn-lt"/>
              </a:rPr>
              <a:t> update</a:t>
            </a:r>
            <a:endParaRPr lang="de-CH" sz="16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0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 animBg="1"/>
      <p:bldP spid="25" grpId="0"/>
      <p:bldP spid="26" grpId="0" animBg="1"/>
      <p:bldP spid="27" grpId="0"/>
      <p:bldP spid="29" grpId="0"/>
      <p:bldP spid="31" grpId="0" animBg="1"/>
      <p:bldP spid="31" grpId="1" animBg="1"/>
      <p:bldP spid="23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err="1">
                <a:solidFill>
                  <a:srgbClr val="0000FF"/>
                </a:solidFill>
              </a:rPr>
              <a:t>PISync</a:t>
            </a:r>
            <a:r>
              <a:rPr lang="en-US" sz="4000" dirty="0">
                <a:solidFill>
                  <a:srgbClr val="0000FF"/>
                </a:solidFill>
              </a:rPr>
              <a:t> Algorithm </a:t>
            </a:r>
            <a:r>
              <a:rPr lang="en-US" sz="4000" dirty="0" smtClean="0">
                <a:solidFill>
                  <a:srgbClr val="0000FF"/>
                </a:solidFill>
              </a:rPr>
              <a:t>– Error Dynamics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40904"/>
            <a:ext cx="5168900" cy="4361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34" y="1275090"/>
            <a:ext cx="62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dirty="0" err="1" smtClean="0">
                <a:solidFill>
                  <a:srgbClr val="0000FF"/>
                </a:solidFill>
              </a:rPr>
              <a:t>k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P</a:t>
            </a:r>
            <a:r>
              <a:rPr lang="en-US" sz="2800" dirty="0" smtClean="0">
                <a:solidFill>
                  <a:srgbClr val="0000FF"/>
                </a:solidFill>
              </a:rPr>
              <a:t>=1</a:t>
            </a:r>
            <a:r>
              <a:rPr lang="en-US" sz="2800" dirty="0" smtClean="0"/>
              <a:t>, </a:t>
            </a:r>
            <a:r>
              <a:rPr lang="en-US" sz="2800" dirty="0" err="1" smtClean="0"/>
              <a:t>PISync</a:t>
            </a:r>
            <a:r>
              <a:rPr lang="en-US" sz="2800" dirty="0" smtClean="0"/>
              <a:t> algorithm becomes</a:t>
            </a:r>
            <a:endParaRPr lang="en-US" sz="2800" dirty="0"/>
          </a:p>
        </p:txBody>
      </p:sp>
      <p:sp>
        <p:nvSpPr>
          <p:cNvPr id="12" name="Right Brace 11"/>
          <p:cNvSpPr/>
          <p:nvPr/>
        </p:nvSpPr>
        <p:spPr bwMode="auto">
          <a:xfrm rot="5400000">
            <a:off x="3456568" y="1947464"/>
            <a:ext cx="259656" cy="1017324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0600" y="3730605"/>
            <a:ext cx="17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Measurement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errors</a:t>
            </a:r>
            <a:endParaRPr lang="de-CH" sz="14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8334" y="2568408"/>
            <a:ext cx="17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Measurement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errors</a:t>
            </a:r>
            <a:endParaRPr lang="de-CH" sz="14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 rot="5400000">
            <a:off x="4808710" y="1947464"/>
            <a:ext cx="259656" cy="1017324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6756542" y="2466231"/>
            <a:ext cx="259656" cy="2240595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5800" y="2525675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Error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contributed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by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</a:p>
          <a:p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the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transmission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delays</a:t>
            </a:r>
            <a:endParaRPr lang="de-CH" sz="14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900" y="2364726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Error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contributed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by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</a:p>
          <a:p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the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transmission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delays</a:t>
            </a:r>
            <a:endParaRPr lang="de-CH" sz="14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16200000" flipV="1">
            <a:off x="8536291" y="2625648"/>
            <a:ext cx="286991" cy="750625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055781"/>
            <a:ext cx="9014576" cy="4002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71769" y="4624109"/>
            <a:ext cx="4222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Errors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enter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linearly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to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the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equations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! </a:t>
            </a:r>
            <a:endParaRPr lang="de-CH" sz="20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500" y="5200409"/>
            <a:ext cx="858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/>
              <a:t>effect </a:t>
            </a:r>
            <a:r>
              <a:rPr lang="en-US" sz="2000" dirty="0" smtClean="0"/>
              <a:t>of various </a:t>
            </a:r>
            <a:r>
              <a:rPr lang="en-US" sz="2000" dirty="0"/>
              <a:t>error sources </a:t>
            </a:r>
            <a:r>
              <a:rPr lang="en-US" sz="2000" dirty="0" smtClean="0"/>
              <a:t>appear as </a:t>
            </a:r>
            <a:r>
              <a:rPr lang="en-US" sz="2000" b="1" dirty="0" smtClean="0">
                <a:solidFill>
                  <a:srgbClr val="0000FF"/>
                </a:solidFill>
              </a:rPr>
              <a:t>additive noise!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5" name="Explosion 2 24"/>
          <p:cNvSpPr/>
          <p:nvPr/>
        </p:nvSpPr>
        <p:spPr>
          <a:xfrm>
            <a:off x="2381942" y="2585954"/>
            <a:ext cx="5156200" cy="328328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Scalable multi-hop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 animBg="1"/>
      <p:bldP spid="17" grpId="0" animBg="1"/>
      <p:bldP spid="19" grpId="0"/>
      <p:bldP spid="20" grpId="0"/>
      <p:bldP spid="21" grpId="0" animBg="1"/>
      <p:bldP spid="23" grpId="0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</a:rPr>
              <a:t>PISync</a:t>
            </a:r>
            <a:r>
              <a:rPr lang="en-US" dirty="0" smtClean="0">
                <a:solidFill>
                  <a:srgbClr val="0000FF"/>
                </a:solidFill>
              </a:rPr>
              <a:t> - Integral Gain Adaptation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4971"/>
            <a:ext cx="3225800" cy="448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2084903"/>
            <a:ext cx="535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As </a:t>
            </a:r>
            <a:r>
              <a:rPr lang="en-US" sz="2000" dirty="0" err="1" smtClean="0">
                <a:solidFill>
                  <a:srgbClr val="0000FF"/>
                </a:solidFill>
              </a:rPr>
              <a:t>k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 gets smaller, we obtain smaller steady-state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error but longer convergence time!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2995989"/>
            <a:ext cx="3333750" cy="3834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9560" y="4123163"/>
            <a:ext cx="43551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Adaptation </a:t>
            </a:r>
            <a:r>
              <a:rPr lang="en-US" sz="2800" dirty="0" smtClean="0">
                <a:solidFill>
                  <a:srgbClr val="0000FF"/>
                </a:solidFill>
              </a:rPr>
              <a:t>Rule</a:t>
            </a:r>
            <a:endParaRPr lang="en-US" sz="2800" b="1" dirty="0" smtClean="0"/>
          </a:p>
          <a:p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e(h) &gt; </a:t>
            </a:r>
            <a:r>
              <a:rPr lang="en-US" sz="2000" dirty="0" err="1" smtClean="0">
                <a:solidFill>
                  <a:srgbClr val="0000FF"/>
                </a:solidFill>
              </a:rPr>
              <a:t>e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max</a:t>
            </a:r>
            <a:r>
              <a:rPr lang="en-US" sz="2000" dirty="0" smtClean="0"/>
              <a:t>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k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smtClean="0">
                <a:solidFill>
                  <a:srgbClr val="0000FF"/>
                </a:solidFill>
              </a:rPr>
              <a:t>0 </a:t>
            </a:r>
            <a:r>
              <a:rPr lang="en-US" sz="1600" dirty="0" smtClean="0">
                <a:solidFill>
                  <a:srgbClr val="FF0000"/>
                </a:solidFill>
              </a:rPr>
              <a:t>(turn-off integrator)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1" dirty="0"/>
              <a:t>Else if </a:t>
            </a:r>
            <a:r>
              <a:rPr lang="en-US" sz="2000" dirty="0" err="1">
                <a:solidFill>
                  <a:srgbClr val="0000FF"/>
                </a:solidFill>
              </a:rPr>
              <a:t>k</a:t>
            </a:r>
            <a:r>
              <a:rPr lang="en-US" sz="2000" baseline="-25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= </a:t>
            </a:r>
            <a:r>
              <a:rPr lang="en-US" sz="2000" dirty="0" err="1">
                <a:solidFill>
                  <a:srgbClr val="0000FF"/>
                </a:solidFill>
              </a:rPr>
              <a:t>k</a:t>
            </a:r>
            <a:r>
              <a:rPr lang="en-US" sz="2000" baseline="-25000" dirty="0" err="1">
                <a:solidFill>
                  <a:srgbClr val="0000FF"/>
                </a:solidFill>
              </a:rPr>
              <a:t>I</a:t>
            </a:r>
            <a:r>
              <a:rPr lang="en-US" sz="2000" baseline="30000" dirty="0">
                <a:solidFill>
                  <a:srgbClr val="0000FF"/>
                </a:solidFill>
              </a:rPr>
              <a:t>*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b="1" dirty="0" smtClean="0"/>
              <a:t>Else if </a:t>
            </a:r>
            <a:r>
              <a:rPr lang="en-US" sz="2000" dirty="0" smtClean="0">
                <a:solidFill>
                  <a:srgbClr val="0000FF"/>
                </a:solidFill>
              </a:rPr>
              <a:t>e(h)e(h-1)&gt;0</a:t>
            </a:r>
            <a:r>
              <a:rPr lang="en-US" sz="2000" dirty="0" smtClean="0"/>
              <a:t>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k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max{2k</a:t>
            </a:r>
            <a:r>
              <a:rPr lang="en-US" sz="2000" baseline="-25000" dirty="0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,k</a:t>
            </a:r>
            <a:r>
              <a:rPr lang="en-US" sz="2000" baseline="-25000" dirty="0" smtClean="0">
                <a:solidFill>
                  <a:srgbClr val="0000FF"/>
                </a:solidFill>
              </a:rPr>
              <a:t>I</a:t>
            </a:r>
            <a:r>
              <a:rPr lang="en-US" sz="2000" baseline="30000" dirty="0" smtClean="0">
                <a:solidFill>
                  <a:srgbClr val="0000FF"/>
                </a:solidFill>
              </a:rPr>
              <a:t>*</a:t>
            </a:r>
            <a:r>
              <a:rPr lang="en-US" sz="2000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k</a:t>
            </a:r>
            <a:r>
              <a:rPr lang="en-US" sz="2000" baseline="-25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k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/3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2" name="Right Brace 11"/>
          <p:cNvSpPr/>
          <p:nvPr/>
        </p:nvSpPr>
        <p:spPr bwMode="auto">
          <a:xfrm rot="5400000">
            <a:off x="2650464" y="3145472"/>
            <a:ext cx="259656" cy="57986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734" y="3605618"/>
            <a:ext cx="262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Maximum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frequency</a:t>
            </a:r>
            <a:endParaRPr lang="de-CH" sz="1400" dirty="0">
              <a:solidFill>
                <a:srgbClr val="FF0000"/>
              </a:solidFill>
            </a:endParaRPr>
          </a:p>
          <a:p>
            <a:pPr algn="ctr"/>
            <a:r>
              <a:rPr lang="de-CH" sz="14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error</a:t>
            </a:r>
            <a:endParaRPr lang="de-CH" sz="14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632" y="6089956"/>
            <a:ext cx="486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Inspired from 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>
                <a:solidFill>
                  <a:srgbClr val="0000FF"/>
                </a:solidFill>
              </a:rPr>
              <a:t>Yildirim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dirty="0" err="1" smtClean="0">
                <a:solidFill>
                  <a:srgbClr val="0000FF"/>
                </a:solidFill>
              </a:rPr>
              <a:t>Gurcan</a:t>
            </a:r>
            <a:r>
              <a:rPr lang="en-US" dirty="0" smtClean="0">
                <a:solidFill>
                  <a:srgbClr val="0000FF"/>
                </a:solidFill>
              </a:rPr>
              <a:t> et al. 2014]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 descr="asym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1" y="1193801"/>
            <a:ext cx="3670368" cy="2386090"/>
          </a:xfrm>
          <a:prstGeom prst="rect">
            <a:avLst/>
          </a:prstGeom>
        </p:spPr>
      </p:pic>
      <p:pic>
        <p:nvPicPr>
          <p:cNvPr id="17" name="Picture 16" descr="adaptive_iter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3797299"/>
            <a:ext cx="4330768" cy="2338615"/>
          </a:xfrm>
          <a:prstGeom prst="rect">
            <a:avLst/>
          </a:prstGeom>
        </p:spPr>
      </p:pic>
      <p:sp>
        <p:nvSpPr>
          <p:cNvPr id="19" name="Explosion 1 18"/>
          <p:cNvSpPr/>
          <p:nvPr/>
        </p:nvSpPr>
        <p:spPr>
          <a:xfrm>
            <a:off x="229560" y="4123163"/>
            <a:ext cx="4698040" cy="2598312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Gradually increase  or decrease according to the successive </a:t>
            </a:r>
            <a:r>
              <a:rPr lang="en-US" b="1" dirty="0" smtClean="0">
                <a:solidFill>
                  <a:srgbClr val="FF0000"/>
                </a:solidFill>
              </a:rPr>
              <a:t>error signs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4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FF"/>
                </a:solidFill>
                <a:ea typeface="ＭＳ Ｐゴシック" charset="0"/>
              </a:rPr>
              <a:t>PI control + </a:t>
            </a:r>
            <a:r>
              <a:rPr lang="en-US" sz="4000" dirty="0" smtClean="0">
                <a:solidFill>
                  <a:srgbClr val="0000FF"/>
                </a:solidFill>
                <a:ea typeface="ＭＳ Ｐゴシック" charset="0"/>
              </a:rPr>
              <a:t>Average </a:t>
            </a:r>
            <a:r>
              <a:rPr lang="en-US" sz="4000" dirty="0">
                <a:solidFill>
                  <a:srgbClr val="0000FF"/>
                </a:solidFill>
                <a:ea typeface="ＭＳ Ｐゴシック" charset="0"/>
              </a:rPr>
              <a:t>C</a:t>
            </a:r>
            <a:r>
              <a:rPr lang="en-US" sz="4000" dirty="0" smtClean="0">
                <a:solidFill>
                  <a:srgbClr val="0000FF"/>
                </a:solidFill>
                <a:ea typeface="ＭＳ Ｐゴシック" charset="0"/>
              </a:rPr>
              <a:t>onsensus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65822" y="2160911"/>
            <a:ext cx="926986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39" y="2337671"/>
            <a:ext cx="302850" cy="583367"/>
          </a:xfrm>
          <a:prstGeom prst="rect">
            <a:avLst/>
          </a:prstGeom>
        </p:spPr>
      </p:pic>
      <p:cxnSp>
        <p:nvCxnSpPr>
          <p:cNvPr id="33" name="Connettore 2 2"/>
          <p:cNvCxnSpPr>
            <a:stCxn id="31" idx="1"/>
            <a:endCxn id="37" idx="6"/>
          </p:cNvCxnSpPr>
          <p:nvPr/>
        </p:nvCxnSpPr>
        <p:spPr bwMode="auto">
          <a:xfrm flipH="1">
            <a:off x="4148956" y="2629861"/>
            <a:ext cx="316866" cy="1130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ttore 2 2"/>
          <p:cNvCxnSpPr>
            <a:stCxn id="37" idx="0"/>
          </p:cNvCxnSpPr>
          <p:nvPr/>
        </p:nvCxnSpPr>
        <p:spPr bwMode="auto">
          <a:xfrm flipV="1">
            <a:off x="4027355" y="1922984"/>
            <a:ext cx="0" cy="60797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" name="Picture 3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9023" y="1481941"/>
            <a:ext cx="567265" cy="38999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93" y="2301661"/>
            <a:ext cx="170898" cy="188111"/>
          </a:xfrm>
          <a:prstGeom prst="rect">
            <a:avLst/>
          </a:prstGeom>
        </p:spPr>
      </p:pic>
      <p:sp>
        <p:nvSpPr>
          <p:cNvPr id="37" name="Oval 36"/>
          <p:cNvSpPr>
            <a:spLocks noChangeAspect="1"/>
          </p:cNvSpPr>
          <p:nvPr/>
        </p:nvSpPr>
        <p:spPr>
          <a:xfrm>
            <a:off x="3905751" y="2530957"/>
            <a:ext cx="243205" cy="2204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8125" y="2400142"/>
            <a:ext cx="170898" cy="2441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Picture 3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4339" y="2166066"/>
            <a:ext cx="588978" cy="3670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431295" y="3340930"/>
            <a:ext cx="926986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PI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0" idx="1"/>
            <a:endCxn id="37" idx="2"/>
          </p:cNvCxnSpPr>
          <p:nvPr/>
        </p:nvCxnSpPr>
        <p:spPr>
          <a:xfrm rot="10800000" flipH="1">
            <a:off x="3431295" y="2641168"/>
            <a:ext cx="474456" cy="1168713"/>
          </a:xfrm>
          <a:prstGeom prst="bentConnector3">
            <a:avLst>
              <a:gd name="adj1" fmla="val -4818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004231" y="3346905"/>
            <a:ext cx="1154388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3" name="Picture 4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6355" y="3545368"/>
            <a:ext cx="788542" cy="4881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4" name="Connettore 2 2"/>
          <p:cNvCxnSpPr>
            <a:stCxn id="47" idx="6"/>
            <a:endCxn id="42" idx="1"/>
          </p:cNvCxnSpPr>
          <p:nvPr/>
        </p:nvCxnSpPr>
        <p:spPr bwMode="auto">
          <a:xfrm>
            <a:off x="5725663" y="3808972"/>
            <a:ext cx="278568" cy="688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396" y="3330182"/>
            <a:ext cx="519686" cy="38110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6" name="Elbow Connector 45"/>
          <p:cNvCxnSpPr>
            <a:stCxn id="31" idx="3"/>
            <a:endCxn id="47" idx="0"/>
          </p:cNvCxnSpPr>
          <p:nvPr/>
        </p:nvCxnSpPr>
        <p:spPr>
          <a:xfrm>
            <a:off x="5392808" y="2629861"/>
            <a:ext cx="211253" cy="106890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5482458" y="3698762"/>
            <a:ext cx="243205" cy="2204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65" y="3351510"/>
            <a:ext cx="170898" cy="188111"/>
          </a:xfrm>
          <a:prstGeom prst="rect">
            <a:avLst/>
          </a:prstGeom>
        </p:spPr>
      </p:pic>
      <p:cxnSp>
        <p:nvCxnSpPr>
          <p:cNvPr id="49" name="Connettore 2 2"/>
          <p:cNvCxnSpPr>
            <a:stCxn id="40" idx="3"/>
            <a:endCxn id="47" idx="2"/>
          </p:cNvCxnSpPr>
          <p:nvPr/>
        </p:nvCxnSpPr>
        <p:spPr bwMode="auto">
          <a:xfrm flipV="1">
            <a:off x="4358281" y="3808972"/>
            <a:ext cx="1124177" cy="90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onnettore 1 6"/>
          <p:cNvCxnSpPr>
            <a:cxnSpLocks noChangeShapeType="1"/>
          </p:cNvCxnSpPr>
          <p:nvPr/>
        </p:nvCxnSpPr>
        <p:spPr bwMode="auto">
          <a:xfrm flipV="1">
            <a:off x="7158619" y="3215983"/>
            <a:ext cx="612898" cy="424703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1 6"/>
          <p:cNvCxnSpPr>
            <a:cxnSpLocks noChangeShapeType="1"/>
            <a:stCxn id="42" idx="3"/>
          </p:cNvCxnSpPr>
          <p:nvPr/>
        </p:nvCxnSpPr>
        <p:spPr bwMode="auto">
          <a:xfrm>
            <a:off x="7158619" y="3815855"/>
            <a:ext cx="61289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1 6"/>
          <p:cNvCxnSpPr>
            <a:cxnSpLocks noChangeShapeType="1"/>
          </p:cNvCxnSpPr>
          <p:nvPr/>
        </p:nvCxnSpPr>
        <p:spPr bwMode="auto">
          <a:xfrm>
            <a:off x="7158619" y="4033513"/>
            <a:ext cx="612898" cy="284731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6" name="Picture 55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4970" y="3077541"/>
            <a:ext cx="1169984" cy="24817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133402" y="1837168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1304093" y="1875161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2033673" y="2705262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62" name="Connettore 1 6"/>
          <p:cNvCxnSpPr>
            <a:cxnSpLocks noChangeShapeType="1"/>
            <a:stCxn id="59" idx="1"/>
            <a:endCxn id="57" idx="3"/>
          </p:cNvCxnSpPr>
          <p:nvPr/>
        </p:nvCxnSpPr>
        <p:spPr bwMode="auto">
          <a:xfrm flipH="1" flipV="1">
            <a:off x="907149" y="2100470"/>
            <a:ext cx="396944" cy="3799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Connettore 1 6"/>
          <p:cNvCxnSpPr>
            <a:cxnSpLocks noChangeShapeType="1"/>
            <a:stCxn id="60" idx="0"/>
          </p:cNvCxnSpPr>
          <p:nvPr/>
        </p:nvCxnSpPr>
        <p:spPr bwMode="auto">
          <a:xfrm flipH="1" flipV="1">
            <a:off x="2023796" y="2363772"/>
            <a:ext cx="396751" cy="34149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1250049" y="2899603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70" name="Connettore 1 6"/>
          <p:cNvCxnSpPr>
            <a:cxnSpLocks noChangeShapeType="1"/>
            <a:stCxn id="69" idx="0"/>
            <a:endCxn id="59" idx="2"/>
          </p:cNvCxnSpPr>
          <p:nvPr/>
        </p:nvCxnSpPr>
        <p:spPr bwMode="auto">
          <a:xfrm flipV="1">
            <a:off x="1636923" y="2401765"/>
            <a:ext cx="54044" cy="4978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139323" y="2815470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74" name="Connettore 1 6"/>
          <p:cNvCxnSpPr>
            <a:cxnSpLocks noChangeShapeType="1"/>
            <a:stCxn id="69" idx="1"/>
            <a:endCxn id="73" idx="3"/>
          </p:cNvCxnSpPr>
          <p:nvPr/>
        </p:nvCxnSpPr>
        <p:spPr bwMode="auto">
          <a:xfrm flipH="1" flipV="1">
            <a:off x="913070" y="3078772"/>
            <a:ext cx="336979" cy="8413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530346" y="3934745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78" name="Connettore 1 6"/>
          <p:cNvCxnSpPr>
            <a:cxnSpLocks noChangeShapeType="1"/>
            <a:endCxn id="77" idx="0"/>
          </p:cNvCxnSpPr>
          <p:nvPr/>
        </p:nvCxnSpPr>
        <p:spPr bwMode="auto">
          <a:xfrm flipH="1">
            <a:off x="917220" y="3342074"/>
            <a:ext cx="434417" cy="59267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" name="Picture 7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2125384" y="3809881"/>
            <a:ext cx="773747" cy="52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83" name="Connettore 1 6"/>
          <p:cNvCxnSpPr>
            <a:cxnSpLocks noChangeShapeType="1"/>
            <a:stCxn id="82" idx="0"/>
            <a:endCxn id="60" idx="2"/>
          </p:cNvCxnSpPr>
          <p:nvPr/>
        </p:nvCxnSpPr>
        <p:spPr bwMode="auto">
          <a:xfrm flipH="1" flipV="1">
            <a:off x="2420547" y="3231866"/>
            <a:ext cx="91711" cy="578015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Connettore 1 6"/>
          <p:cNvCxnSpPr>
            <a:cxnSpLocks noChangeShapeType="1"/>
          </p:cNvCxnSpPr>
          <p:nvPr/>
        </p:nvCxnSpPr>
        <p:spPr bwMode="auto">
          <a:xfrm flipH="1" flipV="1">
            <a:off x="1738511" y="3372374"/>
            <a:ext cx="488461" cy="555744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Connettore 1 6"/>
          <p:cNvCxnSpPr>
            <a:cxnSpLocks noChangeShapeType="1"/>
            <a:endCxn id="77" idx="3"/>
          </p:cNvCxnSpPr>
          <p:nvPr/>
        </p:nvCxnSpPr>
        <p:spPr bwMode="auto">
          <a:xfrm flipH="1">
            <a:off x="1304093" y="4198047"/>
            <a:ext cx="821291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TextBox 126"/>
          <p:cNvSpPr txBox="1"/>
          <p:nvPr/>
        </p:nvSpPr>
        <p:spPr>
          <a:xfrm>
            <a:off x="317500" y="5200409"/>
            <a:ext cx="858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special reference node!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Nodes synchronize directly to their neighbors!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4217" y="3249620"/>
            <a:ext cx="137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Clocks from neighboring nodes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1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rgbClr val="0000FF"/>
                </a:solidFill>
              </a:rPr>
              <a:t>Testbed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711699"/>
          </a:xfrm>
        </p:spPr>
        <p:txBody>
          <a:bodyPr>
            <a:normAutofit/>
          </a:bodyPr>
          <a:lstStyle/>
          <a:p>
            <a:r>
              <a:rPr lang="en-US" sz="2800" dirty="0" err="1"/>
              <a:t>Testbed</a:t>
            </a:r>
            <a:r>
              <a:rPr lang="en-US" sz="2800" dirty="0"/>
              <a:t> setup</a:t>
            </a:r>
          </a:p>
          <a:p>
            <a:pPr lvl="1">
              <a:buFont typeface="Symbol" pitchFamily="18" charset="2"/>
              <a:buChar char="-"/>
            </a:pPr>
            <a:r>
              <a:rPr lang="en-US" sz="2400" dirty="0" smtClean="0"/>
              <a:t>20 </a:t>
            </a:r>
            <a:r>
              <a:rPr lang="en-US" sz="2400" dirty="0" err="1" smtClean="0"/>
              <a:t>MICAz</a:t>
            </a:r>
            <a:r>
              <a:rPr lang="en-US" sz="2400" dirty="0" smtClean="0"/>
              <a:t> </a:t>
            </a:r>
            <a:r>
              <a:rPr lang="en-US" sz="2400" dirty="0"/>
              <a:t>sensor nodes</a:t>
            </a:r>
          </a:p>
          <a:p>
            <a:pPr lvl="1">
              <a:buFont typeface="Symbol" pitchFamily="18" charset="2"/>
              <a:buChar char="-"/>
            </a:pPr>
            <a:r>
              <a:rPr lang="en-US" sz="2400" dirty="0"/>
              <a:t>FTSP </a:t>
            </a:r>
            <a:r>
              <a:rPr lang="en-US" sz="2400" dirty="0" smtClean="0"/>
              <a:t> (Flooding </a:t>
            </a:r>
            <a:r>
              <a:rPr lang="en-US" sz="2400" dirty="0"/>
              <a:t>Time Synchronization Protocol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 err="1" smtClean="0">
                <a:solidFill>
                  <a:srgbClr val="0000FF"/>
                </a:solidFill>
              </a:rPr>
              <a:t>Marotti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et al. </a:t>
            </a:r>
            <a:r>
              <a:rPr lang="en-US" sz="2400" dirty="0" smtClean="0">
                <a:solidFill>
                  <a:srgbClr val="0000FF"/>
                </a:solidFill>
              </a:rPr>
              <a:t>2004]</a:t>
            </a:r>
            <a:r>
              <a:rPr lang="en-US" sz="2400" dirty="0" smtClean="0"/>
              <a:t>) and </a:t>
            </a:r>
            <a:r>
              <a:rPr lang="en-US" sz="2400" dirty="0" err="1" smtClean="0"/>
              <a:t>PISync</a:t>
            </a:r>
            <a:r>
              <a:rPr lang="en-US" sz="2400" dirty="0" smtClean="0"/>
              <a:t> </a:t>
            </a:r>
            <a:r>
              <a:rPr lang="en-US" sz="2400" dirty="0"/>
              <a:t>implemented in </a:t>
            </a:r>
            <a:r>
              <a:rPr lang="en-US" sz="2400" dirty="0" err="1"/>
              <a:t>TinyOS</a:t>
            </a:r>
            <a:r>
              <a:rPr lang="en-US" sz="2400" dirty="0"/>
              <a:t> </a:t>
            </a:r>
            <a:r>
              <a:rPr lang="en-US" sz="2400" dirty="0" smtClean="0"/>
              <a:t>2.1</a:t>
            </a:r>
            <a:endParaRPr lang="en-US" sz="2400" dirty="0"/>
          </a:p>
          <a:p>
            <a:r>
              <a:rPr lang="en-US" sz="2800" dirty="0"/>
              <a:t>Network </a:t>
            </a:r>
            <a:r>
              <a:rPr lang="en-US" sz="2800" dirty="0" smtClean="0"/>
              <a:t>topology </a:t>
            </a:r>
            <a:endParaRPr lang="en-US" sz="2800" dirty="0"/>
          </a:p>
          <a:p>
            <a:pPr lvl="1">
              <a:buFont typeface="Symbol" pitchFamily="18" charset="2"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Line</a:t>
            </a:r>
            <a:r>
              <a:rPr lang="en-US" sz="2400" dirty="0" smtClean="0"/>
              <a:t> and </a:t>
            </a:r>
            <a:r>
              <a:rPr lang="en-US" sz="2400" smtClean="0">
                <a:solidFill>
                  <a:srgbClr val="0000FF"/>
                </a:solidFill>
              </a:rPr>
              <a:t>grid</a:t>
            </a:r>
            <a:r>
              <a:rPr lang="en-US" sz="2400" smtClean="0"/>
              <a:t> </a:t>
            </a:r>
            <a:r>
              <a:rPr lang="en-US" sz="2400" smtClean="0"/>
              <a:t>topologies</a:t>
            </a:r>
            <a:endParaRPr lang="en-US" sz="2400" dirty="0" smtClean="0"/>
          </a:p>
          <a:p>
            <a:r>
              <a:rPr lang="en-US" sz="2800" dirty="0" smtClean="0"/>
              <a:t>Parameters</a:t>
            </a:r>
            <a:endParaRPr lang="en-US" sz="2800" dirty="0"/>
          </a:p>
          <a:p>
            <a:pPr lvl="1"/>
            <a:r>
              <a:rPr lang="en-US" sz="2000" dirty="0" smtClean="0"/>
              <a:t>Communication frequency: B=30 seconds</a:t>
            </a:r>
          </a:p>
          <a:p>
            <a:pPr lvl="1"/>
            <a:r>
              <a:rPr lang="en-US" sz="2000" dirty="0" smtClean="0"/>
              <a:t>Regression </a:t>
            </a:r>
            <a:r>
              <a:rPr lang="en-US" sz="2000" dirty="0"/>
              <a:t>table of size </a:t>
            </a:r>
            <a:r>
              <a:rPr lang="en-US" sz="2000" dirty="0" smtClean="0"/>
              <a:t>8 for FTSP</a:t>
            </a:r>
          </a:p>
          <a:p>
            <a:pPr lvl="1"/>
            <a:r>
              <a:rPr lang="en-US" sz="2000" dirty="0" err="1"/>
              <a:t>f</a:t>
            </a:r>
            <a:r>
              <a:rPr lang="en-US" sz="2000" baseline="-25000" dirty="0" err="1" smtClean="0"/>
              <a:t>nom</a:t>
            </a:r>
            <a:r>
              <a:rPr lang="en-US" sz="2000" dirty="0" smtClean="0"/>
              <a:t>= 1 MHz</a:t>
            </a:r>
          </a:p>
          <a:p>
            <a:pPr lvl="1"/>
            <a:r>
              <a:rPr lang="en-US" sz="2000" dirty="0" err="1" smtClean="0"/>
              <a:t>k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=1 and 0 &lt;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&lt; 2/(</a:t>
            </a:r>
            <a:r>
              <a:rPr lang="en-US" sz="2000" dirty="0" err="1" smtClean="0"/>
              <a:t>Bf</a:t>
            </a:r>
            <a:r>
              <a:rPr lang="en-US" sz="2000" baseline="-25000" dirty="0" err="1" smtClean="0"/>
              <a:t>nom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>
              <a:buFont typeface="Symbol" pitchFamily="18" charset="2"/>
              <a:buChar char="-"/>
            </a:pPr>
            <a:endParaRPr lang="en-US" sz="2400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 lvl="1">
              <a:buFont typeface="Symbol" pitchFamily="18" charset="2"/>
              <a:buChar char="-"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Symbol" pitchFamily="18" charset="2"/>
              <a:buChar char="-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95846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FTSP </a:t>
            </a:r>
            <a:r>
              <a:rPr lang="en-US" sz="4000" dirty="0" err="1" smtClean="0">
                <a:solidFill>
                  <a:srgbClr val="0000FF"/>
                </a:solidFill>
              </a:rPr>
              <a:t>vs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PISync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298450" y="293913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FTSP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98450" y="503514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FloodPISync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2" name="Picture 11" descr="ftsp_line_r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326196"/>
            <a:ext cx="3517900" cy="1899666"/>
          </a:xfrm>
          <a:prstGeom prst="rect">
            <a:avLst/>
          </a:prstGeom>
        </p:spPr>
      </p:pic>
      <p:pic>
        <p:nvPicPr>
          <p:cNvPr id="13" name="Picture 12" descr="pi_line_ro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464164"/>
            <a:ext cx="3505200" cy="1892808"/>
          </a:xfrm>
          <a:prstGeom prst="rect">
            <a:avLst/>
          </a:prstGeom>
        </p:spPr>
      </p:pic>
      <p:pic>
        <p:nvPicPr>
          <p:cNvPr id="14" name="Picture 13" descr="ftsp_grid_ro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53866"/>
            <a:ext cx="3517900" cy="1899666"/>
          </a:xfrm>
          <a:prstGeom prst="rect">
            <a:avLst/>
          </a:prstGeom>
        </p:spPr>
      </p:pic>
      <p:pic>
        <p:nvPicPr>
          <p:cNvPr id="15" name="Picture 14" descr="pi_grid_ro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4464164"/>
            <a:ext cx="3505200" cy="18928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3829050" y="503514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AvgPISync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29050" y="302479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FTSP</a:t>
            </a:r>
            <a:endParaRPr lang="en-US" b="1" dirty="0"/>
          </a:p>
        </p:txBody>
      </p:sp>
      <p:pic>
        <p:nvPicPr>
          <p:cNvPr id="18" name="Picture 17" descr="topolog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28" y="698500"/>
            <a:ext cx="5029344" cy="1627696"/>
          </a:xfrm>
          <a:prstGeom prst="rect">
            <a:avLst/>
          </a:prstGeom>
        </p:spPr>
      </p:pic>
      <p:sp>
        <p:nvSpPr>
          <p:cNvPr id="19" name="Explosion 1 18"/>
          <p:cNvSpPr/>
          <p:nvPr/>
        </p:nvSpPr>
        <p:spPr>
          <a:xfrm>
            <a:off x="3428928" y="1587500"/>
            <a:ext cx="5410272" cy="4628748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Completely blind operation!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>
                <a:solidFill>
                  <a:schemeClr val="bg1"/>
                </a:solidFill>
              </a:rPr>
              <a:t>need to store neighbors time information </a:t>
            </a:r>
            <a:r>
              <a:rPr lang="en-US" dirty="0" smtClean="0">
                <a:solidFill>
                  <a:schemeClr val="bg1"/>
                </a:solidFill>
              </a:rPr>
              <a:t>explicitly!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Suitable </a:t>
            </a:r>
            <a:r>
              <a:rPr lang="en-US" dirty="0">
                <a:solidFill>
                  <a:srgbClr val="0000FF"/>
                </a:solidFill>
              </a:rPr>
              <a:t>for mobile networks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</a:p>
          <a:p>
            <a:pPr algn="ctr"/>
            <a:r>
              <a:rPr lang="en-US" dirty="0"/>
              <a:t>Robust </a:t>
            </a:r>
            <a:r>
              <a:rPr lang="en-US" dirty="0" smtClean="0"/>
              <a:t>to </a:t>
            </a:r>
            <a:r>
              <a:rPr lang="en-US" dirty="0"/>
              <a:t>packet losses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0" y="558800"/>
            <a:ext cx="2286000" cy="176739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1 20"/>
          <p:cNvSpPr/>
          <p:nvPr/>
        </p:nvSpPr>
        <p:spPr>
          <a:xfrm>
            <a:off x="272534" y="2260144"/>
            <a:ext cx="4895406" cy="3986776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Very simple arithmetic operations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>
                <a:solidFill>
                  <a:schemeClr val="bg1"/>
                </a:solidFill>
              </a:rPr>
              <a:t>need to store </a:t>
            </a:r>
            <a:r>
              <a:rPr lang="en-US" dirty="0" smtClean="0">
                <a:solidFill>
                  <a:schemeClr val="bg1"/>
                </a:solidFill>
              </a:rPr>
              <a:t>time </a:t>
            </a:r>
            <a:r>
              <a:rPr lang="en-US" dirty="0">
                <a:solidFill>
                  <a:schemeClr val="bg1"/>
                </a:solidFill>
              </a:rPr>
              <a:t>information </a:t>
            </a:r>
            <a:r>
              <a:rPr lang="en-US" dirty="0" smtClean="0">
                <a:solidFill>
                  <a:schemeClr val="bg1"/>
                </a:solidFill>
              </a:rPr>
              <a:t>explicitly!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Scalable!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1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0" grpId="0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rgbClr val="0000FF"/>
                </a:solidFill>
              </a:rPr>
              <a:t>PISync</a:t>
            </a:r>
            <a:r>
              <a:rPr lang="en-US" sz="4000" dirty="0" smtClean="0">
                <a:solidFill>
                  <a:srgbClr val="0000FF"/>
                </a:solidFill>
              </a:rPr>
              <a:t> Complexity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2900" y="351750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FTSP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 descr="tiny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124"/>
            <a:ext cx="5200650" cy="4580164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5400000">
            <a:off x="2317068" y="3275918"/>
            <a:ext cx="591914" cy="5200650"/>
          </a:xfrm>
          <a:prstGeom prst="rightBrace">
            <a:avLst/>
          </a:prstGeom>
          <a:ln w="19050" cmpd="sng">
            <a:solidFill>
              <a:srgbClr val="0000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5551" y="6045884"/>
            <a:ext cx="469174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Just 15 Lines of </a:t>
            </a:r>
            <a:r>
              <a:rPr lang="en-US" sz="2400" dirty="0" err="1" smtClean="0">
                <a:solidFill>
                  <a:srgbClr val="FFFFFF"/>
                </a:solidFill>
              </a:rPr>
              <a:t>TinyOS</a:t>
            </a:r>
            <a:r>
              <a:rPr lang="en-US" sz="2400" dirty="0" smtClean="0">
                <a:solidFill>
                  <a:srgbClr val="FFFFFF"/>
                </a:solidFill>
              </a:rPr>
              <a:t> code!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58894"/>
              </p:ext>
            </p:extLst>
          </p:nvPr>
        </p:nvGraphicFramePr>
        <p:xfrm>
          <a:off x="4749801" y="2972438"/>
          <a:ext cx="4063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25"/>
                <a:gridCol w="1711158"/>
                <a:gridCol w="1644316"/>
              </a:tblGrid>
              <a:tr h="234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PISync</a:t>
                      </a:r>
                      <a:endParaRPr lang="en-US" dirty="0"/>
                    </a:p>
                  </a:txBody>
                  <a:tcPr/>
                </a:tc>
              </a:tr>
              <a:tr h="234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≈0.5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microseconds</a:t>
                      </a:r>
                      <a:endParaRPr lang="en-US" sz="1400" dirty="0"/>
                    </a:p>
                  </a:txBody>
                  <a:tcPr/>
                </a:tc>
              </a:tr>
              <a:tr h="234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 bytes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 bytes</a:t>
                      </a:r>
                      <a:endParaRPr lang="en-US" sz="1400" dirty="0"/>
                    </a:p>
                  </a:txBody>
                  <a:tcPr/>
                </a:tc>
              </a:tr>
              <a:tr h="234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18000 bytes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15432 bytes</a:t>
                      </a:r>
                      <a:endParaRPr lang="en-US" sz="1400" dirty="0"/>
                    </a:p>
                  </a:txBody>
                  <a:tcPr/>
                </a:tc>
              </a:tr>
              <a:tr h="234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5.5 </a:t>
                      </a:r>
                      <a:r>
                        <a:rPr lang="en-US" sz="1400" dirty="0" err="1" smtClean="0"/>
                        <a:t>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145 microseconds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Explosion 1 13"/>
          <p:cNvSpPr/>
          <p:nvPr/>
        </p:nvSpPr>
        <p:spPr>
          <a:xfrm>
            <a:off x="1727200" y="1016684"/>
            <a:ext cx="5829300" cy="49022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20 times better performance!</a:t>
            </a:r>
          </a:p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50 </a:t>
            </a:r>
            <a:r>
              <a:rPr lang="en-US" dirty="0"/>
              <a:t>times fewer </a:t>
            </a:r>
            <a:r>
              <a:rPr lang="en-US" dirty="0" smtClean="0"/>
              <a:t>operations!</a:t>
            </a:r>
            <a:endParaRPr lang="en-US" dirty="0"/>
          </a:p>
          <a:p>
            <a:pPr algn="ctr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4 </a:t>
            </a:r>
            <a:r>
              <a:rPr lang="en-US" dirty="0">
                <a:solidFill>
                  <a:srgbClr val="0000FF"/>
                </a:solidFill>
              </a:rPr>
              <a:t>times less </a:t>
            </a:r>
            <a:r>
              <a:rPr lang="en-US" dirty="0" smtClean="0">
                <a:solidFill>
                  <a:srgbClr val="0000FF"/>
                </a:solidFill>
              </a:rPr>
              <a:t>RAM requirements!</a:t>
            </a:r>
            <a:endParaRPr lang="en-US" dirty="0">
              <a:solidFill>
                <a:srgbClr val="0000FF"/>
              </a:solidFill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dirty="0"/>
              <a:t>Low power </a:t>
            </a:r>
            <a:r>
              <a:rPr lang="en-US" dirty="0" smtClean="0"/>
              <a:t>consumption!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1" y="1400473"/>
            <a:ext cx="45212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 easy to implement &amp; code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5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4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457201" y="1303868"/>
            <a:ext cx="8305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We considered time synchronization as a control problem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We solved this problem with a very simple and practical technique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Proportional-Integral Controller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We introduced a new time synchronization protocol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err="1" smtClean="0">
                <a:solidFill>
                  <a:srgbClr val="0000FF"/>
                </a:solidFill>
              </a:rPr>
              <a:t>PISync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We observed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B</a:t>
            </a:r>
            <a:r>
              <a:rPr lang="en-US" sz="2400" dirty="0" smtClean="0"/>
              <a:t>etter performance scalability</a:t>
            </a:r>
            <a:endParaRPr lang="en-US" sz="2400" dirty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Less resource consumption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Lower CPU and main memory overhead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Lower power consumption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Conclusions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FF"/>
                </a:solidFill>
              </a:rPr>
              <a:t>Future </a:t>
            </a:r>
            <a:r>
              <a:rPr lang="en-US" sz="4000" dirty="0" smtClean="0">
                <a:solidFill>
                  <a:srgbClr val="0000FF"/>
                </a:solidFill>
              </a:rPr>
              <a:t>Research Directions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Performance evaluation on real mobile networks</a:t>
            </a:r>
          </a:p>
          <a:p>
            <a:r>
              <a:rPr lang="en-US" sz="2800" dirty="0" smtClean="0"/>
              <a:t>Implementation &amp; evaluation of time-synchronized MAC layer</a:t>
            </a:r>
          </a:p>
          <a:p>
            <a:pPr lvl="1"/>
            <a:r>
              <a:rPr lang="en-US" sz="2400" dirty="0" smtClean="0"/>
              <a:t>Adaptive receiving window</a:t>
            </a:r>
          </a:p>
          <a:p>
            <a:pPr lvl="1"/>
            <a:r>
              <a:rPr lang="en-US" sz="2400" dirty="0" smtClean="0"/>
              <a:t>Evaluation of power consumption</a:t>
            </a:r>
          </a:p>
          <a:p>
            <a:r>
              <a:rPr lang="en-US" sz="2800" dirty="0" smtClean="0"/>
              <a:t>Other algorithmic techniques?</a:t>
            </a:r>
          </a:p>
          <a:p>
            <a:pPr lvl="1"/>
            <a:r>
              <a:rPr lang="en-US" sz="2400" dirty="0" smtClean="0"/>
              <a:t>Better steady-state error &amp; convergence </a:t>
            </a:r>
          </a:p>
          <a:p>
            <a:pPr lvl="1"/>
            <a:r>
              <a:rPr lang="en-US" sz="2400" dirty="0" smtClean="0"/>
              <a:t>Even lower resource requirements?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Outline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269005"/>
              </p:ext>
            </p:extLst>
          </p:nvPr>
        </p:nvGraphicFramePr>
        <p:xfrm>
          <a:off x="25400" y="503768"/>
          <a:ext cx="9127067" cy="590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35739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  <a:p>
            <a:pPr algn="ctr"/>
            <a:endParaRPr lang="en-US" sz="4800" b="1" cap="all" dirty="0" smtClean="0">
              <a:ln w="0"/>
              <a:solidFill>
                <a:srgbClr val="0000FF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48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2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Wireless Sensor Networks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1600200"/>
            <a:ext cx="5363964" cy="4525963"/>
          </a:xfrm>
        </p:spPr>
        <p:txBody>
          <a:bodyPr>
            <a:normAutofit/>
          </a:bodyPr>
          <a:lstStyle/>
          <a:p>
            <a:r>
              <a:rPr lang="de-CH" sz="2800" dirty="0">
                <a:solidFill>
                  <a:srgbClr val="0000FF"/>
                </a:solidFill>
              </a:rPr>
              <a:t>H</a:t>
            </a:r>
            <a:r>
              <a:rPr lang="de-CH" sz="2800" dirty="0" smtClean="0">
                <a:solidFill>
                  <a:srgbClr val="0000FF"/>
                </a:solidFill>
              </a:rPr>
              <a:t>ardware </a:t>
            </a:r>
            <a:r>
              <a:rPr lang="de-CH" sz="2800" dirty="0" err="1" smtClean="0">
                <a:solidFill>
                  <a:srgbClr val="0000FF"/>
                </a:solidFill>
              </a:rPr>
              <a:t>clock</a:t>
            </a:r>
            <a:r>
              <a:rPr lang="de-CH" sz="2800" dirty="0"/>
              <a:t> </a:t>
            </a:r>
            <a:r>
              <a:rPr lang="de-CH" sz="2800" dirty="0" smtClean="0"/>
              <a:t>(</a:t>
            </a:r>
            <a:r>
              <a:rPr lang="de-CH" sz="2800" dirty="0" err="1" smtClean="0"/>
              <a:t>built</a:t>
            </a:r>
            <a:r>
              <a:rPr lang="de-CH" sz="2800" dirty="0"/>
              <a:t>-in </a:t>
            </a:r>
            <a:r>
              <a:rPr lang="de-CH" sz="2800" dirty="0" err="1" smtClean="0"/>
              <a:t>clock</a:t>
            </a:r>
            <a:r>
              <a:rPr lang="de-CH" sz="2800" dirty="0" smtClean="0"/>
              <a:t>) </a:t>
            </a:r>
          </a:p>
          <a:p>
            <a:pPr lvl="1"/>
            <a:r>
              <a:rPr lang="de-CH" sz="2400" dirty="0" smtClean="0"/>
              <a:t>Counter </a:t>
            </a:r>
            <a:r>
              <a:rPr lang="de-CH" sz="2400" dirty="0" err="1"/>
              <a:t>register</a:t>
            </a:r>
            <a:r>
              <a:rPr lang="de-CH" sz="2400" dirty="0"/>
              <a:t> </a:t>
            </a:r>
            <a:endParaRPr lang="de-CH" sz="2400" dirty="0" smtClean="0"/>
          </a:p>
          <a:p>
            <a:pPr lvl="2"/>
            <a:r>
              <a:rPr lang="de-CH" sz="2000" dirty="0" err="1" smtClean="0"/>
              <a:t>Clocked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</a:t>
            </a:r>
            <a:r>
              <a:rPr lang="de-CH" sz="2000" dirty="0" err="1" smtClean="0"/>
              <a:t>external</a:t>
            </a:r>
            <a:r>
              <a:rPr lang="de-CH" sz="2000" dirty="0" smtClean="0"/>
              <a:t> </a:t>
            </a:r>
            <a:r>
              <a:rPr lang="de-CH" sz="2000" dirty="0" err="1" smtClean="0"/>
              <a:t>crystal</a:t>
            </a:r>
            <a:r>
              <a:rPr lang="de-CH" sz="2000" dirty="0" smtClean="0"/>
              <a:t> </a:t>
            </a:r>
          </a:p>
          <a:p>
            <a:pPr lvl="3"/>
            <a:r>
              <a:rPr lang="de-CH" sz="1800" dirty="0" smtClean="0"/>
              <a:t>32kHz</a:t>
            </a:r>
            <a:r>
              <a:rPr lang="de-CH" sz="1800" dirty="0"/>
              <a:t>, 7.37 </a:t>
            </a:r>
            <a:r>
              <a:rPr lang="de-CH" sz="1800" dirty="0" smtClean="0"/>
              <a:t>MHz</a:t>
            </a:r>
            <a:r>
              <a:rPr lang="de-CH" sz="1800" dirty="0"/>
              <a:t> </a:t>
            </a:r>
            <a:r>
              <a:rPr lang="de-CH" sz="1800" dirty="0" smtClean="0"/>
              <a:t>nominal rate</a:t>
            </a:r>
          </a:p>
          <a:p>
            <a:pPr lvl="2"/>
            <a:r>
              <a:rPr lang="de-CH" sz="2000" dirty="0" smtClean="0">
                <a:solidFill>
                  <a:srgbClr val="0000FF"/>
                </a:solidFill>
              </a:rPr>
              <a:t>Read-</a:t>
            </a:r>
            <a:r>
              <a:rPr lang="de-CH" sz="2000" dirty="0" err="1" smtClean="0">
                <a:solidFill>
                  <a:srgbClr val="0000FF"/>
                </a:solidFill>
              </a:rPr>
              <a:t>only</a:t>
            </a:r>
            <a:r>
              <a:rPr lang="de-CH" sz="20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de-CH" sz="2800" dirty="0" err="1">
                <a:solidFill>
                  <a:srgbClr val="0000FF"/>
                </a:solidFill>
              </a:rPr>
              <a:t>Clock</a:t>
            </a:r>
            <a:r>
              <a:rPr lang="de-CH" sz="2800" dirty="0">
                <a:solidFill>
                  <a:srgbClr val="0000FF"/>
                </a:solidFill>
              </a:rPr>
              <a:t> </a:t>
            </a:r>
            <a:r>
              <a:rPr lang="de-CH" sz="2800" dirty="0" err="1">
                <a:solidFill>
                  <a:srgbClr val="0000FF"/>
                </a:solidFill>
              </a:rPr>
              <a:t>drift</a:t>
            </a:r>
            <a:endParaRPr lang="de-CH" sz="2800" dirty="0">
              <a:solidFill>
                <a:srgbClr val="0000FF"/>
              </a:solidFill>
            </a:endParaRPr>
          </a:p>
          <a:p>
            <a:pPr lvl="1"/>
            <a:r>
              <a:rPr lang="en-GB" sz="2400" dirty="0" smtClean="0"/>
              <a:t>Deviation </a:t>
            </a:r>
            <a:r>
              <a:rPr lang="en-GB" sz="2400" dirty="0"/>
              <a:t>from the nominal rate </a:t>
            </a:r>
            <a:endParaRPr lang="en-GB" sz="2400" dirty="0" smtClean="0"/>
          </a:p>
          <a:p>
            <a:pPr lvl="2"/>
            <a:r>
              <a:rPr lang="en-GB" sz="1800" dirty="0" smtClean="0"/>
              <a:t>30</a:t>
            </a:r>
            <a:r>
              <a:rPr lang="en-GB" sz="1800" dirty="0"/>
              <a:t>-100 </a:t>
            </a:r>
            <a:r>
              <a:rPr lang="en-GB" sz="1800" dirty="0" smtClean="0"/>
              <a:t>parts per million (ppm)</a:t>
            </a:r>
          </a:p>
          <a:p>
            <a:pPr lvl="2"/>
            <a:r>
              <a:rPr lang="en-GB" sz="2000" dirty="0" smtClean="0"/>
              <a:t>dependent </a:t>
            </a:r>
            <a:r>
              <a:rPr lang="en-GB" sz="2000" dirty="0"/>
              <a:t>on </a:t>
            </a:r>
            <a:r>
              <a:rPr lang="en-GB" sz="2000" dirty="0" smtClean="0"/>
              <a:t>environmental factors such as: </a:t>
            </a:r>
          </a:p>
          <a:p>
            <a:pPr lvl="3"/>
            <a:r>
              <a:rPr lang="en-GB" sz="1800" dirty="0" smtClean="0"/>
              <a:t>temperature</a:t>
            </a:r>
            <a:r>
              <a:rPr lang="en-GB" sz="1800" dirty="0"/>
              <a:t>, power supply, </a:t>
            </a:r>
            <a:r>
              <a:rPr lang="en-GB" sz="1800" dirty="0" smtClean="0"/>
              <a:t>aging... </a:t>
            </a:r>
            <a:endParaRPr lang="de-CH" sz="1800" dirty="0"/>
          </a:p>
          <a:p>
            <a:endParaRPr lang="en-US" dirty="0"/>
          </a:p>
        </p:txBody>
      </p:sp>
      <p:pic>
        <p:nvPicPr>
          <p:cNvPr id="6" name="Picture 65" descr="tmote-sky-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76494"/>
            <a:ext cx="2413000" cy="15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7" descr="1_tempera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1300" y="3251412"/>
            <a:ext cx="3822700" cy="2726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4300" y="595323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>
                <a:solidFill>
                  <a:srgbClr val="0000FF"/>
                </a:solidFill>
              </a:rPr>
              <a:t>Sommer</a:t>
            </a:r>
            <a:r>
              <a:rPr lang="en-US" dirty="0" smtClean="0">
                <a:solidFill>
                  <a:srgbClr val="0000FF"/>
                </a:solidFill>
              </a:rPr>
              <a:t> et al. 2009]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Need for Synchronization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de-CH" dirty="0" err="1" smtClean="0"/>
              <a:t>Assigning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0000FF"/>
                </a:solidFill>
              </a:rPr>
              <a:t>global </a:t>
            </a:r>
            <a:r>
              <a:rPr lang="de-CH" dirty="0" err="1" smtClean="0">
                <a:solidFill>
                  <a:srgbClr val="0000FF"/>
                </a:solidFill>
              </a:rPr>
              <a:t>timestamps</a:t>
            </a:r>
            <a:r>
              <a:rPr lang="de-CH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de-CH" dirty="0" err="1" smtClean="0"/>
              <a:t>sensed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events</a:t>
            </a:r>
            <a:endParaRPr lang="de-CH" dirty="0"/>
          </a:p>
          <a:p>
            <a:pPr marL="342900" lvl="1" indent="-342900">
              <a:buFont typeface="Arial"/>
              <a:buChar char="•"/>
            </a:pPr>
            <a:r>
              <a:rPr lang="de-CH" sz="3200" dirty="0" err="1" smtClean="0">
                <a:solidFill>
                  <a:srgbClr val="0000FF"/>
                </a:solidFill>
              </a:rPr>
              <a:t>Coordinated</a:t>
            </a:r>
            <a:r>
              <a:rPr lang="de-CH" sz="3200" dirty="0" smtClean="0">
                <a:solidFill>
                  <a:srgbClr val="0000FF"/>
                </a:solidFill>
              </a:rPr>
              <a:t> </a:t>
            </a:r>
            <a:r>
              <a:rPr lang="de-CH" sz="3200" dirty="0" err="1" smtClean="0">
                <a:solidFill>
                  <a:srgbClr val="0000FF"/>
                </a:solidFill>
              </a:rPr>
              <a:t>actions</a:t>
            </a:r>
            <a:endParaRPr lang="de-CH" sz="3200" dirty="0" smtClean="0">
              <a:solidFill>
                <a:srgbClr val="0000FF"/>
              </a:solidFill>
            </a:endParaRPr>
          </a:p>
          <a:p>
            <a:pPr marL="742950" lvl="2" indent="-342900"/>
            <a:r>
              <a:rPr lang="de-CH" dirty="0" err="1" smtClean="0"/>
              <a:t>Duty-cycling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nodes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energy</a:t>
            </a:r>
            <a:r>
              <a:rPr lang="de-CH" dirty="0" smtClean="0"/>
              <a:t> </a:t>
            </a:r>
            <a:r>
              <a:rPr lang="de-CH" dirty="0" err="1" smtClean="0"/>
              <a:t>efficient</a:t>
            </a:r>
            <a:r>
              <a:rPr lang="de-CH" dirty="0" smtClean="0"/>
              <a:t> </a:t>
            </a:r>
            <a:r>
              <a:rPr lang="de-CH" dirty="0" err="1" smtClean="0"/>
              <a:t>operation</a:t>
            </a:r>
            <a:endParaRPr lang="de-CH" dirty="0" smtClean="0"/>
          </a:p>
          <a:p>
            <a:pPr marL="342900" lvl="1" indent="-342900">
              <a:buFont typeface="Arial"/>
              <a:buChar char="•"/>
            </a:pPr>
            <a:endParaRPr lang="de-CH" sz="3200" dirty="0" smtClean="0"/>
          </a:p>
          <a:p>
            <a:pPr marL="342900" lvl="1" indent="-342900">
              <a:buFont typeface="Arial"/>
              <a:buChar char="•"/>
            </a:pPr>
            <a:endParaRPr lang="de-CH" sz="3200" dirty="0" smtClean="0"/>
          </a:p>
          <a:p>
            <a:pPr marL="342900" lvl="1" indent="-342900">
              <a:buFont typeface="Arial"/>
              <a:buChar char="•"/>
            </a:pPr>
            <a:endParaRPr lang="de-CH" sz="3200" dirty="0" smtClean="0"/>
          </a:p>
          <a:p>
            <a:pPr marL="742950" lvl="2" indent="-342900"/>
            <a:r>
              <a:rPr lang="de-CH" dirty="0" smtClean="0"/>
              <a:t>Low-power, </a:t>
            </a:r>
            <a:r>
              <a:rPr lang="de-CH" dirty="0" smtClean="0">
                <a:solidFill>
                  <a:srgbClr val="0000FF"/>
                </a:solidFill>
              </a:rPr>
              <a:t>TDMA</a:t>
            </a:r>
            <a:r>
              <a:rPr lang="de-CH" dirty="0">
                <a:solidFill>
                  <a:srgbClr val="0000FF"/>
                </a:solidFill>
              </a:rPr>
              <a:t>-</a:t>
            </a:r>
            <a:r>
              <a:rPr lang="de-CH" dirty="0" err="1">
                <a:solidFill>
                  <a:srgbClr val="0000FF"/>
                </a:solidFill>
              </a:rPr>
              <a:t>based</a:t>
            </a:r>
            <a:r>
              <a:rPr lang="de-CH" dirty="0">
                <a:solidFill>
                  <a:srgbClr val="0000FF"/>
                </a:solidFill>
              </a:rPr>
              <a:t> </a:t>
            </a:r>
            <a:r>
              <a:rPr lang="de-CH" dirty="0"/>
              <a:t>MAC </a:t>
            </a:r>
            <a:r>
              <a:rPr lang="de-CH" dirty="0" err="1"/>
              <a:t>layer</a:t>
            </a:r>
            <a:endParaRPr lang="de-CH" dirty="0"/>
          </a:p>
          <a:p>
            <a:pPr marL="342900" lvl="1" indent="-342900">
              <a:buFont typeface="Arial"/>
              <a:buChar char="•"/>
            </a:pPr>
            <a:endParaRPr lang="de-CH" sz="3200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err="1" smtClean="0">
                <a:solidFill>
                  <a:srgbClr val="0000FF"/>
                </a:solidFill>
              </a:rPr>
              <a:t>Applications</a:t>
            </a:r>
            <a:endParaRPr lang="de-CH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Localization </a:t>
            </a:r>
            <a:r>
              <a:rPr lang="en-US" dirty="0"/>
              <a:t>via time-of-flight </a:t>
            </a:r>
            <a:r>
              <a:rPr lang="en-US" dirty="0" smtClean="0"/>
              <a:t>measurements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Tracking of moving objects</a:t>
            </a:r>
          </a:p>
          <a:p>
            <a:pPr lvl="1"/>
            <a:endParaRPr lang="de-CH" dirty="0"/>
          </a:p>
          <a:p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68500" y="4616461"/>
            <a:ext cx="5759449" cy="541337"/>
            <a:chOff x="907" y="2699"/>
            <a:chExt cx="3628" cy="34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20" y="2699"/>
              <a:ext cx="340" cy="1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41" y="2699"/>
              <a:ext cx="340" cy="1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1" y="2699"/>
              <a:ext cx="340" cy="1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361" y="2812"/>
              <a:ext cx="340" cy="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81" y="2812"/>
              <a:ext cx="340" cy="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02" y="2812"/>
              <a:ext cx="340" cy="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01" y="2925"/>
              <a:ext cx="340" cy="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21" y="2925"/>
              <a:ext cx="340" cy="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42" y="2925"/>
              <a:ext cx="340" cy="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907" y="3039"/>
              <a:ext cx="36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020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361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701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041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381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721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61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402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742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082" y="2699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1555800" y="3136900"/>
            <a:ext cx="5759449" cy="182562"/>
            <a:chOff x="907" y="2925"/>
            <a:chExt cx="3628" cy="115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701" y="2925"/>
              <a:ext cx="340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742" y="2925"/>
              <a:ext cx="340" cy="113"/>
            </a:xfrm>
            <a:prstGeom prst="rect">
              <a:avLst/>
            </a:prstGeom>
            <a:solidFill>
              <a:srgbClr val="C3D69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907" y="3039"/>
              <a:ext cx="36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0000FF"/>
              </a:solidFill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568500" y="3581400"/>
            <a:ext cx="5759449" cy="182562"/>
            <a:chOff x="907" y="2925"/>
            <a:chExt cx="3628" cy="115"/>
          </a:xfrm>
        </p:grpSpPr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701" y="2925"/>
              <a:ext cx="340" cy="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3742" y="2925"/>
              <a:ext cx="340" cy="113"/>
            </a:xfrm>
            <a:prstGeom prst="rect">
              <a:avLst/>
            </a:prstGeom>
            <a:solidFill>
              <a:srgbClr val="C6D9F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907" y="3039"/>
              <a:ext cx="36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4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pic>
        <p:nvPicPr>
          <p:cNvPr id="42" name="Picture 41" descr="clo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546411"/>
            <a:ext cx="548640" cy="530352"/>
          </a:xfrm>
          <a:prstGeom prst="rect">
            <a:avLst/>
          </a:prstGeom>
        </p:spPr>
      </p:pic>
      <p:pic>
        <p:nvPicPr>
          <p:cNvPr id="43" name="Picture 42" descr="clo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033521"/>
            <a:ext cx="54864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micaz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93" y="5633935"/>
            <a:ext cx="802007" cy="545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Time Synchronization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4601"/>
            <a:ext cx="8964722" cy="3492499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Communicate</a:t>
            </a:r>
          </a:p>
          <a:p>
            <a:pPr lvl="1"/>
            <a:r>
              <a:rPr lang="en-US" sz="3600" dirty="0" smtClean="0"/>
              <a:t>Exchange </a:t>
            </a:r>
            <a:r>
              <a:rPr lang="en-US" sz="3600" dirty="0"/>
              <a:t>current time </a:t>
            </a:r>
            <a:r>
              <a:rPr lang="en-US" sz="3600" dirty="0" smtClean="0"/>
              <a:t>information periodically </a:t>
            </a:r>
          </a:p>
          <a:p>
            <a:pPr lvl="2"/>
            <a:r>
              <a:rPr lang="en-US" sz="2900" dirty="0" smtClean="0"/>
              <a:t>Hardware clock value</a:t>
            </a:r>
            <a:endParaRPr lang="en-US" sz="2900" dirty="0"/>
          </a:p>
          <a:p>
            <a:r>
              <a:rPr lang="en-US" sz="4400" dirty="0" smtClean="0">
                <a:solidFill>
                  <a:srgbClr val="0000FF"/>
                </a:solidFill>
              </a:rPr>
              <a:t>Compute </a:t>
            </a:r>
          </a:p>
          <a:p>
            <a:pPr lvl="1"/>
            <a:r>
              <a:rPr lang="en-US" sz="3600" dirty="0"/>
              <a:t>C</a:t>
            </a:r>
            <a:r>
              <a:rPr lang="en-US" sz="3600" dirty="0" smtClean="0"/>
              <a:t>alculate </a:t>
            </a:r>
            <a:r>
              <a:rPr lang="en-US" sz="3600" dirty="0"/>
              <a:t>a </a:t>
            </a:r>
            <a:r>
              <a:rPr lang="en-US" sz="3600" dirty="0">
                <a:solidFill>
                  <a:srgbClr val="0000FF"/>
                </a:solidFill>
              </a:rPr>
              <a:t>logical </a:t>
            </a:r>
            <a:r>
              <a:rPr lang="en-US" sz="3600" dirty="0" smtClean="0">
                <a:solidFill>
                  <a:srgbClr val="0000FF"/>
                </a:solidFill>
              </a:rPr>
              <a:t>clock</a:t>
            </a:r>
            <a:endParaRPr lang="en-US" sz="3600" b="1" i="1" dirty="0" smtClean="0">
              <a:solidFill>
                <a:srgbClr val="0000FF"/>
              </a:solidFill>
            </a:endParaRPr>
          </a:p>
          <a:p>
            <a:pPr lvl="2"/>
            <a:r>
              <a:rPr lang="en-US" sz="2900" dirty="0" smtClean="0"/>
              <a:t>Software function</a:t>
            </a:r>
          </a:p>
          <a:p>
            <a:pPr lvl="2"/>
            <a:r>
              <a:rPr lang="en-US" sz="2900" dirty="0" smtClean="0"/>
              <a:t>represents </a:t>
            </a:r>
            <a:r>
              <a:rPr lang="en-US" sz="2900" dirty="0"/>
              <a:t>the </a:t>
            </a:r>
            <a:r>
              <a:rPr lang="en-US" sz="2900" dirty="0" smtClean="0"/>
              <a:t>global time</a:t>
            </a:r>
          </a:p>
          <a:p>
            <a:r>
              <a:rPr lang="en-US" sz="4400" dirty="0" smtClean="0"/>
              <a:t>Challenge</a:t>
            </a:r>
          </a:p>
          <a:p>
            <a:pPr lvl="1"/>
            <a:r>
              <a:rPr lang="en-US" sz="3600" dirty="0">
                <a:solidFill>
                  <a:srgbClr val="000000"/>
                </a:solidFill>
              </a:rPr>
              <a:t>Measurement </a:t>
            </a:r>
            <a:r>
              <a:rPr lang="en-US" sz="3600" dirty="0" smtClean="0">
                <a:solidFill>
                  <a:srgbClr val="000000"/>
                </a:solidFill>
              </a:rPr>
              <a:t>errors</a:t>
            </a:r>
            <a:endParaRPr lang="en-US" sz="3600" dirty="0" smtClean="0">
              <a:solidFill>
                <a:srgbClr val="0000FF"/>
              </a:solidFill>
            </a:endParaRPr>
          </a:p>
          <a:p>
            <a:pPr lvl="1"/>
            <a:r>
              <a:rPr lang="en-US" sz="3600" dirty="0" smtClean="0">
                <a:solidFill>
                  <a:srgbClr val="0000FF"/>
                </a:solidFill>
              </a:rPr>
              <a:t>Message delay</a:t>
            </a:r>
          </a:p>
          <a:p>
            <a:pPr lvl="2"/>
            <a:r>
              <a:rPr lang="en-US" sz="3200" dirty="0" smtClean="0">
                <a:solidFill>
                  <a:srgbClr val="000000"/>
                </a:solidFill>
              </a:rPr>
              <a:t>Deterministic and </a:t>
            </a:r>
            <a:r>
              <a:rPr lang="en-US" sz="3200" dirty="0" smtClean="0">
                <a:solidFill>
                  <a:srgbClr val="0000FF"/>
                </a:solidFill>
              </a:rPr>
              <a:t>non-deterministic </a:t>
            </a:r>
            <a:r>
              <a:rPr lang="en-US" sz="3200" dirty="0" smtClean="0">
                <a:solidFill>
                  <a:srgbClr val="00000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0991" y="4913305"/>
            <a:ext cx="936980" cy="349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+mj-lt"/>
                <a:ea typeface="msmincho" charset="0"/>
                <a:cs typeface="msmincho" charset="0"/>
              </a:rPr>
              <a:t>Send</a:t>
            </a:r>
            <a:endParaRPr lang="en-US" sz="2000" dirty="0">
              <a:solidFill>
                <a:srgbClr val="0000FF"/>
              </a:solidFill>
              <a:latin typeface="+mj-lt"/>
              <a:ea typeface="msmincho" charset="0"/>
              <a:cs typeface="msmincho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87971" y="4913305"/>
            <a:ext cx="1673285" cy="349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+mj-lt"/>
                <a:ea typeface="msmincho" charset="0"/>
                <a:cs typeface="msmincho" charset="0"/>
              </a:rPr>
              <a:t>Access</a:t>
            </a:r>
            <a:endParaRPr lang="en-US" sz="2000" dirty="0">
              <a:solidFill>
                <a:srgbClr val="0000FF"/>
              </a:solidFill>
              <a:latin typeface="+mj-lt"/>
              <a:ea typeface="msmincho" charset="0"/>
              <a:cs typeface="msmincho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1256" y="4913305"/>
            <a:ext cx="1505071" cy="3499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ea typeface="msmincho" charset="0"/>
                <a:cs typeface="msmincho" charset="0"/>
              </a:rPr>
              <a:t>Transmission</a:t>
            </a:r>
            <a:endParaRPr lang="en-US" sz="2000" dirty="0">
              <a:solidFill>
                <a:schemeClr val="bg1"/>
              </a:solidFill>
              <a:latin typeface="+mj-lt"/>
              <a:ea typeface="msmincho" charset="0"/>
              <a:cs typeface="msmincho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161" y="5659469"/>
            <a:ext cx="1505071" cy="349925"/>
          </a:xfrm>
          <a:prstGeom prst="rect">
            <a:avLst/>
          </a:prstGeom>
          <a:solidFill>
            <a:srgbClr val="7F7F7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ea typeface="msmincho" charset="0"/>
                <a:cs typeface="msmincho" charset="0"/>
              </a:rPr>
              <a:t>Reception</a:t>
            </a:r>
            <a:endParaRPr lang="en-US" sz="2000" dirty="0">
              <a:solidFill>
                <a:schemeClr val="bg1"/>
              </a:solidFill>
              <a:latin typeface="+mj-lt"/>
              <a:ea typeface="msmincho" charset="0"/>
              <a:cs typeface="msmincho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268706" y="5659469"/>
            <a:ext cx="936981" cy="349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+mj-lt"/>
                <a:ea typeface="msmincho" charset="0"/>
                <a:cs typeface="msmincho" charset="0"/>
              </a:rPr>
              <a:t>Receive</a:t>
            </a:r>
            <a:endParaRPr lang="en-US" sz="2000" dirty="0">
              <a:solidFill>
                <a:srgbClr val="0000FF"/>
              </a:solidFill>
              <a:latin typeface="+mj-lt"/>
              <a:ea typeface="msmincho" charset="0"/>
              <a:cs typeface="msmincho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861256" y="5263230"/>
            <a:ext cx="900905" cy="39726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366327" y="5263230"/>
            <a:ext cx="902379" cy="3962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1607" y="6356359"/>
            <a:ext cx="7293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6715" y="4587401"/>
            <a:ext cx="123343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0-100 </a:t>
            </a:r>
            <a:r>
              <a:rPr lang="en-US" sz="1600" dirty="0" err="1" smtClean="0">
                <a:latin typeface="+mj-lt"/>
              </a:rPr>
              <a:t>ms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7971" y="4591999"/>
            <a:ext cx="1673285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0-500 </a:t>
            </a:r>
            <a:r>
              <a:rPr lang="en-US" sz="1600" dirty="0" err="1" smtClean="0">
                <a:latin typeface="+mj-lt"/>
              </a:rPr>
              <a:t>ms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1256" y="4583746"/>
            <a:ext cx="150507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+mj-lt"/>
              </a:rPr>
              <a:t>1-10 ms</a:t>
            </a:r>
            <a:endParaRPr lang="en-US" sz="160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4016" y="6012984"/>
            <a:ext cx="1275347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+mj-lt"/>
              </a:rPr>
              <a:t>0-100 ms</a:t>
            </a:r>
            <a:endParaRPr lang="en-US" sz="160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25530" y="5316012"/>
            <a:ext cx="991089" cy="1080090"/>
            <a:chOff x="6472609" y="3182412"/>
            <a:chExt cx="991089" cy="1080090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6714002" y="4078932"/>
              <a:ext cx="288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spect="1"/>
            </p:cNvSpPr>
            <p:nvPr/>
          </p:nvSpPr>
          <p:spPr bwMode="auto">
            <a:xfrm flipH="1" flipV="1">
              <a:off x="6828286" y="419050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478021">
              <a:off x="6472609" y="3182412"/>
              <a:ext cx="991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+mj-lt"/>
                </a:rPr>
                <a:t>timestamp</a:t>
              </a:r>
              <a:endParaRPr lang="en-US" sz="1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908736" y="6175510"/>
            <a:ext cx="26161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+mj-lt"/>
              </a:rPr>
              <a:t>t</a:t>
            </a:r>
            <a:endParaRPr lang="en-US" dirty="0">
              <a:latin typeface="+mj-lt"/>
            </a:endParaRPr>
          </a:p>
        </p:txBody>
      </p:sp>
      <p:pic>
        <p:nvPicPr>
          <p:cNvPr id="30" name="Picture 29" descr="micaz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8" y="4896959"/>
            <a:ext cx="802007" cy="545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41303" y="4532556"/>
            <a:ext cx="991089" cy="1859530"/>
            <a:chOff x="126234" y="2398956"/>
            <a:chExt cx="991089" cy="1859530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332243" y="3702843"/>
              <a:ext cx="1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Oval 25"/>
            <p:cNvSpPr>
              <a:spLocks noChangeAspect="1"/>
            </p:cNvSpPr>
            <p:nvPr/>
          </p:nvSpPr>
          <p:spPr bwMode="auto">
            <a:xfrm flipH="1" flipV="1">
              <a:off x="820302" y="418648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157113">
              <a:off x="126234" y="2398956"/>
              <a:ext cx="991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+mj-lt"/>
                </a:rPr>
                <a:t>timestamp</a:t>
              </a:r>
              <a:endParaRPr lang="en-US" sz="1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4659344" y="3512354"/>
            <a:ext cx="2494282" cy="2063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CH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Expected </a:t>
            </a:r>
            <a:r>
              <a:rPr kumimoji="0" lang="de-CH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delay</a:t>
            </a:r>
            <a:r>
              <a:rPr kumimoji="0" lang="de-CH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sz="14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383942" y="3797106"/>
            <a:ext cx="1288886" cy="20637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CH" sz="140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Jitter</a:t>
            </a:r>
            <a:endParaRPr kumimoji="0" lang="en-US" sz="1800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75058" y="2420339"/>
            <a:ext cx="4916664" cy="1237043"/>
            <a:chOff x="336016" y="5413168"/>
            <a:chExt cx="4916664" cy="1237043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820302" y="6352674"/>
              <a:ext cx="4397656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2802800" y="5702969"/>
              <a:ext cx="257900" cy="6512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318600" y="5847347"/>
              <a:ext cx="257900" cy="5069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544900" y="5993314"/>
              <a:ext cx="257900" cy="3609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056684" y="5510463"/>
              <a:ext cx="257900" cy="838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75886" y="5993314"/>
              <a:ext cx="257900" cy="3593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90694" y="6280879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latin typeface="+mj-lt"/>
                </a:rPr>
                <a:t>t</a:t>
              </a:r>
              <a:endParaRPr lang="en-US" dirty="0">
                <a:latin typeface="+mj-l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H="1" flipV="1">
              <a:off x="322942" y="5935631"/>
              <a:ext cx="994720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36016" y="5413168"/>
              <a:ext cx="461665" cy="10744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Frequency 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51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0521E-6 -4.53782E-6 L 0.27791 -4.5378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8863E-7 -4.03361E-6 L -0.26437 -4.0336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/>
          <p:cNvCxnSpPr>
            <a:cxnSpLocks/>
          </p:cNvCxnSpPr>
          <p:nvPr/>
        </p:nvCxnSpPr>
        <p:spPr bwMode="auto">
          <a:xfrm flipH="1">
            <a:off x="292101" y="3378200"/>
            <a:ext cx="3522042" cy="14351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Pairwise Synchronization in Practice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117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Master – Slave Synchronization</a:t>
            </a:r>
          </a:p>
          <a:p>
            <a:pPr lvl="1"/>
            <a:r>
              <a:rPr lang="en-US" sz="2000" dirty="0" smtClean="0"/>
              <a:t>Collect (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u</a:t>
            </a:r>
            <a:r>
              <a:rPr lang="en-US" sz="2000" dirty="0" err="1" smtClean="0"/>
              <a:t>,H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) timestamp pairs periodically</a:t>
            </a:r>
          </a:p>
          <a:p>
            <a:pPr lvl="1"/>
            <a:r>
              <a:rPr lang="en-US" sz="2000" dirty="0" smtClean="0"/>
              <a:t>Employ </a:t>
            </a:r>
            <a:r>
              <a:rPr lang="en-US" sz="2000" dirty="0" smtClean="0">
                <a:solidFill>
                  <a:srgbClr val="0000FF"/>
                </a:solidFill>
              </a:rPr>
              <a:t>least-squares regression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443" y="2406348"/>
            <a:ext cx="1495250" cy="13091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30" name="Straight Connector 29"/>
          <p:cNvCxnSpPr>
            <a:cxnSpLocks/>
          </p:cNvCxnSpPr>
          <p:nvPr/>
        </p:nvCxnSpPr>
        <p:spPr bwMode="auto">
          <a:xfrm flipH="1">
            <a:off x="292100" y="3060944"/>
            <a:ext cx="3199737" cy="218415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mit Pfeil 13"/>
          <p:cNvCxnSpPr/>
          <p:nvPr/>
        </p:nvCxnSpPr>
        <p:spPr bwMode="auto">
          <a:xfrm>
            <a:off x="585089" y="5532935"/>
            <a:ext cx="2862089" cy="159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655733" y="2921244"/>
            <a:ext cx="13620" cy="2662545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55733" y="4724400"/>
            <a:ext cx="421236" cy="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352137" y="5245910"/>
            <a:ext cx="53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/>
              <a:t>u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267" y="2446433"/>
            <a:ext cx="491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</a:t>
            </a:r>
            <a:r>
              <a:rPr lang="en-US" sz="2800" baseline="-25000" dirty="0" err="1" smtClean="0"/>
              <a:t>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669353" y="5906126"/>
            <a:ext cx="181511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+mn-lt"/>
              </a:rPr>
              <a:t>Beacon interval </a:t>
            </a:r>
            <a:r>
              <a:rPr lang="de-CH" i="1" dirty="0" smtClean="0">
                <a:latin typeface="+mn-lt"/>
                <a:cs typeface="Times New Roman" pitchFamily="18" charset="0"/>
              </a:rPr>
              <a:t>B</a:t>
            </a:r>
            <a:endParaRPr lang="de-CH" i="1" dirty="0">
              <a:latin typeface="+mn-lt"/>
              <a:cs typeface="Times New Roman" pitchFamily="18" charset="0"/>
            </a:endParaRPr>
          </a:p>
        </p:txBody>
      </p:sp>
      <p:sp>
        <p:nvSpPr>
          <p:cNvPr id="49" name="Right Brace 48"/>
          <p:cNvSpPr/>
          <p:nvPr/>
        </p:nvSpPr>
        <p:spPr bwMode="auto">
          <a:xfrm rot="5400000">
            <a:off x="1359889" y="5354137"/>
            <a:ext cx="259657" cy="825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 flipV="1">
            <a:off x="1076968" y="4724400"/>
            <a:ext cx="1590" cy="7912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oval" w="med" len="med"/>
          </a:ln>
          <a:effectLst/>
        </p:spPr>
      </p:cxnSp>
      <p:pic>
        <p:nvPicPr>
          <p:cNvPr id="9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1100" y="2209499"/>
            <a:ext cx="393700" cy="3936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02" name="Straight Connector 101"/>
          <p:cNvCxnSpPr/>
          <p:nvPr/>
        </p:nvCxnSpPr>
        <p:spPr bwMode="auto">
          <a:xfrm flipH="1" flipV="1">
            <a:off x="1902468" y="4152900"/>
            <a:ext cx="1590" cy="13816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oval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 flipV="1">
            <a:off x="2893669" y="3784600"/>
            <a:ext cx="797" cy="17310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oval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655733" y="4152900"/>
            <a:ext cx="124673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655733" y="3771900"/>
            <a:ext cx="223793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2543" y="2406348"/>
            <a:ext cx="1495250" cy="13091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" name="TextBox 142"/>
          <p:cNvSpPr txBox="1"/>
          <p:nvPr/>
        </p:nvSpPr>
        <p:spPr>
          <a:xfrm>
            <a:off x="4639642" y="3766339"/>
            <a:ext cx="186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Reference Node 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13600" y="3766339"/>
            <a:ext cx="18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Slave Node u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2101" y="3187700"/>
            <a:ext cx="3199736" cy="232799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21" idx="1"/>
          </p:cNvCxnSpPr>
          <p:nvPr/>
        </p:nvCxnSpPr>
        <p:spPr>
          <a:xfrm>
            <a:off x="3124199" y="3479800"/>
            <a:ext cx="1409701" cy="1208733"/>
          </a:xfrm>
          <a:prstGeom prst="curvedConnector3">
            <a:avLst/>
          </a:prstGeom>
          <a:ln w="1905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3900" y="4457700"/>
            <a:ext cx="461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Linear relationship:</a:t>
            </a:r>
            <a:r>
              <a:rPr lang="en-US" sz="2400" dirty="0" smtClean="0"/>
              <a:t>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(t)=</a:t>
            </a:r>
            <a:r>
              <a:rPr lang="en-US" sz="2400" dirty="0" smtClean="0">
                <a:solidFill>
                  <a:srgbClr val="FF0000"/>
                </a:solidFill>
              </a:rPr>
              <a:t>α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008000"/>
                </a:solidFill>
              </a:rPr>
              <a:t>β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u</a:t>
            </a:r>
            <a:r>
              <a:rPr lang="en-US" sz="2400" dirty="0" smtClean="0"/>
              <a:t>(t)</a:t>
            </a:r>
            <a:endParaRPr lang="en-US" sz="2400" dirty="0"/>
          </a:p>
        </p:txBody>
      </p:sp>
      <p:cxnSp>
        <p:nvCxnSpPr>
          <p:cNvPr id="42" name="Elbow Connector 41"/>
          <p:cNvCxnSpPr/>
          <p:nvPr/>
        </p:nvCxnSpPr>
        <p:spPr bwMode="auto">
          <a:xfrm rot="10800000" flipV="1">
            <a:off x="7427384" y="4877054"/>
            <a:ext cx="434303" cy="266154"/>
          </a:xfrm>
          <a:prstGeom prst="bentConnector3">
            <a:avLst>
              <a:gd name="adj1" fmla="val 13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261101" y="4942825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clock offset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 bwMode="auto">
          <a:xfrm rot="5400000">
            <a:off x="7349188" y="4957706"/>
            <a:ext cx="922462" cy="786050"/>
          </a:xfrm>
          <a:prstGeom prst="bentConnector3">
            <a:avLst>
              <a:gd name="adj1" fmla="val 9818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626100" y="5596435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relative clock rate</a:t>
            </a:r>
            <a:br>
              <a:rPr lang="en-US" dirty="0" smtClean="0">
                <a:solidFill>
                  <a:srgbClr val="008000"/>
                </a:solidFill>
              </a:rPr>
            </a:b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0093 L 0.22292 -0.00093 " pathEditMode="relative" ptsTypes="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Least-Squares with Two Pairs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1816100"/>
            <a:ext cx="14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Slope: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867932"/>
            <a:ext cx="5778500" cy="482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3601157"/>
            <a:ext cx="14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Intercept: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6" y="4062822"/>
            <a:ext cx="8921234" cy="3908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13362" y="4730552"/>
            <a:ext cx="470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Errors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enter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non-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linearly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to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the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2000" dirty="0" err="1" smtClean="0">
                <a:solidFill>
                  <a:srgbClr val="0000FF"/>
                </a:solidFill>
                <a:latin typeface="+mn-lt"/>
              </a:rPr>
              <a:t>equations</a:t>
            </a:r>
            <a:r>
              <a:rPr lang="de-CH" sz="2000" dirty="0" smtClean="0">
                <a:solidFill>
                  <a:srgbClr val="0000FF"/>
                </a:solidFill>
                <a:latin typeface="+mn-lt"/>
              </a:rPr>
              <a:t>! </a:t>
            </a:r>
            <a:endParaRPr lang="de-CH" sz="20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1" name="Right Brace 30"/>
          <p:cNvSpPr/>
          <p:nvPr/>
        </p:nvSpPr>
        <p:spPr bwMode="auto">
          <a:xfrm rot="5400000">
            <a:off x="4114689" y="1644879"/>
            <a:ext cx="259656" cy="167096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3992" y="1245468"/>
            <a:ext cx="17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Measurement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errors</a:t>
            </a:r>
            <a:endParaRPr lang="de-CH" sz="14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3" name="Right Brace 32"/>
          <p:cNvSpPr/>
          <p:nvPr/>
        </p:nvSpPr>
        <p:spPr bwMode="auto">
          <a:xfrm rot="16200000" flipV="1">
            <a:off x="4887367" y="927795"/>
            <a:ext cx="286991" cy="1622274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Right Brace 33"/>
          <p:cNvSpPr/>
          <p:nvPr/>
        </p:nvSpPr>
        <p:spPr bwMode="auto">
          <a:xfrm rot="5400000">
            <a:off x="5842346" y="1753286"/>
            <a:ext cx="259658" cy="145415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9558" y="2591480"/>
            <a:ext cx="17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Measurement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errors</a:t>
            </a:r>
            <a:endParaRPr lang="de-CH" sz="14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0" y="2610190"/>
            <a:ext cx="193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Error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contributed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by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</a:p>
          <a:p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the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transmission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delays</a:t>
            </a:r>
            <a:endParaRPr lang="de-CH" sz="14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7629" y="3452130"/>
            <a:ext cx="17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Measurement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errors</a:t>
            </a:r>
            <a:endParaRPr lang="de-CH" sz="14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8" name="Right Brace 37"/>
          <p:cNvSpPr/>
          <p:nvPr/>
        </p:nvSpPr>
        <p:spPr bwMode="auto">
          <a:xfrm rot="16200000" flipV="1">
            <a:off x="2981004" y="3134457"/>
            <a:ext cx="286991" cy="1622274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3422829"/>
            <a:ext cx="17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FF0000"/>
                </a:solidFill>
                <a:latin typeface="+mn-lt"/>
              </a:rPr>
              <a:t>Measurement </a:t>
            </a:r>
            <a:r>
              <a:rPr lang="de-CH" sz="1400" dirty="0" err="1" smtClean="0">
                <a:solidFill>
                  <a:srgbClr val="FF0000"/>
                </a:solidFill>
                <a:latin typeface="+mn-lt"/>
              </a:rPr>
              <a:t>errors</a:t>
            </a:r>
            <a:endParaRPr lang="de-CH" sz="1400" i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0" name="Right Brace 39"/>
          <p:cNvSpPr/>
          <p:nvPr/>
        </p:nvSpPr>
        <p:spPr bwMode="auto">
          <a:xfrm rot="16200000" flipV="1">
            <a:off x="6743175" y="3105156"/>
            <a:ext cx="286991" cy="1622274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Right Brace 40"/>
          <p:cNvSpPr/>
          <p:nvPr/>
        </p:nvSpPr>
        <p:spPr bwMode="auto">
          <a:xfrm rot="16200000" flipV="1">
            <a:off x="8321859" y="3301146"/>
            <a:ext cx="286991" cy="123029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52942" y="2941070"/>
            <a:ext cx="1391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Error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contributed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by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</a:p>
          <a:p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the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transmission</a:t>
            </a:r>
            <a:r>
              <a:rPr lang="de-CH" sz="1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de-CH" sz="1400" dirty="0" err="1" smtClean="0">
                <a:solidFill>
                  <a:srgbClr val="0000FF"/>
                </a:solidFill>
                <a:latin typeface="+mn-lt"/>
              </a:rPr>
              <a:t>delays</a:t>
            </a:r>
            <a:endParaRPr lang="de-CH" sz="14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500" y="5710019"/>
            <a:ext cx="858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/>
              <a:t>effect </a:t>
            </a:r>
            <a:r>
              <a:rPr lang="en-US" sz="2000" dirty="0" smtClean="0"/>
              <a:t>of various </a:t>
            </a:r>
            <a:r>
              <a:rPr lang="en-US" sz="2000" dirty="0"/>
              <a:t>error sources </a:t>
            </a:r>
            <a:r>
              <a:rPr lang="en-US" sz="2000" dirty="0" smtClean="0"/>
              <a:t>appear as </a:t>
            </a:r>
            <a:r>
              <a:rPr lang="en-US" sz="2000" b="1" dirty="0">
                <a:solidFill>
                  <a:srgbClr val="0000FF"/>
                </a:solidFill>
              </a:rPr>
              <a:t>multiplicative </a:t>
            </a:r>
            <a:r>
              <a:rPr lang="en-US" sz="2000" b="1" dirty="0" smtClean="0">
                <a:solidFill>
                  <a:srgbClr val="0000FF"/>
                </a:solidFill>
              </a:rPr>
              <a:t>noise!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1" y="5272956"/>
            <a:ext cx="2249263" cy="327563"/>
          </a:xfrm>
          <a:prstGeom prst="rect">
            <a:avLst/>
          </a:prstGeom>
        </p:spPr>
      </p:pic>
      <p:sp>
        <p:nvSpPr>
          <p:cNvPr id="48" name="Explosion 2 47"/>
          <p:cNvSpPr/>
          <p:nvPr/>
        </p:nvSpPr>
        <p:spPr>
          <a:xfrm>
            <a:off x="2257629" y="2023770"/>
            <a:ext cx="5156200" cy="328328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Poor multi-hop performance scalability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25900" y="1677305"/>
            <a:ext cx="1993900" cy="41024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38500" y="2145409"/>
            <a:ext cx="3670300" cy="41024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25824" y="3858567"/>
            <a:ext cx="1800075" cy="41024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62650" y="3859905"/>
            <a:ext cx="3194050" cy="41024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/>
      <p:bldP spid="40" grpId="0" animBg="1"/>
      <p:bldP spid="41" grpId="0" animBg="1"/>
      <p:bldP spid="42" grpId="0"/>
      <p:bldP spid="43" grpId="0"/>
      <p:bldP spid="48" grpId="0" animBg="1"/>
      <p:bldP spid="3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Time Synchronization as a Control Problem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20098" y="4392239"/>
            <a:ext cx="3348811" cy="1175827"/>
            <a:chOff x="5333784" y="3697155"/>
            <a:chExt cx="3162283" cy="1152837"/>
          </a:xfrm>
        </p:grpSpPr>
        <p:sp>
          <p:nvSpPr>
            <p:cNvPr id="25" name="Rectangle 24"/>
            <p:cNvSpPr/>
            <p:nvPr/>
          </p:nvSpPr>
          <p:spPr>
            <a:xfrm>
              <a:off x="6762526" y="3930430"/>
              <a:ext cx="875353" cy="919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603" y="4103734"/>
              <a:ext cx="285981" cy="571961"/>
            </a:xfrm>
            <a:prstGeom prst="rect">
              <a:avLst/>
            </a:prstGeom>
          </p:spPr>
        </p:pic>
        <p:cxnSp>
          <p:nvCxnSpPr>
            <p:cNvPr id="27" name="Connettore 2 2"/>
            <p:cNvCxnSpPr>
              <a:stCxn id="25" idx="1"/>
              <a:endCxn id="32" idx="6"/>
            </p:cNvCxnSpPr>
            <p:nvPr/>
          </p:nvCxnSpPr>
          <p:spPr bwMode="auto">
            <a:xfrm flipH="1">
              <a:off x="6171567" y="4390211"/>
              <a:ext cx="590959" cy="11085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Connettore 2 2"/>
            <p:cNvCxnSpPr>
              <a:stCxn id="32" idx="0"/>
            </p:cNvCxnSpPr>
            <p:nvPr/>
          </p:nvCxnSpPr>
          <p:spPr bwMode="auto">
            <a:xfrm flipV="1">
              <a:off x="6056738" y="3697155"/>
              <a:ext cx="0" cy="596086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Connettore 2 2"/>
            <p:cNvCxnSpPr/>
            <p:nvPr/>
          </p:nvCxnSpPr>
          <p:spPr bwMode="auto">
            <a:xfrm flipH="1">
              <a:off x="7637879" y="4390211"/>
              <a:ext cx="85818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558" y="4068428"/>
              <a:ext cx="161379" cy="184433"/>
            </a:xfrm>
            <a:prstGeom prst="rect">
              <a:avLst/>
            </a:prstGeom>
          </p:spPr>
        </p:pic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941908" y="4293241"/>
              <a:ext cx="229659" cy="21610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ttore 2 2"/>
            <p:cNvCxnSpPr/>
            <p:nvPr/>
          </p:nvCxnSpPr>
          <p:spPr bwMode="auto">
            <a:xfrm flipH="1">
              <a:off x="5333784" y="4401296"/>
              <a:ext cx="590959" cy="11085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" name="Picture 33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960" y="4164984"/>
              <a:ext cx="161379" cy="184433"/>
            </a:xfrm>
            <a:prstGeom prst="rect">
              <a:avLst/>
            </a:prstGeom>
          </p:spPr>
        </p:pic>
      </p:grp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54" y="3785821"/>
            <a:ext cx="279400" cy="2921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12" y="3111793"/>
            <a:ext cx="304800" cy="2921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" y="4261412"/>
            <a:ext cx="330200" cy="2032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5" y="4549057"/>
            <a:ext cx="304800" cy="203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7" y="3148997"/>
            <a:ext cx="355600" cy="2667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5" y="2272897"/>
            <a:ext cx="381000" cy="266700"/>
          </a:xfrm>
          <a:prstGeom prst="rect">
            <a:avLst/>
          </a:prstGeom>
        </p:spPr>
      </p:pic>
      <p:sp>
        <p:nvSpPr>
          <p:cNvPr id="45" name="Line 3"/>
          <p:cNvSpPr>
            <a:spLocks noChangeShapeType="1"/>
          </p:cNvSpPr>
          <p:nvPr/>
        </p:nvSpPr>
        <p:spPr bwMode="auto">
          <a:xfrm flipV="1">
            <a:off x="719915" y="2272897"/>
            <a:ext cx="0" cy="281268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573206" y="4841156"/>
            <a:ext cx="3253394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V="1">
            <a:off x="719915" y="2374440"/>
            <a:ext cx="2032590" cy="154751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1362799" y="3433016"/>
            <a:ext cx="438515" cy="0"/>
          </a:xfrm>
          <a:prstGeom prst="line">
            <a:avLst/>
          </a:prstGeom>
          <a:noFill/>
          <a:ln w="127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V="1">
            <a:off x="1801314" y="3107715"/>
            <a:ext cx="0" cy="325301"/>
          </a:xfrm>
          <a:prstGeom prst="line">
            <a:avLst/>
          </a:prstGeom>
          <a:noFill/>
          <a:ln w="127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flipV="1">
            <a:off x="722047" y="3250596"/>
            <a:ext cx="2450433" cy="1200559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1587897" y="4052166"/>
            <a:ext cx="43851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V="1">
            <a:off x="2039112" y="3820322"/>
            <a:ext cx="0" cy="2444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5" y="1999765"/>
            <a:ext cx="266700" cy="2159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00" y="1559657"/>
            <a:ext cx="2717800" cy="317500"/>
          </a:xfrm>
          <a:prstGeom prst="rect">
            <a:avLst/>
          </a:prstGeom>
        </p:spPr>
      </p:pic>
      <p:cxnSp>
        <p:nvCxnSpPr>
          <p:cNvPr id="56" name="Connettore 2 2"/>
          <p:cNvCxnSpPr/>
          <p:nvPr/>
        </p:nvCxnSpPr>
        <p:spPr bwMode="auto">
          <a:xfrm flipH="1">
            <a:off x="719915" y="3913808"/>
            <a:ext cx="2132" cy="537347"/>
          </a:xfrm>
          <a:prstGeom prst="straightConnector1">
            <a:avLst/>
          </a:prstGeom>
          <a:noFill/>
          <a:ln w="28575" cap="flat" cmpd="sng" algn="ctr">
            <a:solidFill>
              <a:schemeClr val="hlink"/>
            </a:solidFill>
            <a:prstDash val="solid"/>
            <a:miter lim="800000"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719915" y="3886702"/>
            <a:ext cx="8667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cmr7" charset="0"/>
              </a:rPr>
              <a:t>e</a:t>
            </a:r>
            <a:r>
              <a:rPr lang="en-US" sz="2000" dirty="0" smtClean="0">
                <a:solidFill>
                  <a:srgbClr val="0000FF"/>
                </a:solidFill>
                <a:latin typeface="cmr7" charset="0"/>
              </a:rPr>
              <a:t>(t)</a:t>
            </a:r>
            <a:endParaRPr lang="en-US" sz="2000" b="0" dirty="0">
              <a:solidFill>
                <a:srgbClr val="0000FF"/>
              </a:solidFill>
              <a:latin typeface="cmr7" charset="0"/>
            </a:endParaRPr>
          </a:p>
        </p:txBody>
      </p:sp>
      <p:cxnSp>
        <p:nvCxnSpPr>
          <p:cNvPr id="58" name="Connettore 2 2"/>
          <p:cNvCxnSpPr/>
          <p:nvPr/>
        </p:nvCxnSpPr>
        <p:spPr bwMode="auto">
          <a:xfrm>
            <a:off x="2578434" y="2539597"/>
            <a:ext cx="0" cy="1013632"/>
          </a:xfrm>
          <a:prstGeom prst="straightConnector1">
            <a:avLst/>
          </a:prstGeom>
          <a:noFill/>
          <a:ln w="28575" cap="flat" cmpd="sng" algn="ctr">
            <a:solidFill>
              <a:schemeClr val="hlink"/>
            </a:solidFill>
            <a:prstDash val="solid"/>
            <a:miter lim="800000"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2578434" y="2702263"/>
            <a:ext cx="1210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cmr7" charset="0"/>
              </a:rPr>
              <a:t>e</a:t>
            </a:r>
            <a:r>
              <a:rPr lang="en-US" sz="2000" dirty="0" smtClean="0">
                <a:solidFill>
                  <a:srgbClr val="0000FF"/>
                </a:solidFill>
                <a:latin typeface="cmr7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mr7" charset="0"/>
              </a:rPr>
              <a:t>t+B</a:t>
            </a:r>
            <a:r>
              <a:rPr lang="en-US" sz="2000" dirty="0" smtClean="0">
                <a:solidFill>
                  <a:srgbClr val="0000FF"/>
                </a:solidFill>
                <a:latin typeface="cmr7" charset="0"/>
              </a:rPr>
              <a:t>)</a:t>
            </a:r>
            <a:endParaRPr lang="en-US" sz="2000" b="0" dirty="0">
              <a:solidFill>
                <a:srgbClr val="0000FF"/>
              </a:solidFill>
              <a:latin typeface="cmr7" charset="0"/>
            </a:endParaRPr>
          </a:p>
        </p:txBody>
      </p:sp>
      <p:sp>
        <p:nvSpPr>
          <p:cNvPr id="62" name="Right Brace 61"/>
          <p:cNvSpPr/>
          <p:nvPr/>
        </p:nvSpPr>
        <p:spPr bwMode="auto">
          <a:xfrm rot="5400000">
            <a:off x="6943731" y="2046394"/>
            <a:ext cx="388448" cy="114189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1333" y="2755913"/>
            <a:ext cx="169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latin typeface="+mn-lt"/>
              </a:rPr>
              <a:t>Speed </a:t>
            </a:r>
            <a:r>
              <a:rPr lang="de-CH" sz="1600" dirty="0" err="1" smtClean="0">
                <a:solidFill>
                  <a:srgbClr val="0000FF"/>
                </a:solidFill>
                <a:latin typeface="+mn-lt"/>
              </a:rPr>
              <a:t>difference</a:t>
            </a:r>
            <a:endParaRPr lang="de-CH" sz="16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64" name="Right Brace 63"/>
          <p:cNvSpPr/>
          <p:nvPr/>
        </p:nvSpPr>
        <p:spPr bwMode="auto">
          <a:xfrm rot="5400000">
            <a:off x="8474805" y="2368411"/>
            <a:ext cx="319490" cy="5051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2000" y="2739930"/>
            <a:ext cx="65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solidFill>
                  <a:srgbClr val="0000FF"/>
                </a:solidFill>
                <a:latin typeface="+mn-lt"/>
              </a:rPr>
              <a:t>input</a:t>
            </a:r>
            <a:endParaRPr lang="de-CH" sz="1600" i="1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7" y="4940367"/>
            <a:ext cx="495300" cy="3175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940366"/>
            <a:ext cx="457200" cy="317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3621509"/>
            <a:ext cx="2755900" cy="660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00" y="2059742"/>
            <a:ext cx="4711700" cy="317500"/>
          </a:xfrm>
          <a:prstGeom prst="rect">
            <a:avLst/>
          </a:prstGeom>
        </p:spPr>
      </p:pic>
      <p:cxnSp>
        <p:nvCxnSpPr>
          <p:cNvPr id="73" name="Connettore 2 2"/>
          <p:cNvCxnSpPr/>
          <p:nvPr/>
        </p:nvCxnSpPr>
        <p:spPr bwMode="auto">
          <a:xfrm>
            <a:off x="598606" y="3921950"/>
            <a:ext cx="0" cy="9079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onnettore 2 2"/>
          <p:cNvCxnSpPr/>
          <p:nvPr/>
        </p:nvCxnSpPr>
        <p:spPr bwMode="auto">
          <a:xfrm>
            <a:off x="789106" y="4401112"/>
            <a:ext cx="0" cy="440044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ysDash"/>
            <a:miter lim="800000"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8039100" y="1999765"/>
            <a:ext cx="1051922" cy="3746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651" y="4808549"/>
            <a:ext cx="10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7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2" grpId="0" animBg="1"/>
      <p:bldP spid="63" grpId="0"/>
      <p:bldP spid="64" grpId="0" animBg="1"/>
      <p:bldP spid="6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Proportional Control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Adaptive Control-Based Clock Synchronization in WSNs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4815-99DF-1945-8FEB-AA9E18DEB108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88150" y="2823689"/>
            <a:ext cx="926986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67" y="3000449"/>
            <a:ext cx="302850" cy="583367"/>
          </a:xfrm>
          <a:prstGeom prst="rect">
            <a:avLst/>
          </a:prstGeom>
        </p:spPr>
      </p:pic>
      <p:cxnSp>
        <p:nvCxnSpPr>
          <p:cNvPr id="10" name="Connettore 2 2"/>
          <p:cNvCxnSpPr>
            <a:stCxn id="8" idx="1"/>
            <a:endCxn id="15" idx="6"/>
          </p:cNvCxnSpPr>
          <p:nvPr/>
        </p:nvCxnSpPr>
        <p:spPr bwMode="auto">
          <a:xfrm flipH="1">
            <a:off x="6571284" y="3292639"/>
            <a:ext cx="316866" cy="1130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2"/>
          <p:cNvCxnSpPr>
            <a:stCxn id="15" idx="0"/>
          </p:cNvCxnSpPr>
          <p:nvPr/>
        </p:nvCxnSpPr>
        <p:spPr bwMode="auto">
          <a:xfrm flipV="1">
            <a:off x="6449683" y="2585762"/>
            <a:ext cx="0" cy="60797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ttore 2 2"/>
          <p:cNvCxnSpPr/>
          <p:nvPr/>
        </p:nvCxnSpPr>
        <p:spPr bwMode="auto">
          <a:xfrm flipH="1">
            <a:off x="7815136" y="3292639"/>
            <a:ext cx="908808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317" y="2144719"/>
            <a:ext cx="567265" cy="38999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21" y="2964439"/>
            <a:ext cx="170898" cy="188111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6328079" y="3193735"/>
            <a:ext cx="243205" cy="2204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453" y="3062920"/>
            <a:ext cx="170898" cy="2441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069" y="2828844"/>
            <a:ext cx="588978" cy="3670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3847" y="2914300"/>
            <a:ext cx="519686" cy="3670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920402" y="4003708"/>
            <a:ext cx="926986" cy="93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9" idx="1"/>
            <a:endCxn id="15" idx="2"/>
          </p:cNvCxnSpPr>
          <p:nvPr/>
        </p:nvCxnSpPr>
        <p:spPr>
          <a:xfrm rot="10800000">
            <a:off x="6328080" y="3303946"/>
            <a:ext cx="592323" cy="1168713"/>
          </a:xfrm>
          <a:prstGeom prst="bentConnector3">
            <a:avLst>
              <a:gd name="adj1" fmla="val 17046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9" idx="3"/>
          </p:cNvCxnSpPr>
          <p:nvPr/>
        </p:nvCxnSpPr>
        <p:spPr>
          <a:xfrm rot="5400000">
            <a:off x="7470551" y="3658190"/>
            <a:ext cx="1191305" cy="43763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 bwMode="auto">
          <a:xfrm>
            <a:off x="2360930" y="2744253"/>
            <a:ext cx="2668802" cy="804333"/>
            <a:chOff x="2526030" y="2744253"/>
            <a:chExt cx="2668802" cy="804333"/>
          </a:xfrm>
        </p:grpSpPr>
        <p:cxnSp>
          <p:nvCxnSpPr>
            <p:cNvPr id="38" name="Connettore 1 6"/>
            <p:cNvCxnSpPr>
              <a:cxnSpLocks noChangeShapeType="1"/>
            </p:cNvCxnSpPr>
            <p:nvPr/>
          </p:nvCxnSpPr>
          <p:spPr bwMode="auto">
            <a:xfrm>
              <a:off x="3973829" y="3205686"/>
              <a:ext cx="0" cy="34290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miter lim="800000"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526030" y="2744253"/>
              <a:ext cx="26688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0" dirty="0">
                  <a:solidFill>
                    <a:srgbClr val="0000FF"/>
                  </a:solidFill>
                  <a:latin typeface="cmr7" charset="0"/>
                </a:rPr>
                <a:t>s</a:t>
              </a:r>
              <a:r>
                <a:rPr lang="en-US" sz="2000" b="0" dirty="0" smtClean="0">
                  <a:solidFill>
                    <a:srgbClr val="0000FF"/>
                  </a:solidFill>
                  <a:latin typeface="cmr7" charset="0"/>
                </a:rPr>
                <a:t>teady state error</a:t>
              </a:r>
              <a:endParaRPr lang="en-US" sz="2000" b="0" dirty="0">
                <a:solidFill>
                  <a:srgbClr val="0000FF"/>
                </a:solidFill>
                <a:latin typeface="cmr7" charset="0"/>
              </a:endParaRPr>
            </a:p>
          </p:txBody>
        </p:sp>
      </p:grpSp>
      <p:cxnSp>
        <p:nvCxnSpPr>
          <p:cNvPr id="40" name="Connettore 1 6"/>
          <p:cNvCxnSpPr>
            <a:cxnSpLocks noChangeShapeType="1"/>
          </p:cNvCxnSpPr>
          <p:nvPr/>
        </p:nvCxnSpPr>
        <p:spPr bwMode="auto">
          <a:xfrm>
            <a:off x="1247563" y="4683119"/>
            <a:ext cx="2002366" cy="303213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Connettore 1 6"/>
          <p:cNvCxnSpPr>
            <a:cxnSpLocks noChangeShapeType="1"/>
          </p:cNvCxnSpPr>
          <p:nvPr/>
        </p:nvCxnSpPr>
        <p:spPr bwMode="auto">
          <a:xfrm>
            <a:off x="2073063" y="4372008"/>
            <a:ext cx="1176866" cy="614324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1 6"/>
          <p:cNvCxnSpPr>
            <a:cxnSpLocks noChangeShapeType="1"/>
          </p:cNvCxnSpPr>
          <p:nvPr/>
        </p:nvCxnSpPr>
        <p:spPr bwMode="auto">
          <a:xfrm>
            <a:off x="2966428" y="3997319"/>
            <a:ext cx="283501" cy="989013"/>
          </a:xfrm>
          <a:prstGeom prst="line">
            <a:avLst/>
          </a:prstGeom>
          <a:noFill/>
          <a:ln w="19050" cmpd="sng">
            <a:solidFill>
              <a:srgbClr val="0000FF"/>
            </a:solidFill>
            <a:miter lim="800000"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923963" y="4776716"/>
            <a:ext cx="2668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0000FF"/>
                </a:solidFill>
                <a:latin typeface="cmr7" charset="0"/>
              </a:rPr>
              <a:t>c</a:t>
            </a:r>
            <a:r>
              <a:rPr lang="en-US" sz="2000" b="0" dirty="0" smtClean="0">
                <a:solidFill>
                  <a:srgbClr val="0000FF"/>
                </a:solidFill>
                <a:latin typeface="cmr7" charset="0"/>
              </a:rPr>
              <a:t>ontrol instants</a:t>
            </a:r>
            <a:endParaRPr lang="en-US" sz="2000" b="0" dirty="0">
              <a:solidFill>
                <a:srgbClr val="0000FF"/>
              </a:solidFill>
              <a:latin typeface="cmr7" charset="0"/>
            </a:endParaRPr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auto">
          <a:xfrm flipV="1">
            <a:off x="579057" y="2634674"/>
            <a:ext cx="0" cy="281268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432348" y="5202933"/>
            <a:ext cx="3253394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59" y="3538895"/>
            <a:ext cx="355600" cy="2667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29" y="1417638"/>
            <a:ext cx="2476500" cy="3937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4533900"/>
            <a:ext cx="355600" cy="3556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08" y="5309908"/>
            <a:ext cx="101600" cy="2032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7" y="2353961"/>
            <a:ext cx="266700" cy="21590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 bwMode="auto">
          <a:xfrm flipV="1">
            <a:off x="422063" y="4290727"/>
            <a:ext cx="82550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1247563" y="3984619"/>
            <a:ext cx="82550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2085763" y="3616319"/>
            <a:ext cx="82550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2923963" y="3235319"/>
            <a:ext cx="82550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1234863" y="4302119"/>
            <a:ext cx="12700" cy="355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2073063" y="3997319"/>
            <a:ext cx="0" cy="3302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2923963" y="3616319"/>
            <a:ext cx="0" cy="2921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3736763" y="3235319"/>
            <a:ext cx="12700" cy="3429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3736763" y="3260719"/>
            <a:ext cx="381000" cy="304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571288" y="3472386"/>
            <a:ext cx="3398308" cy="151394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6" name="TextBox 65"/>
          <p:cNvSpPr txBox="1"/>
          <p:nvPr/>
        </p:nvSpPr>
        <p:spPr>
          <a:xfrm>
            <a:off x="12700" y="5880100"/>
            <a:ext cx="9131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Compensates only initial offset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43" grpId="0"/>
      <p:bldP spid="44" grpId="0" animBg="1"/>
      <p:bldP spid="45" grpId="0" animBg="1"/>
      <p:bldP spid="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int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6"/>
  <p:tag name="PICTUREFILESIZE" val="3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int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6"/>
  <p:tag name="PICTUREFILESIZE" val="3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$d(t)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6"/>
  <p:tag name="PICTUREFILESIZE" val="6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+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-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u(t)$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7"/>
  <p:tag name="PICTUREFILESIZE" val="6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e(t)$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5"/>
  <p:tag name="PICTUREFILESIZE" val="7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int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6"/>
  <p:tag name="PICTUREFILESIZE" val="3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$d(t)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6"/>
  <p:tag name="PICTUREFILESIZE" val="6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+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-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+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u(t)$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7"/>
  <p:tag name="PICTUREFILESIZE" val="6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frac{1}{N}\sum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1"/>
  <p:tag name="PICTUREFILESIZE" val="6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e(t)$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5"/>
  <p:tag name="PICTUREFILESIZE" val="7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+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average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33"/>
  <p:tag name="PICTUREFILESIZE" val="9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+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int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6"/>
  <p:tag name="PICTUREFILESIZE" val="3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$d(t)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6"/>
  <p:tag name="PICTUREFILESIZE" val="6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+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-$&#10;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7"/>
  <p:tag name="PICTUREFILESIZE" val="2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u(t)$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7"/>
  <p:tag name="PICTUREFILESIZE" val="68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e(t)$&#10;\end{document}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5"/>
  <p:tag name="PICTUREFILESIZE" val="7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1136</Words>
  <Application>Microsoft Macintosh PowerPoint</Application>
  <PresentationFormat>On-screen Show (4:3)</PresentationFormat>
  <Paragraphs>279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Adaptive Control-Based Clock Synchronization in Wireless Sensor Networks</vt:lpstr>
      <vt:lpstr>Outline</vt:lpstr>
      <vt:lpstr>Wireless Sensor Networks</vt:lpstr>
      <vt:lpstr>Need for Synchronization</vt:lpstr>
      <vt:lpstr>Time Synchronization</vt:lpstr>
      <vt:lpstr>Pairwise Synchronization in Practice</vt:lpstr>
      <vt:lpstr>Least-Squares with Two Pairs</vt:lpstr>
      <vt:lpstr>Time Synchronization as a Control Problem</vt:lpstr>
      <vt:lpstr>Proportional Control</vt:lpstr>
      <vt:lpstr>Proportional-Integral Control</vt:lpstr>
      <vt:lpstr>PISync Algorithm - Pairwise Synchronization</vt:lpstr>
      <vt:lpstr>PISync Algorithm – Error Dynamics</vt:lpstr>
      <vt:lpstr>PISync - Integral Gain Adaptation</vt:lpstr>
      <vt:lpstr>PI control + Average Consensus</vt:lpstr>
      <vt:lpstr>Testbed</vt:lpstr>
      <vt:lpstr>FTSP vs PISync</vt:lpstr>
      <vt:lpstr>PISync Complexity</vt:lpstr>
      <vt:lpstr>Conclusions</vt:lpstr>
      <vt:lpstr>Future Research Directions</vt:lpstr>
      <vt:lpstr>PowerPoint Presentation</vt:lpstr>
    </vt:vector>
  </TitlesOfParts>
  <Company>University of Padova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Synchronization in WSN</dc:title>
  <dc:creator>Luca Schenato</dc:creator>
  <cp:lastModifiedBy>EgeBilmuh</cp:lastModifiedBy>
  <cp:revision>205</cp:revision>
  <dcterms:created xsi:type="dcterms:W3CDTF">2014-08-06T13:11:10Z</dcterms:created>
  <dcterms:modified xsi:type="dcterms:W3CDTF">2015-07-16T20:31:15Z</dcterms:modified>
</cp:coreProperties>
</file>