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vsdx" ContentType="application/vnd.ms-visio.drawing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embeddings/oleObject2.bin" ContentType="application/vnd.openxmlformats-officedocument.oleObject"/>
  <Override PartName="/ppt/tags/tag3.xml" ContentType="application/vnd.openxmlformats-officedocument.presentationml.tags+xml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embeddings/oleObject5.bin" ContentType="application/vnd.openxmlformats-officedocument.oleObject"/>
  <Override PartName="/ppt/tags/tag6.xml" ContentType="application/vnd.openxmlformats-officedocument.presentationml.tags+xml"/>
  <Override PartName="/ppt/embeddings/oleObject6.bin" ContentType="application/vnd.openxmlformats-officedocument.oleObject"/>
  <Override PartName="/ppt/tags/tag7.xml" ContentType="application/vnd.openxmlformats-officedocument.presentationml.tags+xml"/>
  <Override PartName="/ppt/embeddings/oleObject7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38" r:id="rId1"/>
  </p:sldMasterIdLst>
  <p:notesMasterIdLst>
    <p:notesMasterId r:id="rId29"/>
  </p:notesMasterIdLst>
  <p:sldIdLst>
    <p:sldId id="256" r:id="rId2"/>
    <p:sldId id="385" r:id="rId3"/>
    <p:sldId id="384" r:id="rId4"/>
    <p:sldId id="388" r:id="rId5"/>
    <p:sldId id="387" r:id="rId6"/>
    <p:sldId id="390" r:id="rId7"/>
    <p:sldId id="397" r:id="rId8"/>
    <p:sldId id="399" r:id="rId9"/>
    <p:sldId id="400" r:id="rId10"/>
    <p:sldId id="422" r:id="rId11"/>
    <p:sldId id="401" r:id="rId12"/>
    <p:sldId id="402" r:id="rId13"/>
    <p:sldId id="403" r:id="rId14"/>
    <p:sldId id="404" r:id="rId15"/>
    <p:sldId id="405" r:id="rId16"/>
    <p:sldId id="406" r:id="rId17"/>
    <p:sldId id="407" r:id="rId18"/>
    <p:sldId id="408" r:id="rId19"/>
    <p:sldId id="409" r:id="rId20"/>
    <p:sldId id="410" r:id="rId21"/>
    <p:sldId id="411" r:id="rId22"/>
    <p:sldId id="412" r:id="rId23"/>
    <p:sldId id="414" r:id="rId24"/>
    <p:sldId id="417" r:id="rId25"/>
    <p:sldId id="416" r:id="rId26"/>
    <p:sldId id="419" r:id="rId27"/>
    <p:sldId id="421" r:id="rId28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6987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3978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0965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7957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4946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1936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8927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5917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755" autoAdjust="0"/>
  </p:normalViewPr>
  <p:slideViewPr>
    <p:cSldViewPr snapToGrid="0" snapToObjects="1">
      <p:cViewPr>
        <p:scale>
          <a:sx n="66" d="100"/>
          <a:sy n="66" d="100"/>
        </p:scale>
        <p:origin x="-2064" y="-24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0440D-0A98-6645-89B6-4A0D7CC97562}" type="datetimeFigureOut">
              <a:rPr lang="en-US" smtClean="0"/>
              <a:t>05/03/19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C6139-1EE3-B54F-8CE9-9D8048F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>
            <a:normAutofit/>
          </a:bodyPr>
          <a:lstStyle>
            <a:lvl1pPr algn="ctr">
              <a:defRPr sz="6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9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8409-3B08-BC4E-890E-B1827862067E}" type="datetimeFigureOut">
              <a:rPr lang="en-US" smtClean="0"/>
              <a:t>05/03/19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806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15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097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8409-3B08-BC4E-890E-B1827862067E}" type="datetimeFigureOut">
              <a:rPr lang="en-US" smtClean="0"/>
              <a:t>05/03/19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71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8432138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2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6"/>
            <a:ext cx="2817707" cy="437727"/>
          </a:xfrm>
          <a:prstGeom prst="rect">
            <a:avLst/>
          </a:prstGeom>
          <a:noFill/>
        </p:spPr>
        <p:txBody>
          <a:bodyPr wrap="square" lIns="130039" tIns="65020" rIns="130039" bIns="65020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6"/>
            <a:ext cx="7477760" cy="437727"/>
          </a:xfrm>
          <a:prstGeom prst="rect">
            <a:avLst/>
          </a:prstGeom>
          <a:noFill/>
        </p:spPr>
        <p:txBody>
          <a:bodyPr wrap="square" lIns="130039" tIns="65020" rIns="130039" bIns="6502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0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1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1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8409-3B08-BC4E-890E-B1827862067E}" type="datetimeFigureOut">
              <a:rPr lang="en-US" smtClean="0"/>
              <a:t>05/03/19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8" r:id="rId8"/>
    <p:sldLayoutId id="2147484049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61111.vsdx"/><Relationship Id="rId4" Type="http://schemas.openxmlformats.org/officeDocument/2006/relationships/image" Target="../media/image9.e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14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15.wmf"/><Relationship Id="rId1" Type="http://schemas.openxmlformats.org/officeDocument/2006/relationships/vmlDrawing" Target="../drawings/vmlDrawing9.vml"/><Relationship Id="rId2" Type="http://schemas.openxmlformats.org/officeDocument/2006/relationships/tags" Target="../tags/tag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3.vml"/><Relationship Id="rId2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1" Type="http://schemas.openxmlformats.org/officeDocument/2006/relationships/vmlDrawing" Target="../drawings/vmlDrawing4.vml"/><Relationship Id="rId2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5.vml"/><Relationship Id="rId2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1" Type="http://schemas.openxmlformats.org/officeDocument/2006/relationships/vmlDrawing" Target="../drawings/vmlDrawing6.vml"/><Relationship Id="rId2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7.vml"/><Relationship Id="rId2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Arithmetic/Logical Unit</a:t>
            </a:r>
            <a:br>
              <a:rPr lang="en-US" dirty="0" smtClean="0"/>
            </a:br>
            <a:r>
              <a:rPr lang="en-US" dirty="0" smtClean="0"/>
              <a:t>(ALU)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Computer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Arithmetic/Logical Unit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7592883"/>
              </p:ext>
            </p:extLst>
          </p:nvPr>
        </p:nvGraphicFramePr>
        <p:xfrm>
          <a:off x="1057716" y="3622679"/>
          <a:ext cx="11045093" cy="5879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6" name="Visio" r:id="rId3" imgW="5010049" imgH="2667000" progId="Visio.Drawing.15">
                  <p:embed/>
                </p:oleObj>
              </mc:Choice>
              <mc:Fallback>
                <p:oleObj name="Visio" r:id="rId3" imgW="5010049" imgH="26670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716" y="3622679"/>
                        <a:ext cx="11045093" cy="5879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50875" y="2084045"/>
            <a:ext cx="11703050" cy="64357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ALU is one of the main components in the microprocessor.</a:t>
            </a:r>
            <a:endParaRPr lang="en-US" sz="4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7780899" y="6407790"/>
            <a:ext cx="1366141" cy="1558652"/>
          </a:xfrm>
          <a:prstGeom prst="rect">
            <a:avLst/>
          </a:prstGeom>
          <a:noFill/>
          <a:ln w="76200" cmpd="sng">
            <a:solidFill>
              <a:srgbClr val="3366FF"/>
            </a:solidFill>
            <a:prstDash val="solid"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5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ALU: </a:t>
            </a:r>
            <a:r>
              <a:rPr lang="en-US" dirty="0" smtClean="0">
                <a:solidFill>
                  <a:srgbClr val="000000"/>
                </a:solidFill>
              </a:rPr>
              <a:t>Arithmetic/Logical </a:t>
            </a:r>
            <a:r>
              <a:rPr lang="en-US" dirty="0" smtClean="0">
                <a:solidFill>
                  <a:srgbClr val="000000"/>
                </a:solidFill>
              </a:rPr>
              <a:t>Unit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 Arithmetic/Logical Unit  (ALU ) combines a variety of </a:t>
            </a:r>
            <a:r>
              <a:rPr lang="en-US" b="1" dirty="0" smtClean="0">
                <a:solidFill>
                  <a:srgbClr val="000000"/>
                </a:solidFill>
              </a:rPr>
              <a:t>mathematical</a:t>
            </a:r>
            <a:r>
              <a:rPr lang="en-US" dirty="0" smtClean="0"/>
              <a:t> and </a:t>
            </a:r>
            <a:r>
              <a:rPr lang="en-US" b="1" dirty="0"/>
              <a:t>logical</a:t>
            </a:r>
            <a:r>
              <a:rPr lang="en-US" dirty="0"/>
              <a:t> operations </a:t>
            </a:r>
            <a:r>
              <a:rPr lang="en-US" dirty="0">
                <a:solidFill>
                  <a:srgbClr val="0000FF"/>
                </a:solidFill>
              </a:rPr>
              <a:t>into a single unit</a:t>
            </a:r>
            <a:r>
              <a:rPr lang="en-US" dirty="0" smtClean="0"/>
              <a:t>.</a:t>
            </a:r>
          </a:p>
          <a:p>
            <a:r>
              <a:rPr lang="en-US" dirty="0"/>
              <a:t> The </a:t>
            </a:r>
            <a:r>
              <a:rPr lang="en-US" dirty="0" smtClean="0"/>
              <a:t>ALU forms </a:t>
            </a:r>
            <a:r>
              <a:rPr lang="en-US" dirty="0"/>
              <a:t>the heart of most computer systems.</a:t>
            </a:r>
            <a:endParaRPr lang="en-US" b="1" dirty="0" smtClean="0"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771" y="4395777"/>
            <a:ext cx="5933154" cy="327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7122423"/>
              </p:ext>
            </p:extLst>
          </p:nvPr>
        </p:nvGraphicFramePr>
        <p:xfrm>
          <a:off x="785357" y="4368683"/>
          <a:ext cx="5201920" cy="3386665"/>
        </p:xfrm>
        <a:graphic>
          <a:graphicData uri="http://schemas.openxmlformats.org/drawingml/2006/table">
            <a:tbl>
              <a:tblPr/>
              <a:tblGrid>
                <a:gridCol w="3073862"/>
                <a:gridCol w="2128058"/>
              </a:tblGrid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ALUControl</a:t>
                      </a:r>
                      <a:r>
                        <a:rPr kumimoji="0" lang="en-US" sz="3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1:0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Function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Subtract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AND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OR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5357" y="7963595"/>
            <a:ext cx="118947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j-lt"/>
              </a:rPr>
              <a:t>The </a:t>
            </a:r>
            <a:r>
              <a:rPr lang="en-US" sz="3200" dirty="0">
                <a:latin typeface="+mj-lt"/>
              </a:rPr>
              <a:t>ALU receives a 2-bit </a:t>
            </a:r>
            <a:r>
              <a:rPr lang="en-US" sz="3200" b="1" dirty="0">
                <a:latin typeface="+mj-lt"/>
              </a:rPr>
              <a:t>control signal</a:t>
            </a:r>
            <a:r>
              <a:rPr lang="en-US" sz="3200" dirty="0">
                <a:latin typeface="+mj-lt"/>
              </a:rPr>
              <a:t> </a:t>
            </a:r>
            <a:r>
              <a:rPr lang="en-US" sz="3200" i="1" dirty="0" err="1">
                <a:latin typeface="+mj-lt"/>
              </a:rPr>
              <a:t>ALUControl</a:t>
            </a:r>
            <a:r>
              <a:rPr lang="en-US" sz="3200" dirty="0">
                <a:latin typeface="+mj-lt"/>
              </a:rPr>
              <a:t>  </a:t>
            </a:r>
            <a:r>
              <a:rPr lang="en-US" sz="3200" dirty="0" smtClean="0">
                <a:latin typeface="+mj-lt"/>
              </a:rPr>
              <a:t>that specifies </a:t>
            </a:r>
            <a:r>
              <a:rPr lang="en-US" sz="3200" dirty="0">
                <a:latin typeface="+mj-lt"/>
              </a:rPr>
              <a:t>which function to perform.</a:t>
            </a:r>
          </a:p>
        </p:txBody>
      </p:sp>
    </p:spTree>
    <p:extLst>
      <p:ext uri="{BB962C8B-B14F-4D97-AF65-F5344CB8AC3E}">
        <p14:creationId xmlns:p14="http://schemas.microsoft.com/office/powerpoint/2010/main" val="3266716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ALU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2756210"/>
              </p:ext>
            </p:extLst>
          </p:nvPr>
        </p:nvGraphicFramePr>
        <p:xfrm>
          <a:off x="650875" y="2407465"/>
          <a:ext cx="5201920" cy="3386665"/>
        </p:xfrm>
        <a:graphic>
          <a:graphicData uri="http://schemas.openxmlformats.org/drawingml/2006/table">
            <a:tbl>
              <a:tblPr/>
              <a:tblGrid>
                <a:gridCol w="3073862"/>
                <a:gridCol w="2128058"/>
              </a:tblGrid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ALUControl</a:t>
                      </a:r>
                      <a:r>
                        <a:rPr kumimoji="0" lang="en-US" sz="3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1:0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Function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Subtract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AND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OR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289" y="1621485"/>
            <a:ext cx="6245392" cy="657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7174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ALU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1947118"/>
              </p:ext>
            </p:extLst>
          </p:nvPr>
        </p:nvGraphicFramePr>
        <p:xfrm>
          <a:off x="650875" y="2407465"/>
          <a:ext cx="5201920" cy="3386665"/>
        </p:xfrm>
        <a:graphic>
          <a:graphicData uri="http://schemas.openxmlformats.org/drawingml/2006/table">
            <a:tbl>
              <a:tblPr/>
              <a:tblGrid>
                <a:gridCol w="3073862"/>
                <a:gridCol w="2128058"/>
              </a:tblGrid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ALUControl</a:t>
                      </a:r>
                      <a:r>
                        <a:rPr kumimoji="0" lang="en-US" sz="3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1:0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Function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Subtract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AND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OR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289" y="1621485"/>
            <a:ext cx="6245392" cy="657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770" y="6574826"/>
            <a:ext cx="7449767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>
                <a:solidFill>
                  <a:srgbClr val="0070C0"/>
                </a:solidFill>
                <a:latin typeface="+mj-lt"/>
                <a:cs typeface="Arial" charset="0"/>
              </a:rPr>
              <a:t>Example: </a:t>
            </a:r>
            <a:r>
              <a:rPr lang="en-US" sz="4000" b="1" dirty="0">
                <a:latin typeface="+mj-lt"/>
                <a:cs typeface="Arial" charset="0"/>
              </a:rPr>
              <a:t>Perform </a:t>
            </a:r>
            <a:r>
              <a:rPr lang="en-US" sz="4000" b="1" i="1" dirty="0">
                <a:latin typeface="+mj-lt"/>
                <a:cs typeface="Arial" charset="0"/>
              </a:rPr>
              <a:t>A</a:t>
            </a:r>
            <a:r>
              <a:rPr lang="en-US" sz="4000" b="1" dirty="0">
                <a:latin typeface="+mj-lt"/>
                <a:cs typeface="Arial" charset="0"/>
              </a:rPr>
              <a:t> OR </a:t>
            </a:r>
            <a:r>
              <a:rPr lang="en-US" sz="4000" b="1" i="1" dirty="0">
                <a:latin typeface="+mj-lt"/>
                <a:cs typeface="Arial" charset="0"/>
              </a:rPr>
              <a:t>B</a:t>
            </a:r>
            <a:endParaRPr lang="en-US" sz="4000" i="1" dirty="0">
              <a:latin typeface="+mj-lt"/>
              <a:cs typeface="Arial" charset="0"/>
            </a:endParaRPr>
          </a:p>
          <a:p>
            <a:r>
              <a:rPr lang="en-US" sz="3200" i="1" dirty="0">
                <a:latin typeface="+mj-lt"/>
                <a:cs typeface="Arial" charset="0"/>
              </a:rPr>
              <a:t>ALUControl</a:t>
            </a:r>
            <a:r>
              <a:rPr lang="en-US" sz="3200" baseline="-25000" dirty="0">
                <a:latin typeface="+mj-lt"/>
                <a:cs typeface="Arial" charset="0"/>
              </a:rPr>
              <a:t>1:0</a:t>
            </a:r>
            <a:r>
              <a:rPr lang="en-US" sz="3200" dirty="0">
                <a:latin typeface="+mj-lt"/>
                <a:cs typeface="Arial" charset="0"/>
              </a:rPr>
              <a:t> = 11</a:t>
            </a:r>
          </a:p>
          <a:p>
            <a:r>
              <a:rPr lang="en-US" sz="3200" dirty="0">
                <a:latin typeface="+mj-lt"/>
                <a:cs typeface="Arial" charset="0"/>
              </a:rPr>
              <a:t>Mux selects output of OR gate as </a:t>
            </a:r>
            <a:r>
              <a:rPr lang="en-US" sz="3200" i="1" dirty="0" smtClean="0">
                <a:latin typeface="+mj-lt"/>
                <a:cs typeface="Arial" charset="0"/>
              </a:rPr>
              <a:t>Result    </a:t>
            </a:r>
            <a:r>
              <a:rPr lang="en-US" sz="3200" b="1" i="1" dirty="0">
                <a:latin typeface="+mj-lt"/>
                <a:cs typeface="Arial" charset="0"/>
              </a:rPr>
              <a:t>Result</a:t>
            </a:r>
            <a:r>
              <a:rPr lang="en-US" sz="3200" b="1" dirty="0">
                <a:latin typeface="+mj-lt"/>
                <a:cs typeface="Arial" charset="0"/>
              </a:rPr>
              <a:t> = </a:t>
            </a:r>
            <a:r>
              <a:rPr lang="en-US" sz="3200" b="1" i="1" dirty="0">
                <a:latin typeface="+mj-lt"/>
                <a:cs typeface="Arial" charset="0"/>
              </a:rPr>
              <a:t>A</a:t>
            </a:r>
            <a:r>
              <a:rPr lang="en-US" sz="3200" b="1" dirty="0">
                <a:latin typeface="+mj-lt"/>
                <a:cs typeface="Arial" charset="0"/>
              </a:rPr>
              <a:t> OR </a:t>
            </a:r>
            <a:r>
              <a:rPr lang="en-US" sz="3200" b="1" i="1" dirty="0">
                <a:latin typeface="+mj-lt"/>
                <a:cs typeface="Arial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58170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ALU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5629461"/>
              </p:ext>
            </p:extLst>
          </p:nvPr>
        </p:nvGraphicFramePr>
        <p:xfrm>
          <a:off x="650875" y="2407465"/>
          <a:ext cx="5201920" cy="3386665"/>
        </p:xfrm>
        <a:graphic>
          <a:graphicData uri="http://schemas.openxmlformats.org/drawingml/2006/table">
            <a:tbl>
              <a:tblPr/>
              <a:tblGrid>
                <a:gridCol w="3073862"/>
                <a:gridCol w="2128058"/>
              </a:tblGrid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ALUControl</a:t>
                      </a:r>
                      <a:r>
                        <a:rPr kumimoji="0" lang="en-US" sz="3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1:0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Function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Subtract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AND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OR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4289" y="1621485"/>
            <a:ext cx="6245392" cy="657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3770" y="6104154"/>
            <a:ext cx="74497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4000" b="1" dirty="0">
                <a:solidFill>
                  <a:srgbClr val="0070C0"/>
                </a:solidFill>
                <a:latin typeface="+mn-lt"/>
                <a:cs typeface="Arial" charset="0"/>
              </a:rPr>
              <a:t>Example: </a:t>
            </a:r>
            <a:r>
              <a:rPr lang="en-US" sz="4000" b="1" dirty="0">
                <a:latin typeface="+mn-lt"/>
                <a:cs typeface="Arial" charset="0"/>
              </a:rPr>
              <a:t>Perform </a:t>
            </a:r>
            <a:r>
              <a:rPr lang="en-US" sz="4000" b="1" i="1" dirty="0">
                <a:latin typeface="+mn-lt"/>
                <a:cs typeface="Arial" charset="0"/>
              </a:rPr>
              <a:t>A</a:t>
            </a:r>
            <a:r>
              <a:rPr lang="en-US" sz="4000" b="1" dirty="0">
                <a:latin typeface="+mn-lt"/>
                <a:cs typeface="Arial" charset="0"/>
              </a:rPr>
              <a:t> + </a:t>
            </a:r>
            <a:r>
              <a:rPr lang="en-US" sz="4000" b="1" i="1" dirty="0">
                <a:latin typeface="+mn-lt"/>
                <a:cs typeface="Arial" charset="0"/>
              </a:rPr>
              <a:t>B</a:t>
            </a:r>
            <a:endParaRPr lang="en-US" sz="4000" i="1" dirty="0">
              <a:latin typeface="+mn-lt"/>
              <a:cs typeface="Arial" charset="0"/>
            </a:endParaRPr>
          </a:p>
          <a:p>
            <a:r>
              <a:rPr lang="en-US" sz="3200" i="1" dirty="0">
                <a:latin typeface="+mn-lt"/>
                <a:cs typeface="Arial" charset="0"/>
              </a:rPr>
              <a:t>ALUControl</a:t>
            </a:r>
            <a:r>
              <a:rPr lang="en-US" sz="3200" baseline="-25000" dirty="0">
                <a:latin typeface="+mn-lt"/>
                <a:cs typeface="Arial" charset="0"/>
              </a:rPr>
              <a:t>1:0</a:t>
            </a:r>
            <a:r>
              <a:rPr lang="en-US" sz="3200" dirty="0">
                <a:latin typeface="+mn-lt"/>
                <a:cs typeface="Arial" charset="0"/>
              </a:rPr>
              <a:t> = 00</a:t>
            </a:r>
          </a:p>
          <a:p>
            <a:r>
              <a:rPr lang="en-US" sz="3200" dirty="0" err="1" smtClean="0">
                <a:latin typeface="+mn-lt"/>
                <a:cs typeface="Arial" charset="0"/>
              </a:rPr>
              <a:t>C</a:t>
            </a:r>
            <a:r>
              <a:rPr lang="en-US" sz="3200" baseline="-25000" dirty="0" err="1" smtClean="0">
                <a:latin typeface="+mn-lt"/>
                <a:cs typeface="Arial" charset="0"/>
              </a:rPr>
              <a:t>in</a:t>
            </a:r>
            <a:r>
              <a:rPr lang="en-US" sz="3200" dirty="0" smtClean="0">
                <a:latin typeface="+mn-lt"/>
                <a:cs typeface="Arial" charset="0"/>
              </a:rPr>
              <a:t> </a:t>
            </a:r>
            <a:r>
              <a:rPr lang="en-US" sz="3200" dirty="0">
                <a:latin typeface="+mn-lt"/>
                <a:cs typeface="Arial" charset="0"/>
              </a:rPr>
              <a:t>to adder = 0</a:t>
            </a:r>
          </a:p>
          <a:p>
            <a:r>
              <a:rPr lang="en-US" sz="3200" dirty="0" smtClean="0">
                <a:latin typeface="+mn-lt"/>
                <a:cs typeface="Arial" charset="0"/>
              </a:rPr>
              <a:t>2</a:t>
            </a:r>
            <a:r>
              <a:rPr lang="en-US" sz="3200" baseline="30000" dirty="0" smtClean="0">
                <a:latin typeface="+mn-lt"/>
                <a:cs typeface="Arial" charset="0"/>
              </a:rPr>
              <a:t>nd</a:t>
            </a:r>
            <a:r>
              <a:rPr lang="en-US" sz="3200" dirty="0" smtClean="0">
                <a:latin typeface="+mn-lt"/>
                <a:cs typeface="Arial" charset="0"/>
              </a:rPr>
              <a:t> </a:t>
            </a:r>
            <a:r>
              <a:rPr lang="en-US" sz="3200" dirty="0">
                <a:latin typeface="+mn-lt"/>
                <a:cs typeface="Arial" charset="0"/>
              </a:rPr>
              <a:t>input to adder is </a:t>
            </a:r>
            <a:r>
              <a:rPr lang="en-US" sz="3200" i="1" dirty="0">
                <a:latin typeface="+mn-lt"/>
                <a:cs typeface="Arial" charset="0"/>
              </a:rPr>
              <a:t>B</a:t>
            </a:r>
            <a:endParaRPr lang="en-US" sz="3200" dirty="0">
              <a:latin typeface="+mn-lt"/>
              <a:cs typeface="Arial" charset="0"/>
            </a:endParaRPr>
          </a:p>
          <a:p>
            <a:r>
              <a:rPr lang="en-US" sz="3200" dirty="0">
                <a:latin typeface="+mn-lt"/>
                <a:cs typeface="Arial" charset="0"/>
              </a:rPr>
              <a:t>Mux selects </a:t>
            </a:r>
            <a:r>
              <a:rPr lang="en-US" sz="3200" i="1" dirty="0">
                <a:latin typeface="+mn-lt"/>
                <a:cs typeface="Arial" charset="0"/>
              </a:rPr>
              <a:t>Sum</a:t>
            </a:r>
            <a:r>
              <a:rPr lang="en-US" sz="3200" dirty="0">
                <a:latin typeface="+mn-lt"/>
                <a:cs typeface="Arial" charset="0"/>
              </a:rPr>
              <a:t> as </a:t>
            </a:r>
            <a:r>
              <a:rPr lang="en-US" sz="3200" i="1" dirty="0" smtClean="0">
                <a:latin typeface="+mn-lt"/>
                <a:cs typeface="Arial" charset="0"/>
              </a:rPr>
              <a:t>Result</a:t>
            </a:r>
            <a:endParaRPr lang="en-US" sz="3200" dirty="0">
              <a:latin typeface="+mn-lt"/>
              <a:cs typeface="Arial" charset="0"/>
            </a:endParaRPr>
          </a:p>
          <a:p>
            <a:r>
              <a:rPr lang="en-US" sz="3200" b="1" i="1" dirty="0" smtClean="0">
                <a:latin typeface="+mn-lt"/>
                <a:cs typeface="Arial" charset="0"/>
              </a:rPr>
              <a:t>Result</a:t>
            </a:r>
            <a:r>
              <a:rPr lang="en-US" sz="3200" b="1" dirty="0" smtClean="0">
                <a:latin typeface="+mn-lt"/>
                <a:cs typeface="Arial" charset="0"/>
              </a:rPr>
              <a:t> </a:t>
            </a:r>
            <a:r>
              <a:rPr lang="en-US" sz="3200" b="1" dirty="0">
                <a:latin typeface="+mn-lt"/>
                <a:cs typeface="Arial" charset="0"/>
              </a:rPr>
              <a:t>= </a:t>
            </a:r>
            <a:r>
              <a:rPr lang="en-US" sz="3200" b="1" i="1" dirty="0">
                <a:latin typeface="+mn-lt"/>
                <a:cs typeface="Arial" charset="0"/>
              </a:rPr>
              <a:t>A</a:t>
            </a:r>
            <a:r>
              <a:rPr lang="en-US" sz="3200" b="1" dirty="0">
                <a:latin typeface="+mn-lt"/>
                <a:cs typeface="Arial" charset="0"/>
              </a:rPr>
              <a:t> + </a:t>
            </a:r>
            <a:r>
              <a:rPr lang="en-US" sz="3200" b="1" i="1" dirty="0">
                <a:latin typeface="+mn-lt"/>
                <a:cs typeface="Arial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8198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ALU with Status </a:t>
            </a:r>
            <a:r>
              <a:rPr lang="en-US" dirty="0" smtClean="0">
                <a:solidFill>
                  <a:srgbClr val="000000"/>
                </a:solidFill>
              </a:rPr>
              <a:t>Flags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1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33" y="2817707"/>
            <a:ext cx="5139962" cy="348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5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8462690"/>
              </p:ext>
            </p:extLst>
          </p:nvPr>
        </p:nvGraphicFramePr>
        <p:xfrm>
          <a:off x="541867" y="2779776"/>
          <a:ext cx="6695828" cy="3513327"/>
        </p:xfrm>
        <a:graphic>
          <a:graphicData uri="http://schemas.openxmlformats.org/drawingml/2006/table">
            <a:tbl>
              <a:tblPr/>
              <a:tblGrid>
                <a:gridCol w="1602281"/>
                <a:gridCol w="5093547"/>
              </a:tblGrid>
              <a:tr h="823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Flag</a:t>
                      </a:r>
                      <a:endParaRPr kumimoji="0" lang="en-US" sz="46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Description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Result</a:t>
                      </a: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is </a:t>
                      </a: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cs typeface="Arial" charset="0"/>
                        </a:rPr>
                        <a:t>N</a:t>
                      </a: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egative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Result</a:t>
                      </a: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is </a:t>
                      </a: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cs typeface="Arial" charset="0"/>
                        </a:rPr>
                        <a:t>Z</a:t>
                      </a: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ero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Adder produces </a:t>
                      </a: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cs typeface="Arial" charset="0"/>
                        </a:rPr>
                        <a:t>C</a:t>
                      </a: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arry out</a:t>
                      </a:r>
                      <a:endParaRPr kumimoji="0" lang="en-US" sz="3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  <a:tr h="6502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V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Adder </a:t>
                      </a:r>
                      <a:r>
                        <a:rPr kumimoji="0" lang="en-US" sz="3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o</a:t>
                      </a:r>
                      <a:r>
                        <a:rPr kumimoji="0" lang="en-US" sz="3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cs typeface="Arial" charset="0"/>
                        </a:rPr>
                        <a:t>V</a:t>
                      </a:r>
                      <a:r>
                        <a:rPr kumimoji="0" lang="en-US" sz="3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erflowed</a:t>
                      </a:r>
                      <a:endParaRPr kumimoji="0" lang="en-US" sz="3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72170" y="7128595"/>
            <a:ext cx="123539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+mn-lt"/>
              </a:rPr>
              <a:t> Some ALUs produce extra outputs, called </a:t>
            </a:r>
            <a:r>
              <a:rPr lang="en-US" sz="3600" b="1" dirty="0" smtClean="0">
                <a:solidFill>
                  <a:srgbClr val="0000FF"/>
                </a:solidFill>
                <a:latin typeface="+mn-lt"/>
              </a:rPr>
              <a:t>flags</a:t>
            </a:r>
            <a:r>
              <a:rPr lang="en-US" sz="3600" dirty="0" smtClean="0">
                <a:latin typeface="+mn-lt"/>
              </a:rPr>
              <a:t>, </a:t>
            </a:r>
            <a:r>
              <a:rPr lang="en-US" sz="3600" dirty="0">
                <a:latin typeface="+mn-lt"/>
              </a:rPr>
              <a:t>that indicate </a:t>
            </a:r>
            <a:r>
              <a:rPr lang="en-US" sz="3600" b="1" u="sng" dirty="0" smtClean="0">
                <a:solidFill>
                  <a:schemeClr val="tx1"/>
                </a:solidFill>
                <a:latin typeface="+mn-lt"/>
              </a:rPr>
              <a:t>information</a:t>
            </a:r>
            <a:r>
              <a:rPr lang="en-US" sz="36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3600" dirty="0" smtClean="0">
                <a:latin typeface="+mn-lt"/>
              </a:rPr>
              <a:t>about </a:t>
            </a:r>
            <a:r>
              <a:rPr lang="en-US" sz="3600" dirty="0">
                <a:latin typeface="+mn-lt"/>
              </a:rPr>
              <a:t>the ALU output.</a:t>
            </a:r>
          </a:p>
        </p:txBody>
      </p:sp>
    </p:spTree>
    <p:extLst>
      <p:ext uri="{BB962C8B-B14F-4D97-AF65-F5344CB8AC3E}">
        <p14:creationId xmlns:p14="http://schemas.microsoft.com/office/powerpoint/2010/main" val="4098125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ALU with Status Flags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10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" y="2291770"/>
            <a:ext cx="9320107" cy="674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462349" y="8428265"/>
            <a:ext cx="4233113" cy="846675"/>
          </a:xfrm>
          <a:prstGeom prst="roundRect">
            <a:avLst/>
          </a:prstGeom>
          <a:noFill/>
          <a:ln w="28575" cmpd="sng">
            <a:solidFill>
              <a:srgbClr val="0000FF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30706" y="7695360"/>
            <a:ext cx="1269935" cy="1345454"/>
          </a:xfrm>
          <a:prstGeom prst="roundRect">
            <a:avLst/>
          </a:prstGeom>
          <a:noFill/>
          <a:ln w="28575" cmpd="sng">
            <a:solidFill>
              <a:srgbClr val="0000FF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170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ALU with Status Flags: </a:t>
            </a:r>
            <a:r>
              <a:rPr lang="en-US" dirty="0">
                <a:solidFill>
                  <a:srgbClr val="0000FF"/>
                </a:solidFill>
              </a:rPr>
              <a:t>N</a:t>
            </a:r>
            <a:r>
              <a:rPr lang="en-US" dirty="0">
                <a:solidFill>
                  <a:srgbClr val="000000"/>
                </a:solidFill>
              </a:rPr>
              <a:t>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1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" y="2291770"/>
            <a:ext cx="9320107" cy="674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3120" y="2412873"/>
            <a:ext cx="4551680" cy="2842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spcBef>
                <a:spcPct val="20000"/>
              </a:spcBef>
            </a:pPr>
            <a:r>
              <a:rPr lang="en-US" sz="3400" b="1" i="1" dirty="0">
                <a:solidFill>
                  <a:srgbClr val="0000FF"/>
                </a:solidFill>
                <a:latin typeface="+mj-lt"/>
                <a:cs typeface="Arial" charset="0"/>
              </a:rPr>
              <a:t>N</a:t>
            </a:r>
            <a:r>
              <a:rPr lang="en-US" sz="3400" b="1" dirty="0">
                <a:solidFill>
                  <a:srgbClr val="0000FF"/>
                </a:solidFill>
                <a:latin typeface="+mj-lt"/>
                <a:cs typeface="Arial" charset="0"/>
              </a:rPr>
              <a:t> = 1</a:t>
            </a:r>
            <a:r>
              <a:rPr lang="en-US" sz="3400" dirty="0">
                <a:solidFill>
                  <a:srgbClr val="0000FF"/>
                </a:solidFill>
                <a:latin typeface="+mj-lt"/>
                <a:cs typeface="Arial" charset="0"/>
              </a:rPr>
              <a:t> </a:t>
            </a:r>
            <a:r>
              <a:rPr lang="en-US" sz="3400" dirty="0">
                <a:latin typeface="+mj-lt"/>
                <a:cs typeface="Arial" charset="0"/>
              </a:rPr>
              <a:t>if:</a:t>
            </a:r>
          </a:p>
          <a:p>
            <a:pPr>
              <a:spcBef>
                <a:spcPct val="20000"/>
              </a:spcBef>
            </a:pPr>
            <a:r>
              <a:rPr lang="en-US" sz="3400" i="1" dirty="0">
                <a:latin typeface="+mj-lt"/>
                <a:cs typeface="Arial" charset="0"/>
              </a:rPr>
              <a:t>Result</a:t>
            </a:r>
            <a:r>
              <a:rPr lang="en-US" sz="3400" dirty="0">
                <a:latin typeface="+mj-lt"/>
                <a:cs typeface="Arial" charset="0"/>
              </a:rPr>
              <a:t> is </a:t>
            </a:r>
            <a:r>
              <a:rPr lang="en-US" sz="3400" b="1" dirty="0">
                <a:latin typeface="+mj-lt"/>
                <a:cs typeface="Arial" charset="0"/>
              </a:rPr>
              <a:t>negative</a:t>
            </a:r>
            <a:endParaRPr lang="en-US" sz="3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400" b="1" dirty="0">
                <a:latin typeface="+mj-lt"/>
                <a:cs typeface="Arial" charset="0"/>
              </a:rPr>
              <a:t>So,</a:t>
            </a:r>
            <a:r>
              <a:rPr lang="en-US" sz="3400" dirty="0">
                <a:latin typeface="+mj-lt"/>
                <a:cs typeface="Arial" charset="0"/>
              </a:rPr>
              <a:t> </a:t>
            </a:r>
            <a:r>
              <a:rPr lang="en-US" sz="3400" i="1" dirty="0">
                <a:latin typeface="+mj-lt"/>
                <a:cs typeface="Arial" charset="0"/>
              </a:rPr>
              <a:t>N</a:t>
            </a:r>
            <a:r>
              <a:rPr lang="en-US" sz="3400" dirty="0">
                <a:latin typeface="+mj-lt"/>
                <a:cs typeface="Arial" charset="0"/>
              </a:rPr>
              <a:t> is connected to most significant bit of </a:t>
            </a:r>
            <a:r>
              <a:rPr lang="en-US" sz="3400" i="1" dirty="0">
                <a:latin typeface="+mj-lt"/>
                <a:cs typeface="Arial" charset="0"/>
              </a:rPr>
              <a:t>Result</a:t>
            </a:r>
            <a:endParaRPr lang="en-US" sz="3400" b="1" i="1" dirty="0">
              <a:latin typeface="+mj-lt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52078" y="7216699"/>
            <a:ext cx="1269935" cy="2058241"/>
          </a:xfrm>
          <a:prstGeom prst="roundRect">
            <a:avLst/>
          </a:prstGeom>
          <a:noFill/>
          <a:ln w="28575" cmpd="sng">
            <a:solidFill>
              <a:srgbClr val="0000FF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69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ALU with Status Flags: </a:t>
            </a:r>
            <a:r>
              <a:rPr lang="en-US" dirty="0" smtClean="0">
                <a:solidFill>
                  <a:srgbClr val="0000FF"/>
                </a:solidFill>
              </a:rPr>
              <a:t>Z</a:t>
            </a:r>
            <a:r>
              <a:rPr lang="en-US" dirty="0" smtClean="0">
                <a:solidFill>
                  <a:srgbClr val="000000"/>
                </a:solidFill>
              </a:rPr>
              <a:t>ero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1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" y="2291770"/>
            <a:ext cx="9320107" cy="674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3120" y="3488561"/>
            <a:ext cx="4551680" cy="1764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spcBef>
                <a:spcPct val="20000"/>
              </a:spcBef>
            </a:pPr>
            <a:r>
              <a:rPr lang="en-US" sz="3400" b="1" i="1" dirty="0">
                <a:solidFill>
                  <a:srgbClr val="0000FF"/>
                </a:solidFill>
                <a:latin typeface="+mj-lt"/>
                <a:cs typeface="Arial" charset="0"/>
              </a:rPr>
              <a:t>Z</a:t>
            </a:r>
            <a:r>
              <a:rPr lang="en-US" sz="3400" b="1" dirty="0">
                <a:solidFill>
                  <a:srgbClr val="0000FF"/>
                </a:solidFill>
                <a:latin typeface="+mj-lt"/>
                <a:cs typeface="Arial" charset="0"/>
              </a:rPr>
              <a:t> = 1</a:t>
            </a:r>
            <a:r>
              <a:rPr lang="en-US" sz="3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3400" b="1" dirty="0">
                <a:latin typeface="+mj-lt"/>
                <a:cs typeface="Arial" charset="0"/>
              </a:rPr>
              <a:t>all</a:t>
            </a:r>
            <a:r>
              <a:rPr lang="en-US" sz="3400" dirty="0">
                <a:latin typeface="+mj-lt"/>
                <a:cs typeface="Arial" charset="0"/>
              </a:rPr>
              <a:t> of the bits of </a:t>
            </a:r>
            <a:r>
              <a:rPr lang="en-US" sz="3400" i="1" dirty="0">
                <a:latin typeface="+mj-lt"/>
                <a:cs typeface="Arial" charset="0"/>
              </a:rPr>
              <a:t>Result</a:t>
            </a:r>
            <a:r>
              <a:rPr lang="en-US" sz="3400" dirty="0">
                <a:latin typeface="+mj-lt"/>
                <a:cs typeface="Arial" charset="0"/>
              </a:rPr>
              <a:t> are 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906565" y="7501684"/>
            <a:ext cx="865864" cy="1539129"/>
          </a:xfrm>
          <a:prstGeom prst="roundRect">
            <a:avLst/>
          </a:prstGeom>
          <a:noFill/>
          <a:ln w="28575" cmpd="sng">
            <a:solidFill>
              <a:srgbClr val="0000FF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68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ALU with Status Flags: </a:t>
            </a:r>
            <a:r>
              <a:rPr lang="en-US" dirty="0" smtClean="0">
                <a:solidFill>
                  <a:srgbClr val="0000FF"/>
                </a:solidFill>
              </a:rPr>
              <a:t>C</a:t>
            </a:r>
            <a:r>
              <a:rPr lang="en-US" dirty="0" smtClean="0"/>
              <a:t>arry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1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" y="2291770"/>
            <a:ext cx="9320107" cy="674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3120" y="2988253"/>
            <a:ext cx="4551680" cy="368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spcBef>
                <a:spcPct val="20000"/>
              </a:spcBef>
            </a:pPr>
            <a:r>
              <a:rPr lang="en-US" sz="3400" b="1" i="1" dirty="0">
                <a:solidFill>
                  <a:srgbClr val="0000FF"/>
                </a:solidFill>
                <a:latin typeface="+mj-lt"/>
                <a:cs typeface="Arial" charset="0"/>
              </a:rPr>
              <a:t>C</a:t>
            </a:r>
            <a:r>
              <a:rPr lang="en-US" sz="3400" b="1" dirty="0">
                <a:solidFill>
                  <a:srgbClr val="0000FF"/>
                </a:solidFill>
                <a:latin typeface="+mj-lt"/>
                <a:cs typeface="Arial" charset="0"/>
              </a:rPr>
              <a:t> = 1</a:t>
            </a:r>
            <a:r>
              <a:rPr lang="en-US" sz="3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3400" i="1" dirty="0" err="1">
                <a:latin typeface="+mj-lt"/>
                <a:cs typeface="Arial" charset="0"/>
              </a:rPr>
              <a:t>C</a:t>
            </a:r>
            <a:r>
              <a:rPr lang="en-US" sz="3400" i="1" baseline="-25000" dirty="0" err="1">
                <a:latin typeface="+mj-lt"/>
                <a:cs typeface="Arial" charset="0"/>
              </a:rPr>
              <a:t>out</a:t>
            </a:r>
            <a:r>
              <a:rPr lang="en-US" sz="3400" dirty="0">
                <a:latin typeface="+mj-lt"/>
                <a:cs typeface="Arial" charset="0"/>
              </a:rPr>
              <a:t> of Adder is </a:t>
            </a:r>
            <a:r>
              <a:rPr lang="en-US" sz="3400" dirty="0" smtClean="0">
                <a:latin typeface="+mj-lt"/>
                <a:cs typeface="Arial" charset="0"/>
              </a:rPr>
              <a:t>1 </a:t>
            </a:r>
            <a:r>
              <a:rPr lang="en-US" sz="3400" dirty="0">
                <a:latin typeface="+mj-lt"/>
                <a:cs typeface="Arial" charset="0"/>
              </a:rPr>
              <a:t>	</a:t>
            </a:r>
            <a:r>
              <a:rPr lang="en-US" sz="3400" b="1" dirty="0">
                <a:latin typeface="+mj-lt"/>
                <a:cs typeface="Arial" charset="0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sz="3400" dirty="0">
                <a:latin typeface="+mj-lt"/>
                <a:cs typeface="Arial" charset="0"/>
              </a:rPr>
              <a:t>ALU is adding or subtracting (</a:t>
            </a:r>
            <a:r>
              <a:rPr lang="en-US" sz="3400" dirty="0" err="1">
                <a:latin typeface="+mj-lt"/>
                <a:cs typeface="Arial" charset="0"/>
              </a:rPr>
              <a:t>ALUControl</a:t>
            </a:r>
            <a:r>
              <a:rPr lang="en-US" sz="3400" dirty="0">
                <a:latin typeface="+mj-lt"/>
                <a:cs typeface="Arial" charset="0"/>
              </a:rPr>
              <a:t> is 00 or 01)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713041" y="3713826"/>
            <a:ext cx="1366141" cy="5443294"/>
          </a:xfrm>
          <a:prstGeom prst="roundRect">
            <a:avLst/>
          </a:prstGeom>
          <a:noFill/>
          <a:ln w="28575" cmpd="sng">
            <a:solidFill>
              <a:srgbClr val="0000FF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50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Arithmetic </a:t>
            </a:r>
            <a:r>
              <a:rPr lang="en-US" sz="4000" dirty="0"/>
              <a:t>circuits are the </a:t>
            </a:r>
            <a:r>
              <a:rPr lang="en-US" sz="4000" b="1" dirty="0">
                <a:solidFill>
                  <a:srgbClr val="0000FF"/>
                </a:solidFill>
              </a:rPr>
              <a:t>central building blocks</a:t>
            </a:r>
            <a:r>
              <a:rPr lang="en-US" sz="4000" b="1" dirty="0"/>
              <a:t> </a:t>
            </a:r>
            <a:r>
              <a:rPr lang="en-US" sz="4000" dirty="0"/>
              <a:t>of computers. </a:t>
            </a:r>
            <a:endParaRPr lang="en-US" sz="4000" dirty="0" smtClean="0"/>
          </a:p>
          <a:p>
            <a:r>
              <a:rPr lang="en-US" sz="4000" dirty="0" smtClean="0"/>
              <a:t>Computers and </a:t>
            </a:r>
            <a:r>
              <a:rPr lang="en-US" sz="4000" dirty="0"/>
              <a:t>digital logic perform many arithmetic functions: </a:t>
            </a:r>
            <a:endParaRPr lang="en-US" sz="4000" dirty="0" smtClean="0"/>
          </a:p>
          <a:p>
            <a:pPr lvl="1"/>
            <a:r>
              <a:rPr lang="en-US" sz="3600" dirty="0" smtClean="0"/>
              <a:t>addition, subtraction, comparisons, shifts, multiplication and division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8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ALU with Status Flags: </a:t>
            </a:r>
            <a:r>
              <a:rPr lang="en-US" dirty="0" err="1" smtClean="0">
                <a:solidFill>
                  <a:srgbClr val="000000"/>
                </a:solidFill>
              </a:rPr>
              <a:t>o</a:t>
            </a:r>
            <a:r>
              <a:rPr lang="en-US" dirty="0" err="1" smtClean="0">
                <a:solidFill>
                  <a:srgbClr val="0000FF"/>
                </a:solidFill>
              </a:rPr>
              <a:t>V</a:t>
            </a:r>
            <a:r>
              <a:rPr lang="en-US" dirty="0" err="1" smtClean="0"/>
              <a:t>erflow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10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" y="2291770"/>
            <a:ext cx="9320107" cy="674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453120" y="2291769"/>
            <a:ext cx="4551680" cy="4192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spcBef>
                <a:spcPct val="20000"/>
              </a:spcBef>
            </a:pPr>
            <a:r>
              <a:rPr lang="en-US" sz="3400" b="1" i="1" dirty="0">
                <a:solidFill>
                  <a:srgbClr val="0000FF"/>
                </a:solidFill>
                <a:latin typeface="+mj-lt"/>
                <a:cs typeface="Arial" charset="0"/>
              </a:rPr>
              <a:t>V</a:t>
            </a:r>
            <a:r>
              <a:rPr lang="en-US" sz="3400" b="1" dirty="0">
                <a:solidFill>
                  <a:srgbClr val="0000FF"/>
                </a:solidFill>
                <a:latin typeface="+mj-lt"/>
                <a:cs typeface="Arial" charset="0"/>
              </a:rPr>
              <a:t> = 1</a:t>
            </a:r>
            <a:r>
              <a:rPr lang="en-US" sz="3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3400" dirty="0">
                <a:latin typeface="+mj-lt"/>
                <a:cs typeface="Arial" charset="0"/>
              </a:rPr>
              <a:t>The addition of 2 </a:t>
            </a:r>
            <a:r>
              <a:rPr lang="en-US" sz="3400" b="1" dirty="0">
                <a:latin typeface="+mj-lt"/>
                <a:cs typeface="Arial" charset="0"/>
              </a:rPr>
              <a:t>same-signed numbers </a:t>
            </a:r>
            <a:r>
              <a:rPr lang="en-US" sz="3400" dirty="0">
                <a:latin typeface="+mj-lt"/>
                <a:cs typeface="Arial" charset="0"/>
              </a:rPr>
              <a:t>produces a result with the </a:t>
            </a:r>
            <a:r>
              <a:rPr lang="en-US" sz="3400" b="1" dirty="0">
                <a:latin typeface="+mj-lt"/>
                <a:cs typeface="Arial" charset="0"/>
              </a:rPr>
              <a:t>opposite </a:t>
            </a:r>
            <a:r>
              <a:rPr lang="en-US" sz="3400" b="1" dirty="0" smtClean="0">
                <a:latin typeface="+mj-lt"/>
                <a:cs typeface="Arial" charset="0"/>
              </a:rPr>
              <a:t>sign</a:t>
            </a:r>
            <a:r>
              <a:rPr lang="en-US" sz="3400" dirty="0" smtClean="0">
                <a:latin typeface="+mj-lt"/>
                <a:cs typeface="Arial" charset="0"/>
              </a:rPr>
              <a:t>. </a:t>
            </a:r>
            <a:r>
              <a:rPr lang="en-US" sz="3600" dirty="0" smtClean="0">
                <a:latin typeface="+mj-lt"/>
                <a:cs typeface="Arial" charset="0"/>
              </a:rPr>
              <a:t>(</a:t>
            </a:r>
            <a:r>
              <a:rPr lang="en-US" sz="3600" dirty="0"/>
              <a:t>the result is too big to fit in the available digits</a:t>
            </a:r>
            <a:r>
              <a:rPr lang="en-US" sz="3600" dirty="0" smtClean="0"/>
              <a:t>.)</a:t>
            </a:r>
            <a:endParaRPr lang="en-US" sz="3200" dirty="0"/>
          </a:p>
          <a:p>
            <a:pPr>
              <a:spcBef>
                <a:spcPct val="20000"/>
              </a:spcBef>
            </a:pPr>
            <a:endParaRPr lang="en-US" sz="3400" b="1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endParaRPr lang="en-US" sz="3400" b="1" dirty="0">
              <a:latin typeface="+mj-lt"/>
              <a:cs typeface="Arial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27614" y="2016125"/>
            <a:ext cx="2566186" cy="7024688"/>
          </a:xfrm>
          <a:prstGeom prst="roundRect">
            <a:avLst/>
          </a:prstGeom>
          <a:noFill/>
          <a:ln w="28575" cmpd="sng">
            <a:solidFill>
              <a:srgbClr val="0000FF"/>
            </a:solidFill>
            <a:prstDash val="soli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74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ALU with Status Flags: </a:t>
            </a:r>
            <a:r>
              <a:rPr lang="en-US" dirty="0" err="1">
                <a:solidFill>
                  <a:srgbClr val="000000"/>
                </a:solidFill>
              </a:rPr>
              <a:t>o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 err="1"/>
              <a:t>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5120" y="2091662"/>
            <a:ext cx="4768427" cy="6878686"/>
            <a:chOff x="457200" y="914400"/>
            <a:chExt cx="3352800" cy="4836576"/>
          </a:xfrm>
        </p:grpSpPr>
        <p:pic>
          <p:nvPicPr>
            <p:cNvPr id="6" name="Picture 10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7788"/>
            <a:stretch/>
          </p:blipFill>
          <p:spPr bwMode="auto">
            <a:xfrm>
              <a:off x="457200" y="914400"/>
              <a:ext cx="2819400" cy="483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2819400" y="2971800"/>
              <a:ext cx="990600" cy="2743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514600" y="4038601"/>
              <a:ext cx="990600" cy="1676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51680" y="2329679"/>
            <a:ext cx="8344747" cy="664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spcBef>
                <a:spcPct val="20000"/>
              </a:spcBef>
            </a:pPr>
            <a:r>
              <a:rPr lang="en-US" sz="3400" b="1" i="1" dirty="0">
                <a:solidFill>
                  <a:srgbClr val="0000FF"/>
                </a:solidFill>
                <a:latin typeface="+mj-lt"/>
                <a:cs typeface="Arial" charset="0"/>
              </a:rPr>
              <a:t>V</a:t>
            </a:r>
            <a:r>
              <a:rPr lang="en-US" sz="3400" b="1" dirty="0">
                <a:solidFill>
                  <a:srgbClr val="0000FF"/>
                </a:solidFill>
                <a:latin typeface="+mj-lt"/>
                <a:cs typeface="Arial" charset="0"/>
              </a:rPr>
              <a:t> = 1</a:t>
            </a:r>
            <a:r>
              <a:rPr lang="en-US" sz="3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3400" dirty="0">
                <a:latin typeface="+mj-lt"/>
                <a:cs typeface="Arial" charset="0"/>
              </a:rPr>
              <a:t>ALU is performing addition or subtraction</a:t>
            </a:r>
          </a:p>
          <a:p>
            <a:pPr>
              <a:spcBef>
                <a:spcPct val="20000"/>
              </a:spcBef>
            </a:pPr>
            <a:r>
              <a:rPr lang="en-US" sz="3400" dirty="0">
                <a:latin typeface="+mj-lt"/>
                <a:cs typeface="Arial" charset="0"/>
              </a:rPr>
              <a:t>(</a:t>
            </a:r>
            <a:r>
              <a:rPr lang="en-US" sz="3400" i="1" dirty="0">
                <a:solidFill>
                  <a:srgbClr val="0000FF"/>
                </a:solidFill>
                <a:latin typeface="+mj-lt"/>
                <a:cs typeface="Arial" charset="0"/>
              </a:rPr>
              <a:t>ALUControl</a:t>
            </a:r>
            <a:r>
              <a:rPr lang="en-US" sz="3400" baseline="-25000" dirty="0">
                <a:solidFill>
                  <a:srgbClr val="0000FF"/>
                </a:solidFill>
                <a:latin typeface="+mj-lt"/>
                <a:cs typeface="Arial" charset="0"/>
              </a:rPr>
              <a:t>1</a:t>
            </a:r>
            <a:r>
              <a:rPr lang="en-US" sz="3400" dirty="0">
                <a:solidFill>
                  <a:srgbClr val="0000FF"/>
                </a:solidFill>
                <a:latin typeface="+mj-lt"/>
                <a:cs typeface="Arial" charset="0"/>
              </a:rPr>
              <a:t> = 0</a:t>
            </a:r>
            <a:r>
              <a:rPr lang="en-US" sz="3400" dirty="0">
                <a:latin typeface="+mj-lt"/>
                <a:cs typeface="Arial" charset="0"/>
              </a:rPr>
              <a:t>)</a:t>
            </a:r>
          </a:p>
        </p:txBody>
      </p:sp>
      <p:sp>
        <p:nvSpPr>
          <p:cNvPr id="10" name="Oval 9"/>
          <p:cNvSpPr/>
          <p:nvPr/>
        </p:nvSpPr>
        <p:spPr>
          <a:xfrm>
            <a:off x="2817707" y="3494474"/>
            <a:ext cx="1517227" cy="146606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08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ALU with Status Flags: </a:t>
            </a:r>
            <a:r>
              <a:rPr lang="en-US" dirty="0" err="1">
                <a:solidFill>
                  <a:srgbClr val="000000"/>
                </a:solidFill>
              </a:rPr>
              <a:t>o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 err="1"/>
              <a:t>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58860" y="2475680"/>
            <a:ext cx="7937567" cy="664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spcBef>
                <a:spcPct val="20000"/>
              </a:spcBef>
            </a:pPr>
            <a:r>
              <a:rPr lang="en-US" sz="3400" b="1" i="1" dirty="0">
                <a:solidFill>
                  <a:srgbClr val="0000FF"/>
                </a:solidFill>
                <a:latin typeface="+mj-lt"/>
                <a:cs typeface="Arial" charset="0"/>
              </a:rPr>
              <a:t>V</a:t>
            </a:r>
            <a:r>
              <a:rPr lang="en-US" sz="3400" b="1" dirty="0">
                <a:solidFill>
                  <a:srgbClr val="0000FF"/>
                </a:solidFill>
                <a:latin typeface="+mj-lt"/>
                <a:cs typeface="Arial" charset="0"/>
              </a:rPr>
              <a:t> = 1</a:t>
            </a:r>
            <a:r>
              <a:rPr lang="en-US" sz="3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3400" dirty="0">
                <a:latin typeface="+mj-lt"/>
                <a:cs typeface="Arial" charset="0"/>
              </a:rPr>
              <a:t>ALU is performing addition or subtraction</a:t>
            </a:r>
          </a:p>
          <a:p>
            <a:pPr>
              <a:spcBef>
                <a:spcPct val="20000"/>
              </a:spcBef>
            </a:pPr>
            <a:r>
              <a:rPr lang="en-US" sz="3400" dirty="0">
                <a:latin typeface="+mj-lt"/>
                <a:cs typeface="Arial" charset="0"/>
              </a:rPr>
              <a:t>(</a:t>
            </a:r>
            <a:r>
              <a:rPr lang="en-US" sz="3400" i="1" dirty="0">
                <a:solidFill>
                  <a:srgbClr val="0000FF"/>
                </a:solidFill>
                <a:latin typeface="+mj-lt"/>
                <a:cs typeface="Arial" charset="0"/>
              </a:rPr>
              <a:t>ALUControl</a:t>
            </a:r>
            <a:r>
              <a:rPr lang="en-US" sz="3400" baseline="-25000" dirty="0">
                <a:solidFill>
                  <a:srgbClr val="0000FF"/>
                </a:solidFill>
                <a:latin typeface="+mj-lt"/>
                <a:cs typeface="Arial" charset="0"/>
              </a:rPr>
              <a:t>1</a:t>
            </a:r>
            <a:r>
              <a:rPr lang="en-US" sz="3400" dirty="0">
                <a:solidFill>
                  <a:srgbClr val="0000FF"/>
                </a:solidFill>
                <a:latin typeface="+mj-lt"/>
                <a:cs typeface="Arial" charset="0"/>
              </a:rPr>
              <a:t> = 0</a:t>
            </a:r>
            <a:r>
              <a:rPr lang="en-US" sz="3400" dirty="0">
                <a:latin typeface="+mj-lt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3400" b="1" dirty="0">
                <a:latin typeface="+mj-lt"/>
                <a:cs typeface="Arial" charset="0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sz="3400" dirty="0">
                <a:latin typeface="+mj-lt"/>
                <a:cs typeface="Arial" charset="0"/>
              </a:rPr>
              <a:t>A and Sum have opposite signs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90433" y="2162127"/>
            <a:ext cx="4768427" cy="6878686"/>
            <a:chOff x="457200" y="914400"/>
            <a:chExt cx="3352800" cy="4836576"/>
          </a:xfrm>
        </p:grpSpPr>
        <p:pic>
          <p:nvPicPr>
            <p:cNvPr id="14" name="Picture 10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7788"/>
            <a:stretch/>
          </p:blipFill>
          <p:spPr bwMode="auto">
            <a:xfrm>
              <a:off x="457200" y="914400"/>
              <a:ext cx="2819400" cy="483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2819400" y="2971800"/>
              <a:ext cx="990600" cy="2743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514600" y="4038601"/>
              <a:ext cx="990600" cy="1676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/>
          <p:cNvSpPr/>
          <p:nvPr/>
        </p:nvSpPr>
        <p:spPr>
          <a:xfrm>
            <a:off x="1490913" y="3673312"/>
            <a:ext cx="1517227" cy="146606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47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ALU with Status Flags: </a:t>
            </a:r>
            <a:r>
              <a:rPr lang="en-US" dirty="0" err="1">
                <a:solidFill>
                  <a:srgbClr val="000000"/>
                </a:solidFill>
              </a:rPr>
              <a:t>o</a:t>
            </a:r>
            <a:r>
              <a:rPr lang="en-US" dirty="0" err="1">
                <a:solidFill>
                  <a:srgbClr val="0000FF"/>
                </a:solidFill>
              </a:rPr>
              <a:t>V</a:t>
            </a:r>
            <a:r>
              <a:rPr lang="en-US" dirty="0" err="1"/>
              <a:t>erflow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25120" y="2237664"/>
            <a:ext cx="4768427" cy="6878686"/>
            <a:chOff x="457200" y="914400"/>
            <a:chExt cx="3352800" cy="4836576"/>
          </a:xfrm>
        </p:grpSpPr>
        <p:pic>
          <p:nvPicPr>
            <p:cNvPr id="12" name="Picture 10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57788"/>
            <a:stretch/>
          </p:blipFill>
          <p:spPr bwMode="auto">
            <a:xfrm>
              <a:off x="457200" y="914400"/>
              <a:ext cx="2819400" cy="4836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7"/>
            <p:cNvSpPr/>
            <p:nvPr/>
          </p:nvSpPr>
          <p:spPr>
            <a:xfrm>
              <a:off x="2819400" y="2971800"/>
              <a:ext cx="990600" cy="27431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14600" y="4038601"/>
              <a:ext cx="990600" cy="16763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Oval 19"/>
          <p:cNvSpPr/>
          <p:nvPr/>
        </p:nvSpPr>
        <p:spPr>
          <a:xfrm>
            <a:off x="975360" y="3748849"/>
            <a:ext cx="1517227" cy="1466061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1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51680" y="2237664"/>
            <a:ext cx="8344747" cy="6640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spcBef>
                <a:spcPct val="20000"/>
              </a:spcBef>
            </a:pPr>
            <a:r>
              <a:rPr lang="en-US" sz="3400" b="1" i="1" dirty="0">
                <a:solidFill>
                  <a:srgbClr val="0000FF"/>
                </a:solidFill>
                <a:latin typeface="+mj-lt"/>
                <a:cs typeface="Arial" charset="0"/>
              </a:rPr>
              <a:t>V</a:t>
            </a:r>
            <a:r>
              <a:rPr lang="en-US" sz="3400" b="1" dirty="0">
                <a:solidFill>
                  <a:srgbClr val="0000FF"/>
                </a:solidFill>
                <a:latin typeface="+mj-lt"/>
                <a:cs typeface="Arial" charset="0"/>
              </a:rPr>
              <a:t> = 1</a:t>
            </a:r>
            <a:r>
              <a:rPr lang="en-US" sz="3400" dirty="0">
                <a:latin typeface="+mj-lt"/>
                <a:cs typeface="Arial" charset="0"/>
              </a:rPr>
              <a:t> if:</a:t>
            </a:r>
          </a:p>
          <a:p>
            <a:pPr>
              <a:spcBef>
                <a:spcPct val="20000"/>
              </a:spcBef>
            </a:pPr>
            <a:r>
              <a:rPr lang="en-US" sz="3400" dirty="0">
                <a:latin typeface="+mj-lt"/>
                <a:cs typeface="Arial" charset="0"/>
              </a:rPr>
              <a:t>ALU is performing addition or subtraction</a:t>
            </a:r>
          </a:p>
          <a:p>
            <a:pPr>
              <a:spcBef>
                <a:spcPct val="20000"/>
              </a:spcBef>
            </a:pPr>
            <a:r>
              <a:rPr lang="en-US" sz="3400" dirty="0">
                <a:latin typeface="+mj-lt"/>
                <a:cs typeface="Arial" charset="0"/>
              </a:rPr>
              <a:t>(</a:t>
            </a:r>
            <a:r>
              <a:rPr lang="en-US" sz="3400" i="1" dirty="0">
                <a:solidFill>
                  <a:srgbClr val="0000FF"/>
                </a:solidFill>
                <a:latin typeface="+mj-lt"/>
                <a:cs typeface="Arial" charset="0"/>
              </a:rPr>
              <a:t>ALUControl</a:t>
            </a:r>
            <a:r>
              <a:rPr lang="en-US" sz="3400" baseline="-25000" dirty="0">
                <a:solidFill>
                  <a:srgbClr val="0000FF"/>
                </a:solidFill>
                <a:latin typeface="+mj-lt"/>
                <a:cs typeface="Arial" charset="0"/>
              </a:rPr>
              <a:t>1</a:t>
            </a:r>
            <a:r>
              <a:rPr lang="en-US" sz="3400" dirty="0">
                <a:solidFill>
                  <a:srgbClr val="0000FF"/>
                </a:solidFill>
                <a:latin typeface="+mj-lt"/>
                <a:cs typeface="Arial" charset="0"/>
              </a:rPr>
              <a:t> = 0</a:t>
            </a:r>
            <a:r>
              <a:rPr lang="en-US" sz="3400" dirty="0">
                <a:latin typeface="+mj-lt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3400" b="1" dirty="0">
                <a:latin typeface="+mj-lt"/>
                <a:cs typeface="Arial" charset="0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sz="3400" dirty="0">
                <a:latin typeface="+mj-lt"/>
                <a:cs typeface="Arial" charset="0"/>
              </a:rPr>
              <a:t>A and Sum have opposite signs</a:t>
            </a:r>
          </a:p>
          <a:p>
            <a:pPr>
              <a:spcBef>
                <a:spcPct val="20000"/>
              </a:spcBef>
            </a:pPr>
            <a:r>
              <a:rPr lang="en-US" sz="3400" b="1" dirty="0">
                <a:latin typeface="+mj-lt"/>
                <a:cs typeface="Arial" charset="0"/>
              </a:rPr>
              <a:t>AND</a:t>
            </a:r>
          </a:p>
          <a:p>
            <a:pPr>
              <a:spcBef>
                <a:spcPct val="20000"/>
              </a:spcBef>
            </a:pPr>
            <a:r>
              <a:rPr lang="en-US" sz="3400" dirty="0">
                <a:latin typeface="+mj-lt"/>
                <a:cs typeface="Arial" charset="0"/>
              </a:rPr>
              <a:t>A and B have same signs upon addition (</a:t>
            </a:r>
            <a:r>
              <a:rPr lang="en-US" sz="3400" i="1" dirty="0">
                <a:solidFill>
                  <a:srgbClr val="0000FF"/>
                </a:solidFill>
                <a:latin typeface="+mj-lt"/>
                <a:cs typeface="Arial" charset="0"/>
              </a:rPr>
              <a:t>ALUControl</a:t>
            </a:r>
            <a:r>
              <a:rPr lang="en-US" sz="3400" baseline="-25000" dirty="0">
                <a:solidFill>
                  <a:srgbClr val="0000FF"/>
                </a:solidFill>
                <a:latin typeface="+mj-lt"/>
                <a:cs typeface="Arial" charset="0"/>
              </a:rPr>
              <a:t>0</a:t>
            </a:r>
            <a:r>
              <a:rPr lang="en-US" sz="3400" dirty="0">
                <a:solidFill>
                  <a:srgbClr val="0000FF"/>
                </a:solidFill>
                <a:latin typeface="+mj-lt"/>
                <a:cs typeface="Arial" charset="0"/>
              </a:rPr>
              <a:t> = 0</a:t>
            </a:r>
            <a:r>
              <a:rPr lang="en-US" sz="3400" dirty="0">
                <a:latin typeface="+mj-lt"/>
                <a:cs typeface="Arial" charset="0"/>
              </a:rPr>
              <a:t>)                                           </a:t>
            </a:r>
            <a:endParaRPr lang="en-US" sz="3400" dirty="0" smtClean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400" b="1" dirty="0" smtClean="0">
                <a:latin typeface="+mj-lt"/>
                <a:cs typeface="Arial" charset="0"/>
              </a:rPr>
              <a:t>OR </a:t>
            </a:r>
            <a:endParaRPr lang="en-US" sz="3400" dirty="0">
              <a:latin typeface="+mj-lt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3400" dirty="0">
                <a:latin typeface="+mj-lt"/>
                <a:cs typeface="Arial" charset="0"/>
              </a:rPr>
              <a:t>A and B have different signs upon subtraction</a:t>
            </a:r>
          </a:p>
          <a:p>
            <a:pPr>
              <a:spcBef>
                <a:spcPct val="20000"/>
              </a:spcBef>
            </a:pPr>
            <a:r>
              <a:rPr lang="en-US" sz="3400" dirty="0">
                <a:cs typeface="Arial" charset="0"/>
              </a:rPr>
              <a:t>(</a:t>
            </a:r>
            <a:r>
              <a:rPr lang="en-US" sz="3400" i="1" dirty="0">
                <a:solidFill>
                  <a:srgbClr val="0000FF"/>
                </a:solidFill>
                <a:cs typeface="Arial" charset="0"/>
              </a:rPr>
              <a:t>ALUControl</a:t>
            </a:r>
            <a:r>
              <a:rPr lang="en-US" sz="3400" baseline="-25000" dirty="0">
                <a:solidFill>
                  <a:srgbClr val="0000FF"/>
                </a:solidFill>
                <a:cs typeface="Arial" charset="0"/>
              </a:rPr>
              <a:t>0</a:t>
            </a:r>
            <a:r>
              <a:rPr lang="en-US" sz="3400" dirty="0">
                <a:solidFill>
                  <a:srgbClr val="0000FF"/>
                </a:solidFill>
                <a:cs typeface="Arial" charset="0"/>
              </a:rPr>
              <a:t> = 1</a:t>
            </a:r>
            <a:r>
              <a:rPr lang="en-US" sz="3400" dirty="0">
                <a:cs typeface="Arial" charset="0"/>
              </a:rPr>
              <a:t>)</a:t>
            </a:r>
            <a:endParaRPr lang="en-US" sz="34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149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Shifters/Rotators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Shifters and </a:t>
            </a:r>
            <a:r>
              <a:rPr lang="en-US" dirty="0"/>
              <a:t>rotators move bits and multiply or divide by powers of 2. </a:t>
            </a:r>
            <a:endParaRPr lang="en-US" dirty="0" smtClean="0"/>
          </a:p>
          <a:p>
            <a:r>
              <a:rPr lang="en-US" dirty="0" smtClean="0"/>
              <a:t>As the name </a:t>
            </a:r>
            <a:r>
              <a:rPr lang="en-US" dirty="0"/>
              <a:t>implies, a shifter </a:t>
            </a:r>
            <a:r>
              <a:rPr lang="en-US" b="1" dirty="0">
                <a:solidFill>
                  <a:srgbClr val="0000FF"/>
                </a:solidFill>
              </a:rPr>
              <a:t>shifts</a:t>
            </a:r>
            <a:r>
              <a:rPr lang="en-US" dirty="0"/>
              <a:t> a binary number left or right by a </a:t>
            </a:r>
            <a:r>
              <a:rPr lang="en-US" dirty="0" smtClean="0"/>
              <a:t>specified number </a:t>
            </a:r>
            <a:r>
              <a:rPr lang="en-US" dirty="0"/>
              <a:t>of positions. </a:t>
            </a:r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Logical </a:t>
            </a:r>
            <a:r>
              <a:rPr lang="en-US" b="1" dirty="0"/>
              <a:t>shifter: </a:t>
            </a:r>
            <a:r>
              <a:rPr lang="en-US" dirty="0"/>
              <a:t>shifts value to left or right and </a:t>
            </a:r>
            <a:r>
              <a:rPr lang="en-US" dirty="0">
                <a:solidFill>
                  <a:srgbClr val="0000FF"/>
                </a:solidFill>
              </a:rPr>
              <a:t>fills empty spaces with 0’s</a:t>
            </a:r>
          </a:p>
          <a:p>
            <a:pPr lvl="1"/>
            <a:r>
              <a:rPr lang="en-US" sz="3600" dirty="0"/>
              <a:t>Ex: </a:t>
            </a:r>
            <a:r>
              <a:rPr lang="en-US" sz="3600" dirty="0">
                <a:solidFill>
                  <a:srgbClr val="0000FF"/>
                </a:solidFill>
              </a:rPr>
              <a:t>11</a:t>
            </a:r>
            <a:r>
              <a:rPr lang="en-US" sz="3600" dirty="0">
                <a:solidFill>
                  <a:srgbClr val="FF3300"/>
                </a:solidFill>
              </a:rPr>
              <a:t>0</a:t>
            </a:r>
            <a:r>
              <a:rPr lang="en-US" sz="3600" dirty="0">
                <a:solidFill>
                  <a:srgbClr val="0000FF"/>
                </a:solidFill>
              </a:rPr>
              <a:t>01</a:t>
            </a:r>
            <a:r>
              <a:rPr lang="en-US" sz="3600" dirty="0"/>
              <a:t> &gt;&gt; 2 = 00</a:t>
            </a:r>
            <a:r>
              <a:rPr lang="en-US" sz="3600" dirty="0">
                <a:solidFill>
                  <a:srgbClr val="0000FF"/>
                </a:solidFill>
              </a:rPr>
              <a:t>11</a:t>
            </a:r>
            <a:r>
              <a:rPr lang="en-US" sz="3600" dirty="0">
                <a:solidFill>
                  <a:srgbClr val="FF3300"/>
                </a:solidFill>
              </a:rPr>
              <a:t>0</a:t>
            </a:r>
          </a:p>
          <a:p>
            <a:pPr lvl="1"/>
            <a:r>
              <a:rPr lang="en-US" sz="3600" dirty="0"/>
              <a:t>Ex: </a:t>
            </a:r>
            <a:r>
              <a:rPr lang="en-US" sz="3600" dirty="0">
                <a:solidFill>
                  <a:srgbClr val="0000FF"/>
                </a:solidFill>
              </a:rPr>
              <a:t>11</a:t>
            </a:r>
            <a:r>
              <a:rPr lang="en-US" sz="3600" dirty="0">
                <a:solidFill>
                  <a:srgbClr val="FF3300"/>
                </a:solidFill>
              </a:rPr>
              <a:t>0</a:t>
            </a:r>
            <a:r>
              <a:rPr lang="en-US" sz="3600" dirty="0">
                <a:solidFill>
                  <a:srgbClr val="0000FF"/>
                </a:solidFill>
              </a:rPr>
              <a:t>01</a:t>
            </a:r>
            <a:r>
              <a:rPr lang="en-US" sz="3600" dirty="0"/>
              <a:t> &lt;&lt; 2 = </a:t>
            </a:r>
            <a:r>
              <a:rPr lang="en-US" sz="3600" dirty="0">
                <a:solidFill>
                  <a:srgbClr val="FF3300"/>
                </a:solidFill>
              </a:rPr>
              <a:t>0</a:t>
            </a:r>
            <a:r>
              <a:rPr lang="en-US" sz="3600" dirty="0">
                <a:solidFill>
                  <a:srgbClr val="0000FF"/>
                </a:solidFill>
              </a:rPr>
              <a:t>01</a:t>
            </a:r>
            <a:r>
              <a:rPr lang="en-US" sz="3600" dirty="0"/>
              <a:t>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67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Shifters/Rotators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016125"/>
            <a:ext cx="11703050" cy="70246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Arithmetic </a:t>
            </a:r>
            <a:r>
              <a:rPr lang="en-US" b="1" dirty="0"/>
              <a:t>shifter</a:t>
            </a:r>
            <a:r>
              <a:rPr lang="en-US" b="1" dirty="0" smtClean="0"/>
              <a:t>: </a:t>
            </a:r>
            <a:r>
              <a:rPr lang="en-US" dirty="0"/>
              <a:t>right shift, fills empty spaces with the </a:t>
            </a:r>
            <a:r>
              <a:rPr lang="en-US" dirty="0">
                <a:solidFill>
                  <a:srgbClr val="0000FF"/>
                </a:solidFill>
              </a:rPr>
              <a:t>old most significant bit </a:t>
            </a:r>
            <a:r>
              <a:rPr lang="en-US" dirty="0"/>
              <a:t>(</a:t>
            </a:r>
            <a:r>
              <a:rPr lang="en-US" dirty="0" err="1"/>
              <a:t>msb</a:t>
            </a:r>
            <a:r>
              <a:rPr lang="en-US" dirty="0"/>
              <a:t>)</a:t>
            </a:r>
          </a:p>
          <a:p>
            <a:pPr lvl="1"/>
            <a:r>
              <a:rPr lang="en-US" sz="3600" dirty="0"/>
              <a:t>Ex: </a:t>
            </a:r>
            <a:r>
              <a:rPr lang="en-US" sz="3600" dirty="0">
                <a:solidFill>
                  <a:srgbClr val="0000FF"/>
                </a:solidFill>
              </a:rPr>
              <a:t>11</a:t>
            </a:r>
            <a:r>
              <a:rPr lang="en-US" sz="3600" dirty="0">
                <a:solidFill>
                  <a:srgbClr val="FF3300"/>
                </a:solidFill>
              </a:rPr>
              <a:t>0</a:t>
            </a:r>
            <a:r>
              <a:rPr lang="en-US" sz="3600" dirty="0">
                <a:solidFill>
                  <a:srgbClr val="0000FF"/>
                </a:solidFill>
              </a:rPr>
              <a:t>01</a:t>
            </a:r>
            <a:r>
              <a:rPr lang="en-US" sz="3600" dirty="0"/>
              <a:t> &gt;&gt;&gt; 2 = 11</a:t>
            </a:r>
            <a:r>
              <a:rPr lang="en-US" sz="3600" dirty="0">
                <a:solidFill>
                  <a:srgbClr val="0000FF"/>
                </a:solidFill>
              </a:rPr>
              <a:t>11</a:t>
            </a:r>
            <a:r>
              <a:rPr lang="en-US" sz="3600" dirty="0">
                <a:solidFill>
                  <a:srgbClr val="FF3300"/>
                </a:solidFill>
              </a:rPr>
              <a:t>0</a:t>
            </a:r>
          </a:p>
          <a:p>
            <a:pPr lvl="1"/>
            <a:r>
              <a:rPr lang="en-US" sz="3600" dirty="0"/>
              <a:t>Ex: </a:t>
            </a:r>
            <a:r>
              <a:rPr lang="en-US" sz="3600" dirty="0">
                <a:solidFill>
                  <a:srgbClr val="0000FF"/>
                </a:solidFill>
              </a:rPr>
              <a:t>11</a:t>
            </a:r>
            <a:r>
              <a:rPr lang="en-US" sz="3600" dirty="0">
                <a:solidFill>
                  <a:srgbClr val="FF3300"/>
                </a:solidFill>
              </a:rPr>
              <a:t>0</a:t>
            </a:r>
            <a:r>
              <a:rPr lang="en-US" sz="3600" dirty="0">
                <a:solidFill>
                  <a:srgbClr val="0000FF"/>
                </a:solidFill>
              </a:rPr>
              <a:t>01</a:t>
            </a:r>
            <a:r>
              <a:rPr lang="en-US" sz="3600" dirty="0"/>
              <a:t> &lt;&lt;&lt; 2 = </a:t>
            </a:r>
            <a:r>
              <a:rPr lang="en-US" sz="3600" dirty="0" smtClean="0">
                <a:solidFill>
                  <a:srgbClr val="0000FF"/>
                </a:solidFill>
              </a:rPr>
              <a:t>00</a:t>
            </a:r>
            <a:r>
              <a:rPr lang="en-US" sz="3600" dirty="0" smtClean="0">
                <a:solidFill>
                  <a:srgbClr val="FF3300"/>
                </a:solidFill>
              </a:rPr>
              <a:t>1</a:t>
            </a:r>
            <a:r>
              <a:rPr lang="en-US" sz="3600" dirty="0" smtClean="0"/>
              <a:t>00</a:t>
            </a:r>
          </a:p>
          <a:p>
            <a:pPr marL="457200" lvl="1" indent="0">
              <a:buNone/>
            </a:pPr>
            <a:endParaRPr lang="en-US" sz="3400" dirty="0"/>
          </a:p>
          <a:p>
            <a:pPr marL="457200" lvl="1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b="1" dirty="0"/>
              <a:t>Rotator</a:t>
            </a:r>
            <a:r>
              <a:rPr lang="en-US" b="1" dirty="0" smtClean="0"/>
              <a:t>: </a:t>
            </a:r>
            <a:r>
              <a:rPr lang="en-US" dirty="0"/>
              <a:t>rotates bits in a circle, such that bits shifted off one end are shifted into the other </a:t>
            </a:r>
            <a:r>
              <a:rPr lang="en-US" dirty="0" smtClean="0"/>
              <a:t>end</a:t>
            </a:r>
            <a:endParaRPr lang="en-US" dirty="0"/>
          </a:p>
          <a:p>
            <a:pPr lvl="1"/>
            <a:r>
              <a:rPr lang="en-US" sz="3600" dirty="0"/>
              <a:t>Ex: </a:t>
            </a:r>
            <a:r>
              <a:rPr lang="en-US" sz="3600" dirty="0">
                <a:solidFill>
                  <a:srgbClr val="0000FF"/>
                </a:solidFill>
              </a:rPr>
              <a:t>11</a:t>
            </a:r>
            <a:r>
              <a:rPr lang="en-US" sz="3600" dirty="0">
                <a:solidFill>
                  <a:srgbClr val="FF3300"/>
                </a:solidFill>
              </a:rPr>
              <a:t>0</a:t>
            </a:r>
            <a:r>
              <a:rPr lang="en-US" sz="3600" dirty="0"/>
              <a:t>01 ROR 2 = 01</a:t>
            </a:r>
            <a:r>
              <a:rPr lang="en-US" sz="3600" dirty="0">
                <a:solidFill>
                  <a:srgbClr val="0000FF"/>
                </a:solidFill>
              </a:rPr>
              <a:t>11</a:t>
            </a:r>
            <a:r>
              <a:rPr lang="en-US" sz="3600" dirty="0">
                <a:solidFill>
                  <a:srgbClr val="FF3300"/>
                </a:solidFill>
              </a:rPr>
              <a:t>0</a:t>
            </a:r>
          </a:p>
          <a:p>
            <a:pPr lvl="1"/>
            <a:r>
              <a:rPr lang="en-US" sz="3600" dirty="0"/>
              <a:t>Ex: 11</a:t>
            </a:r>
            <a:r>
              <a:rPr lang="en-US" sz="3600" dirty="0">
                <a:solidFill>
                  <a:srgbClr val="FF3300"/>
                </a:solidFill>
              </a:rPr>
              <a:t>0</a:t>
            </a:r>
            <a:r>
              <a:rPr lang="en-US" sz="3600" dirty="0">
                <a:solidFill>
                  <a:srgbClr val="0000FF"/>
                </a:solidFill>
              </a:rPr>
              <a:t>01</a:t>
            </a:r>
            <a:r>
              <a:rPr lang="en-US" sz="3600" dirty="0"/>
              <a:t> ROL 2 = </a:t>
            </a:r>
            <a:r>
              <a:rPr lang="en-US" sz="3600" dirty="0">
                <a:solidFill>
                  <a:srgbClr val="FF3300"/>
                </a:solidFill>
              </a:rPr>
              <a:t>0</a:t>
            </a:r>
            <a:r>
              <a:rPr lang="en-US" sz="3600" dirty="0">
                <a:solidFill>
                  <a:srgbClr val="0000FF"/>
                </a:solidFill>
              </a:rPr>
              <a:t>01</a:t>
            </a:r>
            <a:r>
              <a:rPr lang="en-US" sz="3600" dirty="0"/>
              <a:t>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41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 Logical Shift Right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068124"/>
            <a:ext cx="7307920" cy="64357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</a:t>
            </a:r>
            <a:r>
              <a:rPr lang="en-US" sz="3200" b="1" dirty="0" smtClean="0">
                <a:solidFill>
                  <a:srgbClr val="0000FF"/>
                </a:solidFill>
              </a:rPr>
              <a:t>N-</a:t>
            </a:r>
            <a:r>
              <a:rPr lang="en-US" sz="3200" b="1" dirty="0">
                <a:solidFill>
                  <a:srgbClr val="0000FF"/>
                </a:solidFill>
              </a:rPr>
              <a:t>bit shifter </a:t>
            </a:r>
            <a:r>
              <a:rPr lang="en-US" sz="3200" dirty="0"/>
              <a:t>can be built from N </a:t>
            </a:r>
            <a:r>
              <a:rPr lang="en-US" sz="3200" dirty="0" smtClean="0"/>
              <a:t>N:1 </a:t>
            </a:r>
            <a:r>
              <a:rPr lang="en-US" sz="3200" dirty="0"/>
              <a:t>multiplexers. </a:t>
            </a:r>
            <a:endParaRPr lang="en-US" sz="3200" dirty="0" smtClean="0"/>
          </a:p>
          <a:p>
            <a:r>
              <a:rPr lang="en-US" sz="3200" dirty="0" smtClean="0"/>
              <a:t>The </a:t>
            </a:r>
            <a:r>
              <a:rPr lang="en-US" sz="3200" dirty="0"/>
              <a:t>input </a:t>
            </a:r>
            <a:r>
              <a:rPr lang="en-US" sz="3200" dirty="0" smtClean="0"/>
              <a:t>is shifted </a:t>
            </a:r>
            <a:r>
              <a:rPr lang="en-US" sz="3200" dirty="0"/>
              <a:t>by 0 to </a:t>
            </a:r>
            <a:r>
              <a:rPr lang="en-US" sz="3200" dirty="0" smtClean="0"/>
              <a:t>N−1 </a:t>
            </a:r>
            <a:r>
              <a:rPr lang="en-US" sz="3200" dirty="0"/>
              <a:t>bits, depending on the value of the </a:t>
            </a:r>
            <a:r>
              <a:rPr lang="en-US" sz="3200" dirty="0" smtClean="0"/>
              <a:t>log</a:t>
            </a:r>
            <a:r>
              <a:rPr lang="en-US" sz="3200" baseline="-25000" dirty="0" smtClean="0"/>
              <a:t>2</a:t>
            </a:r>
            <a:r>
              <a:rPr lang="en-US" sz="3200" dirty="0" smtClean="0"/>
              <a:t>N-</a:t>
            </a:r>
            <a:r>
              <a:rPr lang="en-US" sz="3200" dirty="0"/>
              <a:t>bit </a:t>
            </a:r>
            <a:r>
              <a:rPr lang="en-US" sz="3200" dirty="0" smtClean="0"/>
              <a:t>select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9861238"/>
              </p:ext>
            </p:extLst>
          </p:nvPr>
        </p:nvGraphicFramePr>
        <p:xfrm>
          <a:off x="1616540" y="4905627"/>
          <a:ext cx="5418667" cy="2555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7" name="VISIO" r:id="rId5" imgW="1046880" imgH="515160" progId="Visio.Drawing.6">
                  <p:embed/>
                </p:oleObj>
              </mc:Choice>
              <mc:Fallback>
                <p:oleObj name="VISIO" r:id="rId5" imgW="1046880" imgH="515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540" y="4905627"/>
                        <a:ext cx="5418667" cy="25558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93211418"/>
              </p:ext>
            </p:extLst>
          </p:nvPr>
        </p:nvGraphicFramePr>
        <p:xfrm>
          <a:off x="8067169" y="1702514"/>
          <a:ext cx="3933049" cy="7044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68" name="VISIO" r:id="rId7" imgW="1354320" imgH="2536560" progId="Visio.Drawing.6">
                  <p:embed/>
                </p:oleObj>
              </mc:Choice>
              <mc:Fallback>
                <p:oleObj name="VISIO" r:id="rId7" imgW="1354320" imgH="25365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7169" y="1702514"/>
                        <a:ext cx="3933049" cy="7044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50875" y="7719019"/>
            <a:ext cx="74162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Depending on the value of the 2-bit </a:t>
            </a:r>
            <a:r>
              <a:rPr lang="en-US" sz="3200" u="sng" dirty="0">
                <a:latin typeface="+mj-lt"/>
              </a:rPr>
              <a:t>shift amount</a:t>
            </a:r>
            <a:r>
              <a:rPr lang="en-US" sz="3200" dirty="0">
                <a:latin typeface="+mj-lt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+mj-lt"/>
              </a:rPr>
              <a:t>shamt</a:t>
            </a:r>
            <a:r>
              <a:rPr lang="en-US" sz="3200" baseline="-25000" dirty="0">
                <a:solidFill>
                  <a:srgbClr val="0000FF"/>
                </a:solidFill>
                <a:latin typeface="+mj-lt"/>
              </a:rPr>
              <a:t>1:0</a:t>
            </a:r>
            <a:r>
              <a:rPr lang="en-US" sz="3200" dirty="0">
                <a:latin typeface="+mj-lt"/>
              </a:rPr>
              <a:t>, the output Y receives the input A shifted by 0 to 3 bits.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370577" y="8776660"/>
            <a:ext cx="526881" cy="294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43471" y="9040813"/>
            <a:ext cx="2058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(Ground)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70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4400" dirty="0" smtClean="0"/>
              <a:t>You can read </a:t>
            </a:r>
            <a:r>
              <a:rPr lang="en-US" sz="4400" b="1" dirty="0" smtClean="0"/>
              <a:t>Chapter 5 </a:t>
            </a:r>
            <a:r>
              <a:rPr lang="en-US" sz="4400" dirty="0" smtClean="0"/>
              <a:t>of your book </a:t>
            </a:r>
            <a:endParaRPr lang="en-US" sz="4400" b="1" dirty="0" smtClean="0"/>
          </a:p>
          <a:p>
            <a:pPr lvl="1"/>
            <a:r>
              <a:rPr lang="en-US" sz="4000" b="1" dirty="0" smtClean="0"/>
              <a:t> From Section 5.1 to 5.2.5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16" y="4922543"/>
            <a:ext cx="2859121" cy="35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445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Adders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9" name="Object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75867547"/>
              </p:ext>
            </p:extLst>
          </p:nvPr>
        </p:nvGraphicFramePr>
        <p:xfrm>
          <a:off x="2998688" y="1614670"/>
          <a:ext cx="7564856" cy="80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3" name="VISIO" r:id="rId4" imgW="2510280" imgH="2660400" progId="Visio.Drawing.6">
                  <p:embed/>
                </p:oleObj>
              </mc:Choice>
              <mc:Fallback>
                <p:oleObj name="VISIO" r:id="rId4" imgW="2510280" imgH="26604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688" y="1614670"/>
                        <a:ext cx="7564856" cy="8017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321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Multibit</a:t>
            </a:r>
            <a:r>
              <a:rPr lang="en-US" dirty="0">
                <a:solidFill>
                  <a:srgbClr val="000000"/>
                </a:solidFill>
              </a:rPr>
              <a:t> Adders </a:t>
            </a:r>
            <a:r>
              <a:rPr lang="en-US" dirty="0" smtClean="0">
                <a:solidFill>
                  <a:srgbClr val="000000"/>
                </a:solidFill>
              </a:rPr>
              <a:t>- Carry Propagate Adders (CPAs)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170068"/>
            <a:ext cx="11952260" cy="7201087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b="1" dirty="0" smtClean="0"/>
              <a:t>N-</a:t>
            </a:r>
            <a:r>
              <a:rPr lang="en-US" b="1" dirty="0"/>
              <a:t>bit adder </a:t>
            </a:r>
            <a:r>
              <a:rPr lang="en-US" dirty="0" smtClean="0"/>
              <a:t>sums </a:t>
            </a:r>
            <a:r>
              <a:rPr lang="en-US" dirty="0"/>
              <a:t>two </a:t>
            </a:r>
            <a:r>
              <a:rPr lang="en-US" i="1" dirty="0" smtClean="0"/>
              <a:t>N-</a:t>
            </a:r>
            <a:r>
              <a:rPr lang="en-US" i="1" dirty="0"/>
              <a:t>bit </a:t>
            </a:r>
            <a:r>
              <a:rPr lang="en-US" dirty="0" smtClean="0"/>
              <a:t>inputs </a:t>
            </a:r>
            <a:r>
              <a:rPr lang="en-US" dirty="0"/>
              <a:t>A </a:t>
            </a:r>
            <a:r>
              <a:rPr lang="en-US" dirty="0" smtClean="0"/>
              <a:t>and B, </a:t>
            </a:r>
            <a:r>
              <a:rPr lang="en-US" dirty="0"/>
              <a:t>and a carry in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  </a:t>
            </a:r>
            <a:r>
              <a:rPr lang="en-US" dirty="0" smtClean="0"/>
              <a:t>to produce </a:t>
            </a:r>
            <a:r>
              <a:rPr lang="en-US" dirty="0"/>
              <a:t>an </a:t>
            </a:r>
            <a:r>
              <a:rPr lang="en-US" i="1" dirty="0" smtClean="0"/>
              <a:t>N-</a:t>
            </a:r>
            <a:r>
              <a:rPr lang="en-US" i="1" dirty="0"/>
              <a:t>bit </a:t>
            </a:r>
            <a:r>
              <a:rPr lang="en-US" dirty="0"/>
              <a:t>result </a:t>
            </a:r>
            <a:r>
              <a:rPr lang="en-US" dirty="0" smtClean="0"/>
              <a:t>S </a:t>
            </a:r>
            <a:r>
              <a:rPr lang="en-US" dirty="0"/>
              <a:t>and a carry out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out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Multibit</a:t>
            </a:r>
            <a:r>
              <a:rPr lang="en-US" dirty="0" smtClean="0"/>
              <a:t> adder is commonly </a:t>
            </a:r>
            <a:r>
              <a:rPr lang="en-US" dirty="0"/>
              <a:t>called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0000FF"/>
                </a:solidFill>
              </a:rPr>
              <a:t>carry </a:t>
            </a:r>
            <a:r>
              <a:rPr lang="en-US" b="1" dirty="0">
                <a:solidFill>
                  <a:srgbClr val="0000FF"/>
                </a:solidFill>
              </a:rPr>
              <a:t>propagate adder </a:t>
            </a:r>
            <a:r>
              <a:rPr lang="en-US" dirty="0" smtClean="0"/>
              <a:t>(CPA) </a:t>
            </a:r>
          </a:p>
          <a:p>
            <a:pPr lvl="1"/>
            <a:r>
              <a:rPr lang="en-US" dirty="0" smtClean="0"/>
              <a:t>because </a:t>
            </a:r>
            <a:r>
              <a:rPr lang="en-US" dirty="0"/>
              <a:t>the carry out of one bit </a:t>
            </a:r>
            <a:r>
              <a:rPr lang="en-US" dirty="0" smtClean="0"/>
              <a:t>propagates into </a:t>
            </a:r>
            <a:r>
              <a:rPr lang="en-US" dirty="0"/>
              <a:t>the next </a:t>
            </a:r>
            <a:r>
              <a:rPr lang="en-US" dirty="0" smtClean="0"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43211010"/>
              </p:ext>
            </p:extLst>
          </p:nvPr>
        </p:nvGraphicFramePr>
        <p:xfrm>
          <a:off x="4246323" y="3472494"/>
          <a:ext cx="3901440" cy="285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4" name="VISIO" r:id="rId4" imgW="1050120" imgH="802080" progId="Visio.Drawing.6">
                  <p:embed/>
                </p:oleObj>
              </mc:Choice>
              <mc:Fallback>
                <p:oleObj name="VISIO" r:id="rId4" imgW="1050120" imgH="8020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6323" y="3472494"/>
                        <a:ext cx="3901440" cy="2851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89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CPAs: </a:t>
            </a:r>
            <a:r>
              <a:rPr lang="en-US" dirty="0" smtClean="0"/>
              <a:t>Ripple</a:t>
            </a:r>
            <a:r>
              <a:rPr lang="en-US" dirty="0" smtClean="0"/>
              <a:t>-Carry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016125"/>
            <a:ext cx="11703050" cy="7181846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 smtClean="0"/>
              <a:t>Chain together </a:t>
            </a:r>
            <a:r>
              <a:rPr lang="en-US" dirty="0"/>
              <a:t>N </a:t>
            </a:r>
            <a:r>
              <a:rPr lang="en-US" dirty="0" smtClean="0"/>
              <a:t>full </a:t>
            </a:r>
            <a:r>
              <a:rPr lang="en-US" dirty="0"/>
              <a:t>adders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C</a:t>
            </a:r>
            <a:r>
              <a:rPr lang="en-US" baseline="-25000" dirty="0" err="1"/>
              <a:t>out</a:t>
            </a:r>
            <a:r>
              <a:rPr lang="en-US" dirty="0"/>
              <a:t>  of one stage acts as the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  of the </a:t>
            </a:r>
            <a:r>
              <a:rPr lang="en-US" dirty="0" smtClean="0"/>
              <a:t>next stage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ripple-carry adder </a:t>
            </a:r>
            <a:r>
              <a:rPr lang="en-US" dirty="0" smtClean="0"/>
              <a:t>is </a:t>
            </a:r>
            <a:r>
              <a:rPr lang="en-US" b="1" dirty="0" smtClean="0">
                <a:solidFill>
                  <a:srgbClr val="0000FF"/>
                </a:solidFill>
              </a:rPr>
              <a:t>slow </a:t>
            </a:r>
            <a:r>
              <a:rPr lang="en-US" dirty="0"/>
              <a:t>when N is large. </a:t>
            </a:r>
          </a:p>
          <a:p>
            <a:pPr lvl="1"/>
            <a:r>
              <a:rPr lang="en-US" sz="3600" dirty="0" smtClean="0"/>
              <a:t>For an </a:t>
            </a:r>
            <a:r>
              <a:rPr lang="en-US" sz="3600" u="sng" dirty="0" smtClean="0"/>
              <a:t>32-bit adder</a:t>
            </a:r>
            <a:r>
              <a:rPr lang="en-US" sz="3600" dirty="0" smtClean="0"/>
              <a:t>, S</a:t>
            </a:r>
            <a:r>
              <a:rPr lang="en-US" sz="3600" baseline="-25000" dirty="0" smtClean="0"/>
              <a:t>31</a:t>
            </a:r>
            <a:r>
              <a:rPr lang="en-US" sz="3600" dirty="0" smtClean="0"/>
              <a:t> </a:t>
            </a:r>
            <a:r>
              <a:rPr lang="en-US" sz="3600" dirty="0"/>
              <a:t>depends on C</a:t>
            </a:r>
            <a:r>
              <a:rPr lang="en-US" sz="3600" baseline="-25000" dirty="0"/>
              <a:t>30</a:t>
            </a:r>
            <a:r>
              <a:rPr lang="en-US" sz="3600" dirty="0"/>
              <a:t>, which depends on C</a:t>
            </a:r>
            <a:r>
              <a:rPr lang="en-US" sz="3600" baseline="-25000" dirty="0"/>
              <a:t>29</a:t>
            </a:r>
            <a:r>
              <a:rPr lang="en-US" sz="3600" dirty="0"/>
              <a:t>, which depends on C</a:t>
            </a:r>
            <a:r>
              <a:rPr lang="en-US" sz="3600" baseline="-25000" dirty="0"/>
              <a:t>28</a:t>
            </a:r>
            <a:r>
              <a:rPr lang="en-US" sz="3600" dirty="0"/>
              <a:t>, and so forth all the way back to </a:t>
            </a:r>
            <a:r>
              <a:rPr lang="en-US" sz="3600" dirty="0" err="1"/>
              <a:t>C</a:t>
            </a:r>
            <a:r>
              <a:rPr lang="en-US" sz="3600" baseline="-25000" dirty="0" err="1"/>
              <a:t>in</a:t>
            </a:r>
            <a:r>
              <a:rPr lang="en-US" sz="3600" dirty="0"/>
              <a:t>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16873740"/>
              </p:ext>
            </p:extLst>
          </p:nvPr>
        </p:nvGraphicFramePr>
        <p:xfrm>
          <a:off x="650875" y="3568303"/>
          <a:ext cx="11595947" cy="253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1" name="VISIO" r:id="rId4" imgW="3135960" imgH="684360" progId="Visio.Drawing.6">
                  <p:embed/>
                </p:oleObj>
              </mc:Choice>
              <mc:Fallback>
                <p:oleObj name="VISIO" r:id="rId4" imgW="3135960" imgH="68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3568303"/>
                        <a:ext cx="11595947" cy="2530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8465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CPAs: </a:t>
            </a:r>
            <a:r>
              <a:rPr lang="en-US" dirty="0" smtClean="0"/>
              <a:t>Ripple</a:t>
            </a:r>
            <a:r>
              <a:rPr lang="en-US" dirty="0"/>
              <a:t>-Carry Adder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016125"/>
            <a:ext cx="11703050" cy="7181846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fundamental reason that large ripple-carry adders are </a:t>
            </a:r>
            <a:r>
              <a:rPr lang="en-US" b="1" dirty="0">
                <a:solidFill>
                  <a:srgbClr val="0000FF"/>
                </a:solidFill>
              </a:rPr>
              <a:t>slow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that </a:t>
            </a:r>
            <a:r>
              <a:rPr lang="en-US" i="1" dirty="0" smtClean="0"/>
              <a:t>the carry </a:t>
            </a:r>
            <a:r>
              <a:rPr lang="en-US" i="1" dirty="0"/>
              <a:t>signals must propagate </a:t>
            </a:r>
            <a:r>
              <a:rPr lang="en-US" dirty="0"/>
              <a:t>through </a:t>
            </a:r>
            <a:r>
              <a:rPr lang="en-US" b="1" u="sng" dirty="0"/>
              <a:t>every bit</a:t>
            </a:r>
            <a:r>
              <a:rPr lang="en-US" dirty="0"/>
              <a:t> in the adder.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58528672"/>
              </p:ext>
            </p:extLst>
          </p:nvPr>
        </p:nvGraphicFramePr>
        <p:xfrm>
          <a:off x="650875" y="4126339"/>
          <a:ext cx="11595947" cy="253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8" name="VISIO" r:id="rId4" imgW="3135960" imgH="684360" progId="Visio.Drawing.6">
                  <p:embed/>
                </p:oleObj>
              </mc:Choice>
              <mc:Fallback>
                <p:oleObj name="VISIO" r:id="rId4" imgW="3135960" imgH="6843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4126339"/>
                        <a:ext cx="11595947" cy="2530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5945711"/>
            <a:ext cx="13004799" cy="2788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7672" indent="-487672" algn="ctr">
              <a:spcBef>
                <a:spcPct val="20000"/>
              </a:spcBef>
            </a:pPr>
            <a:endParaRPr lang="en-US" sz="4400" i="1" dirty="0">
              <a:latin typeface="+mn-lt"/>
              <a:cs typeface="Arial" charset="0"/>
            </a:endParaRPr>
          </a:p>
          <a:p>
            <a:pPr marL="487672" indent="-487672" algn="ctr">
              <a:spcBef>
                <a:spcPct val="20000"/>
              </a:spcBef>
            </a:pPr>
            <a:r>
              <a:rPr lang="en-US" sz="4000" b="1" dirty="0" err="1" smtClean="0">
                <a:solidFill>
                  <a:srgbClr val="0000FF"/>
                </a:solidFill>
                <a:latin typeface="+mn-lt"/>
                <a:cs typeface="Arial" charset="0"/>
              </a:rPr>
              <a:t>tripple</a:t>
            </a:r>
            <a:r>
              <a:rPr lang="en-US" sz="4000" b="1" dirty="0" smtClean="0">
                <a:solidFill>
                  <a:srgbClr val="0000FF"/>
                </a:solidFill>
                <a:latin typeface="+mn-lt"/>
                <a:cs typeface="Arial" charset="0"/>
              </a:rPr>
              <a:t> </a:t>
            </a:r>
            <a:r>
              <a:rPr lang="en-US" sz="4000" b="1" dirty="0">
                <a:solidFill>
                  <a:srgbClr val="0000FF"/>
                </a:solidFill>
                <a:latin typeface="+mn-lt"/>
                <a:cs typeface="Arial" charset="0"/>
              </a:rPr>
              <a:t>= </a:t>
            </a:r>
            <a:r>
              <a:rPr lang="en-US" sz="4000" b="1" dirty="0" err="1">
                <a:solidFill>
                  <a:srgbClr val="0000FF"/>
                </a:solidFill>
                <a:latin typeface="+mn-lt"/>
                <a:cs typeface="Arial" charset="0"/>
              </a:rPr>
              <a:t>Nt</a:t>
            </a:r>
            <a:r>
              <a:rPr lang="en-US" sz="4000" b="1" baseline="-25000" dirty="0" err="1">
                <a:solidFill>
                  <a:srgbClr val="0000FF"/>
                </a:solidFill>
                <a:latin typeface="+mn-lt"/>
                <a:cs typeface="Arial" charset="0"/>
              </a:rPr>
              <a:t>FA</a:t>
            </a:r>
            <a:endParaRPr lang="en-US" sz="4000" b="1" baseline="-25000" dirty="0">
              <a:solidFill>
                <a:srgbClr val="0000FF"/>
              </a:solidFill>
              <a:latin typeface="+mn-lt"/>
              <a:cs typeface="Arial" charset="0"/>
            </a:endParaRPr>
          </a:p>
          <a:p>
            <a:pPr marL="487672" indent="-487672" algn="ctr">
              <a:spcBef>
                <a:spcPct val="20000"/>
              </a:spcBef>
            </a:pPr>
            <a:r>
              <a:rPr lang="en-US" sz="4400" i="1" baseline="-25000" dirty="0">
                <a:latin typeface="+mn-lt"/>
                <a:cs typeface="Arial" charset="0"/>
              </a:rPr>
              <a:t>		</a:t>
            </a:r>
          </a:p>
          <a:p>
            <a:pPr marL="487672" indent="-487672" algn="ctr">
              <a:spcBef>
                <a:spcPct val="20000"/>
              </a:spcBef>
            </a:pPr>
            <a:r>
              <a:rPr lang="en-US" sz="3600" i="1" baseline="-25000" dirty="0">
                <a:latin typeface="+mn-lt"/>
                <a:cs typeface="Arial" charset="0"/>
              </a:rPr>
              <a:t>	    </a:t>
            </a:r>
            <a:r>
              <a:rPr lang="en-US" sz="3600" dirty="0">
                <a:latin typeface="+mn-lt"/>
                <a:cs typeface="Arial" charset="0"/>
              </a:rPr>
              <a:t>where </a:t>
            </a:r>
            <a:r>
              <a:rPr lang="en-US" sz="3600" b="1" i="1" dirty="0" err="1">
                <a:solidFill>
                  <a:srgbClr val="0000FF"/>
                </a:solidFill>
                <a:latin typeface="+mn-lt"/>
                <a:cs typeface="Arial" charset="0"/>
              </a:rPr>
              <a:t>t</a:t>
            </a:r>
            <a:r>
              <a:rPr lang="en-US" sz="3600" b="1" i="1" baseline="-25000" dirty="0" err="1">
                <a:solidFill>
                  <a:srgbClr val="0000FF"/>
                </a:solidFill>
                <a:latin typeface="+mn-lt"/>
                <a:cs typeface="Arial" charset="0"/>
              </a:rPr>
              <a:t>FA</a:t>
            </a:r>
            <a:r>
              <a:rPr lang="en-US" sz="3600" b="1" dirty="0">
                <a:latin typeface="+mn-lt"/>
                <a:cs typeface="Arial" charset="0"/>
              </a:rPr>
              <a:t> </a:t>
            </a:r>
            <a:r>
              <a:rPr lang="en-US" sz="3600" dirty="0">
                <a:latin typeface="+mn-lt"/>
                <a:cs typeface="Arial" charset="0"/>
              </a:rPr>
              <a:t>is the delay of a 1-bit full adder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8427745" y="5330204"/>
            <a:ext cx="1212210" cy="19243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115579" y="5328663"/>
            <a:ext cx="1212210" cy="19243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193654" y="5330204"/>
            <a:ext cx="2233537" cy="17702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518541" y="5347906"/>
            <a:ext cx="598016" cy="1541"/>
          </a:xfrm>
          <a:prstGeom prst="straightConnector1">
            <a:avLst/>
          </a:prstGeom>
          <a:ln w="57150" cmpd="sng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2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Subtracter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065" y="1654864"/>
            <a:ext cx="11949859" cy="7543105"/>
          </a:xfrm>
        </p:spPr>
        <p:txBody>
          <a:bodyPr/>
          <a:lstStyle/>
          <a:p>
            <a:r>
              <a:rPr lang="en-US" dirty="0" smtClean="0"/>
              <a:t>Subtraction </a:t>
            </a:r>
            <a:r>
              <a:rPr lang="en-US" dirty="0"/>
              <a:t>is </a:t>
            </a:r>
            <a:r>
              <a:rPr lang="en-US" dirty="0" smtClean="0"/>
              <a:t>almost as </a:t>
            </a:r>
            <a:r>
              <a:rPr lang="en-US" dirty="0"/>
              <a:t>easy: </a:t>
            </a:r>
            <a:endParaRPr lang="en-US" dirty="0" smtClean="0"/>
          </a:p>
          <a:p>
            <a:pPr lvl="1"/>
            <a:r>
              <a:rPr lang="en-US" dirty="0" smtClean="0"/>
              <a:t>flip </a:t>
            </a:r>
            <a:r>
              <a:rPr lang="en-US" dirty="0"/>
              <a:t>the sign of the second number, then add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Flipping </a:t>
            </a:r>
            <a:r>
              <a:rPr lang="en-US" dirty="0"/>
              <a:t>the sign of </a:t>
            </a:r>
            <a:r>
              <a:rPr lang="en-US" b="1" dirty="0" smtClean="0">
                <a:solidFill>
                  <a:srgbClr val="0000FF"/>
                </a:solidFill>
              </a:rPr>
              <a:t>a two</a:t>
            </a:r>
            <a:r>
              <a:rPr lang="en-US" b="1" dirty="0">
                <a:solidFill>
                  <a:srgbClr val="0000FF"/>
                </a:solidFill>
              </a:rPr>
              <a:t>’ s complement</a:t>
            </a:r>
            <a:r>
              <a:rPr lang="en-US" dirty="0"/>
              <a:t> number is done by inverting the bits and adding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0541680"/>
              </p:ext>
            </p:extLst>
          </p:nvPr>
        </p:nvGraphicFramePr>
        <p:xfrm>
          <a:off x="3117111" y="2282322"/>
          <a:ext cx="7651368" cy="56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7" name="VISIO" r:id="rId4" imgW="1942560" imgH="1428840" progId="Visio.Drawing.6">
                  <p:embed/>
                </p:oleObj>
              </mc:Choice>
              <mc:Fallback>
                <p:oleObj name="VISIO" r:id="rId4" imgW="1942560" imgH="14288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7111" y="2282322"/>
                        <a:ext cx="7651368" cy="562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5812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Comparator: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016125"/>
            <a:ext cx="11703050" cy="6435725"/>
          </a:xfrm>
        </p:spPr>
        <p:txBody>
          <a:bodyPr/>
          <a:lstStyle/>
          <a:p>
            <a:r>
              <a:rPr lang="en-US" dirty="0"/>
              <a:t> A comparator  determines whether two binary numbers are </a:t>
            </a:r>
            <a:r>
              <a:rPr lang="en-US" b="1" dirty="0"/>
              <a:t>equal</a:t>
            </a:r>
            <a:r>
              <a:rPr lang="en-US" dirty="0"/>
              <a:t> or if </a:t>
            </a:r>
            <a:r>
              <a:rPr lang="en-US" dirty="0" smtClean="0"/>
              <a:t>one </a:t>
            </a:r>
            <a:r>
              <a:rPr lang="en-US" b="1" dirty="0" smtClean="0"/>
              <a:t>is </a:t>
            </a:r>
            <a:r>
              <a:rPr lang="en-US" b="1" dirty="0"/>
              <a:t>greater or less than </a:t>
            </a:r>
            <a:r>
              <a:rPr lang="en-US" dirty="0"/>
              <a:t>the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1539336"/>
              </p:ext>
            </p:extLst>
          </p:nvPr>
        </p:nvGraphicFramePr>
        <p:xfrm>
          <a:off x="2261916" y="3559722"/>
          <a:ext cx="9205975" cy="5481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3" name="VISIO" r:id="rId4" imgW="2836080" imgH="1689480" progId="Visio.Drawing.6">
                  <p:embed/>
                </p:oleObj>
              </mc:Choice>
              <mc:Fallback>
                <p:oleObj name="VISIO" r:id="rId4" imgW="2836080" imgH="1689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916" y="3559722"/>
                        <a:ext cx="9205975" cy="5481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8288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Comparator: Less Than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828049"/>
            <a:ext cx="11703050" cy="7731876"/>
          </a:xfrm>
        </p:spPr>
        <p:txBody>
          <a:bodyPr>
            <a:normAutofit/>
          </a:bodyPr>
          <a:lstStyle/>
          <a:p>
            <a:r>
              <a:rPr lang="en-US" dirty="0" smtClean="0"/>
              <a:t>Compute A </a:t>
            </a:r>
            <a:r>
              <a:rPr lang="en-US" dirty="0"/>
              <a:t>− </a:t>
            </a:r>
            <a:r>
              <a:rPr lang="en-US" dirty="0" smtClean="0"/>
              <a:t>B </a:t>
            </a:r>
            <a:r>
              <a:rPr lang="en-US" dirty="0"/>
              <a:t>and looking at </a:t>
            </a:r>
            <a:r>
              <a:rPr lang="en-US" b="1" dirty="0">
                <a:solidFill>
                  <a:srgbClr val="000000"/>
                </a:solidFill>
              </a:rPr>
              <a:t>the sign </a:t>
            </a:r>
            <a:r>
              <a:rPr lang="en-US" dirty="0"/>
              <a:t>(most significant bit) of the </a:t>
            </a:r>
            <a:r>
              <a:rPr lang="en-US" dirty="0" smtClean="0"/>
              <a:t>result. </a:t>
            </a:r>
          </a:p>
          <a:p>
            <a:pPr lvl="1"/>
            <a:r>
              <a:rPr lang="en-US" dirty="0"/>
              <a:t>If the result is negative (i.e., the sign bit is 1)</a:t>
            </a:r>
            <a:r>
              <a:rPr lang="en-US" dirty="0" smtClean="0"/>
              <a:t>, then </a:t>
            </a:r>
            <a:r>
              <a:rPr lang="en-US" dirty="0"/>
              <a:t>A is less than B. </a:t>
            </a:r>
            <a:r>
              <a:rPr lang="en-US" dirty="0" smtClean="0"/>
              <a:t>Otherwise </a:t>
            </a:r>
            <a:r>
              <a:rPr lang="en-US" dirty="0"/>
              <a:t>A is greater than or equal to B.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comparator</a:t>
            </a:r>
            <a:r>
              <a:rPr lang="en-US" dirty="0" smtClean="0"/>
              <a:t>, however</a:t>
            </a:r>
            <a:r>
              <a:rPr lang="en-US" dirty="0"/>
              <a:t>, functions </a:t>
            </a:r>
            <a:r>
              <a:rPr lang="en-US" b="1" dirty="0"/>
              <a:t>incorrectly</a:t>
            </a:r>
            <a:r>
              <a:rPr lang="en-US" dirty="0"/>
              <a:t> upon </a:t>
            </a:r>
            <a:r>
              <a:rPr lang="en-US" b="1" dirty="0">
                <a:solidFill>
                  <a:srgbClr val="0000FF"/>
                </a:solidFill>
              </a:rPr>
              <a:t>overflow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57801903"/>
              </p:ext>
            </p:extLst>
          </p:nvPr>
        </p:nvGraphicFramePr>
        <p:xfrm>
          <a:off x="5368359" y="4062308"/>
          <a:ext cx="2500512" cy="4011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97" name="VISIO" r:id="rId4" imgW="591120" imgH="990720" progId="Visio.Drawing.6">
                  <p:embed/>
                </p:oleObj>
              </mc:Choice>
              <mc:Fallback>
                <p:oleObj name="VISIO" r:id="rId4" imgW="591120" imgH="9907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8359" y="4062308"/>
                        <a:ext cx="2500512" cy="4011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6330430" y="7158252"/>
            <a:ext cx="2597592" cy="3271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070074" y="7192989"/>
            <a:ext cx="3456096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+mn-lt"/>
              </a:rPr>
              <a:t>Sign bit</a:t>
            </a:r>
            <a:endParaRPr lang="en-US" sz="32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2456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inan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4881</TotalTime>
  <Words>1043</Words>
  <Application>Microsoft Macintosh PowerPoint</Application>
  <PresentationFormat>Custom</PresentationFormat>
  <Paragraphs>225</Paragraphs>
  <Slides>27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SinanMain</vt:lpstr>
      <vt:lpstr>VISIO</vt:lpstr>
      <vt:lpstr>Visio</vt:lpstr>
      <vt:lpstr>Arithmetic/Logical Unit (ALU)</vt:lpstr>
      <vt:lpstr>Arithmetic Circuits</vt:lpstr>
      <vt:lpstr>1-Bit Adders</vt:lpstr>
      <vt:lpstr>Multibit Adders - Carry Propagate Adders (CPAs)</vt:lpstr>
      <vt:lpstr>CPAs: Ripple-Carry Adder</vt:lpstr>
      <vt:lpstr>CPAs: Ripple-Carry Adder</vt:lpstr>
      <vt:lpstr>Subtracter</vt:lpstr>
      <vt:lpstr>Comparator: Equality</vt:lpstr>
      <vt:lpstr>Comparator: Less Than</vt:lpstr>
      <vt:lpstr>Arithmetic/Logical Unit</vt:lpstr>
      <vt:lpstr>ALU: Arithmetic/Logical Unit</vt:lpstr>
      <vt:lpstr>ALU Implementation</vt:lpstr>
      <vt:lpstr>ALU Implementation</vt:lpstr>
      <vt:lpstr>ALU Implementation</vt:lpstr>
      <vt:lpstr>ALU with Status Flags</vt:lpstr>
      <vt:lpstr>ALU with Status Flags</vt:lpstr>
      <vt:lpstr>ALU with Status Flags: Negative</vt:lpstr>
      <vt:lpstr>ALU with Status Flags: Zero</vt:lpstr>
      <vt:lpstr>ALU with Status Flags: Carry</vt:lpstr>
      <vt:lpstr>ALU with Status Flags: oVerflow</vt:lpstr>
      <vt:lpstr>ALU with Status Flags: oVerflow</vt:lpstr>
      <vt:lpstr>ALU with Status Flags: oVerflow</vt:lpstr>
      <vt:lpstr>ALU with Status Flags: oVerflow</vt:lpstr>
      <vt:lpstr>Shifters/Rotators</vt:lpstr>
      <vt:lpstr>Shifters/Rotators</vt:lpstr>
      <vt:lpstr>Example: Logical Shift Right Implementation</vt:lpstr>
      <vt:lpstr>Further Reading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Kasim Sinan YILDIRIM</dc:creator>
  <cp:lastModifiedBy>Kasim Sinan YILDIRIM</cp:lastModifiedBy>
  <cp:revision>347</cp:revision>
  <dcterms:created xsi:type="dcterms:W3CDTF">2018-02-12T20:52:03Z</dcterms:created>
  <dcterms:modified xsi:type="dcterms:W3CDTF">2019-03-05T08:29:29Z</dcterms:modified>
</cp:coreProperties>
</file>