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29.xml" ContentType="application/vnd.openxmlformats-officedocument.presentationml.tags+xml"/>
  <Override PartName="/ppt/notesSlides/notesSlide16.xml" ContentType="application/vnd.openxmlformats-officedocument.presentationml.notesSlide+xml"/>
  <Override PartName="/ppt/tags/tag30.xml" ContentType="application/vnd.openxmlformats-officedocument.presentationml.tags+xml"/>
  <Override PartName="/ppt/notesSlides/notesSlide17.xml" ContentType="application/vnd.openxmlformats-officedocument.presentationml.notesSlide+xml"/>
  <Override PartName="/ppt/tags/tag31.xml" ContentType="application/vnd.openxmlformats-officedocument.presentationml.tags+xml"/>
  <Override PartName="/ppt/notesSlides/notesSlide1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1.bin" ContentType="application/vnd.openxmlformats-officedocument.oleObject"/>
  <Override PartName="/ppt/tags/tag35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38" r:id="rId1"/>
  </p:sldMasterIdLst>
  <p:notesMasterIdLst>
    <p:notesMasterId r:id="rId32"/>
  </p:notesMasterIdLst>
  <p:handoutMasterIdLst>
    <p:handoutMasterId r:id="rId33"/>
  </p:handoutMasterIdLst>
  <p:sldIdLst>
    <p:sldId id="256" r:id="rId2"/>
    <p:sldId id="567" r:id="rId3"/>
    <p:sldId id="568" r:id="rId4"/>
    <p:sldId id="571" r:id="rId5"/>
    <p:sldId id="573" r:id="rId6"/>
    <p:sldId id="574" r:id="rId7"/>
    <p:sldId id="652" r:id="rId8"/>
    <p:sldId id="653" r:id="rId9"/>
    <p:sldId id="654" r:id="rId10"/>
    <p:sldId id="655" r:id="rId11"/>
    <p:sldId id="612" r:id="rId12"/>
    <p:sldId id="611" r:id="rId13"/>
    <p:sldId id="607" r:id="rId14"/>
    <p:sldId id="656" r:id="rId15"/>
    <p:sldId id="619" r:id="rId16"/>
    <p:sldId id="620" r:id="rId17"/>
    <p:sldId id="623" r:id="rId18"/>
    <p:sldId id="626" r:id="rId19"/>
    <p:sldId id="629" r:id="rId20"/>
    <p:sldId id="630" r:id="rId21"/>
    <p:sldId id="631" r:id="rId22"/>
    <p:sldId id="635" r:id="rId23"/>
    <p:sldId id="637" r:id="rId24"/>
    <p:sldId id="649" r:id="rId25"/>
    <p:sldId id="650" r:id="rId26"/>
    <p:sldId id="651" r:id="rId27"/>
    <p:sldId id="657" r:id="rId28"/>
    <p:sldId id="658" r:id="rId29"/>
    <p:sldId id="659" r:id="rId30"/>
    <p:sldId id="421" r:id="rId31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6987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3978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0965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7957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4946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1936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198927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5917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59" autoAdjust="0"/>
    <p:restoredTop sz="97739" autoAdjust="0"/>
  </p:normalViewPr>
  <p:slideViewPr>
    <p:cSldViewPr snapToGrid="0" snapToObjects="1">
      <p:cViewPr>
        <p:scale>
          <a:sx n="75" d="100"/>
          <a:sy n="75" d="100"/>
        </p:scale>
        <p:origin x="-1048" y="1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74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85D88-6122-954E-96E5-22CA5CDCCCF0}" type="datetimeFigureOut">
              <a:rPr lang="en-US" smtClean="0"/>
              <a:t>29/04/19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0CF53-C40C-644A-8546-76A120E70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979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0440D-0A98-6645-89B6-4A0D7CC97562}" type="datetimeFigureOut">
              <a:rPr lang="en-US" smtClean="0"/>
              <a:t>29/04/19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C6139-1EE3-B54F-8CE9-9D8048FD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3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75B6C-FB4E-4BED-A01F-066E2E4A6A10}" type="slidenum">
              <a:rPr lang="en-US"/>
              <a:pPr/>
              <a:t>2</a:t>
            </a:fld>
            <a:endParaRPr lang="en-US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2B0AF-3D46-49E9-B250-922758483AB7}" type="slidenum">
              <a:rPr lang="en-US"/>
              <a:pPr/>
              <a:t>16</a:t>
            </a:fld>
            <a:endParaRPr 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A10D1-CBFD-4F4A-B5DC-0D039A893BB6}" type="slidenum">
              <a:rPr lang="en-US"/>
              <a:pPr/>
              <a:t>17</a:t>
            </a:fld>
            <a:endParaRPr lang="en-US"/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A10D1-CBFD-4F4A-B5DC-0D039A893BB6}" type="slidenum">
              <a:rPr lang="en-US"/>
              <a:pPr/>
              <a:t>18</a:t>
            </a:fld>
            <a:endParaRPr lang="en-US"/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19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20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C153-F05A-416A-B451-4A23C867EF09}" type="slidenum">
              <a:rPr lang="en-US"/>
              <a:pPr/>
              <a:t>21</a:t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C153-F05A-416A-B451-4A23C867EF09}" type="slidenum">
              <a:rPr lang="en-US"/>
              <a:pPr/>
              <a:t>22</a:t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9C153-F05A-416A-B451-4A23C867EF09}" type="slidenum">
              <a:rPr lang="en-US"/>
              <a:pPr/>
              <a:t>23</a:t>
            </a:fld>
            <a:endParaRPr lang="en-US"/>
          </a:p>
        </p:txBody>
      </p:sp>
      <p:sp>
        <p:nvSpPr>
          <p:cNvPr id="122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B009B-3AFA-4A89-A9D5-F5A06826A0F7}" type="slidenum">
              <a:rPr lang="en-US"/>
              <a:pPr/>
              <a:t>24</a:t>
            </a:fld>
            <a:endParaRPr lang="en-US"/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59DDD-6FC0-4454-BF32-58CF3FE8C66B}" type="slidenum">
              <a:rPr lang="en-US"/>
              <a:pPr/>
              <a:t>25</a:t>
            </a:fld>
            <a:endParaRPr lang="en-US"/>
          </a:p>
        </p:txBody>
      </p:sp>
      <p:sp>
        <p:nvSpPr>
          <p:cNvPr id="121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75B6C-FB4E-4BED-A01F-066E2E4A6A10}" type="slidenum">
              <a:rPr lang="en-US"/>
              <a:pPr/>
              <a:t>3</a:t>
            </a:fld>
            <a:endParaRPr lang="en-US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B009B-3AFA-4A89-A9D5-F5A06826A0F7}" type="slidenum">
              <a:rPr lang="en-US"/>
              <a:pPr/>
              <a:t>26</a:t>
            </a:fld>
            <a:endParaRPr lang="en-US"/>
          </a:p>
        </p:txBody>
      </p:sp>
      <p:sp>
        <p:nvSpPr>
          <p:cNvPr id="121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4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5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6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11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CAF80F-8A72-497D-8F1B-8E720A98BE07}" type="slidenum">
              <a:rPr lang="en-US"/>
              <a:pPr/>
              <a:t>12</a:t>
            </a:fld>
            <a:endParaRPr lang="en-US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AF3664-5EDD-4FE6-ACDD-3EAE8351D77D}" type="slidenum">
              <a:rPr lang="en-US"/>
              <a:pPr/>
              <a:t>13</a:t>
            </a:fld>
            <a:endParaRPr lang="en-US"/>
          </a:p>
        </p:txBody>
      </p:sp>
      <p:sp>
        <p:nvSpPr>
          <p:cNvPr id="120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DDC6C-1D2A-4A52-B726-1F8852540491}" type="slidenum">
              <a:rPr lang="en-US"/>
              <a:pPr/>
              <a:t>15</a:t>
            </a:fld>
            <a:endParaRPr lang="en-US"/>
          </a:p>
        </p:txBody>
      </p:sp>
      <p:sp>
        <p:nvSpPr>
          <p:cNvPr id="121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>
            <a:normAutofit/>
          </a:bodyPr>
          <a:lstStyle>
            <a:lvl1pPr algn="ctr">
              <a:defRPr sz="6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9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87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806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15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009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571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8432138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2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6"/>
            <a:ext cx="2817707" cy="437727"/>
          </a:xfrm>
          <a:prstGeom prst="rect">
            <a:avLst/>
          </a:prstGeom>
          <a:noFill/>
        </p:spPr>
        <p:txBody>
          <a:bodyPr wrap="square" lIns="130039" tIns="65020" rIns="130039" bIns="65020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6"/>
            <a:ext cx="7477760" cy="437727"/>
          </a:xfrm>
          <a:prstGeom prst="rect">
            <a:avLst/>
          </a:prstGeom>
          <a:noFill/>
        </p:spPr>
        <p:txBody>
          <a:bodyPr wrap="square" lIns="130039" tIns="65020" rIns="130039" bIns="6502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044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51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51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01" Type="http://schemas.openxmlformats.org/officeDocument/2006/relationships/slideLayout" Target="../slideLayouts/slideLayout101.xml"/><Relationship Id="rId102" Type="http://schemas.openxmlformats.org/officeDocument/2006/relationships/slideLayout" Target="../slideLayouts/slideLayout102.xml"/><Relationship Id="rId103" Type="http://schemas.openxmlformats.org/officeDocument/2006/relationships/slideLayout" Target="../slideLayouts/slideLayout103.xml"/><Relationship Id="rId104" Type="http://schemas.openxmlformats.org/officeDocument/2006/relationships/slideLayout" Target="../slideLayouts/slideLayout104.xml"/><Relationship Id="rId10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100" Type="http://schemas.openxmlformats.org/officeDocument/2006/relationships/slideLayout" Target="../slideLayouts/slideLayout100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0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8" r:id="rId8"/>
    <p:sldLayoutId id="2147484049" r:id="rId9"/>
    <p:sldLayoutId id="2147484057" r:id="rId10"/>
    <p:sldLayoutId id="2147484058" r:id="rId11"/>
    <p:sldLayoutId id="2147484059" r:id="rId12"/>
    <p:sldLayoutId id="2147484060" r:id="rId13"/>
    <p:sldLayoutId id="2147484062" r:id="rId14"/>
    <p:sldLayoutId id="2147484063" r:id="rId15"/>
    <p:sldLayoutId id="2147484064" r:id="rId16"/>
    <p:sldLayoutId id="2147484065" r:id="rId17"/>
    <p:sldLayoutId id="2147484066" r:id="rId18"/>
    <p:sldLayoutId id="2147484068" r:id="rId19"/>
    <p:sldLayoutId id="2147484069" r:id="rId20"/>
    <p:sldLayoutId id="2147484070" r:id="rId21"/>
    <p:sldLayoutId id="2147484074" r:id="rId22"/>
    <p:sldLayoutId id="2147484075" r:id="rId23"/>
    <p:sldLayoutId id="2147484076" r:id="rId24"/>
    <p:sldLayoutId id="2147484080" r:id="rId25"/>
    <p:sldLayoutId id="2147484081" r:id="rId26"/>
    <p:sldLayoutId id="2147484085" r:id="rId27"/>
    <p:sldLayoutId id="2147484091" r:id="rId28"/>
    <p:sldLayoutId id="2147484092" r:id="rId29"/>
    <p:sldLayoutId id="2147484096" r:id="rId30"/>
    <p:sldLayoutId id="2147484097" r:id="rId31"/>
    <p:sldLayoutId id="2147484098" r:id="rId32"/>
    <p:sldLayoutId id="2147484102" r:id="rId33"/>
    <p:sldLayoutId id="2147484107" r:id="rId34"/>
    <p:sldLayoutId id="2147484108" r:id="rId35"/>
    <p:sldLayoutId id="2147484109" r:id="rId36"/>
    <p:sldLayoutId id="2147484110" r:id="rId37"/>
    <p:sldLayoutId id="2147484113" r:id="rId38"/>
    <p:sldLayoutId id="2147484116" r:id="rId39"/>
    <p:sldLayoutId id="2147484118" r:id="rId40"/>
    <p:sldLayoutId id="2147484119" r:id="rId41"/>
    <p:sldLayoutId id="2147484120" r:id="rId42"/>
    <p:sldLayoutId id="2147484121" r:id="rId43"/>
    <p:sldLayoutId id="2147484123" r:id="rId44"/>
    <p:sldLayoutId id="2147484124" r:id="rId45"/>
    <p:sldLayoutId id="2147484125" r:id="rId46"/>
    <p:sldLayoutId id="2147484127" r:id="rId47"/>
    <p:sldLayoutId id="2147484129" r:id="rId48"/>
    <p:sldLayoutId id="2147484131" r:id="rId49"/>
    <p:sldLayoutId id="2147484193" r:id="rId50"/>
    <p:sldLayoutId id="2147484195" r:id="rId51"/>
    <p:sldLayoutId id="2147484196" r:id="rId52"/>
    <p:sldLayoutId id="2147484197" r:id="rId53"/>
    <p:sldLayoutId id="2147484199" r:id="rId54"/>
    <p:sldLayoutId id="2147484200" r:id="rId55"/>
    <p:sldLayoutId id="2147484201" r:id="rId56"/>
    <p:sldLayoutId id="2147484202" r:id="rId57"/>
    <p:sldLayoutId id="2147484203" r:id="rId58"/>
    <p:sldLayoutId id="2147484204" r:id="rId59"/>
    <p:sldLayoutId id="2147484209" r:id="rId60"/>
    <p:sldLayoutId id="2147484213" r:id="rId61"/>
    <p:sldLayoutId id="2147484214" r:id="rId62"/>
    <p:sldLayoutId id="2147484215" r:id="rId63"/>
    <p:sldLayoutId id="2147484219" r:id="rId64"/>
    <p:sldLayoutId id="2147484220" r:id="rId65"/>
    <p:sldLayoutId id="2147484221" r:id="rId66"/>
    <p:sldLayoutId id="2147484222" r:id="rId67"/>
    <p:sldLayoutId id="2147484223" r:id="rId68"/>
    <p:sldLayoutId id="2147484225" r:id="rId69"/>
    <p:sldLayoutId id="2147484228" r:id="rId70"/>
    <p:sldLayoutId id="2147484230" r:id="rId71"/>
    <p:sldLayoutId id="2147484231" r:id="rId72"/>
    <p:sldLayoutId id="2147484232" r:id="rId73"/>
    <p:sldLayoutId id="2147484233" r:id="rId74"/>
    <p:sldLayoutId id="2147484234" r:id="rId75"/>
    <p:sldLayoutId id="2147484235" r:id="rId76"/>
    <p:sldLayoutId id="2147484236" r:id="rId77"/>
    <p:sldLayoutId id="2147484239" r:id="rId78"/>
    <p:sldLayoutId id="2147484240" r:id="rId79"/>
    <p:sldLayoutId id="2147484242" r:id="rId80"/>
    <p:sldLayoutId id="2147484243" r:id="rId81"/>
    <p:sldLayoutId id="2147484244" r:id="rId82"/>
    <p:sldLayoutId id="2147484246" r:id="rId83"/>
    <p:sldLayoutId id="2147484247" r:id="rId84"/>
    <p:sldLayoutId id="2147484248" r:id="rId85"/>
    <p:sldLayoutId id="2147484251" r:id="rId86"/>
    <p:sldLayoutId id="2147484254" r:id="rId87"/>
    <p:sldLayoutId id="2147484255" r:id="rId88"/>
    <p:sldLayoutId id="2147484256" r:id="rId89"/>
    <p:sldLayoutId id="2147484257" r:id="rId90"/>
    <p:sldLayoutId id="2147484258" r:id="rId91"/>
    <p:sldLayoutId id="2147484259" r:id="rId92"/>
    <p:sldLayoutId id="2147484263" r:id="rId93"/>
    <p:sldLayoutId id="2147484265" r:id="rId94"/>
    <p:sldLayoutId id="2147484266" r:id="rId95"/>
    <p:sldLayoutId id="2147484268" r:id="rId96"/>
    <p:sldLayoutId id="2147484269" r:id="rId97"/>
    <p:sldLayoutId id="2147484271" r:id="rId98"/>
    <p:sldLayoutId id="2147484273" r:id="rId99"/>
    <p:sldLayoutId id="2147484274" r:id="rId100"/>
    <p:sldLayoutId id="2147484276" r:id="rId101"/>
    <p:sldLayoutId id="2147484277" r:id="rId102"/>
    <p:sldLayoutId id="2147484278" r:id="rId103"/>
    <p:sldLayoutId id="2147484279" r:id="rId10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image" Target="../media/image10.pn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8.xm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12.png"/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5" Type="http://schemas.openxmlformats.org/officeDocument/2006/relationships/image" Target="../media/image13.png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image" Target="../media/image14.png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image" Target="../media/image15.emf"/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6.png"/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9.xml"/><Relationship Id="rId7" Type="http://schemas.openxmlformats.org/officeDocument/2006/relationships/oleObject" Target="../embeddings/oleObject1.bin"/><Relationship Id="rId8" Type="http://schemas.openxmlformats.org/officeDocument/2006/relationships/image" Target="../media/image18.emf"/><Relationship Id="rId1" Type="http://schemas.openxmlformats.org/officeDocument/2006/relationships/vmlDrawing" Target="../drawings/vmlDrawing1.vml"/><Relationship Id="rId2" Type="http://schemas.openxmlformats.org/officeDocument/2006/relationships/tags" Target="../tags/tag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3.png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4.png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image" Target="../media/image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Encoding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Digital Computer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Shift instructions with </a:t>
            </a:r>
            <a:r>
              <a:rPr lang="en-US" dirty="0">
                <a:solidFill>
                  <a:srgbClr val="0000FF"/>
                </a:solidFill>
              </a:rPr>
              <a:t>register shift </a:t>
            </a:r>
            <a:r>
              <a:rPr lang="en-US" dirty="0"/>
              <a:t>amounts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6300"/>
            <a:ext cx="13004800" cy="29006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20800" y="7002458"/>
            <a:ext cx="1046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n-lt"/>
              </a:rPr>
              <a:t>This </a:t>
            </a:r>
            <a:r>
              <a:rPr lang="en-US" sz="3200" dirty="0">
                <a:latin typeface="+mn-lt"/>
              </a:rPr>
              <a:t>instruction </a:t>
            </a:r>
            <a:r>
              <a:rPr lang="en-US" sz="3200" dirty="0" smtClean="0">
                <a:latin typeface="+mn-lt"/>
              </a:rPr>
              <a:t>uses the </a:t>
            </a:r>
            <a:r>
              <a:rPr lang="en-US" sz="3200" dirty="0">
                <a:solidFill>
                  <a:srgbClr val="0000FF"/>
                </a:solidFill>
                <a:latin typeface="+mn-lt"/>
              </a:rPr>
              <a:t>register-shifted register </a:t>
            </a:r>
            <a:r>
              <a:rPr lang="en-US" sz="3200" dirty="0">
                <a:latin typeface="+mn-lt"/>
              </a:rPr>
              <a:t> addressing mode, where one register (</a:t>
            </a:r>
            <a:r>
              <a:rPr lang="en-US" sz="3200" dirty="0" err="1" smtClean="0">
                <a:latin typeface="+mn-lt"/>
              </a:rPr>
              <a:t>Rm</a:t>
            </a:r>
            <a:r>
              <a:rPr lang="en-US" sz="3200" dirty="0" smtClean="0">
                <a:latin typeface="+mn-lt"/>
              </a:rPr>
              <a:t>) is shifted </a:t>
            </a:r>
            <a:r>
              <a:rPr lang="en-US" sz="3200" dirty="0">
                <a:latin typeface="+mn-lt"/>
              </a:rPr>
              <a:t>by the amount held in a second register (</a:t>
            </a:r>
            <a:r>
              <a:rPr lang="en-US" sz="3200" dirty="0" err="1" smtClean="0">
                <a:latin typeface="+mn-lt"/>
              </a:rPr>
              <a:t>Rs</a:t>
            </a:r>
            <a:r>
              <a:rPr lang="en-US" sz="3200" dirty="0" smtClean="0">
                <a:latin typeface="+mn-lt"/>
              </a:rPr>
              <a:t>)</a:t>
            </a:r>
            <a:r>
              <a:rPr lang="en-US" sz="32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3628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823" y="1781175"/>
            <a:ext cx="11703050" cy="6435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800" b="1" dirty="0">
                <a:cs typeface="Courier New" panose="02070309020205020404" pitchFamily="49" charset="0"/>
              </a:rPr>
              <a:t>Encodes: 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4800" dirty="0">
                <a:cs typeface="Courier New" panose="02070309020205020404" pitchFamily="49" charset="0"/>
              </a:rPr>
              <a:t>, 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4800" dirty="0">
                <a:cs typeface="Courier New" panose="02070309020205020404" pitchFamily="49" charset="0"/>
              </a:rPr>
              <a:t>, 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LDRB</a:t>
            </a:r>
            <a:r>
              <a:rPr lang="en-US" sz="4800" dirty="0">
                <a:cs typeface="Courier New" panose="02070309020205020404" pitchFamily="49" charset="0"/>
              </a:rPr>
              <a:t>, 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STRB</a:t>
            </a: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b="1" i="1" dirty="0">
                <a:cs typeface="Courier New" panose="02070309020205020404" pitchFamily="49" charset="0"/>
              </a:rPr>
              <a:t>op </a:t>
            </a:r>
            <a:r>
              <a:rPr lang="en-US" dirty="0">
                <a:cs typeface="Times New Roman" panose="02020603050405020304" pitchFamily="18" charset="0"/>
              </a:rPr>
              <a:t>= 	01</a:t>
            </a:r>
            <a:r>
              <a:rPr lang="en-US" baseline="-25000" dirty="0">
                <a:cs typeface="Times New Roman" panose="02020603050405020304" pitchFamily="18" charset="0"/>
              </a:rPr>
              <a:t>2</a:t>
            </a:r>
            <a:r>
              <a:rPr lang="en-US" dirty="0">
                <a:cs typeface="Times New Roman" panose="02020603050405020304" pitchFamily="18" charset="0"/>
              </a:rPr>
              <a:t> </a:t>
            </a:r>
          </a:p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b="1" i="1" dirty="0" err="1">
                <a:cs typeface="Times New Roman" panose="02020603050405020304" pitchFamily="18" charset="0"/>
              </a:rPr>
              <a:t>Rn</a:t>
            </a:r>
            <a:r>
              <a:rPr lang="en-US" dirty="0">
                <a:cs typeface="Times New Roman" panose="02020603050405020304" pitchFamily="18" charset="0"/>
              </a:rPr>
              <a:t> = 	base register</a:t>
            </a:r>
          </a:p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b="1" i="1" dirty="0">
                <a:cs typeface="Times New Roman" panose="02020603050405020304" pitchFamily="18" charset="0"/>
              </a:rPr>
              <a:t>Rd</a:t>
            </a:r>
            <a:r>
              <a:rPr lang="en-US" dirty="0">
                <a:cs typeface="Times New Roman" panose="02020603050405020304" pitchFamily="18" charset="0"/>
              </a:rPr>
              <a:t> = 	destination (load), source (store)</a:t>
            </a:r>
          </a:p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b="1" i="1" dirty="0">
                <a:cs typeface="Times New Roman" panose="02020603050405020304" pitchFamily="18" charset="0"/>
              </a:rPr>
              <a:t>Src2</a:t>
            </a:r>
            <a:r>
              <a:rPr lang="en-US" dirty="0">
                <a:cs typeface="Times New Roman" panose="02020603050405020304" pitchFamily="18" charset="0"/>
              </a:rPr>
              <a:t> = 	offset: immediate or register (optionally shifted)</a:t>
            </a:r>
          </a:p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b="1" i="1" dirty="0" err="1">
                <a:cs typeface="Courier New" panose="02070309020205020404" pitchFamily="49" charset="0"/>
              </a:rPr>
              <a:t>funct</a:t>
            </a:r>
            <a:r>
              <a:rPr lang="en-US" dirty="0">
                <a:cs typeface="Times New Roman" panose="02020603050405020304" pitchFamily="18" charset="0"/>
              </a:rPr>
              <a:t> = 	</a:t>
            </a:r>
            <a:r>
              <a:rPr lang="en-US" i="1" dirty="0">
                <a:cs typeface="Times New Roman" panose="02020603050405020304" pitchFamily="18" charset="0"/>
              </a:rPr>
              <a:t>I</a:t>
            </a:r>
            <a:r>
              <a:rPr lang="en-US" dirty="0">
                <a:cs typeface="Times New Roman" panose="02020603050405020304" pitchFamily="18" charset="0"/>
              </a:rPr>
              <a:t> (immediate bar), </a:t>
            </a:r>
            <a:r>
              <a:rPr lang="en-US" i="1" dirty="0">
                <a:cs typeface="Times New Roman" panose="02020603050405020304" pitchFamily="18" charset="0"/>
              </a:rPr>
              <a:t>P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dirty="0" err="1">
                <a:cs typeface="Times New Roman" panose="02020603050405020304" pitchFamily="18" charset="0"/>
              </a:rPr>
              <a:t>preindex</a:t>
            </a:r>
            <a:r>
              <a:rPr lang="en-US" dirty="0">
                <a:cs typeface="Times New Roman" panose="02020603050405020304" pitchFamily="18" charset="0"/>
              </a:rPr>
              <a:t>), </a:t>
            </a:r>
            <a:r>
              <a:rPr lang="en-US" i="1" dirty="0">
                <a:cs typeface="Times New Roman" panose="02020603050405020304" pitchFamily="18" charset="0"/>
              </a:rPr>
              <a:t>U</a:t>
            </a:r>
            <a:r>
              <a:rPr lang="en-US" dirty="0">
                <a:cs typeface="Times New Roman" panose="02020603050405020304" pitchFamily="18" charset="0"/>
              </a:rPr>
              <a:t> (add), </a:t>
            </a:r>
            <a:r>
              <a:rPr lang="en-US" i="1" dirty="0" smtClean="0">
                <a:cs typeface="Times New Roman" panose="02020603050405020304" pitchFamily="18" charset="0"/>
              </a:rPr>
              <a:t>B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(byte), </a:t>
            </a:r>
            <a:r>
              <a:rPr lang="en-US" i="1" dirty="0">
                <a:cs typeface="Times New Roman" panose="02020603050405020304" pitchFamily="18" charset="0"/>
              </a:rPr>
              <a:t>W</a:t>
            </a:r>
            <a:r>
              <a:rPr lang="en-US" dirty="0">
                <a:cs typeface="Times New Roman" panose="02020603050405020304" pitchFamily="18" charset="0"/>
              </a:rPr>
              <a:t> (</a:t>
            </a:r>
            <a:r>
              <a:rPr lang="en-US" dirty="0" err="1">
                <a:cs typeface="Times New Roman" panose="02020603050405020304" pitchFamily="18" charset="0"/>
              </a:rPr>
              <a:t>writeback</a:t>
            </a:r>
            <a:r>
              <a:rPr lang="en-US" dirty="0">
                <a:cs typeface="Times New Roman" panose="02020603050405020304" pitchFamily="18" charset="0"/>
              </a:rPr>
              <a:t>), </a:t>
            </a:r>
            <a:r>
              <a:rPr lang="en-US" i="1" dirty="0">
                <a:cs typeface="Times New Roman" panose="02020603050405020304" pitchFamily="18" charset="0"/>
              </a:rPr>
              <a:t>L</a:t>
            </a:r>
            <a:r>
              <a:rPr lang="en-US" dirty="0">
                <a:cs typeface="Times New Roman" panose="02020603050405020304" pitchFamily="18" charset="0"/>
              </a:rPr>
              <a:t> (load)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5669" y="1655964"/>
            <a:ext cx="12726565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400" dirty="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735324" y="5072255"/>
            <a:ext cx="2167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Memory Instruction </a:t>
            </a:r>
            <a:r>
              <a:rPr lang="en-US" dirty="0" smtClean="0">
                <a:solidFill>
                  <a:srgbClr val="000000"/>
                </a:solidFill>
              </a:rPr>
              <a:t>Format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23017"/>
            <a:ext cx="13004800" cy="238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885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019171"/>
              </p:ext>
            </p:extLst>
          </p:nvPr>
        </p:nvGraphicFramePr>
        <p:xfrm>
          <a:off x="7137395" y="3071866"/>
          <a:ext cx="3793066" cy="263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2709332"/>
              </a:tblGrid>
              <a:tr h="527417">
                <a:tc>
                  <a:txBody>
                    <a:bodyPr/>
                    <a:lstStyle/>
                    <a:p>
                      <a:r>
                        <a:rPr lang="en-US" sz="2600" i="1" dirty="0" smtClean="0"/>
                        <a:t>P</a:t>
                      </a:r>
                      <a:endParaRPr lang="en-US" sz="2600" i="1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i="1" dirty="0" smtClean="0"/>
                        <a:t>W</a:t>
                      </a:r>
                      <a:endParaRPr lang="en-US" sz="2600" i="1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Indexing  Mode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274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Not supported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4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Postindex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4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Offset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4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Preindex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14925" y="2099734"/>
            <a:ext cx="4521009" cy="751999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b="1" dirty="0">
                <a:latin typeface="+mn-lt"/>
                <a:cs typeface="Arial" charset="0"/>
              </a:rPr>
              <a:t>Type of Operation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26501"/>
              </p:ext>
            </p:extLst>
          </p:nvPr>
        </p:nvGraphicFramePr>
        <p:xfrm>
          <a:off x="702716" y="7121660"/>
          <a:ext cx="11142570" cy="1582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226"/>
                <a:gridCol w="4718652"/>
                <a:gridCol w="5045692"/>
              </a:tblGrid>
              <a:tr h="5274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Value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i="1" dirty="0" smtClean="0"/>
                        <a:t>I</a:t>
                      </a:r>
                      <a:endParaRPr lang="en-US" sz="2600" i="1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i="1" dirty="0" smtClean="0"/>
                        <a:t>U</a:t>
                      </a:r>
                      <a:endParaRPr lang="en-US" sz="2600" i="1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274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Immediate</a:t>
                      </a:r>
                      <a:r>
                        <a:rPr lang="en-US" sz="2600" dirty="0" smtClean="0"/>
                        <a:t> offset in </a:t>
                      </a:r>
                      <a:r>
                        <a:rPr lang="en-US" sz="2600" i="1" dirty="0" smtClean="0"/>
                        <a:t>Src2</a:t>
                      </a:r>
                      <a:endParaRPr lang="en-US" sz="2600" i="1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Subtract</a:t>
                      </a:r>
                      <a:r>
                        <a:rPr lang="en-US" sz="2600" dirty="0" smtClean="0"/>
                        <a:t> offset from base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4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Register</a:t>
                      </a:r>
                      <a:r>
                        <a:rPr lang="en-US" sz="2600" dirty="0" smtClean="0"/>
                        <a:t> offset in </a:t>
                      </a:r>
                      <a:r>
                        <a:rPr lang="en-US" sz="2600" i="1" dirty="0" smtClean="0"/>
                        <a:t>Src2</a:t>
                      </a:r>
                      <a:endParaRPr lang="en-US" sz="2600" i="1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Add</a:t>
                      </a:r>
                      <a:r>
                        <a:rPr lang="en-US" sz="2600" dirty="0" smtClean="0"/>
                        <a:t> offset to base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2243740" y="6078450"/>
            <a:ext cx="21674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0875" y="6412895"/>
            <a:ext cx="9837644" cy="751999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b="1" dirty="0">
                <a:latin typeface="+mn-lt"/>
                <a:cs typeface="Arial" charset="0"/>
              </a:rPr>
              <a:t>Add/Subtract Immediate/Register Offset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46523" y="2099734"/>
            <a:ext cx="3781799" cy="751999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 b="1" dirty="0">
                <a:latin typeface="+mn-lt"/>
                <a:cs typeface="Arial" charset="0"/>
              </a:rPr>
              <a:t>Indexing Mode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705402"/>
              </p:ext>
            </p:extLst>
          </p:nvPr>
        </p:nvGraphicFramePr>
        <p:xfrm>
          <a:off x="715413" y="3071866"/>
          <a:ext cx="3793069" cy="263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2709335"/>
              </a:tblGrid>
              <a:tr h="527417">
                <a:tc>
                  <a:txBody>
                    <a:bodyPr/>
                    <a:lstStyle/>
                    <a:p>
                      <a:r>
                        <a:rPr lang="en-US" sz="2600" i="1" dirty="0" smtClean="0"/>
                        <a:t>L</a:t>
                      </a:r>
                      <a:endParaRPr lang="en-US" sz="2600" i="1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i="1" dirty="0" smtClean="0"/>
                        <a:t>B</a:t>
                      </a:r>
                      <a:endParaRPr lang="en-US" sz="2600" i="1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Instruction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274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en-US" sz="2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4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STRB</a:t>
                      </a:r>
                      <a:endParaRPr lang="en-US" sz="2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4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</a:t>
                      </a:r>
                      <a:endParaRPr lang="en-US" sz="2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74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LDRB</a:t>
                      </a:r>
                      <a:endParaRPr lang="en-US" sz="2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Memory Format </a:t>
            </a:r>
            <a:r>
              <a:rPr lang="en-US" i="1" dirty="0" err="1">
                <a:solidFill>
                  <a:srgbClr val="000000"/>
                </a:solidFill>
              </a:rPr>
              <a:t>funct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Encodings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808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120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839418"/>
              </p:ext>
            </p:extLst>
          </p:nvPr>
        </p:nvGraphicFramePr>
        <p:xfrm>
          <a:off x="758614" y="2038222"/>
          <a:ext cx="11476064" cy="262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020"/>
                <a:gridCol w="4437689"/>
                <a:gridCol w="4855355"/>
              </a:tblGrid>
              <a:tr h="693219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Mode</a:t>
                      </a:r>
                      <a:endParaRPr lang="en-US" sz="40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Address</a:t>
                      </a:r>
                      <a:endParaRPr lang="en-US" sz="40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Base Reg.</a:t>
                      </a:r>
                      <a:r>
                        <a:rPr lang="en-US" sz="4000" baseline="0" dirty="0" smtClean="0"/>
                        <a:t> </a:t>
                      </a:r>
                      <a:r>
                        <a:rPr lang="en-US" sz="4000" dirty="0" smtClean="0"/>
                        <a:t>Update</a:t>
                      </a:r>
                      <a:endParaRPr lang="en-US" sz="40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26816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Offset</a:t>
                      </a:r>
                      <a:endParaRPr lang="en-US" sz="3200" b="1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Base</a:t>
                      </a:r>
                      <a:r>
                        <a:rPr lang="en-US" sz="3200" baseline="0" dirty="0" smtClean="0"/>
                        <a:t> register </a:t>
                      </a:r>
                      <a:r>
                        <a:rPr lang="en-US" sz="3200" dirty="0" smtClean="0"/>
                        <a:t>±</a:t>
                      </a:r>
                      <a:r>
                        <a:rPr lang="en-US" sz="3200" baseline="0" dirty="0" smtClean="0"/>
                        <a:t> Offset</a:t>
                      </a:r>
                      <a:endParaRPr lang="en-US" sz="32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No</a:t>
                      </a:r>
                      <a:r>
                        <a:rPr lang="en-US" sz="3200" baseline="0" dirty="0" smtClean="0"/>
                        <a:t> change</a:t>
                      </a:r>
                      <a:endParaRPr lang="en-US" sz="32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6816">
                <a:tc>
                  <a:txBody>
                    <a:bodyPr/>
                    <a:lstStyle/>
                    <a:p>
                      <a:r>
                        <a:rPr lang="en-US" sz="3200" b="1" dirty="0" err="1" smtClean="0"/>
                        <a:t>Preindex</a:t>
                      </a:r>
                      <a:endParaRPr lang="en-US" sz="3200" b="1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Base register ± Offset</a:t>
                      </a:r>
                      <a:endParaRPr lang="en-US" sz="32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Base register ± Offset</a:t>
                      </a:r>
                      <a:endParaRPr lang="en-US" sz="32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6816">
                <a:tc>
                  <a:txBody>
                    <a:bodyPr/>
                    <a:lstStyle/>
                    <a:p>
                      <a:r>
                        <a:rPr lang="en-US" sz="3200" b="1" dirty="0" err="1" smtClean="0"/>
                        <a:t>Postindex</a:t>
                      </a:r>
                      <a:endParaRPr lang="en-US" sz="3200" b="1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Base register</a:t>
                      </a:r>
                      <a:endParaRPr lang="en-US" sz="32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Base register</a:t>
                      </a:r>
                      <a:r>
                        <a:rPr lang="en-US" sz="3200" baseline="0" dirty="0" smtClean="0"/>
                        <a:t> ± Offset</a:t>
                      </a:r>
                      <a:endParaRPr lang="en-US" sz="32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4910" y="4658318"/>
            <a:ext cx="12573511" cy="238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600" b="1" dirty="0">
                <a:solidFill>
                  <a:srgbClr val="0000FF"/>
                </a:solidFill>
                <a:latin typeface="+mj-lt"/>
                <a:cs typeface="Arial" charset="0"/>
              </a:rPr>
              <a:t>Examples</a:t>
            </a:r>
          </a:p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sz="4000" b="1" dirty="0">
                <a:latin typeface="+mj-lt"/>
                <a:cs typeface="Arial" charset="0"/>
              </a:rPr>
              <a:t>Offset:</a:t>
            </a:r>
            <a:r>
              <a:rPr lang="en-US" sz="2800" dirty="0">
                <a:latin typeface="+mj-lt"/>
                <a:cs typeface="Arial" charset="0"/>
              </a:rPr>
              <a:t>		</a:t>
            </a:r>
            <a:r>
              <a:rPr lang="en-US" sz="2800" spc="-142" dirty="0">
                <a:latin typeface="Courier New" panose="02070309020205020404" pitchFamily="49" charset="0"/>
                <a:cs typeface="Courier New" panose="02070309020205020404" pitchFamily="49" charset="0"/>
              </a:rPr>
              <a:t>LDR R1, [R2, #4]</a:t>
            </a:r>
            <a:r>
              <a:rPr lang="en-US" sz="2800" spc="-142" dirty="0">
                <a:latin typeface="Courier New" panose="02070309020205020404" pitchFamily="49" charset="0"/>
                <a:cs typeface="Arial" charset="0"/>
              </a:rPr>
              <a:t> 	; R1 = mem[R2+4]</a:t>
            </a:r>
          </a:p>
          <a:p>
            <a:pPr marL="650230" indent="-650230">
              <a:lnSpc>
                <a:spcPct val="90000"/>
              </a:lnSpc>
              <a:buFontTx/>
              <a:buChar char="•"/>
            </a:pPr>
            <a:endParaRPr lang="en-US" sz="700" spc="-142" dirty="0">
              <a:latin typeface="Courier New" panose="02070309020205020404" pitchFamily="49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sz="4000" b="1" dirty="0" err="1">
                <a:latin typeface="+mj-lt"/>
                <a:cs typeface="Arial" charset="0"/>
              </a:rPr>
              <a:t>Preindex</a:t>
            </a:r>
            <a:r>
              <a:rPr lang="en-US" sz="4000" b="1" dirty="0">
                <a:latin typeface="+mj-lt"/>
                <a:cs typeface="Arial" charset="0"/>
              </a:rPr>
              <a:t>:</a:t>
            </a:r>
            <a:r>
              <a:rPr lang="en-US" sz="2800" dirty="0">
                <a:latin typeface="+mj-lt"/>
                <a:cs typeface="Arial" charset="0"/>
              </a:rPr>
              <a:t>	</a:t>
            </a:r>
            <a:r>
              <a:rPr lang="en-US" sz="2800" dirty="0" smtClean="0">
                <a:latin typeface="+mj-lt"/>
                <a:cs typeface="Arial" charset="0"/>
              </a:rPr>
              <a:t>	</a:t>
            </a:r>
            <a:r>
              <a:rPr lang="en-US" sz="2800" spc="-142" dirty="0" smtClean="0">
                <a:latin typeface="Courier New" panose="02070309020205020404" pitchFamily="49" charset="0"/>
                <a:cs typeface="Arial" charset="0"/>
              </a:rPr>
              <a:t>LDR </a:t>
            </a:r>
            <a:r>
              <a:rPr lang="en-US" sz="2800" spc="-142" dirty="0">
                <a:latin typeface="Courier New" panose="02070309020205020404" pitchFamily="49" charset="0"/>
                <a:cs typeface="Arial" charset="0"/>
              </a:rPr>
              <a:t>R3, [R5, #16]!	; R3 = mem[R5+16] </a:t>
            </a:r>
          </a:p>
          <a:p>
            <a:pPr>
              <a:lnSpc>
                <a:spcPct val="90000"/>
              </a:lnSpc>
            </a:pPr>
            <a:r>
              <a:rPr lang="en-US" sz="2800" spc="-142" dirty="0">
                <a:latin typeface="Courier New" panose="02070309020205020404" pitchFamily="49" charset="0"/>
                <a:cs typeface="Arial" charset="0"/>
              </a:rPr>
              <a:t>						</a:t>
            </a:r>
            <a:r>
              <a:rPr lang="en-US" sz="2800" spc="-142" dirty="0" smtClean="0">
                <a:latin typeface="Courier New" panose="02070309020205020404" pitchFamily="49" charset="0"/>
                <a:cs typeface="Arial" charset="0"/>
              </a:rPr>
              <a:t>		; </a:t>
            </a:r>
            <a:r>
              <a:rPr lang="en-US" sz="2800" spc="-142" dirty="0">
                <a:latin typeface="Courier New" panose="02070309020205020404" pitchFamily="49" charset="0"/>
                <a:cs typeface="Arial" charset="0"/>
              </a:rPr>
              <a:t>R5 = R5 + 16</a:t>
            </a:r>
          </a:p>
          <a:p>
            <a:pPr>
              <a:lnSpc>
                <a:spcPct val="90000"/>
              </a:lnSpc>
            </a:pPr>
            <a:endParaRPr lang="en-US" sz="700" spc="-142" dirty="0">
              <a:latin typeface="Courier New" panose="02070309020205020404" pitchFamily="49" charset="0"/>
              <a:cs typeface="Arial" charset="0"/>
            </a:endParaRPr>
          </a:p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sz="4000" b="1" dirty="0" err="1">
                <a:latin typeface="+mj-lt"/>
                <a:cs typeface="Arial" charset="0"/>
              </a:rPr>
              <a:t>Postindex</a:t>
            </a:r>
            <a:r>
              <a:rPr lang="en-US" sz="4000" b="1" dirty="0">
                <a:latin typeface="+mj-lt"/>
                <a:cs typeface="Arial" charset="0"/>
              </a:rPr>
              <a:t>:</a:t>
            </a:r>
            <a:r>
              <a:rPr lang="en-US" sz="2800" dirty="0">
                <a:latin typeface="+mj-lt"/>
                <a:cs typeface="Arial" charset="0"/>
              </a:rPr>
              <a:t>	</a:t>
            </a:r>
            <a:r>
              <a:rPr lang="en-US" sz="2800" spc="-142" dirty="0">
                <a:latin typeface="Courier New" panose="02070309020205020404" pitchFamily="49" charset="0"/>
                <a:cs typeface="Arial" charset="0"/>
              </a:rPr>
              <a:t>LDR R8, [R1], #8 	; R8 = mem[R1]</a:t>
            </a:r>
          </a:p>
          <a:p>
            <a:pPr lvl="2">
              <a:lnSpc>
                <a:spcPct val="90000"/>
              </a:lnSpc>
            </a:pPr>
            <a:r>
              <a:rPr lang="en-US" sz="2800" spc="-142" dirty="0">
                <a:latin typeface="Courier New" panose="02070309020205020404" pitchFamily="49" charset="0"/>
                <a:cs typeface="Arial" charset="0"/>
              </a:rPr>
              <a:t>					</a:t>
            </a:r>
            <a:r>
              <a:rPr lang="en-US" sz="2800" spc="-142" dirty="0" smtClean="0">
                <a:latin typeface="Courier New" panose="02070309020205020404" pitchFamily="49" charset="0"/>
                <a:cs typeface="Arial" charset="0"/>
              </a:rPr>
              <a:t>			; </a:t>
            </a:r>
            <a:r>
              <a:rPr lang="en-US" sz="2800" spc="-142" dirty="0">
                <a:latin typeface="Courier New" panose="02070309020205020404" pitchFamily="49" charset="0"/>
                <a:cs typeface="Arial" charset="0"/>
              </a:rPr>
              <a:t>R1 = R1 + 8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4600" spc="-142" dirty="0">
              <a:latin typeface="Courier New" panose="02070309020205020404" pitchFamily="49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600" spc="-142" dirty="0">
                <a:latin typeface="Courier New" panose="02070309020205020404" pitchFamily="49" charset="0"/>
                <a:cs typeface="Arial" charset="0"/>
              </a:rPr>
              <a:t>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168698"/>
            <a:ext cx="11703050" cy="1625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Indexing </a:t>
            </a:r>
            <a:r>
              <a:rPr lang="en-US" dirty="0" smtClean="0">
                <a:solidFill>
                  <a:srgbClr val="000000"/>
                </a:solidFill>
              </a:rPr>
              <a:t>Modes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967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Instruction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6" y="2823634"/>
            <a:ext cx="12767733" cy="22615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32000" y="5749561"/>
            <a:ext cx="9160934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230" lvl="1"/>
            <a:r>
              <a:rPr lang="en-US" sz="2800" b="1" dirty="0">
                <a:latin typeface="+mn-lt"/>
                <a:cs typeface="Courier New" panose="02070309020205020404" pitchFamily="49" charset="0"/>
              </a:rPr>
              <a:t>Operation: </a:t>
            </a:r>
            <a:r>
              <a:rPr lang="en-US" sz="2800" dirty="0" err="1">
                <a:latin typeface="+mn-lt"/>
                <a:cs typeface="Courier New" panose="02070309020205020404" pitchFamily="49" charset="0"/>
              </a:rPr>
              <a:t>mem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[R5] &lt;= R11; R5 = R5 - 26</a:t>
            </a:r>
            <a:endParaRPr lang="en-US" sz="2800" b="1" dirty="0">
              <a:latin typeface="+mn-lt"/>
              <a:cs typeface="Courier New" panose="02070309020205020404" pitchFamily="49" charset="0"/>
            </a:endParaRPr>
          </a:p>
          <a:p>
            <a:pPr marL="650230" lvl="1"/>
            <a:r>
              <a:rPr lang="en-US" sz="2800" b="1" i="1" dirty="0" err="1">
                <a:latin typeface="+mn-lt"/>
                <a:cs typeface="Courier New" panose="02070309020205020404" pitchFamily="49" charset="0"/>
              </a:rPr>
              <a:t>cond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= 1110</a:t>
            </a:r>
            <a:r>
              <a:rPr lang="en-US" sz="2800" baseline="-25000" dirty="0">
                <a:latin typeface="+mn-lt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(14) for unconditional execution</a:t>
            </a:r>
          </a:p>
          <a:p>
            <a:pPr marL="650230" lvl="1"/>
            <a:r>
              <a:rPr lang="en-US" sz="2800" b="1" i="1" dirty="0">
                <a:latin typeface="+mn-lt"/>
                <a:cs typeface="Courier New" panose="02070309020205020404" pitchFamily="49" charset="0"/>
              </a:rPr>
              <a:t>op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= 01</a:t>
            </a:r>
            <a:r>
              <a:rPr lang="en-US" sz="2800" baseline="-25000" dirty="0">
                <a:latin typeface="+mn-lt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(1) for memory instruction</a:t>
            </a:r>
          </a:p>
          <a:p>
            <a:pPr marL="650230" lvl="1"/>
            <a:r>
              <a:rPr lang="en-US" sz="2800" b="1" i="1" dirty="0" err="1">
                <a:latin typeface="+mn-lt"/>
                <a:cs typeface="Courier New" panose="02070309020205020404" pitchFamily="49" charset="0"/>
              </a:rPr>
              <a:t>funct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= 0000000</a:t>
            </a:r>
            <a:r>
              <a:rPr lang="en-US" sz="2800" baseline="-25000" dirty="0">
                <a:latin typeface="+mn-lt"/>
                <a:cs typeface="Times New Roman" panose="02020603050405020304" pitchFamily="18" charset="0"/>
              </a:rPr>
              <a:t>2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(0) </a:t>
            </a:r>
          </a:p>
          <a:p>
            <a:pPr marL="457200" lvl="1" indent="0">
              <a:buNone/>
            </a:pP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	</a:t>
            </a:r>
            <a:r>
              <a:rPr lang="en-US" sz="2800" b="1" i="1" dirty="0" smtClean="0">
                <a:latin typeface="+mn-lt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= 0 (immediate offset), </a:t>
            </a:r>
            <a:r>
              <a:rPr lang="en-US" sz="2800" b="1" i="1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= 0 (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postindex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), </a:t>
            </a:r>
          </a:p>
          <a:p>
            <a:pPr marL="457200" lvl="1" indent="0">
              <a:buNone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	</a:t>
            </a:r>
            <a:r>
              <a:rPr lang="en-US" sz="2800" b="1" i="1" dirty="0">
                <a:latin typeface="+mn-lt"/>
                <a:cs typeface="Times New Roman" panose="02020603050405020304" pitchFamily="18" charset="0"/>
              </a:rPr>
              <a:t>U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= 0 (subtract), </a:t>
            </a:r>
            <a:r>
              <a:rPr lang="en-US" sz="2800" b="1" i="1" dirty="0">
                <a:latin typeface="+mn-lt"/>
                <a:cs typeface="Times New Roman" panose="02020603050405020304" pitchFamily="18" charset="0"/>
              </a:rPr>
              <a:t>B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= 0 (store word), </a:t>
            </a:r>
            <a:r>
              <a:rPr lang="en-US" sz="2800" b="1" i="1" dirty="0">
                <a:latin typeface="+mn-lt"/>
                <a:cs typeface="Times New Roman" panose="02020603050405020304" pitchFamily="18" charset="0"/>
              </a:rPr>
              <a:t>W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= 0 (</a:t>
            </a:r>
            <a:r>
              <a:rPr lang="en-US" sz="2800" dirty="0" err="1">
                <a:latin typeface="+mn-lt"/>
                <a:cs typeface="Times New Roman" panose="02020603050405020304" pitchFamily="18" charset="0"/>
              </a:rPr>
              <a:t>postindex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), </a:t>
            </a:r>
          </a:p>
          <a:p>
            <a:pPr marL="457200" lvl="1" indent="0">
              <a:buNone/>
            </a:pPr>
            <a:r>
              <a:rPr lang="en-US" sz="2800" dirty="0">
                <a:latin typeface="+mn-lt"/>
                <a:cs typeface="Times New Roman" panose="02020603050405020304" pitchFamily="18" charset="0"/>
              </a:rPr>
              <a:t>	</a:t>
            </a:r>
            <a:r>
              <a:rPr lang="en-US" sz="2800" b="1" i="1" dirty="0">
                <a:latin typeface="+mn-lt"/>
                <a:cs typeface="Times New Roman" panose="02020603050405020304" pitchFamily="18" charset="0"/>
              </a:rPr>
              <a:t>L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= 0 (store)</a:t>
            </a:r>
            <a:endParaRPr lang="en-US" sz="2800" dirty="0">
              <a:latin typeface="+mn-lt"/>
              <a:cs typeface="Courier New" panose="02070309020205020404" pitchFamily="49" charset="0"/>
            </a:endParaRPr>
          </a:p>
          <a:p>
            <a:pPr marL="650230" lvl="1"/>
            <a:r>
              <a:rPr lang="en-US" sz="2800" b="1" i="1" dirty="0">
                <a:latin typeface="+mn-lt"/>
                <a:cs typeface="Courier New" panose="02070309020205020404" pitchFamily="49" charset="0"/>
              </a:rPr>
              <a:t>Rd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= 11, </a:t>
            </a:r>
            <a:r>
              <a:rPr lang="en-US" sz="2800" b="1" i="1" dirty="0" err="1">
                <a:latin typeface="+mn-lt"/>
                <a:cs typeface="Courier New" panose="02070309020205020404" pitchFamily="49" charset="0"/>
              </a:rPr>
              <a:t>Rn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= 5, </a:t>
            </a:r>
            <a:r>
              <a:rPr lang="en-US" sz="2800" b="1" i="1" dirty="0">
                <a:latin typeface="+mn-lt"/>
                <a:cs typeface="Times New Roman" panose="02020603050405020304" pitchFamily="18" charset="0"/>
              </a:rPr>
              <a:t>imm12</a:t>
            </a:r>
            <a:r>
              <a:rPr lang="en-US" sz="2800" dirty="0">
                <a:latin typeface="+mn-lt"/>
                <a:cs typeface="Times New Roman" panose="02020603050405020304" pitchFamily="18" charset="0"/>
              </a:rPr>
              <a:t> = 26</a:t>
            </a:r>
          </a:p>
        </p:txBody>
      </p:sp>
    </p:spTree>
    <p:extLst>
      <p:ext uri="{BB962C8B-B14F-4D97-AF65-F5344CB8AC3E}">
        <p14:creationId xmlns:p14="http://schemas.microsoft.com/office/powerpoint/2010/main" val="931574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90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392" y="1733973"/>
            <a:ext cx="10945707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600" dirty="0">
                <a:cs typeface="Arial" charset="0"/>
              </a:rPr>
              <a:t>Encodes </a:t>
            </a:r>
            <a:r>
              <a:rPr lang="en-US" sz="4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4600" dirty="0">
                <a:cs typeface="Times New Roman" panose="02020603050405020304" pitchFamily="18" charset="0"/>
              </a:rPr>
              <a:t> and </a:t>
            </a:r>
            <a:r>
              <a:rPr lang="en-US" sz="4600" dirty="0">
                <a:latin typeface="Courier New" panose="02070309020205020404" pitchFamily="49" charset="0"/>
                <a:cs typeface="Courier New" panose="02070309020205020404" pitchFamily="49" charset="0"/>
              </a:rPr>
              <a:t>BL</a:t>
            </a: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4000" b="1" i="1" dirty="0">
                <a:latin typeface="+mj-lt"/>
                <a:cs typeface="Courier New" panose="02070309020205020404" pitchFamily="49" charset="0"/>
              </a:rPr>
              <a:t>op</a:t>
            </a:r>
            <a:r>
              <a:rPr lang="en-US" sz="4000" dirty="0">
                <a:latin typeface="+mj-lt"/>
                <a:cs typeface="Arial" charset="0"/>
              </a:rPr>
              <a:t> = 10</a:t>
            </a:r>
            <a:r>
              <a:rPr lang="en-US" sz="4000" baseline="-25000" dirty="0">
                <a:latin typeface="+mj-lt"/>
                <a:cs typeface="Arial" charset="0"/>
              </a:rPr>
              <a:t>2</a:t>
            </a: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4000" b="1" i="1" dirty="0">
                <a:latin typeface="+mj-lt"/>
                <a:cs typeface="Arial" charset="0"/>
              </a:rPr>
              <a:t>imm24</a:t>
            </a:r>
            <a:r>
              <a:rPr lang="en-US" sz="4000" b="1" dirty="0">
                <a:latin typeface="+mj-lt"/>
                <a:cs typeface="Arial" charset="0"/>
              </a:rPr>
              <a:t>:</a:t>
            </a:r>
            <a:r>
              <a:rPr lang="en-US" sz="4000" i="1" dirty="0">
                <a:latin typeface="+mj-lt"/>
                <a:cs typeface="Arial" charset="0"/>
              </a:rPr>
              <a:t> </a:t>
            </a:r>
            <a:r>
              <a:rPr lang="en-US" sz="4000" dirty="0">
                <a:latin typeface="+mj-lt"/>
                <a:cs typeface="Arial" charset="0"/>
              </a:rPr>
              <a:t>24-bit </a:t>
            </a:r>
            <a:r>
              <a:rPr lang="en-US" sz="4000" dirty="0" smtClean="0">
                <a:latin typeface="+mj-lt"/>
                <a:cs typeface="Arial" charset="0"/>
              </a:rPr>
              <a:t>immediate</a:t>
            </a: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4000" b="1" i="1" dirty="0" err="1" smtClean="0">
                <a:latin typeface="+mj-lt"/>
                <a:cs typeface="Courier New" panose="02070309020205020404" pitchFamily="49" charset="0"/>
              </a:rPr>
              <a:t>funct</a:t>
            </a:r>
            <a:r>
              <a:rPr lang="en-US" sz="4000" dirty="0" smtClean="0">
                <a:latin typeface="+mj-lt"/>
                <a:cs typeface="Arial" charset="0"/>
              </a:rPr>
              <a:t> </a:t>
            </a:r>
            <a:r>
              <a:rPr lang="en-US" sz="4000" dirty="0">
                <a:latin typeface="+mj-lt"/>
                <a:cs typeface="Arial" charset="0"/>
              </a:rPr>
              <a:t>= 1L</a:t>
            </a:r>
            <a:r>
              <a:rPr lang="en-US" sz="4000" baseline="-25000" dirty="0">
                <a:latin typeface="+mj-lt"/>
                <a:cs typeface="Arial" charset="0"/>
              </a:rPr>
              <a:t>2</a:t>
            </a:r>
            <a:r>
              <a:rPr lang="en-US" sz="4000" dirty="0">
                <a:latin typeface="+mj-lt"/>
                <a:cs typeface="Arial" charset="0"/>
              </a:rPr>
              <a:t>: </a:t>
            </a:r>
            <a:r>
              <a:rPr lang="en-US" sz="4000" b="1" i="1" dirty="0">
                <a:latin typeface="+mj-lt"/>
                <a:cs typeface="Arial" charset="0"/>
              </a:rPr>
              <a:t>L</a:t>
            </a:r>
            <a:r>
              <a:rPr lang="en-US" sz="4000" dirty="0">
                <a:latin typeface="+mj-lt"/>
                <a:cs typeface="Arial" charset="0"/>
              </a:rPr>
              <a:t> = 1 for </a:t>
            </a:r>
            <a:r>
              <a:rPr lang="en-US" sz="4000" dirty="0">
                <a:latin typeface="+mj-lt"/>
                <a:cs typeface="Courier New" panose="02070309020205020404" pitchFamily="49" charset="0"/>
              </a:rPr>
              <a:t>BL</a:t>
            </a:r>
            <a:r>
              <a:rPr lang="en-US" sz="4000" dirty="0">
                <a:latin typeface="+mj-lt"/>
                <a:cs typeface="Arial" charset="0"/>
              </a:rPr>
              <a:t>, </a:t>
            </a:r>
            <a:r>
              <a:rPr lang="en-US" sz="4000" b="1" i="1" dirty="0">
                <a:latin typeface="+mj-lt"/>
                <a:cs typeface="Arial" charset="0"/>
              </a:rPr>
              <a:t>L</a:t>
            </a:r>
            <a:r>
              <a:rPr lang="en-US" sz="4000" dirty="0">
                <a:latin typeface="+mj-lt"/>
                <a:cs typeface="Arial" charset="0"/>
              </a:rPr>
              <a:t> = 0 for </a:t>
            </a:r>
            <a:r>
              <a:rPr lang="en-US" sz="4000" dirty="0">
                <a:latin typeface="+mj-lt"/>
                <a:cs typeface="Courier New" panose="02070309020205020404" pitchFamily="49" charset="0"/>
              </a:rPr>
              <a:t>B</a:t>
            </a:r>
            <a:endParaRPr lang="en-US" sz="4000" baseline="-25000" dirty="0">
              <a:latin typeface="+mj-lt"/>
              <a:cs typeface="Courier New" panose="02070309020205020404" pitchFamily="49" charset="0"/>
            </a:endParaRPr>
          </a:p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4000" dirty="0">
              <a:latin typeface="+mj-lt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4600" baseline="-25000" dirty="0">
              <a:latin typeface="+mj-lt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Branch Instruction </a:t>
            </a:r>
            <a:r>
              <a:rPr lang="en-US" dirty="0" smtClean="0">
                <a:solidFill>
                  <a:srgbClr val="000000"/>
                </a:solidFill>
              </a:rPr>
              <a:t>Format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" y="5359400"/>
            <a:ext cx="125095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009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8646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615163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Encoding Branch Target </a:t>
            </a:r>
            <a:r>
              <a:rPr lang="en-US" dirty="0" smtClean="0">
                <a:solidFill>
                  <a:srgbClr val="000000"/>
                </a:solidFill>
              </a:rPr>
              <a:t>Address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cs typeface="Courier New" panose="02070309020205020404" pitchFamily="49" charset="0"/>
              </a:rPr>
              <a:t>Branch Target Address </a:t>
            </a:r>
            <a:r>
              <a:rPr lang="en-US" b="1" dirty="0">
                <a:cs typeface="Courier New" panose="02070309020205020404" pitchFamily="49" charset="0"/>
              </a:rPr>
              <a:t>(BTA)</a:t>
            </a:r>
            <a:r>
              <a:rPr lang="en-US" b="1" i="1" dirty="0">
                <a:cs typeface="Courier New" panose="02070309020205020404" pitchFamily="49" charset="0"/>
              </a:rPr>
              <a:t>:</a:t>
            </a:r>
            <a:r>
              <a:rPr lang="en-US" dirty="0">
                <a:cs typeface="Courier New" panose="02070309020205020404" pitchFamily="49" charset="0"/>
              </a:rPr>
              <a:t> The branch target address (BTA) is the address of the next instruction </a:t>
            </a:r>
            <a:r>
              <a:rPr lang="en-US" dirty="0" smtClean="0">
                <a:cs typeface="Courier New" panose="02070309020205020404" pitchFamily="49" charset="0"/>
              </a:rPr>
              <a:t>to execute </a:t>
            </a:r>
            <a:r>
              <a:rPr lang="en-US" dirty="0">
                <a:cs typeface="Courier New" panose="02070309020205020404" pitchFamily="49" charset="0"/>
              </a:rPr>
              <a:t>if the branch is taken.</a:t>
            </a:r>
          </a:p>
          <a:p>
            <a:r>
              <a:rPr lang="en-US" i="1" dirty="0" smtClean="0">
                <a:cs typeface="Courier New" panose="02070309020205020404" pitchFamily="49" charset="0"/>
              </a:rPr>
              <a:t>imm24</a:t>
            </a:r>
            <a:r>
              <a:rPr lang="en-US" dirty="0" smtClean="0"/>
              <a:t> </a:t>
            </a:r>
            <a:r>
              <a:rPr lang="en-US" dirty="0"/>
              <a:t>encodes BTA</a:t>
            </a:r>
          </a:p>
          <a:p>
            <a:r>
              <a:rPr lang="en-US" b="1" i="1" dirty="0"/>
              <a:t>imm24</a:t>
            </a:r>
            <a:r>
              <a:rPr lang="en-US" dirty="0"/>
              <a:t> = # of words BTA is away from </a:t>
            </a:r>
            <a:r>
              <a:rPr lang="en-US" dirty="0">
                <a:cs typeface="Courier New" panose="02070309020205020404" pitchFamily="49" charset="0"/>
              </a:rPr>
              <a:t>PC</a:t>
            </a:r>
            <a:r>
              <a:rPr lang="en-US" dirty="0"/>
              <a:t>+8</a:t>
            </a:r>
          </a:p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01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-161294" y="1232820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1339" y="1271851"/>
            <a:ext cx="11379200" cy="468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0046" tIns="65023" rIns="130046" bIns="65023">
            <a:spAutoFit/>
          </a:bodyPr>
          <a:lstStyle/>
          <a:p>
            <a:r>
              <a:rPr lang="en-US" sz="4600" b="1" dirty="0">
                <a:solidFill>
                  <a:srgbClr val="0000FF"/>
                </a:solidFill>
                <a:latin typeface="+mj-lt"/>
              </a:rPr>
              <a:t>ARM assembly code</a:t>
            </a:r>
          </a:p>
          <a:p>
            <a:endParaRPr lang="en-US" sz="2800" b="1" dirty="0">
              <a:latin typeface="Courier New" pitchFamily="49" charset="0"/>
            </a:endParaRPr>
          </a:p>
          <a:p>
            <a:r>
              <a:rPr lang="en-US" sz="2800" b="1" dirty="0">
                <a:latin typeface="Courier New" pitchFamily="49" charset="0"/>
              </a:rPr>
              <a:t>0xA0 </a:t>
            </a:r>
            <a:r>
              <a:rPr lang="en-US" sz="2800" dirty="0">
                <a:latin typeface="Courier New" pitchFamily="49" charset="0"/>
              </a:rPr>
              <a:t>      	</a:t>
            </a:r>
            <a:r>
              <a:rPr lang="en-US" sz="2800" b="1" dirty="0">
                <a:solidFill>
                  <a:srgbClr val="0070C0"/>
                </a:solidFill>
                <a:latin typeface="Courier New" pitchFamily="49" charset="0"/>
              </a:rPr>
              <a:t>BLT THERE</a:t>
            </a:r>
          </a:p>
          <a:p>
            <a:r>
              <a:rPr lang="en-US" sz="2800" b="1" dirty="0">
                <a:latin typeface="Courier New" pitchFamily="49" charset="0"/>
              </a:rPr>
              <a:t>0xA4</a:t>
            </a:r>
            <a:r>
              <a:rPr lang="en-US" sz="2800" dirty="0">
                <a:latin typeface="Courier New" pitchFamily="49" charset="0"/>
              </a:rPr>
              <a:t>	 	</a:t>
            </a:r>
            <a:r>
              <a:rPr lang="en-US" sz="2800" dirty="0" smtClean="0">
                <a:latin typeface="Courier New" pitchFamily="49" charset="0"/>
              </a:rPr>
              <a:t>	ADD </a:t>
            </a:r>
            <a:r>
              <a:rPr lang="en-US" sz="2800" dirty="0">
                <a:latin typeface="Courier New" pitchFamily="49" charset="0"/>
              </a:rPr>
              <a:t>R0, R1, R2</a:t>
            </a:r>
          </a:p>
          <a:p>
            <a:r>
              <a:rPr lang="en-US" sz="2800" b="1" dirty="0">
                <a:latin typeface="Courier New" pitchFamily="49" charset="0"/>
              </a:rPr>
              <a:t>0xA8 </a:t>
            </a:r>
            <a:r>
              <a:rPr lang="en-US" sz="2800" dirty="0">
                <a:latin typeface="Courier New" pitchFamily="49" charset="0"/>
              </a:rPr>
              <a:t>      	SUB R0, R0, R9</a:t>
            </a:r>
          </a:p>
          <a:p>
            <a:r>
              <a:rPr lang="en-US" sz="2800" b="1" dirty="0">
                <a:latin typeface="Courier New" pitchFamily="49" charset="0"/>
              </a:rPr>
              <a:t>0xAC </a:t>
            </a:r>
            <a:r>
              <a:rPr lang="en-US" sz="2800" dirty="0">
                <a:latin typeface="Courier New" pitchFamily="49" charset="0"/>
              </a:rPr>
              <a:t>      	ADD SP, SP, #8</a:t>
            </a:r>
          </a:p>
          <a:p>
            <a:r>
              <a:rPr lang="en-US" sz="2800" b="1" dirty="0">
                <a:latin typeface="Courier New" pitchFamily="49" charset="0"/>
              </a:rPr>
              <a:t>0xB0 </a:t>
            </a:r>
            <a:r>
              <a:rPr lang="en-US" sz="2800" dirty="0">
                <a:latin typeface="Courier New" pitchFamily="49" charset="0"/>
              </a:rPr>
              <a:t>      	MOV PC, LR</a:t>
            </a:r>
          </a:p>
          <a:p>
            <a:r>
              <a:rPr lang="en-US" sz="2800" b="1" dirty="0">
                <a:latin typeface="Courier New" pitchFamily="49" charset="0"/>
              </a:rPr>
              <a:t>0xB4</a:t>
            </a:r>
            <a:r>
              <a:rPr lang="en-US" sz="2800" dirty="0">
                <a:latin typeface="Courier New" pitchFamily="49" charset="0"/>
              </a:rPr>
              <a:t> THERE 	SUB R0, R0, #1</a:t>
            </a:r>
          </a:p>
          <a:p>
            <a:r>
              <a:rPr lang="en-US" sz="2800" b="1" dirty="0">
                <a:latin typeface="Courier New" pitchFamily="49" charset="0"/>
              </a:rPr>
              <a:t>0xB8		</a:t>
            </a:r>
            <a:r>
              <a:rPr lang="en-US" sz="2800" b="1" dirty="0" smtClean="0">
                <a:latin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</a:rPr>
              <a:t>BL  </a:t>
            </a:r>
            <a:r>
              <a:rPr lang="en-US" sz="2800" dirty="0">
                <a:latin typeface="Courier New" pitchFamily="49" charset="0"/>
              </a:rPr>
              <a:t>TEST</a:t>
            </a:r>
          </a:p>
          <a:p>
            <a:endParaRPr lang="en-US" sz="2300" dirty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62063" y="2364259"/>
            <a:ext cx="4443405" cy="2747417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r>
              <a:rPr lang="en-US" sz="3400" dirty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3400" dirty="0">
                <a:latin typeface="+mj-lt"/>
              </a:rPr>
              <a:t> = 0xA0</a:t>
            </a:r>
          </a:p>
          <a:p>
            <a:r>
              <a:rPr lang="en-US" sz="3400" dirty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3400" dirty="0">
                <a:latin typeface="+mj-lt"/>
              </a:rPr>
              <a:t> + 8 = 0xA8</a:t>
            </a:r>
          </a:p>
          <a:p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en-US" sz="3400" dirty="0">
                <a:latin typeface="+mj-lt"/>
              </a:rPr>
              <a:t> label is 3 instructions past </a:t>
            </a:r>
            <a:r>
              <a:rPr lang="en-US" sz="3400" dirty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3400" dirty="0">
                <a:latin typeface="+mj-lt"/>
              </a:rPr>
              <a:t>+8</a:t>
            </a:r>
          </a:p>
          <a:p>
            <a:r>
              <a:rPr lang="en-US" sz="3400" dirty="0">
                <a:latin typeface="+mj-lt"/>
              </a:rPr>
              <a:t>So, </a:t>
            </a:r>
            <a:r>
              <a:rPr lang="en-US" sz="3400" i="1" dirty="0">
                <a:latin typeface="+mj-lt"/>
                <a:cs typeface="Courier New" panose="02070309020205020404" pitchFamily="49" charset="0"/>
              </a:rPr>
              <a:t>imm24</a:t>
            </a:r>
            <a:r>
              <a:rPr lang="en-US" sz="3400" dirty="0">
                <a:latin typeface="+mj-lt"/>
              </a:rPr>
              <a:t> = 3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03139" y="2363115"/>
            <a:ext cx="727721" cy="656590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87311" y="3170049"/>
            <a:ext cx="1167728" cy="656590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PC</a:t>
            </a:r>
            <a:r>
              <a:rPr lang="en-US" sz="3400" b="1" dirty="0">
                <a:solidFill>
                  <a:srgbClr val="0070C0"/>
                </a:solidFill>
                <a:latin typeface="+mj-lt"/>
              </a:rPr>
              <a:t>+8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563093" y="2637362"/>
            <a:ext cx="379307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559587" y="3511289"/>
            <a:ext cx="379307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913446" y="4547933"/>
            <a:ext cx="993601" cy="654536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BTA</a:t>
            </a:r>
            <a:endParaRPr lang="en-US" sz="3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0875" y="51865"/>
            <a:ext cx="11703050" cy="1625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Branch Instruction: Example </a:t>
            </a:r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87" y="6577013"/>
            <a:ext cx="114300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47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-161294" y="1232820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1339" y="1271850"/>
            <a:ext cx="11379200" cy="40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0046" tIns="65023" rIns="130046" bIns="65023">
            <a:spAutoFit/>
          </a:bodyPr>
          <a:lstStyle/>
          <a:p>
            <a:r>
              <a:rPr lang="en-US" sz="4600" b="1" dirty="0">
                <a:solidFill>
                  <a:srgbClr val="0000FF"/>
                </a:solidFill>
                <a:latin typeface="+mj-lt"/>
              </a:rPr>
              <a:t>ARM assembly code</a:t>
            </a:r>
          </a:p>
          <a:p>
            <a:endParaRPr lang="en-US" sz="700" b="1" dirty="0">
              <a:latin typeface="Courier New" pitchFamily="49" charset="0"/>
            </a:endParaRPr>
          </a:p>
          <a:p>
            <a:r>
              <a:rPr lang="pt-BR" sz="2800" spc="-142" dirty="0">
                <a:latin typeface="Courier New" panose="02070309020205020404" pitchFamily="49" charset="0"/>
                <a:cs typeface="Courier New" panose="02070309020205020404" pitchFamily="49" charset="0"/>
              </a:rPr>
              <a:t>0x8040 TEST 	LDRB R5, [R0, R3]</a:t>
            </a:r>
          </a:p>
          <a:p>
            <a:r>
              <a:rPr lang="pt-BR" sz="2800" spc="-142" dirty="0">
                <a:latin typeface="Courier New" panose="02070309020205020404" pitchFamily="49" charset="0"/>
                <a:cs typeface="Courier New" panose="02070309020205020404" pitchFamily="49" charset="0"/>
              </a:rPr>
              <a:t>0x8044 	</a:t>
            </a:r>
            <a:r>
              <a:rPr lang="pt-BR" sz="2800" spc="-142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STRB </a:t>
            </a:r>
            <a:r>
              <a:rPr lang="pt-BR" sz="2800" spc="-142" dirty="0">
                <a:latin typeface="Courier New" panose="02070309020205020404" pitchFamily="49" charset="0"/>
                <a:cs typeface="Courier New" panose="02070309020205020404" pitchFamily="49" charset="0"/>
              </a:rPr>
              <a:t>R5, [R1, R3]</a:t>
            </a:r>
          </a:p>
          <a:p>
            <a:r>
              <a:rPr lang="pt-BR" sz="2800" spc="-142" dirty="0">
                <a:latin typeface="Courier New" panose="02070309020205020404" pitchFamily="49" charset="0"/>
                <a:cs typeface="Courier New" panose="02070309020205020404" pitchFamily="49" charset="0"/>
              </a:rPr>
              <a:t>0x8048 	</a:t>
            </a:r>
            <a:r>
              <a:rPr lang="pt-BR" sz="2800" spc="-142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ADD  </a:t>
            </a:r>
            <a:r>
              <a:rPr lang="pt-BR" sz="2800" spc="-142" dirty="0">
                <a:latin typeface="Courier New" panose="02070309020205020404" pitchFamily="49" charset="0"/>
                <a:cs typeface="Courier New" panose="02070309020205020404" pitchFamily="49" charset="0"/>
              </a:rPr>
              <a:t>R3, R3, #1</a:t>
            </a:r>
          </a:p>
          <a:p>
            <a:r>
              <a:rPr lang="en-US" sz="2800" spc="-142" dirty="0">
                <a:latin typeface="Courier New" panose="02070309020205020404" pitchFamily="49" charset="0"/>
                <a:cs typeface="Courier New" panose="02070309020205020404" pitchFamily="49" charset="0"/>
              </a:rPr>
              <a:t>0x8044 	</a:t>
            </a:r>
            <a:r>
              <a:rPr lang="en-US" sz="2800" spc="-142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MOV  </a:t>
            </a:r>
            <a:r>
              <a:rPr lang="en-US" sz="2800" spc="-142" dirty="0">
                <a:latin typeface="Courier New" panose="02070309020205020404" pitchFamily="49" charset="0"/>
                <a:cs typeface="Courier New" panose="02070309020205020404" pitchFamily="49" charset="0"/>
              </a:rPr>
              <a:t>PC, LR</a:t>
            </a:r>
          </a:p>
          <a:p>
            <a:r>
              <a:rPr lang="en-US" sz="2800" spc="-142" dirty="0">
                <a:latin typeface="Courier New" panose="02070309020205020404" pitchFamily="49" charset="0"/>
                <a:cs typeface="Courier New" panose="02070309020205020404" pitchFamily="49" charset="0"/>
              </a:rPr>
              <a:t>0x8050 	</a:t>
            </a:r>
            <a:r>
              <a:rPr lang="en-US" sz="2800" spc="-142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BL   </a:t>
            </a:r>
            <a:r>
              <a:rPr lang="en-US" sz="2800" spc="-142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r>
              <a:rPr lang="pt-BR" sz="2800" spc="-142" dirty="0">
                <a:latin typeface="Courier New" panose="02070309020205020404" pitchFamily="49" charset="0"/>
                <a:cs typeface="Courier New" panose="02070309020205020404" pitchFamily="49" charset="0"/>
              </a:rPr>
              <a:t>0x8054 	</a:t>
            </a:r>
            <a:r>
              <a:rPr lang="pt-BR" sz="2800" spc="-142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LDR  </a:t>
            </a:r>
            <a:r>
              <a:rPr lang="pt-BR" sz="2800" spc="-142" dirty="0">
                <a:latin typeface="Courier New" panose="02070309020205020404" pitchFamily="49" charset="0"/>
                <a:cs typeface="Courier New" panose="02070309020205020404" pitchFamily="49" charset="0"/>
              </a:rPr>
              <a:t>R3, [R1], #4</a:t>
            </a:r>
          </a:p>
          <a:p>
            <a:r>
              <a:rPr lang="pt-BR" sz="2800" spc="-142" dirty="0">
                <a:latin typeface="Courier New" panose="02070309020205020404" pitchFamily="49" charset="0"/>
                <a:cs typeface="Courier New" panose="02070309020205020404" pitchFamily="49" charset="0"/>
              </a:rPr>
              <a:t>0x8058 	</a:t>
            </a:r>
            <a:r>
              <a:rPr lang="pt-BR" sz="2800" spc="-142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SUB  </a:t>
            </a:r>
            <a:r>
              <a:rPr lang="pt-BR" sz="2800" spc="-142" dirty="0">
                <a:latin typeface="Courier New" panose="02070309020205020404" pitchFamily="49" charset="0"/>
                <a:cs typeface="Courier New" panose="02070309020205020404" pitchFamily="49" charset="0"/>
              </a:rPr>
              <a:t>R4, R3, #9</a:t>
            </a:r>
            <a:endParaRPr lang="en-US" sz="2300" spc="-142" dirty="0"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61395" y="2364259"/>
            <a:ext cx="4443405" cy="3282950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r>
              <a:rPr lang="en-US" sz="3400" dirty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3400" dirty="0">
                <a:latin typeface="+mj-lt"/>
              </a:rPr>
              <a:t> = 0x8050</a:t>
            </a:r>
          </a:p>
          <a:p>
            <a:r>
              <a:rPr lang="en-US" sz="3400" dirty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3400" dirty="0">
                <a:latin typeface="+mj-lt"/>
              </a:rPr>
              <a:t> + 8 = 0x8058</a:t>
            </a:r>
          </a:p>
          <a:p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3400" dirty="0">
                <a:latin typeface="+mj-lt"/>
              </a:rPr>
              <a:t> label is 6 instructions before </a:t>
            </a:r>
            <a:r>
              <a:rPr lang="en-US" sz="3400" dirty="0">
                <a:latin typeface="+mj-lt"/>
                <a:cs typeface="Courier New" panose="02070309020205020404" pitchFamily="49" charset="0"/>
              </a:rPr>
              <a:t>PC</a:t>
            </a:r>
            <a:r>
              <a:rPr lang="en-US" sz="3400" dirty="0">
                <a:latin typeface="+mj-lt"/>
              </a:rPr>
              <a:t>+8</a:t>
            </a:r>
          </a:p>
          <a:p>
            <a:r>
              <a:rPr lang="en-US" sz="3400" dirty="0">
                <a:latin typeface="+mj-lt"/>
              </a:rPr>
              <a:t>So, </a:t>
            </a:r>
            <a:r>
              <a:rPr lang="en-US" sz="3400" i="1" dirty="0">
                <a:latin typeface="+mj-lt"/>
                <a:cs typeface="Courier New" panose="02070309020205020404" pitchFamily="49" charset="0"/>
              </a:rPr>
              <a:t>imm24</a:t>
            </a:r>
            <a:r>
              <a:rPr lang="en-US" sz="3400" dirty="0">
                <a:latin typeface="+mj-lt"/>
              </a:rPr>
              <a:t> = -6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43734" y="3784392"/>
            <a:ext cx="727721" cy="656590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27906" y="4603699"/>
            <a:ext cx="1167728" cy="656590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PC</a:t>
            </a:r>
            <a:r>
              <a:rPr lang="en-US" sz="3400" b="1" dirty="0">
                <a:solidFill>
                  <a:srgbClr val="0070C0"/>
                </a:solidFill>
                <a:latin typeface="+mj-lt"/>
              </a:rPr>
              <a:t>+8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703688" y="2364260"/>
            <a:ext cx="379307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6700183" y="4112114"/>
            <a:ext cx="379307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054041" y="2036538"/>
            <a:ext cx="993601" cy="654536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r>
              <a:rPr lang="en-US" sz="34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BTA</a:t>
            </a:r>
            <a:endParaRPr lang="en-US" sz="3400" dirty="0">
              <a:solidFill>
                <a:srgbClr val="0070C0"/>
              </a:solidFill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720882" y="4931420"/>
            <a:ext cx="379307" cy="0"/>
          </a:xfrm>
          <a:prstGeom prst="straightConnector1">
            <a:avLst/>
          </a:prstGeom>
          <a:ln w="158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0875" y="68798"/>
            <a:ext cx="11703050" cy="1625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Branch Instruction: Example </a:t>
            </a:r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75" y="5971489"/>
            <a:ext cx="12090662" cy="26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84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737651"/>
              </p:ext>
            </p:extLst>
          </p:nvPr>
        </p:nvGraphicFramePr>
        <p:xfrm>
          <a:off x="1200784" y="1632912"/>
          <a:ext cx="10763661" cy="773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463"/>
                <a:gridCol w="2231535"/>
                <a:gridCol w="4717261"/>
                <a:gridCol w="2676402"/>
              </a:tblGrid>
              <a:tr h="520192">
                <a:tc>
                  <a:txBody>
                    <a:bodyPr/>
                    <a:lstStyle/>
                    <a:p>
                      <a:r>
                        <a:rPr lang="en-US" sz="2600" i="1" dirty="0" err="1" smtClean="0">
                          <a:latin typeface="+mj-lt"/>
                          <a:cs typeface="Courier New" panose="02070309020205020404" pitchFamily="49" charset="0"/>
                        </a:rPr>
                        <a:t>cond</a:t>
                      </a:r>
                      <a:endParaRPr lang="en-US" sz="2600" i="1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130048" marR="130048" marT="65024" marB="6502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Mnemonic</a:t>
                      </a:r>
                      <a:endParaRPr lang="en-US" sz="2600" dirty="0"/>
                    </a:p>
                  </a:txBody>
                  <a:tcPr marL="130048" marR="130048" marT="65024" marB="6502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Name</a:t>
                      </a:r>
                      <a:endParaRPr lang="en-US" sz="2600" dirty="0"/>
                    </a:p>
                  </a:txBody>
                  <a:tcPr marL="130048" marR="130048" marT="65024" marB="6502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/>
                        <a:t>CondEx</a:t>
                      </a:r>
                      <a:endParaRPr lang="en-US" sz="2600" dirty="0"/>
                    </a:p>
                  </a:txBody>
                  <a:tcPr marL="130048" marR="130048" marT="65024" marB="6502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0000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EQ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Equal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0001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NE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Not equal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0010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CS /</a:t>
                      </a:r>
                      <a:r>
                        <a:rPr lang="en-US" sz="2300" baseline="0" dirty="0" smtClean="0"/>
                        <a:t> HS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Carry set / Unsigned higher or same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0011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CC /</a:t>
                      </a:r>
                      <a:r>
                        <a:rPr lang="en-US" sz="2300" baseline="0" dirty="0" smtClean="0"/>
                        <a:t> LO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Carry clear / Unsigned</a:t>
                      </a:r>
                      <a:r>
                        <a:rPr lang="en-US" sz="2300" baseline="0" dirty="0" smtClean="0"/>
                        <a:t> lower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0100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MI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Minus / Negative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0101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PL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Plus / Positive of zero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0110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VS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Overflow / Overflow set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0111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VC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No</a:t>
                      </a:r>
                      <a:r>
                        <a:rPr lang="en-US" sz="2300" baseline="0" dirty="0" smtClean="0"/>
                        <a:t> overflow / Overflow clear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1000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HI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Unsigned higher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1001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LS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Unsigned</a:t>
                      </a:r>
                      <a:r>
                        <a:rPr lang="en-US" sz="2300" baseline="0" dirty="0" smtClean="0"/>
                        <a:t> lower or same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1010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GE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Signed</a:t>
                      </a:r>
                      <a:r>
                        <a:rPr lang="en-US" sz="2300" baseline="0" dirty="0" smtClean="0"/>
                        <a:t> greater than or equal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1011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LT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Signed less than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1100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GT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Signed greater than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1101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LE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Signed less than or equal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1110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AL (or none)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Always / unconditional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solidFill>
                            <a:srgbClr val="231F2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ignored</a:t>
                      </a: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0875" y="92498"/>
            <a:ext cx="11703050" cy="1625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Review: Condition </a:t>
            </a:r>
            <a:r>
              <a:rPr lang="en-US" dirty="0" smtClean="0">
                <a:solidFill>
                  <a:srgbClr val="000000"/>
                </a:solidFill>
              </a:rPr>
              <a:t>Mnemonics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537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3322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772" y="471357"/>
            <a:ext cx="12347655" cy="1094316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6300" b="1" dirty="0">
                <a:solidFill>
                  <a:schemeClr val="tx1"/>
                </a:solidFill>
                <a:latin typeface="+mj-lt"/>
              </a:rPr>
              <a:t>How to Encode Instructions?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Assembly </a:t>
            </a:r>
            <a:r>
              <a:rPr lang="en-US" dirty="0"/>
              <a:t>language is convenient for humans to read.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</a:t>
            </a:r>
            <a:r>
              <a:rPr lang="en-US" dirty="0" smtClean="0"/>
              <a:t>digital circuits </a:t>
            </a:r>
            <a:r>
              <a:rPr lang="en-US" dirty="0"/>
              <a:t>understand only 1’ s and 0’ s. </a:t>
            </a:r>
            <a:endParaRPr lang="en-US" dirty="0" smtClean="0"/>
          </a:p>
          <a:p>
            <a:r>
              <a:rPr lang="en-US" dirty="0" smtClean="0"/>
              <a:t>A program </a:t>
            </a:r>
            <a:r>
              <a:rPr lang="en-US" dirty="0"/>
              <a:t>written </a:t>
            </a:r>
            <a:r>
              <a:rPr lang="en-US" dirty="0" smtClean="0"/>
              <a:t>in assembly </a:t>
            </a:r>
            <a:r>
              <a:rPr lang="en-US" dirty="0"/>
              <a:t>language is </a:t>
            </a:r>
            <a:r>
              <a:rPr lang="en-US" dirty="0" smtClean="0"/>
              <a:t>to </a:t>
            </a:r>
            <a:r>
              <a:rPr lang="en-US" dirty="0"/>
              <a:t>a </a:t>
            </a:r>
            <a:r>
              <a:rPr lang="en-US" dirty="0" smtClean="0"/>
              <a:t>representation using </a:t>
            </a:r>
            <a:r>
              <a:rPr lang="en-US" dirty="0"/>
              <a:t>only 1’ s and 0’ s </a:t>
            </a:r>
          </a:p>
          <a:p>
            <a:pPr lvl="1"/>
            <a:r>
              <a:rPr lang="en-US" dirty="0" smtClean="0"/>
              <a:t>called </a:t>
            </a:r>
            <a:r>
              <a:rPr lang="en-US" b="1" dirty="0" smtClean="0">
                <a:solidFill>
                  <a:srgbClr val="0000FF"/>
                </a:solidFill>
              </a:rPr>
              <a:t>Machine Language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sz="4000" dirty="0" smtClean="0"/>
              <a:t>ARM </a:t>
            </a:r>
            <a:r>
              <a:rPr lang="en-US" sz="4000" dirty="0" smtClean="0"/>
              <a:t>uses a single </a:t>
            </a:r>
            <a:r>
              <a:rPr lang="en-US" sz="4000" dirty="0"/>
              <a:t>instruction </a:t>
            </a:r>
            <a:r>
              <a:rPr lang="en-US" sz="4000" dirty="0" smtClean="0"/>
              <a:t>format</a:t>
            </a:r>
          </a:p>
          <a:p>
            <a:pPr lvl="1"/>
            <a:r>
              <a:rPr lang="en-US" sz="3600" b="1" dirty="0" smtClean="0"/>
              <a:t>32</a:t>
            </a:r>
            <a:r>
              <a:rPr lang="en-US" sz="3600" b="1" dirty="0"/>
              <a:t>-bit </a:t>
            </a:r>
            <a:r>
              <a:rPr lang="en-US" sz="3600" b="1" dirty="0" smtClean="0"/>
              <a:t>instructions</a:t>
            </a:r>
          </a:p>
          <a:p>
            <a:pPr lvl="2"/>
            <a:r>
              <a:rPr lang="en-US" sz="3200" dirty="0"/>
              <a:t>V</a:t>
            </a:r>
            <a:r>
              <a:rPr lang="en-US" sz="3200" dirty="0" smtClean="0"/>
              <a:t>ariable</a:t>
            </a:r>
            <a:r>
              <a:rPr lang="en-US" sz="3200" dirty="0"/>
              <a:t>-length instructions </a:t>
            </a:r>
            <a:r>
              <a:rPr lang="en-US" sz="3200" dirty="0" smtClean="0"/>
              <a:t>are avoided</a:t>
            </a:r>
          </a:p>
          <a:p>
            <a:pPr lvl="3"/>
            <a:r>
              <a:rPr lang="en-US" sz="2800" dirty="0" smtClean="0"/>
              <a:t>would </a:t>
            </a:r>
            <a:r>
              <a:rPr lang="en-US" sz="2800" dirty="0"/>
              <a:t>add complexity</a:t>
            </a:r>
            <a:r>
              <a:rPr lang="en-US" sz="2800" dirty="0" smtClean="0"/>
              <a:t>.</a:t>
            </a:r>
            <a:endParaRPr lang="en-US" dirty="0"/>
          </a:p>
          <a:p>
            <a:endParaRPr lang="en-US" sz="3400" dirty="0"/>
          </a:p>
          <a:p>
            <a:pPr>
              <a:buFontTx/>
              <a:buNone/>
            </a:pPr>
            <a:endParaRPr lang="en-US" sz="2600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828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813" y="1455834"/>
            <a:ext cx="10980735" cy="6807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170396"/>
            <a:ext cx="11703050" cy="1625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Conditional Execution: Machine </a:t>
            </a:r>
            <a:r>
              <a:rPr lang="en-US" dirty="0" smtClean="0">
                <a:solidFill>
                  <a:srgbClr val="000000"/>
                </a:solidFill>
              </a:rPr>
              <a:t>Code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311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8012" y="1382862"/>
            <a:ext cx="10945707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400" dirty="0">
              <a:latin typeface="+mj-lt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Interpreting Machine </a:t>
            </a:r>
            <a:r>
              <a:rPr lang="en-US" dirty="0" smtClean="0">
                <a:solidFill>
                  <a:srgbClr val="000000"/>
                </a:solidFill>
              </a:rPr>
              <a:t>Code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157944"/>
            <a:ext cx="11703050" cy="6435725"/>
          </a:xfrm>
        </p:spPr>
        <p:txBody>
          <a:bodyPr>
            <a:noAutofit/>
          </a:bodyPr>
          <a:lstStyle/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sz="4000" b="1" dirty="0">
                <a:cs typeface="Arial" charset="0"/>
              </a:rPr>
              <a:t>Start with </a:t>
            </a:r>
            <a:r>
              <a:rPr lang="en-US" sz="4000" b="1" i="1" dirty="0">
                <a:cs typeface="Courier New" panose="02070309020205020404" pitchFamily="49" charset="0"/>
              </a:rPr>
              <a:t>op</a:t>
            </a:r>
            <a:r>
              <a:rPr lang="en-US" sz="4000" b="1" dirty="0">
                <a:cs typeface="Arial" charset="0"/>
              </a:rPr>
              <a:t>: </a:t>
            </a:r>
            <a:r>
              <a:rPr lang="en-US" sz="4000" dirty="0">
                <a:cs typeface="Arial" charset="0"/>
              </a:rPr>
              <a:t>tells how to parse rest</a:t>
            </a:r>
          </a:p>
          <a:p>
            <a:pPr lvl="2">
              <a:lnSpc>
                <a:spcPct val="90000"/>
              </a:lnSpc>
            </a:pPr>
            <a:r>
              <a:rPr lang="en-US" b="1" i="1" dirty="0">
                <a:cs typeface="Arial" charset="0"/>
              </a:rPr>
              <a:t>op</a:t>
            </a:r>
            <a:r>
              <a:rPr lang="en-US" dirty="0">
                <a:cs typeface="Arial" charset="0"/>
              </a:rPr>
              <a:t> = 00 (Data-processing)</a:t>
            </a:r>
          </a:p>
          <a:p>
            <a:pPr lvl="2">
              <a:lnSpc>
                <a:spcPct val="90000"/>
              </a:lnSpc>
            </a:pPr>
            <a:r>
              <a:rPr lang="en-US" b="1" i="1" dirty="0">
                <a:cs typeface="Arial" charset="0"/>
              </a:rPr>
              <a:t>op</a:t>
            </a:r>
            <a:r>
              <a:rPr lang="en-US" dirty="0">
                <a:cs typeface="Arial" charset="0"/>
              </a:rPr>
              <a:t> = 01 (Memory)</a:t>
            </a:r>
          </a:p>
          <a:p>
            <a:pPr lvl="2">
              <a:lnSpc>
                <a:spcPct val="90000"/>
              </a:lnSpc>
            </a:pPr>
            <a:r>
              <a:rPr lang="en-US" b="1" i="1" dirty="0">
                <a:cs typeface="Arial" charset="0"/>
              </a:rPr>
              <a:t>op</a:t>
            </a:r>
            <a:r>
              <a:rPr lang="en-US" dirty="0">
                <a:cs typeface="Arial" charset="0"/>
              </a:rPr>
              <a:t> = 10 (Branch)</a:t>
            </a:r>
          </a:p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sz="4000" b="1" i="1" dirty="0">
                <a:cs typeface="Courier New" panose="02070309020205020404" pitchFamily="49" charset="0"/>
              </a:rPr>
              <a:t>I</a:t>
            </a:r>
            <a:r>
              <a:rPr lang="en-US" sz="4000" b="1" dirty="0">
                <a:cs typeface="Arial" charset="0"/>
              </a:rPr>
              <a:t>-bit:</a:t>
            </a:r>
            <a:r>
              <a:rPr lang="en-US" sz="4000" dirty="0">
                <a:cs typeface="Arial" charset="0"/>
              </a:rPr>
              <a:t> tells how to parse </a:t>
            </a:r>
            <a:r>
              <a:rPr lang="en-US" sz="4000" b="1" i="1" dirty="0">
                <a:cs typeface="Arial" charset="0"/>
              </a:rPr>
              <a:t>Src2</a:t>
            </a:r>
          </a:p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sz="4000" b="1" dirty="0">
                <a:cs typeface="Arial" charset="0"/>
              </a:rPr>
              <a:t>Data-processing instructions:</a:t>
            </a:r>
            <a:r>
              <a:rPr lang="en-US" sz="4000" dirty="0">
                <a:cs typeface="Arial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cs typeface="Arial" charset="0"/>
              </a:rPr>
              <a:t>If </a:t>
            </a:r>
            <a:r>
              <a:rPr lang="en-US" b="1" i="1" dirty="0">
                <a:cs typeface="Courier New" panose="02070309020205020404" pitchFamily="49" charset="0"/>
              </a:rPr>
              <a:t>I</a:t>
            </a:r>
            <a:r>
              <a:rPr lang="en-US" dirty="0">
                <a:cs typeface="Arial" charset="0"/>
              </a:rPr>
              <a:t>-bit is 0, bit 4 determines if </a:t>
            </a:r>
            <a:r>
              <a:rPr lang="en-US" b="1" i="1" dirty="0">
                <a:cs typeface="Arial" charset="0"/>
              </a:rPr>
              <a:t>Src2</a:t>
            </a:r>
            <a:r>
              <a:rPr lang="en-US" dirty="0">
                <a:cs typeface="Arial" charset="0"/>
              </a:rPr>
              <a:t> is a register (bit 4 = 0) or a register-shifted register (bit 4 = 1)</a:t>
            </a:r>
          </a:p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sz="4000" b="1" dirty="0">
                <a:cs typeface="Arial" charset="0"/>
              </a:rPr>
              <a:t>Memory instructions: </a:t>
            </a:r>
            <a:endParaRPr lang="en-US" sz="4000" dirty="0">
              <a:cs typeface="Arial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cs typeface="Arial" charset="0"/>
              </a:rPr>
              <a:t>Examine </a:t>
            </a:r>
            <a:r>
              <a:rPr lang="en-US" b="1" i="1" dirty="0" err="1">
                <a:cs typeface="Courier New" panose="02070309020205020404" pitchFamily="49" charset="0"/>
              </a:rPr>
              <a:t>funct</a:t>
            </a:r>
            <a:r>
              <a:rPr lang="en-US" dirty="0">
                <a:cs typeface="Arial" charset="0"/>
              </a:rPr>
              <a:t> bits for indexing mode, instruction, and add or subtract offset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238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4910" y="1625600"/>
            <a:ext cx="11852636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US" sz="3400" b="1" spc="-142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10" y="7688291"/>
            <a:ext cx="12508082" cy="162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Interpreting Machine Code: Example </a:t>
            </a:r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4400" b="1" dirty="0" smtClean="0">
                <a:cs typeface="Arial" charset="0"/>
              </a:rPr>
              <a:t>0xE0475001</a:t>
            </a:r>
          </a:p>
          <a:p>
            <a:pPr marL="1300460" lvl="1" indent="-650230">
              <a:lnSpc>
                <a:spcPct val="90000"/>
              </a:lnSpc>
              <a:buFontTx/>
              <a:buChar char="•"/>
            </a:pPr>
            <a:r>
              <a:rPr lang="en-US" sz="3600" b="1" dirty="0">
                <a:cs typeface="Arial" charset="0"/>
              </a:rPr>
              <a:t>Start with </a:t>
            </a:r>
            <a:r>
              <a:rPr lang="en-US" sz="3600" b="1" i="1" dirty="0">
                <a:cs typeface="Courier New" panose="02070309020205020404" pitchFamily="49" charset="0"/>
              </a:rPr>
              <a:t>op</a:t>
            </a:r>
            <a:r>
              <a:rPr lang="en-US" sz="3600" b="1" dirty="0">
                <a:cs typeface="Arial" charset="0"/>
              </a:rPr>
              <a:t>: </a:t>
            </a:r>
            <a:r>
              <a:rPr lang="en-US" sz="3600" dirty="0">
                <a:cs typeface="Arial" charset="0"/>
              </a:rPr>
              <a:t>00</a:t>
            </a:r>
            <a:r>
              <a:rPr lang="en-US" sz="3600" baseline="-25000" dirty="0">
                <a:cs typeface="Arial" charset="0"/>
              </a:rPr>
              <a:t>2</a:t>
            </a:r>
            <a:r>
              <a:rPr lang="en-US" sz="3600" dirty="0">
                <a:cs typeface="Arial" charset="0"/>
              </a:rPr>
              <a:t>, so data-processing instruction</a:t>
            </a:r>
          </a:p>
          <a:p>
            <a:pPr marL="1300460" lvl="1" indent="-650230">
              <a:lnSpc>
                <a:spcPct val="90000"/>
              </a:lnSpc>
              <a:buFontTx/>
              <a:buChar char="•"/>
            </a:pPr>
            <a:r>
              <a:rPr lang="en-US" sz="3600" b="1" i="1" dirty="0" smtClean="0">
                <a:cs typeface="Courier New" panose="02070309020205020404" pitchFamily="49" charset="0"/>
              </a:rPr>
              <a:t>I</a:t>
            </a:r>
            <a:r>
              <a:rPr lang="en-US" sz="3600" b="1" dirty="0">
                <a:cs typeface="Arial" charset="0"/>
              </a:rPr>
              <a:t>-bit:</a:t>
            </a:r>
            <a:r>
              <a:rPr lang="en-US" sz="3600" dirty="0">
                <a:cs typeface="Arial" charset="0"/>
              </a:rPr>
              <a:t> 0, so </a:t>
            </a:r>
            <a:r>
              <a:rPr lang="en-US" sz="3600" i="1" dirty="0">
                <a:cs typeface="Courier New" panose="02070309020205020404" pitchFamily="49" charset="0"/>
              </a:rPr>
              <a:t>Src2</a:t>
            </a:r>
            <a:r>
              <a:rPr lang="en-US" sz="3600" dirty="0">
                <a:cs typeface="Arial" charset="0"/>
              </a:rPr>
              <a:t> is a register</a:t>
            </a:r>
          </a:p>
          <a:p>
            <a:pPr marL="1300460" lvl="1" indent="-650230">
              <a:lnSpc>
                <a:spcPct val="90000"/>
              </a:lnSpc>
              <a:buFontTx/>
              <a:buChar char="•"/>
            </a:pPr>
            <a:r>
              <a:rPr lang="en-US" sz="3600" b="1" dirty="0">
                <a:cs typeface="Arial" charset="0"/>
              </a:rPr>
              <a:t>bit 4: </a:t>
            </a:r>
            <a:r>
              <a:rPr lang="en-US" sz="3600" dirty="0">
                <a:cs typeface="Arial" charset="0"/>
              </a:rPr>
              <a:t>0, so </a:t>
            </a:r>
            <a:r>
              <a:rPr lang="en-US" sz="3600" i="1" dirty="0">
                <a:cs typeface="Arial" charset="0"/>
              </a:rPr>
              <a:t>Src2</a:t>
            </a:r>
            <a:r>
              <a:rPr lang="en-US" sz="3600" dirty="0">
                <a:cs typeface="Arial" charset="0"/>
              </a:rPr>
              <a:t> is a register (optionally shifted by </a:t>
            </a:r>
            <a:r>
              <a:rPr lang="en-US" sz="3600" i="1" dirty="0">
                <a:cs typeface="Arial" charset="0"/>
              </a:rPr>
              <a:t>shamt5</a:t>
            </a:r>
            <a:r>
              <a:rPr lang="en-US" sz="3600" dirty="0">
                <a:cs typeface="Arial" charset="0"/>
              </a:rPr>
              <a:t>)</a:t>
            </a:r>
          </a:p>
          <a:p>
            <a:pPr marL="1300460" lvl="1" indent="-650230">
              <a:lnSpc>
                <a:spcPct val="90000"/>
              </a:lnSpc>
              <a:buFontTx/>
              <a:buChar char="•"/>
            </a:pPr>
            <a:r>
              <a:rPr lang="en-US" sz="3600" b="1" i="1" dirty="0" err="1">
                <a:cs typeface="Courier New" panose="02070309020205020404" pitchFamily="49" charset="0"/>
              </a:rPr>
              <a:t>cmd</a:t>
            </a:r>
            <a:r>
              <a:rPr lang="en-US" sz="3600" b="1" dirty="0">
                <a:cs typeface="Arial" charset="0"/>
              </a:rPr>
              <a:t>: </a:t>
            </a:r>
            <a:r>
              <a:rPr lang="en-US" sz="3600" dirty="0">
                <a:cs typeface="Arial" charset="0"/>
              </a:rPr>
              <a:t>0010</a:t>
            </a:r>
            <a:r>
              <a:rPr lang="en-US" sz="3600" baseline="-25000" dirty="0">
                <a:cs typeface="Arial" charset="0"/>
              </a:rPr>
              <a:t>2</a:t>
            </a:r>
            <a:r>
              <a:rPr lang="en-US" sz="3600" dirty="0">
                <a:cs typeface="Arial" charset="0"/>
              </a:rPr>
              <a:t> (2), so SUB</a:t>
            </a:r>
          </a:p>
          <a:p>
            <a:pPr marL="1300460" lvl="1" indent="-650230">
              <a:lnSpc>
                <a:spcPct val="90000"/>
              </a:lnSpc>
              <a:buFontTx/>
              <a:buChar char="•"/>
            </a:pPr>
            <a:r>
              <a:rPr lang="en-US" sz="3600" b="1" dirty="0" err="1">
                <a:cs typeface="Courier New" panose="02070309020205020404" pitchFamily="49" charset="0"/>
              </a:rPr>
              <a:t>Rn</a:t>
            </a:r>
            <a:r>
              <a:rPr lang="en-US" sz="3600" dirty="0">
                <a:cs typeface="Arial" charset="0"/>
              </a:rPr>
              <a:t>=7, </a:t>
            </a:r>
            <a:r>
              <a:rPr lang="en-US" sz="3600" b="1" dirty="0">
                <a:cs typeface="Courier New" panose="02070309020205020404" pitchFamily="49" charset="0"/>
              </a:rPr>
              <a:t>Rd</a:t>
            </a:r>
            <a:r>
              <a:rPr lang="en-US" sz="3600" dirty="0">
                <a:cs typeface="Arial" charset="0"/>
              </a:rPr>
              <a:t>=5, </a:t>
            </a:r>
            <a:r>
              <a:rPr lang="en-US" sz="3600" b="1" dirty="0" err="1">
                <a:cs typeface="Courier New" panose="02070309020205020404" pitchFamily="49" charset="0"/>
              </a:rPr>
              <a:t>Rm</a:t>
            </a:r>
            <a:r>
              <a:rPr lang="en-US" sz="3600" dirty="0">
                <a:cs typeface="Arial" charset="0"/>
              </a:rPr>
              <a:t>=1, </a:t>
            </a:r>
            <a:r>
              <a:rPr lang="en-US" sz="3600" b="1" i="1" dirty="0">
                <a:cs typeface="Arial" charset="0"/>
              </a:rPr>
              <a:t>shamt5</a:t>
            </a:r>
            <a:r>
              <a:rPr lang="en-US" sz="3600" dirty="0">
                <a:cs typeface="Arial" charset="0"/>
              </a:rPr>
              <a:t> = 0, </a:t>
            </a:r>
            <a:r>
              <a:rPr lang="en-US" sz="3600" b="1" i="1" dirty="0" err="1">
                <a:cs typeface="Arial" charset="0"/>
              </a:rPr>
              <a:t>sh</a:t>
            </a:r>
            <a:r>
              <a:rPr lang="en-US" sz="3600" dirty="0">
                <a:cs typeface="Arial" charset="0"/>
              </a:rPr>
              <a:t> = 0</a:t>
            </a:r>
          </a:p>
          <a:p>
            <a:pPr marL="1300460" lvl="1" indent="-650230">
              <a:lnSpc>
                <a:spcPct val="90000"/>
              </a:lnSpc>
              <a:buFontTx/>
              <a:buChar char="•"/>
            </a:pPr>
            <a:r>
              <a:rPr lang="en-US" sz="3600" dirty="0">
                <a:cs typeface="Arial" charset="0"/>
              </a:rPr>
              <a:t>So, instruction is: </a:t>
            </a:r>
            <a:r>
              <a:rPr lang="en-US" sz="3600" b="1" spc="-142" dirty="0">
                <a:latin typeface="Courier New" panose="02070309020205020404" pitchFamily="49" charset="0"/>
                <a:cs typeface="Courier New" panose="02070309020205020404" pitchFamily="49" charset="0"/>
              </a:rPr>
              <a:t>SUB R5,R7,R1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9766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4910" y="1625600"/>
            <a:ext cx="11852636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US" sz="3400" b="1" spc="-142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9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70" y="7662443"/>
            <a:ext cx="12587833" cy="122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55"/>
          <a:stretch/>
        </p:blipFill>
        <p:spPr bwMode="auto">
          <a:xfrm>
            <a:off x="275670" y="7070115"/>
            <a:ext cx="12508082" cy="40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Interpreting Machine Code: Example </a:t>
            </a:r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4600" b="1" dirty="0">
                <a:cs typeface="Arial" charset="0"/>
              </a:rPr>
              <a:t>0xE5949010</a:t>
            </a:r>
          </a:p>
          <a:p>
            <a:pPr marL="1300460" lvl="1" indent="-650230">
              <a:lnSpc>
                <a:spcPct val="90000"/>
              </a:lnSpc>
              <a:buFontTx/>
              <a:buChar char="•"/>
            </a:pPr>
            <a:r>
              <a:rPr lang="en-US" sz="3400" b="1" dirty="0">
                <a:cs typeface="Arial" charset="0"/>
              </a:rPr>
              <a:t>Start with </a:t>
            </a:r>
            <a:r>
              <a:rPr lang="en-US" sz="3400" b="1" i="1" dirty="0">
                <a:cs typeface="Courier New" panose="02070309020205020404" pitchFamily="49" charset="0"/>
              </a:rPr>
              <a:t>op</a:t>
            </a:r>
            <a:r>
              <a:rPr lang="en-US" sz="3400" b="1" dirty="0">
                <a:cs typeface="Arial" charset="0"/>
              </a:rPr>
              <a:t>: </a:t>
            </a:r>
            <a:r>
              <a:rPr lang="en-US" sz="3400" dirty="0">
                <a:cs typeface="Arial" charset="0"/>
              </a:rPr>
              <a:t>01</a:t>
            </a:r>
            <a:r>
              <a:rPr lang="en-US" sz="3400" baseline="-25000" dirty="0">
                <a:cs typeface="Arial" charset="0"/>
              </a:rPr>
              <a:t>2</a:t>
            </a:r>
            <a:r>
              <a:rPr lang="en-US" sz="3400" dirty="0">
                <a:cs typeface="Arial" charset="0"/>
              </a:rPr>
              <a:t>, so memory instruction</a:t>
            </a:r>
          </a:p>
          <a:p>
            <a:pPr marL="1300460" lvl="1" indent="-650230">
              <a:lnSpc>
                <a:spcPct val="90000"/>
              </a:lnSpc>
              <a:buFontTx/>
              <a:buChar char="•"/>
            </a:pPr>
            <a:r>
              <a:rPr lang="en-US" sz="3400" b="1" i="1" dirty="0" err="1">
                <a:cs typeface="Courier New" panose="02070309020205020404" pitchFamily="49" charset="0"/>
              </a:rPr>
              <a:t>funct</a:t>
            </a:r>
            <a:r>
              <a:rPr lang="en-US" sz="3400" b="1" dirty="0">
                <a:cs typeface="Arial" charset="0"/>
              </a:rPr>
              <a:t>:</a:t>
            </a:r>
            <a:r>
              <a:rPr lang="en-US" sz="3400" dirty="0">
                <a:cs typeface="Arial" charset="0"/>
              </a:rPr>
              <a:t> </a:t>
            </a:r>
            <a:r>
              <a:rPr lang="en-US" sz="3400" i="1" dirty="0">
                <a:cs typeface="Arial" charset="0"/>
              </a:rPr>
              <a:t>B</a:t>
            </a:r>
            <a:r>
              <a:rPr lang="en-US" sz="3400" dirty="0">
                <a:cs typeface="Arial" charset="0"/>
              </a:rPr>
              <a:t>=0, </a:t>
            </a:r>
            <a:r>
              <a:rPr lang="en-US" sz="3400" i="1" dirty="0">
                <a:cs typeface="Arial" charset="0"/>
              </a:rPr>
              <a:t>L</a:t>
            </a:r>
            <a:r>
              <a:rPr lang="en-US" sz="3400" dirty="0">
                <a:cs typeface="Arial" charset="0"/>
              </a:rPr>
              <a:t>=1, so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3400" dirty="0">
                <a:cs typeface="Arial" charset="0"/>
              </a:rPr>
              <a:t>; </a:t>
            </a:r>
            <a:r>
              <a:rPr lang="en-US" sz="3400" i="1" dirty="0">
                <a:cs typeface="Arial" charset="0"/>
              </a:rPr>
              <a:t>P</a:t>
            </a:r>
            <a:r>
              <a:rPr lang="en-US" sz="3400" dirty="0">
                <a:cs typeface="Arial" charset="0"/>
              </a:rPr>
              <a:t>=1, </a:t>
            </a:r>
            <a:r>
              <a:rPr lang="en-US" sz="3400" i="1" dirty="0">
                <a:cs typeface="Arial" charset="0"/>
              </a:rPr>
              <a:t>W</a:t>
            </a:r>
            <a:r>
              <a:rPr lang="en-US" sz="3400" dirty="0">
                <a:cs typeface="Arial" charset="0"/>
              </a:rPr>
              <a:t>=0, so offset indexing; </a:t>
            </a:r>
            <a:r>
              <a:rPr lang="en-US" sz="3400" i="1" dirty="0" smtClean="0">
                <a:cs typeface="Arial" charset="0"/>
              </a:rPr>
              <a:t>I</a:t>
            </a:r>
            <a:r>
              <a:rPr lang="en-US" sz="3400" dirty="0">
                <a:cs typeface="Arial" charset="0"/>
              </a:rPr>
              <a:t>=0, so immediate offset, </a:t>
            </a:r>
            <a:r>
              <a:rPr lang="en-US" sz="3400" i="1" dirty="0">
                <a:cs typeface="Arial" charset="0"/>
              </a:rPr>
              <a:t>U</a:t>
            </a:r>
            <a:r>
              <a:rPr lang="en-US" sz="3400" dirty="0">
                <a:cs typeface="Arial" charset="0"/>
              </a:rPr>
              <a:t>=1, so add offset</a:t>
            </a:r>
          </a:p>
          <a:p>
            <a:pPr marL="1300460" lvl="1" indent="-650230">
              <a:lnSpc>
                <a:spcPct val="90000"/>
              </a:lnSpc>
              <a:buFontTx/>
              <a:buChar char="•"/>
            </a:pPr>
            <a:r>
              <a:rPr lang="en-US" sz="3400" b="1" dirty="0" err="1">
                <a:cs typeface="Courier New" panose="02070309020205020404" pitchFamily="49" charset="0"/>
              </a:rPr>
              <a:t>Rn</a:t>
            </a:r>
            <a:r>
              <a:rPr lang="en-US" sz="3400" dirty="0">
                <a:cs typeface="Arial" charset="0"/>
              </a:rPr>
              <a:t>=4, </a:t>
            </a:r>
            <a:r>
              <a:rPr lang="en-US" sz="3400" b="1" dirty="0">
                <a:cs typeface="Courier New" panose="02070309020205020404" pitchFamily="49" charset="0"/>
              </a:rPr>
              <a:t>Rd</a:t>
            </a:r>
            <a:r>
              <a:rPr lang="en-US" sz="3400" dirty="0">
                <a:cs typeface="Arial" charset="0"/>
              </a:rPr>
              <a:t>=9, </a:t>
            </a:r>
            <a:r>
              <a:rPr lang="en-US" sz="3400" b="1" i="1" dirty="0">
                <a:cs typeface="Arial" charset="0"/>
              </a:rPr>
              <a:t>imm12</a:t>
            </a:r>
            <a:r>
              <a:rPr lang="en-US" sz="3400" dirty="0">
                <a:cs typeface="Arial" charset="0"/>
              </a:rPr>
              <a:t> = 16</a:t>
            </a:r>
          </a:p>
          <a:p>
            <a:pPr marL="1300460" lvl="1" indent="-650230">
              <a:lnSpc>
                <a:spcPct val="90000"/>
              </a:lnSpc>
              <a:buFontTx/>
              <a:buChar char="•"/>
            </a:pPr>
            <a:r>
              <a:rPr lang="en-US" sz="3400" dirty="0">
                <a:cs typeface="Arial" charset="0"/>
              </a:rPr>
              <a:t>So, instruction is: </a:t>
            </a:r>
            <a:r>
              <a:rPr lang="en-US" sz="3400" b="1" spc="-142" dirty="0">
                <a:latin typeface="Courier New" panose="02070309020205020404" pitchFamily="49" charset="0"/>
                <a:cs typeface="Courier New" panose="02070309020205020404" pitchFamily="49" charset="0"/>
              </a:rPr>
              <a:t>LDR R9,[R4,#16]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167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4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8771" y="1381091"/>
            <a:ext cx="11595947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650230" indent="-65023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700" dirty="0">
              <a:latin typeface="+mj-lt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Power of the Stored </a:t>
            </a:r>
            <a:r>
              <a:rPr lang="en-US" dirty="0" smtClean="0">
                <a:solidFill>
                  <a:srgbClr val="000000"/>
                </a:solidFill>
              </a:rPr>
              <a:t>Program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sz="4000" b="1" dirty="0">
                <a:cs typeface="Arial" charset="0"/>
              </a:rPr>
              <a:t>32-bit instructions &amp; data </a:t>
            </a:r>
            <a:r>
              <a:rPr lang="en-US" sz="4000" dirty="0">
                <a:cs typeface="Arial" charset="0"/>
              </a:rPr>
              <a:t>stored in memory</a:t>
            </a:r>
          </a:p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sz="4000" b="1" dirty="0">
                <a:cs typeface="Arial" charset="0"/>
              </a:rPr>
              <a:t>Sequence of instructions: </a:t>
            </a:r>
            <a:r>
              <a:rPr lang="en-US" sz="4000" dirty="0">
                <a:cs typeface="Arial" charset="0"/>
              </a:rPr>
              <a:t>only difference between two applications</a:t>
            </a:r>
          </a:p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sz="4000" b="1" dirty="0">
                <a:cs typeface="Arial" charset="0"/>
              </a:rPr>
              <a:t>To run a new program:</a:t>
            </a:r>
          </a:p>
          <a:p>
            <a:pPr marL="1192088" lvl="1" indent="-541858">
              <a:lnSpc>
                <a:spcPct val="90000"/>
              </a:lnSpc>
              <a:buFontTx/>
              <a:buChar char="–"/>
            </a:pPr>
            <a:r>
              <a:rPr lang="en-US" dirty="0">
                <a:cs typeface="Arial" charset="0"/>
              </a:rPr>
              <a:t>No rewiring required</a:t>
            </a:r>
          </a:p>
          <a:p>
            <a:pPr marL="1192088" lvl="1" indent="-541858">
              <a:lnSpc>
                <a:spcPct val="90000"/>
              </a:lnSpc>
              <a:buFontTx/>
              <a:buChar char="–"/>
            </a:pPr>
            <a:r>
              <a:rPr lang="en-US" dirty="0">
                <a:cs typeface="Arial" charset="0"/>
              </a:rPr>
              <a:t>Simply store new program in memory</a:t>
            </a:r>
          </a:p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sz="4000" b="1" dirty="0">
                <a:cs typeface="Arial" charset="0"/>
              </a:rPr>
              <a:t>Program Execution:</a:t>
            </a:r>
          </a:p>
          <a:p>
            <a:pPr marL="1192088" lvl="1" indent="-541858">
              <a:lnSpc>
                <a:spcPct val="90000"/>
              </a:lnSpc>
              <a:buFontTx/>
              <a:buChar char="–"/>
            </a:pPr>
            <a:r>
              <a:rPr lang="en-US" dirty="0">
                <a:cs typeface="Arial" charset="0"/>
              </a:rPr>
              <a:t>Processor </a:t>
            </a:r>
            <a:r>
              <a:rPr lang="en-US" i="1" dirty="0">
                <a:cs typeface="Arial" charset="0"/>
              </a:rPr>
              <a:t>fetches</a:t>
            </a:r>
            <a:r>
              <a:rPr lang="en-US" dirty="0">
                <a:cs typeface="Arial" charset="0"/>
              </a:rPr>
              <a:t> (reads) instructions from memory in sequence </a:t>
            </a:r>
          </a:p>
          <a:p>
            <a:pPr marL="1192088" lvl="1" indent="-541858">
              <a:lnSpc>
                <a:spcPct val="90000"/>
              </a:lnSpc>
              <a:buFontTx/>
              <a:buChar char="–"/>
            </a:pPr>
            <a:r>
              <a:rPr lang="en-US" dirty="0">
                <a:cs typeface="Arial" charset="0"/>
              </a:rPr>
              <a:t>Processor performs the specified operation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1920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622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778240" y="4768427"/>
            <a:ext cx="4118187" cy="249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700" b="1" dirty="0">
                <a:latin typeface="+mn-lt"/>
                <a:cs typeface="Arial" charset="0"/>
              </a:rPr>
              <a:t>Program Counter (PC):</a:t>
            </a:r>
            <a:r>
              <a:rPr lang="en-US" sz="3700" dirty="0">
                <a:latin typeface="+mn-lt"/>
                <a:cs typeface="Arial" charset="0"/>
              </a:rPr>
              <a:t> keeps track of current instruction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213131"/>
              </p:ext>
            </p:extLst>
          </p:nvPr>
        </p:nvGraphicFramePr>
        <p:xfrm>
          <a:off x="1842346" y="1733973"/>
          <a:ext cx="6381538" cy="715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90" name="VISIO" r:id="rId7" imgW="2286000" imgH="2562120" progId="Visio.Drawing.11">
                  <p:embed/>
                </p:oleObj>
              </mc:Choice>
              <mc:Fallback>
                <p:oleObj name="VISIO" r:id="rId7" imgW="2286000" imgH="25621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2346" y="1733973"/>
                        <a:ext cx="6381538" cy="7152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Stored </a:t>
            </a:r>
            <a:r>
              <a:rPr lang="en-US" dirty="0" smtClean="0">
                <a:solidFill>
                  <a:srgbClr val="000000"/>
                </a:solidFill>
              </a:rPr>
              <a:t>Program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75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4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3392" y="1733973"/>
            <a:ext cx="11595947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6300" dirty="0">
              <a:solidFill>
                <a:srgbClr val="0070C0"/>
              </a:solidFill>
              <a:latin typeface="+mj-lt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Up </a:t>
            </a:r>
            <a:r>
              <a:rPr lang="en-US" dirty="0" smtClean="0">
                <a:solidFill>
                  <a:srgbClr val="000000"/>
                </a:solidFill>
              </a:rPr>
              <a:t>Next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 smtClean="0">
                <a:cs typeface="Arial" charset="0"/>
              </a:rPr>
              <a:t>How </a:t>
            </a:r>
            <a:r>
              <a:rPr lang="en-US" sz="4000" dirty="0">
                <a:cs typeface="Arial" charset="0"/>
              </a:rPr>
              <a:t>to implement the ARM Instruction Set   </a:t>
            </a:r>
            <a:r>
              <a:rPr lang="en-US" sz="4000" dirty="0" smtClean="0">
                <a:cs typeface="Arial" charset="0"/>
              </a:rPr>
              <a:t>Architecture </a:t>
            </a:r>
            <a:r>
              <a:rPr lang="en-US" sz="4000" dirty="0">
                <a:cs typeface="Arial" charset="0"/>
              </a:rPr>
              <a:t>in </a:t>
            </a:r>
            <a:r>
              <a:rPr lang="en-US" sz="4000" dirty="0" smtClean="0">
                <a:cs typeface="Arial" charset="0"/>
              </a:rPr>
              <a:t>Hardware?</a:t>
            </a:r>
            <a:endParaRPr lang="en-US" sz="4000" dirty="0"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n-US" sz="4600" dirty="0">
              <a:cs typeface="Arial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4600" b="1" dirty="0">
                <a:cs typeface="Arial" charset="0"/>
              </a:rPr>
              <a:t>	</a:t>
            </a:r>
            <a:r>
              <a:rPr lang="en-US" sz="4600" b="1" dirty="0" smtClean="0">
                <a:cs typeface="Arial" charset="0"/>
              </a:rPr>
              <a:t>			</a:t>
            </a:r>
            <a:r>
              <a:rPr lang="en-US" sz="6300" b="1" dirty="0" smtClean="0">
                <a:solidFill>
                  <a:srgbClr val="0000FF"/>
                </a:solidFill>
                <a:cs typeface="Arial" charset="0"/>
              </a:rPr>
              <a:t>Microarchitecture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7659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Steps for </a:t>
            </a:r>
            <a:r>
              <a:rPr lang="en-US" dirty="0" smtClean="0"/>
              <a:t>translating and </a:t>
            </a:r>
            <a:r>
              <a:rPr lang="en-US" dirty="0"/>
              <a:t>starting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513" y="2016125"/>
            <a:ext cx="4711700" cy="737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6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7460192" cy="6435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The ARM </a:t>
            </a:r>
            <a:r>
              <a:rPr lang="en-US" dirty="0" smtClean="0"/>
              <a:t>architecture divides </a:t>
            </a:r>
            <a:r>
              <a:rPr lang="en-US" dirty="0"/>
              <a:t>the address space into five parts or segments: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>
                <a:solidFill>
                  <a:srgbClr val="0000FF"/>
                </a:solidFill>
              </a:rPr>
              <a:t>text </a:t>
            </a:r>
            <a:r>
              <a:rPr lang="en-US" dirty="0" smtClean="0">
                <a:solidFill>
                  <a:srgbClr val="0000FF"/>
                </a:solidFill>
              </a:rPr>
              <a:t>segment</a:t>
            </a:r>
          </a:p>
          <a:p>
            <a:pPr lvl="2"/>
            <a:r>
              <a:rPr lang="en-US" dirty="0"/>
              <a:t> stores the machine language program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global </a:t>
            </a:r>
            <a:r>
              <a:rPr lang="en-US" dirty="0">
                <a:solidFill>
                  <a:srgbClr val="0000FF"/>
                </a:solidFill>
              </a:rPr>
              <a:t>data </a:t>
            </a:r>
            <a:r>
              <a:rPr lang="en-US" dirty="0" smtClean="0">
                <a:solidFill>
                  <a:srgbClr val="0000FF"/>
                </a:solidFill>
              </a:rPr>
              <a:t>segment</a:t>
            </a:r>
          </a:p>
          <a:p>
            <a:pPr lvl="2"/>
            <a:r>
              <a:rPr lang="en-US" dirty="0"/>
              <a:t> global variables that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dynamic </a:t>
            </a:r>
            <a:r>
              <a:rPr lang="en-US" dirty="0">
                <a:solidFill>
                  <a:srgbClr val="0000FF"/>
                </a:solidFill>
              </a:rPr>
              <a:t>data </a:t>
            </a:r>
            <a:r>
              <a:rPr lang="en-US" dirty="0" smtClean="0">
                <a:solidFill>
                  <a:srgbClr val="0000FF"/>
                </a:solidFill>
              </a:rPr>
              <a:t>segment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stack and the </a:t>
            </a:r>
            <a:r>
              <a:rPr lang="en-US" dirty="0" smtClean="0"/>
              <a:t>heap (</a:t>
            </a:r>
            <a:r>
              <a:rPr lang="en-US" dirty="0"/>
              <a:t>dynamically allocated and </a:t>
            </a:r>
            <a:r>
              <a:rPr lang="en-US" dirty="0" err="1" smtClean="0"/>
              <a:t>deallocated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and </a:t>
            </a:r>
            <a:r>
              <a:rPr lang="en-US" dirty="0"/>
              <a:t>segments for </a:t>
            </a:r>
            <a:r>
              <a:rPr lang="en-US" dirty="0" smtClean="0"/>
              <a:t>exception handlers</a:t>
            </a:r>
            <a:r>
              <a:rPr lang="en-US" dirty="0"/>
              <a:t>, the operating system (OS) and input/output (I/O)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0" y="1663700"/>
            <a:ext cx="5372100" cy="722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High-Level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761064"/>
            <a:ext cx="11582400" cy="78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87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Principle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33221" name="Rectangle 5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 smtClean="0"/>
              <a:t>ARM defines three </a:t>
            </a:r>
            <a:r>
              <a:rPr lang="en-US" dirty="0"/>
              <a:t>main </a:t>
            </a:r>
            <a:r>
              <a:rPr lang="en-US" dirty="0" smtClean="0"/>
              <a:t>instruction formats</a:t>
            </a:r>
            <a:r>
              <a:rPr lang="en-US" dirty="0"/>
              <a:t>: </a:t>
            </a:r>
          </a:p>
          <a:p>
            <a:pPr lvl="1"/>
            <a:r>
              <a:rPr lang="en-US" sz="3900" b="1" dirty="0" smtClean="0">
                <a:solidFill>
                  <a:srgbClr val="0000FF"/>
                </a:solidFill>
              </a:rPr>
              <a:t>(1) Data</a:t>
            </a:r>
            <a:r>
              <a:rPr lang="en-US" sz="3900" b="1" dirty="0">
                <a:solidFill>
                  <a:srgbClr val="0000FF"/>
                </a:solidFill>
              </a:rPr>
              <a:t>-</a:t>
            </a:r>
            <a:r>
              <a:rPr lang="en-US" sz="3900" b="1" dirty="0" smtClean="0">
                <a:solidFill>
                  <a:srgbClr val="0000FF"/>
                </a:solidFill>
              </a:rPr>
              <a:t>processing</a:t>
            </a:r>
          </a:p>
          <a:p>
            <a:pPr lvl="1"/>
            <a:r>
              <a:rPr lang="en-US" sz="3900" b="1" dirty="0" smtClean="0">
                <a:solidFill>
                  <a:srgbClr val="0000FF"/>
                </a:solidFill>
              </a:rPr>
              <a:t>(2) Memory </a:t>
            </a:r>
          </a:p>
          <a:p>
            <a:pPr lvl="1"/>
            <a:r>
              <a:rPr lang="en-US" sz="3900" b="1" dirty="0" smtClean="0">
                <a:solidFill>
                  <a:srgbClr val="0000FF"/>
                </a:solidFill>
              </a:rPr>
              <a:t>(3) Branch</a:t>
            </a:r>
          </a:p>
          <a:p>
            <a:pPr lvl="2"/>
            <a:r>
              <a:rPr lang="en-US" sz="3500" b="1" dirty="0" smtClean="0"/>
              <a:t>Simpler decoder hardware</a:t>
            </a:r>
          </a:p>
          <a:p>
            <a:r>
              <a:rPr lang="en-US" dirty="0" smtClean="0"/>
              <a:t>Number </a:t>
            </a:r>
            <a:r>
              <a:rPr lang="en-US" dirty="0"/>
              <a:t>of instruction formats kept small</a:t>
            </a:r>
          </a:p>
          <a:p>
            <a:pPr lvl="1">
              <a:buFontTx/>
              <a:buChar char="-"/>
            </a:pPr>
            <a:r>
              <a:rPr lang="en-US" sz="3900" b="1" dirty="0" smtClean="0">
                <a:solidFill>
                  <a:srgbClr val="0000FF"/>
                </a:solidFill>
              </a:rPr>
              <a:t>smaller </a:t>
            </a:r>
            <a:r>
              <a:rPr lang="en-US" sz="3900" b="1" dirty="0">
                <a:solidFill>
                  <a:srgbClr val="0000FF"/>
                </a:solidFill>
              </a:rPr>
              <a:t>is </a:t>
            </a:r>
            <a:r>
              <a:rPr lang="en-US" sz="3900" b="1" dirty="0" smtClean="0">
                <a:solidFill>
                  <a:srgbClr val="0000FF"/>
                </a:solidFill>
              </a:rPr>
              <a:t>faster</a:t>
            </a:r>
            <a:endParaRPr lang="en-US" sz="3900" b="1" dirty="0"/>
          </a:p>
          <a:p>
            <a:pPr>
              <a:buFontTx/>
              <a:buNone/>
            </a:pPr>
            <a:endParaRPr lang="en-US" sz="3400" dirty="0"/>
          </a:p>
          <a:p>
            <a:pPr>
              <a:buFontTx/>
              <a:buNone/>
            </a:pPr>
            <a:endParaRPr lang="en-US" sz="2600" dirty="0"/>
          </a:p>
          <a:p>
            <a:endParaRPr lang="en-US" sz="3400" dirty="0"/>
          </a:p>
          <a:p>
            <a:pPr>
              <a:buFontTx/>
              <a:buNone/>
            </a:pPr>
            <a:endParaRPr lang="en-US" sz="2600" dirty="0"/>
          </a:p>
        </p:txBody>
      </p:sp>
      <p:sp>
        <p:nvSpPr>
          <p:cNvPr id="10332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03322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181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4400" dirty="0" smtClean="0"/>
              <a:t>You can read </a:t>
            </a:r>
            <a:r>
              <a:rPr lang="en-US" sz="4400" b="1" dirty="0" smtClean="0"/>
              <a:t>Chapter 6 </a:t>
            </a:r>
            <a:r>
              <a:rPr lang="en-US" sz="4400" dirty="0" smtClean="0"/>
              <a:t>of your book </a:t>
            </a:r>
            <a:endParaRPr lang="en-US" sz="4400" b="1" dirty="0" smtClean="0"/>
          </a:p>
          <a:p>
            <a:pPr lvl="1"/>
            <a:r>
              <a:rPr lang="en-US" sz="4000" b="1" dirty="0" smtClean="0"/>
              <a:t>Section 6.4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16" y="4922543"/>
            <a:ext cx="2859121" cy="352108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4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4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8997" y="1381091"/>
            <a:ext cx="12035513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650230" indent="-650230"/>
            <a:endParaRPr lang="en-US" sz="4000" dirty="0">
              <a:latin typeface="+mj-lt"/>
              <a:cs typeface="Arial" charset="0"/>
            </a:endParaRPr>
          </a:p>
        </p:txBody>
      </p:sp>
      <p:sp>
        <p:nvSpPr>
          <p:cNvPr id="10362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772" y="70202"/>
            <a:ext cx="12347655" cy="1094316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endParaRPr lang="en-US" sz="63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Data-processing Instruction </a:t>
            </a:r>
            <a:r>
              <a:rPr lang="en-US" dirty="0" smtClean="0">
                <a:solidFill>
                  <a:srgbClr val="000000"/>
                </a:solidFill>
              </a:rPr>
              <a:t>Format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768475"/>
            <a:ext cx="11703050" cy="6435725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dirty="0" smtClean="0"/>
              <a:t>The 32</a:t>
            </a:r>
            <a:r>
              <a:rPr lang="en-US" sz="4400" dirty="0"/>
              <a:t>-bit instruction has six fields</a:t>
            </a:r>
            <a:r>
              <a:rPr lang="en-US" sz="4400" dirty="0" smtClean="0"/>
              <a:t>:</a:t>
            </a:r>
            <a:endParaRPr lang="en-US" sz="4400" b="1" dirty="0" smtClean="0">
              <a:cs typeface="Arial" charset="0"/>
            </a:endParaRPr>
          </a:p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sz="4000" b="1" dirty="0" smtClean="0">
                <a:cs typeface="Arial" charset="0"/>
              </a:rPr>
              <a:t>Operands</a:t>
            </a:r>
            <a:r>
              <a:rPr lang="en-US" sz="4000" b="1" dirty="0">
                <a:cs typeface="Arial" charset="0"/>
              </a:rPr>
              <a:t>:</a:t>
            </a:r>
          </a:p>
          <a:p>
            <a:pPr marL="1192088" lvl="1" indent="-541858">
              <a:buFontTx/>
              <a:buChar char="–"/>
            </a:pPr>
            <a:r>
              <a:rPr lang="en-US" b="1" i="1" dirty="0" err="1">
                <a:cs typeface="Arial" charset="0"/>
              </a:rPr>
              <a:t>Rn</a:t>
            </a:r>
            <a:r>
              <a:rPr lang="en-US" b="1" dirty="0">
                <a:cs typeface="Arial" charset="0"/>
              </a:rPr>
              <a:t>:</a:t>
            </a:r>
            <a:r>
              <a:rPr lang="en-US" dirty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first </a:t>
            </a:r>
            <a:r>
              <a:rPr lang="en-US" b="1" i="1" dirty="0">
                <a:solidFill>
                  <a:srgbClr val="0000FF"/>
                </a:solidFill>
                <a:cs typeface="Arial" charset="0"/>
              </a:rPr>
              <a:t>source</a:t>
            </a:r>
            <a:r>
              <a:rPr lang="en-US" dirty="0">
                <a:cs typeface="Arial" charset="0"/>
              </a:rPr>
              <a:t> register</a:t>
            </a:r>
          </a:p>
          <a:p>
            <a:pPr marL="1192088" lvl="1" indent="-541858">
              <a:buFontTx/>
              <a:buChar char="–"/>
            </a:pPr>
            <a:r>
              <a:rPr lang="en-US" b="1" i="1" dirty="0">
                <a:cs typeface="Arial" charset="0"/>
              </a:rPr>
              <a:t>Src2</a:t>
            </a:r>
            <a:r>
              <a:rPr lang="en-US" b="1" dirty="0" smtClean="0">
                <a:cs typeface="Arial" charset="0"/>
              </a:rPr>
              <a:t>:</a:t>
            </a:r>
            <a:r>
              <a:rPr lang="en-US" dirty="0">
                <a:cs typeface="Arial" charset="0"/>
              </a:rPr>
              <a:t>	second </a:t>
            </a:r>
            <a:r>
              <a:rPr lang="en-US" b="1" i="1" dirty="0">
                <a:solidFill>
                  <a:srgbClr val="0000FF"/>
                </a:solidFill>
                <a:cs typeface="Arial" charset="0"/>
              </a:rPr>
              <a:t>source</a:t>
            </a:r>
            <a:r>
              <a:rPr lang="en-US" dirty="0">
                <a:cs typeface="Arial" charset="0"/>
              </a:rPr>
              <a:t> – register or immediate</a:t>
            </a:r>
          </a:p>
          <a:p>
            <a:pPr marL="1192088" lvl="1" indent="-541858">
              <a:buFontTx/>
              <a:buChar char="–"/>
            </a:pPr>
            <a:r>
              <a:rPr lang="en-US" b="1" i="1" dirty="0">
                <a:cs typeface="Arial" charset="0"/>
              </a:rPr>
              <a:t>Rd</a:t>
            </a:r>
            <a:r>
              <a:rPr lang="en-US" b="1" dirty="0">
                <a:cs typeface="Arial" charset="0"/>
              </a:rPr>
              <a:t>:</a:t>
            </a:r>
            <a:r>
              <a:rPr lang="en-US" dirty="0">
                <a:cs typeface="Arial" charset="0"/>
              </a:rPr>
              <a:t>	</a:t>
            </a:r>
            <a:r>
              <a:rPr lang="en-US" b="1" i="1" u="sng" dirty="0">
                <a:solidFill>
                  <a:srgbClr val="0000FF"/>
                </a:solidFill>
                <a:cs typeface="Arial" charset="0"/>
              </a:rPr>
              <a:t>destination</a:t>
            </a:r>
            <a:r>
              <a:rPr lang="en-US" dirty="0">
                <a:cs typeface="Arial" charset="0"/>
              </a:rPr>
              <a:t> register</a:t>
            </a:r>
          </a:p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sz="4000" b="1" dirty="0">
                <a:cs typeface="Arial" charset="0"/>
              </a:rPr>
              <a:t>Control fields:</a:t>
            </a:r>
          </a:p>
          <a:p>
            <a:pPr marL="1192088" lvl="1" indent="-541858">
              <a:buFontTx/>
              <a:buChar char="–"/>
            </a:pPr>
            <a:r>
              <a:rPr lang="en-US" b="1" i="1" dirty="0" err="1">
                <a:cs typeface="Arial" charset="0"/>
              </a:rPr>
              <a:t>cond</a:t>
            </a:r>
            <a:r>
              <a:rPr lang="en-US" b="1" dirty="0">
                <a:cs typeface="Arial" charset="0"/>
              </a:rPr>
              <a:t>:</a:t>
            </a:r>
            <a:r>
              <a:rPr lang="en-US" dirty="0">
                <a:cs typeface="Arial" charset="0"/>
              </a:rPr>
              <a:t> 	specifies </a:t>
            </a:r>
            <a:r>
              <a:rPr lang="en-US" b="1" i="1" dirty="0">
                <a:solidFill>
                  <a:srgbClr val="0000FF"/>
                </a:solidFill>
                <a:cs typeface="Arial" charset="0"/>
              </a:rPr>
              <a:t>conditional</a:t>
            </a:r>
            <a:r>
              <a:rPr lang="en-US" dirty="0">
                <a:cs typeface="Arial" charset="0"/>
              </a:rPr>
              <a:t> execution</a:t>
            </a:r>
          </a:p>
          <a:p>
            <a:pPr marL="1192088" lvl="1" indent="-541858">
              <a:buFontTx/>
              <a:buChar char="–"/>
            </a:pPr>
            <a:r>
              <a:rPr lang="en-US" b="1" i="1" dirty="0">
                <a:cs typeface="Arial" charset="0"/>
              </a:rPr>
              <a:t>op</a:t>
            </a:r>
            <a:r>
              <a:rPr lang="en-US" b="1" dirty="0">
                <a:cs typeface="Arial" charset="0"/>
              </a:rPr>
              <a:t>: </a:t>
            </a:r>
            <a:r>
              <a:rPr lang="en-US" dirty="0" smtClean="0">
                <a:cs typeface="Arial" charset="0"/>
              </a:rPr>
              <a:t>the </a:t>
            </a:r>
            <a:r>
              <a:rPr lang="en-US" i="1" dirty="0">
                <a:cs typeface="Arial" charset="0"/>
              </a:rPr>
              <a:t>operation code</a:t>
            </a:r>
            <a:r>
              <a:rPr lang="en-US" dirty="0">
                <a:cs typeface="Arial" charset="0"/>
              </a:rPr>
              <a:t> or </a:t>
            </a:r>
            <a:r>
              <a:rPr lang="en-US" b="1" i="1" dirty="0" err="1">
                <a:solidFill>
                  <a:srgbClr val="0000FF"/>
                </a:solidFill>
                <a:cs typeface="Arial" charset="0"/>
              </a:rPr>
              <a:t>opcode</a:t>
            </a:r>
            <a:endParaRPr lang="en-US" b="1" dirty="0">
              <a:solidFill>
                <a:srgbClr val="0000FF"/>
              </a:solidFill>
              <a:cs typeface="Arial" charset="0"/>
            </a:endParaRPr>
          </a:p>
          <a:p>
            <a:pPr marL="1192088" lvl="1" indent="-541858">
              <a:buFontTx/>
              <a:buChar char="–"/>
            </a:pPr>
            <a:r>
              <a:rPr lang="en-US" b="1" i="1" dirty="0" err="1">
                <a:cs typeface="Arial" charset="0"/>
              </a:rPr>
              <a:t>funct</a:t>
            </a:r>
            <a:r>
              <a:rPr lang="en-US" b="1" dirty="0">
                <a:cs typeface="Arial" charset="0"/>
              </a:rPr>
              <a:t>:</a:t>
            </a:r>
            <a:r>
              <a:rPr lang="en-US" dirty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the </a:t>
            </a:r>
            <a:r>
              <a:rPr lang="en-US" b="1" i="1" dirty="0" smtClean="0">
                <a:solidFill>
                  <a:srgbClr val="0000FF"/>
                </a:solidFill>
                <a:cs typeface="Arial" charset="0"/>
              </a:rPr>
              <a:t>function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to perform</a:t>
            </a:r>
          </a:p>
          <a:p>
            <a:pPr marL="650230" indent="-650230"/>
            <a:endParaRPr lang="en-US" dirty="0"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178" y="7531356"/>
            <a:ext cx="10625756" cy="19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3938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sz="4300" b="1" i="1" dirty="0" err="1">
                <a:solidFill>
                  <a:srgbClr val="0000FF"/>
                </a:solidFill>
                <a:cs typeface="Courier New" panose="02070309020205020404" pitchFamily="49" charset="0"/>
              </a:rPr>
              <a:t>c</a:t>
            </a:r>
            <a:r>
              <a:rPr lang="en-US" sz="4300" b="1" i="1" dirty="0" err="1" smtClean="0">
                <a:solidFill>
                  <a:srgbClr val="0000FF"/>
                </a:solidFill>
                <a:cs typeface="Courier New" panose="02070309020205020404" pitchFamily="49" charset="0"/>
              </a:rPr>
              <a:t>ond</a:t>
            </a:r>
            <a:r>
              <a:rPr lang="en-US" sz="4300" b="1" i="1" dirty="0" smtClean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n-US" sz="4300" b="1" dirty="0" smtClean="0">
                <a:cs typeface="Courier New" panose="02070309020205020404" pitchFamily="49" charset="0"/>
              </a:rPr>
              <a:t>=1110</a:t>
            </a:r>
            <a:r>
              <a:rPr lang="en-US" sz="4300" b="1" baseline="-25000" dirty="0" smtClean="0">
                <a:cs typeface="Courier New" panose="02070309020205020404" pitchFamily="49" charset="0"/>
              </a:rPr>
              <a:t>2</a:t>
            </a:r>
            <a:r>
              <a:rPr lang="en-US" sz="4300" dirty="0" smtClean="0">
                <a:cs typeface="Courier New" panose="02070309020205020404" pitchFamily="49" charset="0"/>
              </a:rPr>
              <a:t> for unconditional execution</a:t>
            </a:r>
            <a:endParaRPr lang="en-US" sz="4300" i="1" baseline="-25000" dirty="0" smtClean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sz="4300" b="1" i="1" dirty="0" smtClean="0">
                <a:solidFill>
                  <a:srgbClr val="0000FF"/>
                </a:solidFill>
                <a:cs typeface="Courier New" panose="02070309020205020404" pitchFamily="49" charset="0"/>
              </a:rPr>
              <a:t>op</a:t>
            </a:r>
            <a:r>
              <a:rPr lang="en-US" sz="4300" b="1" i="1" dirty="0" smtClean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4300" b="1" dirty="0">
                <a:cs typeface="Times New Roman" panose="02020603050405020304" pitchFamily="18" charset="0"/>
              </a:rPr>
              <a:t>= 00</a:t>
            </a:r>
            <a:r>
              <a:rPr lang="en-US" sz="4300" b="1" baseline="-25000" dirty="0">
                <a:cs typeface="Times New Roman" panose="02020603050405020304" pitchFamily="18" charset="0"/>
              </a:rPr>
              <a:t>2</a:t>
            </a:r>
            <a:r>
              <a:rPr lang="en-US" sz="4300" dirty="0">
                <a:cs typeface="Times New Roman" panose="02020603050405020304" pitchFamily="18" charset="0"/>
              </a:rPr>
              <a:t> for data-processing (DP) instructions</a:t>
            </a:r>
            <a:endParaRPr lang="en-US" sz="4300" dirty="0">
              <a:cs typeface="Courier New" panose="02070309020205020404" pitchFamily="49" charset="0"/>
            </a:endParaRPr>
          </a:p>
          <a:p>
            <a:pPr marL="650230" indent="-650230">
              <a:lnSpc>
                <a:spcPct val="90000"/>
              </a:lnSpc>
              <a:buFontTx/>
              <a:buChar char="•"/>
            </a:pPr>
            <a:r>
              <a:rPr lang="en-US" sz="4300" b="1" i="1" dirty="0" err="1">
                <a:solidFill>
                  <a:srgbClr val="0000FF"/>
                </a:solidFill>
                <a:cs typeface="Courier New" panose="02070309020205020404" pitchFamily="49" charset="0"/>
              </a:rPr>
              <a:t>funct</a:t>
            </a:r>
            <a:r>
              <a:rPr lang="en-US" sz="43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sz="4300" dirty="0">
                <a:cs typeface="Times New Roman" panose="02020603050405020304" pitchFamily="18" charset="0"/>
              </a:rPr>
              <a:t>is composed of </a:t>
            </a:r>
            <a:r>
              <a:rPr lang="en-US" sz="4300" b="1" i="1" dirty="0" err="1">
                <a:solidFill>
                  <a:srgbClr val="0000FF"/>
                </a:solidFill>
                <a:cs typeface="Courier New" panose="02070309020205020404" pitchFamily="49" charset="0"/>
              </a:rPr>
              <a:t>cmd</a:t>
            </a:r>
            <a:r>
              <a:rPr lang="en-US" sz="4300" dirty="0">
                <a:cs typeface="Times New Roman" panose="02020603050405020304" pitchFamily="18" charset="0"/>
              </a:rPr>
              <a:t>, </a:t>
            </a:r>
            <a:r>
              <a:rPr lang="en-US" sz="4300" b="1" i="1" dirty="0">
                <a:solidFill>
                  <a:srgbClr val="0000FF"/>
                </a:solidFill>
                <a:cs typeface="Courier New" panose="02070309020205020404" pitchFamily="49" charset="0"/>
              </a:rPr>
              <a:t>I</a:t>
            </a:r>
            <a:r>
              <a:rPr lang="en-US" sz="4300" dirty="0">
                <a:cs typeface="Times New Roman" panose="02020603050405020304" pitchFamily="18" charset="0"/>
              </a:rPr>
              <a:t>-bit, and </a:t>
            </a:r>
            <a:r>
              <a:rPr lang="en-US" sz="4300" b="1" i="1" dirty="0">
                <a:solidFill>
                  <a:srgbClr val="0000FF"/>
                </a:solidFill>
                <a:cs typeface="Courier New" panose="02070309020205020404" pitchFamily="49" charset="0"/>
              </a:rPr>
              <a:t>S</a:t>
            </a:r>
            <a:r>
              <a:rPr lang="en-US" sz="4300" dirty="0">
                <a:cs typeface="Times New Roman" panose="02020603050405020304" pitchFamily="18" charset="0"/>
              </a:rPr>
              <a:t>-bit</a:t>
            </a:r>
            <a:endParaRPr lang="en-US" sz="4300" dirty="0">
              <a:cs typeface="Courier New" panose="02070309020205020404" pitchFamily="49" charset="0"/>
            </a:endParaRPr>
          </a:p>
          <a:p>
            <a:pPr marL="1300460" lvl="1" indent="-650230">
              <a:buFont typeface="Wingdings" panose="05000000000000000000" pitchFamily="2" charset="2"/>
              <a:buChar char="§"/>
            </a:pPr>
            <a:r>
              <a:rPr lang="en-US" sz="3400" b="1" i="1" dirty="0" err="1">
                <a:solidFill>
                  <a:srgbClr val="0070C0"/>
                </a:solidFill>
                <a:cs typeface="Courier New" panose="02070309020205020404" pitchFamily="49" charset="0"/>
              </a:rPr>
              <a:t>cmd</a:t>
            </a:r>
            <a:r>
              <a:rPr lang="en-US" sz="3400" b="1" i="1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3400" dirty="0">
                <a:cs typeface="Times New Roman" panose="02020603050405020304" pitchFamily="18" charset="0"/>
              </a:rPr>
              <a:t>specifies the specific data-processing instruction. For example,</a:t>
            </a:r>
          </a:p>
          <a:p>
            <a:pPr marL="1950690" lvl="2" indent="-650230">
              <a:buFont typeface="Wingdings" panose="05000000000000000000" pitchFamily="2" charset="2"/>
              <a:buChar char="§"/>
            </a:pPr>
            <a:r>
              <a:rPr lang="en-US" sz="3400" b="1" i="1" dirty="0" err="1">
                <a:solidFill>
                  <a:srgbClr val="0000FF"/>
                </a:solidFill>
                <a:cs typeface="Courier New" panose="02070309020205020404" pitchFamily="49" charset="0"/>
              </a:rPr>
              <a:t>cmd</a:t>
            </a:r>
            <a:r>
              <a:rPr lang="en-US" sz="3400" dirty="0">
                <a:solidFill>
                  <a:srgbClr val="0000FF"/>
                </a:solidFill>
                <a:cs typeface="Courier New" panose="02070309020205020404" pitchFamily="49" charset="0"/>
              </a:rPr>
              <a:t> </a:t>
            </a:r>
            <a:r>
              <a:rPr lang="en-US" sz="3400" dirty="0">
                <a:cs typeface="Times New Roman" panose="02020603050405020304" pitchFamily="18" charset="0"/>
              </a:rPr>
              <a:t>= 0100</a:t>
            </a:r>
            <a:r>
              <a:rPr lang="en-US" sz="3400" baseline="-25000" dirty="0">
                <a:cs typeface="Times New Roman" panose="02020603050405020304" pitchFamily="18" charset="0"/>
              </a:rPr>
              <a:t>2</a:t>
            </a:r>
            <a:r>
              <a:rPr lang="en-US" sz="3400" dirty="0">
                <a:cs typeface="Times New Roman" panose="02020603050405020304" pitchFamily="18" charset="0"/>
              </a:rPr>
              <a:t> for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  <a:p>
            <a:pPr marL="1950690" lvl="2" indent="-650230">
              <a:buFont typeface="Wingdings" panose="05000000000000000000" pitchFamily="2" charset="2"/>
              <a:buChar char="§"/>
            </a:pPr>
            <a:r>
              <a:rPr lang="en-US" sz="3400" b="1" i="1" dirty="0" err="1">
                <a:solidFill>
                  <a:srgbClr val="0000FF"/>
                </a:solidFill>
                <a:cs typeface="Courier New" panose="02070309020205020404" pitchFamily="49" charset="0"/>
              </a:rPr>
              <a:t>cmd</a:t>
            </a:r>
            <a:r>
              <a:rPr lang="en-US" sz="34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3400" dirty="0">
                <a:cs typeface="Times New Roman" panose="02020603050405020304" pitchFamily="18" charset="0"/>
              </a:rPr>
              <a:t>= 0010</a:t>
            </a:r>
            <a:r>
              <a:rPr lang="en-US" sz="3400" baseline="-25000" dirty="0">
                <a:cs typeface="Times New Roman" panose="02020603050405020304" pitchFamily="18" charset="0"/>
              </a:rPr>
              <a:t>2</a:t>
            </a:r>
            <a:r>
              <a:rPr lang="en-US" sz="3400" dirty="0">
                <a:cs typeface="Times New Roman" panose="02020603050405020304" pitchFamily="18" charset="0"/>
              </a:rPr>
              <a:t> for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</a:p>
          <a:p>
            <a:pPr marL="1300460" lvl="1" indent="-650230">
              <a:buFont typeface="Wingdings" panose="05000000000000000000" pitchFamily="2" charset="2"/>
              <a:buChar char="§"/>
            </a:pPr>
            <a:r>
              <a:rPr lang="en-US" sz="3400" b="1" i="1" dirty="0">
                <a:solidFill>
                  <a:srgbClr val="0000FF"/>
                </a:solidFill>
                <a:cs typeface="Courier New" panose="02070309020205020404" pitchFamily="49" charset="0"/>
              </a:rPr>
              <a:t>I</a:t>
            </a:r>
            <a:r>
              <a:rPr lang="en-US" sz="3400" dirty="0">
                <a:cs typeface="Arial" charset="0"/>
              </a:rPr>
              <a:t>-bit</a:t>
            </a:r>
          </a:p>
          <a:p>
            <a:pPr marL="1950690" lvl="2" indent="-650230">
              <a:buFont typeface="Wingdings" panose="05000000000000000000" pitchFamily="2" charset="2"/>
              <a:buChar char="§"/>
            </a:pPr>
            <a:r>
              <a:rPr lang="en-US" sz="3400" b="1" i="1" dirty="0">
                <a:solidFill>
                  <a:srgbClr val="0000FF"/>
                </a:solidFill>
                <a:cs typeface="Courier New" panose="02070309020205020404" pitchFamily="49" charset="0"/>
              </a:rPr>
              <a:t>I</a:t>
            </a:r>
            <a:r>
              <a:rPr lang="en-US" sz="3400" dirty="0">
                <a:cs typeface="Courier New" panose="02070309020205020404" pitchFamily="49" charset="0"/>
              </a:rPr>
              <a:t> </a:t>
            </a:r>
            <a:r>
              <a:rPr lang="en-US" sz="3400" dirty="0">
                <a:cs typeface="Arial" charset="0"/>
              </a:rPr>
              <a:t>= 0: </a:t>
            </a:r>
            <a:r>
              <a:rPr lang="en-US" sz="3400" i="1" dirty="0">
                <a:cs typeface="Arial" charset="0"/>
              </a:rPr>
              <a:t>Src2</a:t>
            </a:r>
            <a:r>
              <a:rPr lang="en-US" sz="3400" dirty="0">
                <a:cs typeface="Arial" charset="0"/>
              </a:rPr>
              <a:t> is a register</a:t>
            </a:r>
          </a:p>
          <a:p>
            <a:pPr marL="1950690" lvl="2" indent="-650230">
              <a:buFont typeface="Wingdings" panose="05000000000000000000" pitchFamily="2" charset="2"/>
              <a:buChar char="§"/>
            </a:pPr>
            <a:r>
              <a:rPr lang="en-US" sz="3400" b="1" i="1" dirty="0">
                <a:solidFill>
                  <a:srgbClr val="0000FF"/>
                </a:solidFill>
                <a:cs typeface="Courier New" panose="02070309020205020404" pitchFamily="49" charset="0"/>
              </a:rPr>
              <a:t>I</a:t>
            </a:r>
            <a:r>
              <a:rPr lang="en-US" sz="3400" dirty="0">
                <a:cs typeface="Courier New" panose="02070309020205020404" pitchFamily="49" charset="0"/>
              </a:rPr>
              <a:t> </a:t>
            </a:r>
            <a:r>
              <a:rPr lang="en-US" sz="3400" dirty="0">
                <a:cs typeface="Arial" charset="0"/>
              </a:rPr>
              <a:t>= 1: </a:t>
            </a:r>
            <a:r>
              <a:rPr lang="en-US" sz="3400" i="1" dirty="0">
                <a:cs typeface="Arial" charset="0"/>
              </a:rPr>
              <a:t>Src2</a:t>
            </a:r>
            <a:r>
              <a:rPr lang="en-US" sz="3400" dirty="0">
                <a:cs typeface="Arial" charset="0"/>
              </a:rPr>
              <a:t> is an immediate</a:t>
            </a:r>
          </a:p>
          <a:p>
            <a:pPr marL="1300460" lvl="1" indent="-650230">
              <a:buFont typeface="Wingdings" panose="05000000000000000000" pitchFamily="2" charset="2"/>
              <a:buChar char="§"/>
            </a:pPr>
            <a:r>
              <a:rPr lang="en-US" sz="3400" b="1" i="1" dirty="0">
                <a:solidFill>
                  <a:srgbClr val="0000FF"/>
                </a:solidFill>
                <a:cs typeface="Courier New" panose="02070309020205020404" pitchFamily="49" charset="0"/>
              </a:rPr>
              <a:t>S</a:t>
            </a:r>
            <a:r>
              <a:rPr lang="en-US" sz="3400" dirty="0">
                <a:cs typeface="Arial" charset="0"/>
              </a:rPr>
              <a:t>-bit: 1 if sets condition flags</a:t>
            </a:r>
          </a:p>
          <a:p>
            <a:pPr marL="1950690" lvl="2" indent="-650230">
              <a:buFont typeface="Wingdings" panose="05000000000000000000" pitchFamily="2" charset="2"/>
              <a:buChar char="§"/>
            </a:pPr>
            <a:r>
              <a:rPr lang="en-US" sz="3400" b="1" i="1" dirty="0">
                <a:solidFill>
                  <a:srgbClr val="0000FF"/>
                </a:solidFill>
                <a:cs typeface="Courier New" panose="02070309020205020404" pitchFamily="49" charset="0"/>
              </a:rPr>
              <a:t>S</a:t>
            </a:r>
            <a:r>
              <a:rPr lang="en-US" sz="3400" dirty="0">
                <a:cs typeface="Courier New" panose="02070309020205020404" pitchFamily="49" charset="0"/>
              </a:rPr>
              <a:t> </a:t>
            </a:r>
            <a:r>
              <a:rPr lang="en-US" sz="3400" dirty="0">
                <a:cs typeface="Arial" charset="0"/>
              </a:rPr>
              <a:t>= 0: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SUB  R0, R5, R7</a:t>
            </a:r>
          </a:p>
          <a:p>
            <a:pPr marL="1950690" lvl="2" indent="-650230">
              <a:buFont typeface="Wingdings" panose="05000000000000000000" pitchFamily="2" charset="2"/>
              <a:buChar char="§"/>
            </a:pPr>
            <a:r>
              <a:rPr lang="en-US" sz="3400" b="1" i="1" dirty="0">
                <a:solidFill>
                  <a:srgbClr val="0000FF"/>
                </a:solidFill>
                <a:cs typeface="Courier New" panose="02070309020205020404" pitchFamily="49" charset="0"/>
              </a:rPr>
              <a:t>S</a:t>
            </a:r>
            <a:r>
              <a:rPr lang="en-US" sz="3400" dirty="0">
                <a:cs typeface="Courier New" panose="02070309020205020404" pitchFamily="49" charset="0"/>
              </a:rPr>
              <a:t> </a:t>
            </a:r>
            <a:r>
              <a:rPr lang="en-US" sz="3400" dirty="0">
                <a:cs typeface="Arial" charset="0"/>
              </a:rPr>
              <a:t>= 1: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ADDS R8, R2, R4</a:t>
            </a:r>
            <a:r>
              <a:rPr lang="en-US" sz="3400" dirty="0">
                <a:cs typeface="Arial" charset="0"/>
              </a:rPr>
              <a:t>  or  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CMP R3, #10</a:t>
            </a:r>
            <a:endParaRPr lang="en-US" sz="3400" dirty="0">
              <a:cs typeface="Arial" charset="0"/>
            </a:endParaRPr>
          </a:p>
          <a:p>
            <a:pPr lvl="1"/>
            <a:endParaRPr lang="en-US" sz="3400" dirty="0">
              <a:cs typeface="Arial" charset="0"/>
            </a:endParaRPr>
          </a:p>
          <a:p>
            <a:pPr marL="650230" indent="-650230">
              <a:lnSpc>
                <a:spcPct val="90000"/>
              </a:lnSpc>
            </a:pPr>
            <a:endParaRPr lang="en-US" sz="3400" dirty="0">
              <a:cs typeface="Arial" charset="0"/>
            </a:endParaRPr>
          </a:p>
          <a:p>
            <a:endParaRPr lang="en-US" dirty="0"/>
          </a:p>
        </p:txBody>
      </p:sp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3392" y="1381091"/>
            <a:ext cx="11859541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650230" indent="-650230">
              <a:lnSpc>
                <a:spcPct val="90000"/>
              </a:lnSpc>
              <a:spcBef>
                <a:spcPct val="20000"/>
              </a:spcBef>
            </a:pPr>
            <a:endParaRPr lang="en-US" sz="3400" dirty="0">
              <a:latin typeface="+mj-lt"/>
              <a:cs typeface="Arial" charset="0"/>
            </a:endParaRPr>
          </a:p>
        </p:txBody>
      </p:sp>
      <p:pic>
        <p:nvPicPr>
          <p:cNvPr id="203842" name="Picture 6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" t="18491" r="61988"/>
          <a:stretch/>
        </p:blipFill>
        <p:spPr bwMode="auto">
          <a:xfrm>
            <a:off x="7321707" y="4657802"/>
            <a:ext cx="4593782" cy="203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Data-processing Control </a:t>
            </a:r>
            <a:r>
              <a:rPr lang="en-US" dirty="0" smtClean="0"/>
              <a:t>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440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2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8997" y="1625600"/>
            <a:ext cx="11270827" cy="704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650230" indent="-650230">
              <a:lnSpc>
                <a:spcPct val="90000"/>
              </a:lnSpc>
              <a:spcBef>
                <a:spcPct val="20000"/>
              </a:spcBef>
            </a:pPr>
            <a:endParaRPr lang="en-US" sz="3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Data-processing </a:t>
            </a:r>
            <a:r>
              <a:rPr lang="en-US" i="1" dirty="0"/>
              <a:t>Src2</a:t>
            </a:r>
            <a:r>
              <a:rPr lang="en-US" dirty="0"/>
              <a:t> </a:t>
            </a:r>
            <a:r>
              <a:rPr lang="en-US" dirty="0" smtClean="0"/>
              <a:t>Variations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073279"/>
            <a:ext cx="11703050" cy="6435725"/>
          </a:xfrm>
        </p:spPr>
        <p:txBody>
          <a:bodyPr/>
          <a:lstStyle/>
          <a:p>
            <a:r>
              <a:rPr lang="en-US" sz="4000" dirty="0"/>
              <a:t> </a:t>
            </a:r>
            <a:r>
              <a:rPr lang="en-US" sz="4000" b="1" dirty="0">
                <a:solidFill>
                  <a:srgbClr val="0000FF"/>
                </a:solidFill>
              </a:rPr>
              <a:t>Three variations </a:t>
            </a:r>
            <a:r>
              <a:rPr lang="en-US" sz="4000" dirty="0"/>
              <a:t>of </a:t>
            </a:r>
            <a:r>
              <a:rPr lang="en-US" sz="4000" i="1" dirty="0"/>
              <a:t>Src2 </a:t>
            </a:r>
            <a:r>
              <a:rPr lang="en-US" sz="4000" dirty="0" smtClean="0"/>
              <a:t>encoding </a:t>
            </a:r>
            <a:r>
              <a:rPr lang="en-US" sz="4000" dirty="0"/>
              <a:t>allow the second source operand </a:t>
            </a:r>
            <a:r>
              <a:rPr lang="en-US" sz="4000" dirty="0" smtClean="0"/>
              <a:t>to be</a:t>
            </a:r>
          </a:p>
          <a:p>
            <a:pPr lvl="1"/>
            <a:r>
              <a:rPr lang="en-US" sz="3600" dirty="0" smtClean="0">
                <a:cs typeface="Times New Roman" panose="02020603050405020304" pitchFamily="18" charset="0"/>
              </a:rPr>
              <a:t> Immediate</a:t>
            </a:r>
            <a:endParaRPr lang="en-US" sz="3600" dirty="0">
              <a:cs typeface="Times New Roman" panose="02020603050405020304" pitchFamily="18" charset="0"/>
            </a:endParaRPr>
          </a:p>
          <a:p>
            <a:pPr lvl="1"/>
            <a:r>
              <a:rPr lang="en-US" sz="3600" dirty="0"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cs typeface="Times New Roman" panose="02020603050405020304" pitchFamily="18" charset="0"/>
              </a:rPr>
              <a:t>Register</a:t>
            </a:r>
            <a:endParaRPr lang="en-US" sz="3600" dirty="0">
              <a:cs typeface="Times New Roman" panose="02020603050405020304" pitchFamily="18" charset="0"/>
            </a:endParaRPr>
          </a:p>
          <a:p>
            <a:pPr lvl="1"/>
            <a:r>
              <a:rPr lang="en-US" sz="3600" dirty="0" smtClean="0">
                <a:cs typeface="Times New Roman" panose="02020603050405020304" pitchFamily="18" charset="0"/>
              </a:rPr>
              <a:t> Register</a:t>
            </a:r>
            <a:r>
              <a:rPr lang="en-US" sz="3600" dirty="0">
                <a:cs typeface="Times New Roman" panose="02020603050405020304" pitchFamily="18" charset="0"/>
              </a:rPr>
              <a:t>-shifted register</a:t>
            </a:r>
          </a:p>
          <a:p>
            <a:pPr marL="1300460" lvl="1" indent="-650230">
              <a:lnSpc>
                <a:spcPct val="90000"/>
              </a:lnSpc>
              <a:buFontTx/>
              <a:buChar char="•"/>
            </a:pPr>
            <a:endParaRPr lang="en-US" sz="3100" dirty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650230" indent="-650230">
              <a:lnSpc>
                <a:spcPct val="90000"/>
              </a:lnSpc>
            </a:pPr>
            <a:endParaRPr lang="en-US" sz="3400" dirty="0">
              <a:latin typeface="Times New Roman" pitchFamily="18" charset="0"/>
              <a:cs typeface="Arial" charset="0"/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32" y="5469461"/>
            <a:ext cx="12750800" cy="430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570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Data-processing instructions with </a:t>
            </a:r>
            <a:r>
              <a:rPr lang="en-US" dirty="0">
                <a:solidFill>
                  <a:srgbClr val="0000FF"/>
                </a:solidFill>
              </a:rPr>
              <a:t>three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register</a:t>
            </a:r>
            <a:r>
              <a:rPr lang="en-US" dirty="0"/>
              <a:t> 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25599" y="6965110"/>
            <a:ext cx="103293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6420"/>
            <a:r>
              <a:rPr lang="en-US" sz="2800" b="1" i="1" dirty="0" err="1">
                <a:cs typeface="Courier New" panose="02070309020205020404" pitchFamily="49" charset="0"/>
              </a:rPr>
              <a:t>cond</a:t>
            </a:r>
            <a:r>
              <a:rPr lang="en-US" sz="2800" i="1" dirty="0"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= 1110</a:t>
            </a:r>
            <a:r>
              <a:rPr lang="en-US" sz="2800" baseline="-25000" dirty="0">
                <a:cs typeface="Times New Roman" panose="02020603050405020304" pitchFamily="18" charset="0"/>
              </a:rPr>
              <a:t>2</a:t>
            </a:r>
            <a:r>
              <a:rPr lang="en-US" sz="2800" dirty="0">
                <a:cs typeface="Times New Roman" panose="02020603050405020304" pitchFamily="18" charset="0"/>
              </a:rPr>
              <a:t> (14) for unconditional </a:t>
            </a:r>
            <a:r>
              <a:rPr lang="en-US" sz="2800" dirty="0" smtClean="0">
                <a:cs typeface="Times New Roman" panose="02020603050405020304" pitchFamily="18" charset="0"/>
              </a:rPr>
              <a:t>execution</a:t>
            </a:r>
          </a:p>
          <a:p>
            <a:pPr marL="886420"/>
            <a:r>
              <a:rPr lang="en-US" sz="2800" b="1" i="1" dirty="0" smtClean="0">
                <a:cs typeface="Courier New" panose="02070309020205020404" pitchFamily="49" charset="0"/>
              </a:rPr>
              <a:t>op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= 00</a:t>
            </a:r>
            <a:r>
              <a:rPr lang="en-US" sz="2800" baseline="-25000" dirty="0">
                <a:cs typeface="Times New Roman" panose="02020603050405020304" pitchFamily="18" charset="0"/>
              </a:rPr>
              <a:t>2</a:t>
            </a:r>
            <a:r>
              <a:rPr lang="en-US" sz="2800" dirty="0">
                <a:cs typeface="Times New Roman" panose="02020603050405020304" pitchFamily="18" charset="0"/>
              </a:rPr>
              <a:t> (0) for data-processing instructions</a:t>
            </a:r>
          </a:p>
          <a:p>
            <a:pPr marL="886420"/>
            <a:r>
              <a:rPr lang="en-US" sz="2800" b="1" i="1" dirty="0" err="1">
                <a:cs typeface="Courier New" panose="02070309020205020404" pitchFamily="49" charset="0"/>
              </a:rPr>
              <a:t>cmd</a:t>
            </a:r>
            <a:r>
              <a:rPr lang="en-US" sz="2800" dirty="0">
                <a:cs typeface="Times New Roman" panose="02020603050405020304" pitchFamily="18" charset="0"/>
              </a:rPr>
              <a:t> = 0100</a:t>
            </a:r>
            <a:r>
              <a:rPr lang="en-US" sz="2800" baseline="-25000" dirty="0">
                <a:cs typeface="Times New Roman" panose="02020603050405020304" pitchFamily="18" charset="0"/>
              </a:rPr>
              <a:t>2</a:t>
            </a:r>
            <a:r>
              <a:rPr lang="en-US" sz="2800" dirty="0">
                <a:cs typeface="Times New Roman" panose="02020603050405020304" pitchFamily="18" charset="0"/>
              </a:rPr>
              <a:t> (4) for </a:t>
            </a:r>
            <a:r>
              <a:rPr lang="en-US" sz="2800" dirty="0" smtClean="0">
                <a:cs typeface="Courier New" panose="02070309020205020404" pitchFamily="49" charset="0"/>
              </a:rPr>
              <a:t>ADD and </a:t>
            </a:r>
            <a:r>
              <a:rPr lang="en-US" sz="2800" dirty="0" smtClean="0">
                <a:cs typeface="Times New Roman" panose="02020603050405020304" pitchFamily="18" charset="0"/>
              </a:rPr>
              <a:t>0010</a:t>
            </a:r>
            <a:r>
              <a:rPr lang="en-US" sz="2800" baseline="-25000" dirty="0" smtClean="0"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(4) for </a:t>
            </a:r>
            <a:r>
              <a:rPr lang="en-US" sz="2800" dirty="0" smtClean="0">
                <a:cs typeface="Courier New" panose="02070309020205020404" pitchFamily="49" charset="0"/>
              </a:rPr>
              <a:t>SUB</a:t>
            </a:r>
            <a:endParaRPr lang="en-US" sz="2800" dirty="0">
              <a:cs typeface="Courier New" panose="02070309020205020404" pitchFamily="49" charset="0"/>
            </a:endParaRPr>
          </a:p>
          <a:p>
            <a:pPr marL="886420"/>
            <a:r>
              <a:rPr lang="en-US" sz="2800" b="1" i="1" dirty="0">
                <a:cs typeface="Courier New" panose="02070309020205020404" pitchFamily="49" charset="0"/>
              </a:rPr>
              <a:t>Src2</a:t>
            </a:r>
            <a:r>
              <a:rPr lang="en-US" sz="2800" dirty="0">
                <a:cs typeface="Times New Roman" panose="02020603050405020304" pitchFamily="18" charset="0"/>
              </a:rPr>
              <a:t> is </a:t>
            </a:r>
            <a:r>
              <a:rPr lang="en-US" sz="2800" dirty="0" smtClean="0">
                <a:cs typeface="Times New Roman" panose="02020603050405020304" pitchFamily="18" charset="0"/>
              </a:rPr>
              <a:t>a register so </a:t>
            </a:r>
            <a:r>
              <a:rPr lang="en-US" sz="2800" b="1" i="1" dirty="0">
                <a:cs typeface="Courier New" panose="02070309020205020404" pitchFamily="49" charset="0"/>
              </a:rPr>
              <a:t>I</a:t>
            </a:r>
            <a:r>
              <a:rPr lang="en-US" sz="2800" i="1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= </a:t>
            </a:r>
            <a:r>
              <a:rPr lang="en-US" sz="2800" dirty="0" smtClean="0">
                <a:cs typeface="Times New Roman" panose="02020603050405020304" pitchFamily="18" charset="0"/>
              </a:rPr>
              <a:t>0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17900"/>
            <a:ext cx="13004800" cy="271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2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Data-processing instructions with an </a:t>
            </a:r>
            <a:r>
              <a:rPr lang="en-US" dirty="0">
                <a:solidFill>
                  <a:srgbClr val="0000FF"/>
                </a:solidFill>
              </a:rPr>
              <a:t>immediate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two register </a:t>
            </a:r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00667" y="5961868"/>
            <a:ext cx="109050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</a:rPr>
              <a:t>The </a:t>
            </a:r>
            <a:r>
              <a:rPr lang="en-US" sz="2800" dirty="0">
                <a:latin typeface="+mn-lt"/>
              </a:rPr>
              <a:t>immediate of </a:t>
            </a:r>
            <a:r>
              <a:rPr lang="en-US" sz="2800" dirty="0" smtClean="0">
                <a:latin typeface="+mn-lt"/>
              </a:rPr>
              <a:t>the ADD  </a:t>
            </a:r>
            <a:r>
              <a:rPr lang="en-US" sz="2800" dirty="0">
                <a:latin typeface="+mn-lt"/>
              </a:rPr>
              <a:t>instruction (42) can be encoded in 8 bits, so no rotation is </a:t>
            </a:r>
            <a:r>
              <a:rPr lang="en-US" sz="2800" dirty="0" smtClean="0">
                <a:latin typeface="+mn-lt"/>
              </a:rPr>
              <a:t>needed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2800" b="1" dirty="0" smtClean="0">
                <a:solidFill>
                  <a:srgbClr val="0000FF"/>
                </a:solidFill>
                <a:latin typeface="+mn-lt"/>
              </a:rPr>
              <a:t>imm8=42, rot=0</a:t>
            </a:r>
            <a:r>
              <a:rPr lang="en-US" sz="2800" dirty="0" smtClean="0">
                <a:latin typeface="+mn-lt"/>
              </a:rPr>
              <a:t>)</a:t>
            </a:r>
            <a:endParaRPr lang="en-US" sz="28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00667" y="7019526"/>
            <a:ext cx="109050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n-lt"/>
              </a:rPr>
              <a:t>However</a:t>
            </a:r>
            <a:r>
              <a:rPr lang="en-US" sz="2800" dirty="0">
                <a:latin typeface="+mn-lt"/>
              </a:rPr>
              <a:t>, the immediate of SUB R2, R3, 0xFF0  </a:t>
            </a:r>
            <a:r>
              <a:rPr lang="en-US" sz="2800" dirty="0" smtClean="0">
                <a:latin typeface="+mn-lt"/>
              </a:rPr>
              <a:t>cannot be </a:t>
            </a:r>
            <a:r>
              <a:rPr lang="en-US" sz="2800" dirty="0">
                <a:latin typeface="+mn-lt"/>
              </a:rPr>
              <a:t>encoded </a:t>
            </a:r>
            <a:r>
              <a:rPr lang="en-US" sz="2800" dirty="0" smtClean="0">
                <a:latin typeface="+mn-lt"/>
              </a:rPr>
              <a:t>directly </a:t>
            </a:r>
            <a:r>
              <a:rPr lang="en-US" sz="2800" dirty="0">
                <a:latin typeface="+mn-lt"/>
              </a:rPr>
              <a:t>using the 8 bits of imm8 . Instead, imm8  is </a:t>
            </a:r>
            <a:r>
              <a:rPr lang="en-US" sz="2800" dirty="0" smtClean="0">
                <a:latin typeface="+mn-lt"/>
              </a:rPr>
              <a:t>255 (</a:t>
            </a:r>
            <a:r>
              <a:rPr lang="en-US" sz="2800" dirty="0">
                <a:latin typeface="+mn-lt"/>
              </a:rPr>
              <a:t>0xFF), and it is rotated right by 28 bits (</a:t>
            </a:r>
            <a:r>
              <a:rPr lang="en-US" sz="2800" b="1" dirty="0">
                <a:solidFill>
                  <a:srgbClr val="0000FF"/>
                </a:solidFill>
                <a:latin typeface="+mn-lt"/>
              </a:rPr>
              <a:t>rot =  14</a:t>
            </a:r>
            <a:r>
              <a:rPr lang="en-US" sz="2800" dirty="0">
                <a:latin typeface="+mn-lt"/>
              </a:rPr>
              <a:t>).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00667" y="8579148"/>
            <a:ext cx="10549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The </a:t>
            </a:r>
            <a:r>
              <a:rPr lang="en-US" sz="2400" dirty="0">
                <a:latin typeface="+mj-lt"/>
              </a:rPr>
              <a:t>right rotation by 28 bits is equivalent to </a:t>
            </a:r>
            <a:r>
              <a:rPr lang="en-US" sz="2400" dirty="0" smtClean="0">
                <a:latin typeface="+mj-lt"/>
              </a:rPr>
              <a:t>a left </a:t>
            </a:r>
            <a:r>
              <a:rPr lang="en-US" sz="2400" dirty="0">
                <a:latin typeface="+mj-lt"/>
              </a:rPr>
              <a:t>rotation by 32− 28 =  4 bits.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6333"/>
            <a:ext cx="13004800" cy="267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34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Shift instructions with </a:t>
            </a:r>
            <a:r>
              <a:rPr lang="en-US" dirty="0">
                <a:solidFill>
                  <a:srgbClr val="0000FF"/>
                </a:solidFill>
              </a:rPr>
              <a:t>immediate shift </a:t>
            </a:r>
            <a:r>
              <a:rPr lang="en-US" dirty="0" smtClean="0"/>
              <a:t>amounts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3925"/>
            <a:ext cx="13004800" cy="26152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124309"/>
              </p:ext>
            </p:extLst>
          </p:nvPr>
        </p:nvGraphicFramePr>
        <p:xfrm>
          <a:off x="9956517" y="3133725"/>
          <a:ext cx="2549808" cy="263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881"/>
                <a:gridCol w="873927"/>
              </a:tblGrid>
              <a:tr h="520192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+mj-lt"/>
                        </a:rPr>
                        <a:t>Shift</a:t>
                      </a:r>
                      <a:r>
                        <a:rPr lang="en-US" sz="2600" baseline="0" dirty="0" smtClean="0">
                          <a:latin typeface="+mj-lt"/>
                        </a:rPr>
                        <a:t> Type</a:t>
                      </a:r>
                      <a:endParaRPr lang="en-US" sz="2600" dirty="0">
                        <a:latin typeface="+mj-lt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i="1" dirty="0" err="1" smtClean="0">
                          <a:latin typeface="+mj-lt"/>
                          <a:cs typeface="Courier New" panose="02070309020205020404" pitchFamily="49" charset="0"/>
                        </a:rPr>
                        <a:t>sh</a:t>
                      </a:r>
                      <a:endParaRPr lang="en-US" sz="2600" i="1" dirty="0">
                        <a:latin typeface="+mj-lt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20192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+mj-lt"/>
                        </a:rPr>
                        <a:t>LSL</a:t>
                      </a:r>
                      <a:endParaRPr lang="en-US" sz="2600" dirty="0">
                        <a:latin typeface="+mj-lt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+mj-lt"/>
                        </a:rPr>
                        <a:t>00</a:t>
                      </a:r>
                      <a:r>
                        <a:rPr lang="en-US" sz="2600" baseline="-25000" dirty="0" smtClean="0">
                          <a:latin typeface="+mj-lt"/>
                        </a:rPr>
                        <a:t>2</a:t>
                      </a:r>
                      <a:endParaRPr lang="en-US" sz="2600" baseline="-25000" dirty="0">
                        <a:latin typeface="+mj-lt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192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+mj-lt"/>
                        </a:rPr>
                        <a:t>LSR</a:t>
                      </a:r>
                      <a:endParaRPr lang="en-US" sz="2600" dirty="0">
                        <a:latin typeface="+mj-lt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+mj-lt"/>
                        </a:rPr>
                        <a:t>01</a:t>
                      </a:r>
                      <a:r>
                        <a:rPr lang="en-US" sz="2600" baseline="-25000" dirty="0" smtClean="0">
                          <a:latin typeface="+mj-lt"/>
                        </a:rPr>
                        <a:t>2</a:t>
                      </a: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192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+mj-lt"/>
                        </a:rPr>
                        <a:t>ASR</a:t>
                      </a:r>
                      <a:endParaRPr lang="en-US" sz="2600" dirty="0">
                        <a:latin typeface="+mj-lt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+mj-lt"/>
                        </a:rPr>
                        <a:t>10</a:t>
                      </a:r>
                      <a:r>
                        <a:rPr lang="en-US" sz="2600" baseline="-25000" dirty="0" smtClean="0">
                          <a:latin typeface="+mj-lt"/>
                        </a:rPr>
                        <a:t>2</a:t>
                      </a: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192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+mj-lt"/>
                        </a:rPr>
                        <a:t>ROR</a:t>
                      </a:r>
                      <a:endParaRPr lang="en-US" sz="2600" dirty="0">
                        <a:latin typeface="+mj-lt"/>
                      </a:endParaRP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+mj-lt"/>
                        </a:rPr>
                        <a:t>11</a:t>
                      </a:r>
                      <a:r>
                        <a:rPr lang="en-US" sz="2600" baseline="-25000" dirty="0" smtClean="0">
                          <a:latin typeface="+mj-lt"/>
                        </a:rPr>
                        <a:t>2</a:t>
                      </a:r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89542" y="2764754"/>
            <a:ext cx="7907867" cy="2594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i="1" dirty="0" err="1">
                <a:latin typeface="+mn-lt"/>
              </a:rPr>
              <a:t>c</a:t>
            </a:r>
            <a:r>
              <a:rPr lang="en-US" sz="3600" b="1" i="1" dirty="0" err="1" smtClean="0">
                <a:latin typeface="+mn-lt"/>
              </a:rPr>
              <a:t>md</a:t>
            </a:r>
            <a:r>
              <a:rPr lang="en-US" sz="3600" b="1" i="1" dirty="0" smtClean="0">
                <a:latin typeface="+mn-lt"/>
              </a:rPr>
              <a:t>:</a:t>
            </a:r>
            <a:r>
              <a:rPr lang="en-US" sz="3600" dirty="0" smtClean="0">
                <a:latin typeface="+mn-lt"/>
              </a:rPr>
              <a:t>  </a:t>
            </a:r>
            <a:r>
              <a:rPr lang="en-US" sz="3600" dirty="0">
                <a:latin typeface="+mn-lt"/>
              </a:rPr>
              <a:t>field is </a:t>
            </a:r>
            <a:r>
              <a:rPr lang="en-US" sz="3600" dirty="0">
                <a:solidFill>
                  <a:srgbClr val="0000FF"/>
                </a:solidFill>
                <a:latin typeface="+mn-lt"/>
              </a:rPr>
              <a:t>13</a:t>
            </a:r>
            <a:r>
              <a:rPr lang="en-US" sz="3600" b="1" dirty="0">
                <a:solidFill>
                  <a:srgbClr val="0000FF"/>
                </a:solidFill>
                <a:latin typeface="+mn-lt"/>
              </a:rPr>
              <a:t> (1101</a:t>
            </a:r>
            <a:r>
              <a:rPr lang="en-US" sz="3600" b="1" baseline="-25000" dirty="0">
                <a:solidFill>
                  <a:srgbClr val="0000FF"/>
                </a:solidFill>
                <a:latin typeface="+mn-lt"/>
              </a:rPr>
              <a:t>2</a:t>
            </a:r>
            <a:r>
              <a:rPr lang="en-US" sz="3600" b="1" dirty="0">
                <a:solidFill>
                  <a:srgbClr val="0000FF"/>
                </a:solidFill>
                <a:latin typeface="+mn-lt"/>
              </a:rPr>
              <a:t>) </a:t>
            </a:r>
            <a:r>
              <a:rPr lang="en-US" sz="3600" dirty="0">
                <a:latin typeface="+mn-lt"/>
              </a:rPr>
              <a:t>for all shift instruction</a:t>
            </a:r>
            <a:endParaRPr lang="en-US" sz="3600" b="1" i="1" dirty="0" smtClean="0">
              <a:latin typeface="+mn-lt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3600" b="1" i="1" dirty="0" err="1" smtClean="0">
                <a:latin typeface="+mn-lt"/>
                <a:cs typeface="Courier New" panose="02070309020205020404" pitchFamily="49" charset="0"/>
              </a:rPr>
              <a:t>Rm</a:t>
            </a:r>
            <a:r>
              <a:rPr lang="en-US" sz="3600" b="1" dirty="0">
                <a:latin typeface="+mn-lt"/>
                <a:cs typeface="Times New Roman" panose="02020603050405020304" pitchFamily="18" charset="0"/>
              </a:rPr>
              <a:t>: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	the second source operand</a:t>
            </a:r>
          </a:p>
          <a:p>
            <a:pPr>
              <a:lnSpc>
                <a:spcPct val="90000"/>
              </a:lnSpc>
            </a:pPr>
            <a:r>
              <a:rPr lang="en-US" sz="3600" b="1" i="1" dirty="0">
                <a:latin typeface="+mn-lt"/>
                <a:cs typeface="Courier New" panose="02070309020205020404" pitchFamily="49" charset="0"/>
              </a:rPr>
              <a:t>s</a:t>
            </a:r>
            <a:r>
              <a:rPr lang="en-US" sz="3600" b="1" i="1" dirty="0" smtClean="0">
                <a:latin typeface="+mn-lt"/>
                <a:cs typeface="Courier New" panose="02070309020205020404" pitchFamily="49" charset="0"/>
              </a:rPr>
              <a:t>hamt5</a:t>
            </a:r>
            <a:r>
              <a:rPr lang="en-US" sz="3600" b="1" dirty="0" smtClean="0">
                <a:latin typeface="+mn-lt"/>
                <a:cs typeface="Times New Roman" panose="02020603050405020304" pitchFamily="18" charset="0"/>
              </a:rPr>
              <a:t>:</a:t>
            </a:r>
            <a:r>
              <a:rPr lang="en-US" sz="3600" dirty="0" smtClean="0">
                <a:latin typeface="+mn-lt"/>
                <a:cs typeface="Times New Roman" panose="02020603050405020304" pitchFamily="18" charset="0"/>
              </a:rPr>
              <a:t> the 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amount </a:t>
            </a:r>
            <a:r>
              <a:rPr lang="en-US" sz="3600" dirty="0" err="1">
                <a:latin typeface="+mn-lt"/>
                <a:cs typeface="Courier New" panose="02070309020205020404" pitchFamily="49" charset="0"/>
              </a:rPr>
              <a:t>Rm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 is shifted</a:t>
            </a:r>
          </a:p>
          <a:p>
            <a:pPr>
              <a:lnSpc>
                <a:spcPct val="90000"/>
              </a:lnSpc>
            </a:pPr>
            <a:r>
              <a:rPr lang="en-US" sz="3600" b="1" i="1" dirty="0" err="1">
                <a:latin typeface="+mn-lt"/>
                <a:cs typeface="Courier New" panose="02070309020205020404" pitchFamily="49" charset="0"/>
              </a:rPr>
              <a:t>s</a:t>
            </a:r>
            <a:r>
              <a:rPr lang="en-US" sz="3600" b="1" i="1" dirty="0" err="1" smtClean="0">
                <a:latin typeface="+mn-lt"/>
                <a:cs typeface="Courier New" panose="02070309020205020404" pitchFamily="49" charset="0"/>
              </a:rPr>
              <a:t>h</a:t>
            </a:r>
            <a:r>
              <a:rPr lang="en-US" sz="3600" b="1" dirty="0" smtClean="0">
                <a:latin typeface="+mn-lt"/>
                <a:cs typeface="Times New Roman" panose="02020603050405020304" pitchFamily="18" charset="0"/>
              </a:rPr>
              <a:t>:</a:t>
            </a:r>
            <a:r>
              <a:rPr lang="en-US" sz="3600" dirty="0" smtClean="0">
                <a:latin typeface="+mn-lt"/>
                <a:cs typeface="Times New Roman" panose="02020603050405020304" pitchFamily="18" charset="0"/>
              </a:rPr>
              <a:t> the </a:t>
            </a:r>
            <a:r>
              <a:rPr lang="en-US" sz="3600" dirty="0">
                <a:latin typeface="+mn-lt"/>
                <a:cs typeface="Times New Roman" panose="02020603050405020304" pitchFamily="18" charset="0"/>
              </a:rPr>
              <a:t>type of shift</a:t>
            </a:r>
          </a:p>
        </p:txBody>
      </p:sp>
    </p:spTree>
    <p:extLst>
      <p:ext uri="{BB962C8B-B14F-4D97-AF65-F5344CB8AC3E}">
        <p14:creationId xmlns:p14="http://schemas.microsoft.com/office/powerpoint/2010/main" val="87692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inan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9358</TotalTime>
  <Words>1408</Words>
  <Application>Microsoft Macintosh PowerPoint</Application>
  <PresentationFormat>Custom</PresentationFormat>
  <Paragraphs>363</Paragraphs>
  <Slides>30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SinanMain</vt:lpstr>
      <vt:lpstr>VISIO</vt:lpstr>
      <vt:lpstr>Instruction Encoding</vt:lpstr>
      <vt:lpstr>PowerPoint Presentation</vt:lpstr>
      <vt:lpstr>Design Principle 4</vt:lpstr>
      <vt:lpstr>Data-processing Instruction Format</vt:lpstr>
      <vt:lpstr>Data-processing Control Fields</vt:lpstr>
      <vt:lpstr>Data-processing Src2 Variations</vt:lpstr>
      <vt:lpstr>Data-processing instructions with three register operands</vt:lpstr>
      <vt:lpstr>Data-processing instructions with an immediate and two register operands</vt:lpstr>
      <vt:lpstr>Shift instructions with immediate shift amounts</vt:lpstr>
      <vt:lpstr>Shift instructions with register shift amounts</vt:lpstr>
      <vt:lpstr>Memory Instruction Format</vt:lpstr>
      <vt:lpstr>Memory Format funct Encodings</vt:lpstr>
      <vt:lpstr>Indexing Modes</vt:lpstr>
      <vt:lpstr>Memory Instruction Example</vt:lpstr>
      <vt:lpstr>Branch Instruction Format</vt:lpstr>
      <vt:lpstr>Encoding Branch Target Address</vt:lpstr>
      <vt:lpstr>Branch Instruction: Example 1</vt:lpstr>
      <vt:lpstr>Branch Instruction: Example 2</vt:lpstr>
      <vt:lpstr>Review: Condition Mnemonics</vt:lpstr>
      <vt:lpstr>Conditional Execution: Machine Code</vt:lpstr>
      <vt:lpstr>Interpreting Machine Code</vt:lpstr>
      <vt:lpstr>Interpreting Machine Code: Example 1</vt:lpstr>
      <vt:lpstr>Interpreting Machine Code: Example 2</vt:lpstr>
      <vt:lpstr>Power of the Stored Program</vt:lpstr>
      <vt:lpstr>The Stored Program</vt:lpstr>
      <vt:lpstr>Up Next</vt:lpstr>
      <vt:lpstr>Steps for translating and starting a program</vt:lpstr>
      <vt:lpstr>Memory MAP</vt:lpstr>
      <vt:lpstr>Compiling a High-Level Program</vt:lpstr>
      <vt:lpstr>Further Reading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Kasim Sinan YILDIRIM</dc:creator>
  <cp:lastModifiedBy>Kasim Sinan YILDIRIM</cp:lastModifiedBy>
  <cp:revision>610</cp:revision>
  <dcterms:created xsi:type="dcterms:W3CDTF">2018-02-12T20:52:03Z</dcterms:created>
  <dcterms:modified xsi:type="dcterms:W3CDTF">2019-04-30T08:35:28Z</dcterms:modified>
</cp:coreProperties>
</file>