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56" r:id="rId2"/>
    <p:sldId id="257" r:id="rId3"/>
    <p:sldId id="265" r:id="rId4"/>
    <p:sldId id="258" r:id="rId5"/>
    <p:sldId id="259" r:id="rId6"/>
    <p:sldId id="262" r:id="rId7"/>
    <p:sldId id="260" r:id="rId8"/>
    <p:sldId id="261" r:id="rId9"/>
    <p:sldId id="266" r:id="rId10"/>
    <p:sldId id="263" r:id="rId11"/>
    <p:sldId id="264" r:id="rId12"/>
    <p:sldId id="267" r:id="rId13"/>
    <p:sldId id="269" r:id="rId14"/>
    <p:sldId id="270" r:id="rId15"/>
    <p:sldId id="271" r:id="rId16"/>
    <p:sldId id="272" r:id="rId17"/>
    <p:sldId id="273" r:id="rId18"/>
    <p:sldId id="268" r:id="rId19"/>
    <p:sldId id="274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337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1" r:id="rId37"/>
    <p:sldId id="293" r:id="rId38"/>
    <p:sldId id="295" r:id="rId39"/>
    <p:sldId id="296" r:id="rId40"/>
    <p:sldId id="297" r:id="rId41"/>
    <p:sldId id="298" r:id="rId42"/>
    <p:sldId id="299" r:id="rId43"/>
    <p:sldId id="302" r:id="rId44"/>
    <p:sldId id="303" r:id="rId45"/>
    <p:sldId id="304" r:id="rId46"/>
    <p:sldId id="306" r:id="rId47"/>
    <p:sldId id="307" r:id="rId48"/>
    <p:sldId id="308" r:id="rId49"/>
    <p:sldId id="311" r:id="rId50"/>
    <p:sldId id="309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05" r:id="rId59"/>
    <p:sldId id="321" r:id="rId60"/>
    <p:sldId id="335" r:id="rId61"/>
    <p:sldId id="336" r:id="rId62"/>
    <p:sldId id="322" r:id="rId63"/>
    <p:sldId id="323" r:id="rId64"/>
    <p:sldId id="328" r:id="rId65"/>
    <p:sldId id="324" r:id="rId66"/>
    <p:sldId id="338" r:id="rId67"/>
    <p:sldId id="339" r:id="rId68"/>
    <p:sldId id="325" r:id="rId69"/>
    <p:sldId id="326" r:id="rId70"/>
    <p:sldId id="327" r:id="rId71"/>
    <p:sldId id="329" r:id="rId72"/>
    <p:sldId id="330" r:id="rId73"/>
    <p:sldId id="331" r:id="rId74"/>
    <p:sldId id="332" r:id="rId75"/>
    <p:sldId id="333" r:id="rId76"/>
    <p:sldId id="334" r:id="rId7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6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2" Type="http://schemas.openxmlformats.org/officeDocument/2006/relationships/image" Target="../media/image80.wmf"/><Relationship Id="rId1" Type="http://schemas.openxmlformats.org/officeDocument/2006/relationships/image" Target="../media/image102.wmf"/><Relationship Id="rId6" Type="http://schemas.openxmlformats.org/officeDocument/2006/relationships/image" Target="../media/image104.wmf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0" Type="http://schemas.openxmlformats.org/officeDocument/2006/relationships/image" Target="../media/image85.wmf"/><Relationship Id="rId4" Type="http://schemas.openxmlformats.org/officeDocument/2006/relationships/image" Target="../media/image57.wmf"/><Relationship Id="rId9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17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57.wmf"/><Relationship Id="rId9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image" Target="../media/image85.wmf"/><Relationship Id="rId4" Type="http://schemas.openxmlformats.org/officeDocument/2006/relationships/image" Target="../media/image57.wmf"/><Relationship Id="rId9" Type="http://schemas.openxmlformats.org/officeDocument/2006/relationships/image" Target="../media/image8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C69D4-C991-460F-B09E-2155B46C3E47}" type="datetimeFigureOut">
              <a:rPr lang="tr-TR" smtClean="0"/>
              <a:pPr/>
              <a:t>11.04.2012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093D2-38F8-4846-85E2-4FBE99130F1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9ACAF-91EE-47C8-B935-B6108DFFE6B1}" type="datetimeFigureOut">
              <a:rPr lang="tr-TR" smtClean="0"/>
              <a:pPr/>
              <a:t>11.04.2012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EEB37-3535-4F01-9426-70F7AD8B5F9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Dikdörtgen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16" name="15 Metin Yer Tutucusu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14 Metin Yer Tutucusu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ikdörtgen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Dikdörtgen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12.04.2012</a:t>
            </a:r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7" name="6 Dikdörtgen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ikdörtgen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0.jpe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3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Relationship Id="rId14" Type="http://schemas.openxmlformats.org/officeDocument/2006/relationships/oleObject" Target="../embeddings/oleObject6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6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oleObject" Target="../embeddings/oleObject78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8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73855" y="1857364"/>
            <a:ext cx="819629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KABLOSUZ ALGILAYICI AĞLARINDA SAAT EŞZAMANLAMASI</a:t>
            </a:r>
            <a:endParaRPr lang="tr-TR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smtClean="0"/>
              <a:t>Kasım Sinan YILDIRIM</a:t>
            </a:r>
          </a:p>
          <a:p>
            <a:r>
              <a:rPr lang="tr-TR" dirty="0" smtClean="0"/>
              <a:t>Danışman: Doç. Dr. Aylin KANTARCI</a:t>
            </a:r>
            <a:endParaRPr lang="tr-TR" dirty="0"/>
          </a:p>
        </p:txBody>
      </p:sp>
      <p:sp>
        <p:nvSpPr>
          <p:cNvPr id="5" name="4 Metin kutusu"/>
          <p:cNvSpPr txBox="1"/>
          <p:nvPr/>
        </p:nvSpPr>
        <p:spPr>
          <a:xfrm>
            <a:off x="2857488" y="4643446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 smtClean="0"/>
              <a:t>Doktora Tezi</a:t>
            </a:r>
            <a:endParaRPr lang="tr-TR" sz="2000" b="1" dirty="0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12.04.2012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Saatler Arasında Doğrusal İlişki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6" name="5 İçerik Yer Tutucusu" descr="Micaz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85720" y="1714488"/>
            <a:ext cx="1644649" cy="1463738"/>
          </a:xfrm>
        </p:spPr>
      </p:pic>
      <p:pic>
        <p:nvPicPr>
          <p:cNvPr id="7" name="5 İçerik Yer Tutucusu" descr="Mica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36" y="1536634"/>
            <a:ext cx="1644649" cy="1463738"/>
          </a:xfrm>
          <a:prstGeom prst="rect">
            <a:avLst/>
          </a:prstGeom>
        </p:spPr>
      </p:pic>
      <p:cxnSp>
        <p:nvCxnSpPr>
          <p:cNvPr id="11" name="10 Düz Ok Bağlayıcısı"/>
          <p:cNvCxnSpPr/>
          <p:nvPr/>
        </p:nvCxnSpPr>
        <p:spPr>
          <a:xfrm rot="5400000" flipH="1" flipV="1">
            <a:off x="4643438" y="2928934"/>
            <a:ext cx="2572562" cy="794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>
            <a:off x="5930116" y="4213230"/>
            <a:ext cx="292895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3143248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0" y="1785926"/>
          <a:ext cx="992188" cy="527050"/>
        </p:xfrm>
        <a:graphic>
          <a:graphicData uri="http://schemas.openxmlformats.org/presentationml/2006/ole">
            <p:oleObj spid="_x0000_s19462" name="Denklem" r:id="rId5" imgW="431640" imgH="228600" progId="Equation.3">
              <p:embed/>
            </p:oleObj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032000" y="3186113"/>
          <a:ext cx="3568700" cy="584200"/>
        </p:xfrm>
        <a:graphic>
          <a:graphicData uri="http://schemas.openxmlformats.org/presentationml/2006/ole">
            <p:oleObj spid="_x0000_s19463" name="Denklem" r:id="rId6" imgW="1549080" imgH="253800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5286380" y="1643050"/>
          <a:ext cx="525463" cy="527050"/>
        </p:xfrm>
        <a:graphic>
          <a:graphicData uri="http://schemas.openxmlformats.org/presentationml/2006/ole">
            <p:oleObj spid="_x0000_s19464" name="Denklem" r:id="rId7" imgW="228600" imgH="228600" progId="Equation.3">
              <p:embed/>
            </p:oleObj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8418513" y="4286250"/>
          <a:ext cx="496887" cy="527050"/>
        </p:xfrm>
        <a:graphic>
          <a:graphicData uri="http://schemas.openxmlformats.org/presentationml/2006/ole">
            <p:oleObj spid="_x0000_s19465" name="Denklem" r:id="rId8" imgW="215640" imgH="228600" progId="Equation.3">
              <p:embed/>
            </p:oleObj>
          </a:graphicData>
        </a:graphic>
      </p:graphicFrame>
      <p:sp>
        <p:nvSpPr>
          <p:cNvPr id="33" name="32 Oval"/>
          <p:cNvSpPr/>
          <p:nvPr/>
        </p:nvSpPr>
        <p:spPr>
          <a:xfrm>
            <a:off x="6215074" y="321468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33 Oval"/>
          <p:cNvSpPr/>
          <p:nvPr/>
        </p:nvSpPr>
        <p:spPr>
          <a:xfrm>
            <a:off x="6715140" y="342900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34 Oval"/>
          <p:cNvSpPr/>
          <p:nvPr/>
        </p:nvSpPr>
        <p:spPr>
          <a:xfrm>
            <a:off x="6858016" y="278605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35 Oval"/>
          <p:cNvSpPr/>
          <p:nvPr/>
        </p:nvSpPr>
        <p:spPr>
          <a:xfrm>
            <a:off x="7358082" y="300037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36 Oval"/>
          <p:cNvSpPr/>
          <p:nvPr/>
        </p:nvSpPr>
        <p:spPr>
          <a:xfrm>
            <a:off x="7358082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37 Oval"/>
          <p:cNvSpPr/>
          <p:nvPr/>
        </p:nvSpPr>
        <p:spPr>
          <a:xfrm>
            <a:off x="6286512" y="378619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39 Oval"/>
          <p:cNvSpPr/>
          <p:nvPr/>
        </p:nvSpPr>
        <p:spPr>
          <a:xfrm>
            <a:off x="8072462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1" name="40 Düz Ok Bağlayıcısı"/>
          <p:cNvCxnSpPr/>
          <p:nvPr/>
        </p:nvCxnSpPr>
        <p:spPr>
          <a:xfrm flipV="1">
            <a:off x="5500694" y="1785926"/>
            <a:ext cx="3214710" cy="2357454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Oval"/>
          <p:cNvSpPr/>
          <p:nvPr/>
        </p:nvSpPr>
        <p:spPr>
          <a:xfrm>
            <a:off x="7500958" y="250030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6429388" y="3286125"/>
          <a:ext cx="2749550" cy="585788"/>
        </p:xfrm>
        <a:graphic>
          <a:graphicData uri="http://schemas.openxmlformats.org/presentationml/2006/ole">
            <p:oleObj spid="_x0000_s19466" name="Denklem" r:id="rId9" imgW="1193760" imgH="253800" progId="Equation.3">
              <p:embed/>
            </p:oleObj>
          </a:graphicData>
        </a:graphic>
      </p:graphicFrame>
      <p:cxnSp>
        <p:nvCxnSpPr>
          <p:cNvPr id="48" name="47 Eğri Bağlayıcı"/>
          <p:cNvCxnSpPr/>
          <p:nvPr/>
        </p:nvCxnSpPr>
        <p:spPr>
          <a:xfrm rot="16200000" flipH="1">
            <a:off x="7358082" y="2786058"/>
            <a:ext cx="571504" cy="571504"/>
          </a:xfrm>
          <a:prstGeom prst="curvedConnector3">
            <a:avLst>
              <a:gd name="adj1" fmla="val 2681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786182" y="4572008"/>
          <a:ext cx="3362325" cy="1698625"/>
        </p:xfrm>
        <a:graphic>
          <a:graphicData uri="http://schemas.openxmlformats.org/presentationml/2006/ole">
            <p:oleObj spid="_x0000_s19467" name="Denklem" r:id="rId10" imgW="1460160" imgH="736560" progId="Equation.3">
              <p:embed/>
            </p:oleObj>
          </a:graphicData>
        </a:graphic>
      </p:graphicFrame>
      <p:sp>
        <p:nvSpPr>
          <p:cNvPr id="51" name="50 Bulut Belirtme Çizgisi"/>
          <p:cNvSpPr/>
          <p:nvPr/>
        </p:nvSpPr>
        <p:spPr>
          <a:xfrm>
            <a:off x="500034" y="4572008"/>
            <a:ext cx="1928826" cy="1214446"/>
          </a:xfrm>
          <a:prstGeom prst="cloudCallout">
            <a:avLst>
              <a:gd name="adj1" fmla="val 121631"/>
              <a:gd name="adj2" fmla="val -71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Göreceli</a:t>
            </a:r>
          </a:p>
          <a:p>
            <a:pPr algn="ctr"/>
            <a:r>
              <a:rPr lang="tr-TR" dirty="0" smtClean="0"/>
              <a:t>İlerleme</a:t>
            </a:r>
          </a:p>
          <a:p>
            <a:pPr algn="ctr"/>
            <a:r>
              <a:rPr lang="tr-TR" dirty="0" smtClean="0"/>
              <a:t>hızı</a:t>
            </a:r>
            <a:endParaRPr lang="tr-TR" dirty="0"/>
          </a:p>
        </p:txBody>
      </p:sp>
      <p:sp>
        <p:nvSpPr>
          <p:cNvPr id="52" name="Line 14"/>
          <p:cNvSpPr>
            <a:spLocks noChangeShapeType="1"/>
          </p:cNvSpPr>
          <p:nvPr/>
        </p:nvSpPr>
        <p:spPr bwMode="auto">
          <a:xfrm flipV="1">
            <a:off x="1857356" y="2571744"/>
            <a:ext cx="928694" cy="71438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00509 L 0.05122 0.216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79371E-6 L 0.31493 -0.0106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00231 L 0.00677 -0.0619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5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Flooding</a:t>
            </a:r>
            <a:r>
              <a:rPr lang="tr-TR" dirty="0" smtClean="0"/>
              <a:t> Time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Protocol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Maroti</a:t>
            </a:r>
            <a:r>
              <a:rPr lang="tr-TR" dirty="0" smtClean="0"/>
              <a:t> et. al. </a:t>
            </a:r>
            <a:r>
              <a:rPr lang="tr-TR" dirty="0" err="1" smtClean="0"/>
              <a:t>SenSys</a:t>
            </a:r>
            <a:r>
              <a:rPr lang="tr-TR" dirty="0" smtClean="0"/>
              <a:t> 2004)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285852" y="2428868"/>
            <a:ext cx="1643074" cy="45719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11 Oval"/>
          <p:cNvSpPr/>
          <p:nvPr/>
        </p:nvSpPr>
        <p:spPr>
          <a:xfrm>
            <a:off x="3000364" y="221455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4" name="13 Oval"/>
          <p:cNvSpPr/>
          <p:nvPr/>
        </p:nvSpPr>
        <p:spPr>
          <a:xfrm>
            <a:off x="5500694" y="264318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3</a:t>
            </a:r>
            <a:endParaRPr lang="tr-TR" dirty="0" smtClean="0"/>
          </a:p>
        </p:txBody>
      </p:sp>
      <p:sp>
        <p:nvSpPr>
          <p:cNvPr id="15" name="14 Oval"/>
          <p:cNvSpPr/>
          <p:nvPr/>
        </p:nvSpPr>
        <p:spPr>
          <a:xfrm>
            <a:off x="857224" y="2143116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6" name="15 Oval"/>
          <p:cNvSpPr/>
          <p:nvPr/>
        </p:nvSpPr>
        <p:spPr>
          <a:xfrm>
            <a:off x="7572396" y="421481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tr-TR" dirty="0"/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714488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0" y="1714500"/>
          <a:ext cx="700088" cy="527050"/>
        </p:xfrm>
        <a:graphic>
          <a:graphicData uri="http://schemas.openxmlformats.org/presentationml/2006/ole">
            <p:oleObj spid="_x0000_s20487" name="Denklem" r:id="rId4" imgW="304560" imgH="228600" progId="Equation.3">
              <p:embed/>
            </p:oleObj>
          </a:graphicData>
        </a:graphic>
      </p:graphicFrame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714744" y="2571744"/>
            <a:ext cx="1643074" cy="214314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143636" y="3143248"/>
            <a:ext cx="1428760" cy="1071570"/>
          </a:xfrm>
          <a:prstGeom prst="line">
            <a:avLst/>
          </a:prstGeom>
          <a:ln>
            <a:prstDash val="lgDash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3133">
            <a:off x="3643306" y="1785926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000375" y="2928938"/>
          <a:ext cx="407988" cy="527050"/>
        </p:xfrm>
        <a:graphic>
          <a:graphicData uri="http://schemas.openxmlformats.org/presentationml/2006/ole">
            <p:oleObj spid="_x0000_s20488" name="Denklem" r:id="rId5" imgW="177480" imgH="22860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500694" y="3357562"/>
          <a:ext cx="407988" cy="527050"/>
        </p:xfrm>
        <a:graphic>
          <a:graphicData uri="http://schemas.openxmlformats.org/presentationml/2006/ole">
            <p:oleObj spid="_x0000_s20489" name="Denklem" r:id="rId6" imgW="177480" imgH="228600" progId="Equation.3">
              <p:embed/>
            </p:oleObj>
          </a:graphicData>
        </a:graphic>
      </p:graphicFrame>
      <p:pic>
        <p:nvPicPr>
          <p:cNvPr id="25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84146">
            <a:off x="6183886" y="2469119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27" name="Group 75"/>
          <p:cNvGrpSpPr/>
          <p:nvPr/>
        </p:nvGrpSpPr>
        <p:grpSpPr>
          <a:xfrm>
            <a:off x="428596" y="4714884"/>
            <a:ext cx="6932221" cy="1726787"/>
            <a:chOff x="659653" y="2695013"/>
            <a:chExt cx="6750955" cy="1666111"/>
          </a:xfrm>
        </p:grpSpPr>
        <p:cxnSp>
          <p:nvCxnSpPr>
            <p:cNvPr id="28" name="Straight Arrow Connector 5"/>
            <p:cNvCxnSpPr/>
            <p:nvPr/>
          </p:nvCxnSpPr>
          <p:spPr bwMode="auto">
            <a:xfrm>
              <a:off x="982573" y="3959987"/>
              <a:ext cx="6031749" cy="1588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Connector 9"/>
            <p:cNvCxnSpPr/>
            <p:nvPr/>
          </p:nvCxnSpPr>
          <p:spPr bwMode="auto">
            <a:xfrm>
              <a:off x="982573" y="3619076"/>
              <a:ext cx="6031749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10"/>
            <p:cNvCxnSpPr/>
            <p:nvPr/>
          </p:nvCxnSpPr>
          <p:spPr bwMode="auto">
            <a:xfrm>
              <a:off x="982573" y="3311055"/>
              <a:ext cx="6031749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11"/>
            <p:cNvCxnSpPr/>
            <p:nvPr/>
          </p:nvCxnSpPr>
          <p:spPr bwMode="auto">
            <a:xfrm>
              <a:off x="982573" y="3003034"/>
              <a:ext cx="6031749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12"/>
            <p:cNvCxnSpPr/>
            <p:nvPr/>
          </p:nvCxnSpPr>
          <p:spPr bwMode="auto">
            <a:xfrm>
              <a:off x="982573" y="2695013"/>
              <a:ext cx="6031749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Rectangle 13"/>
            <p:cNvSpPr/>
            <p:nvPr/>
          </p:nvSpPr>
          <p:spPr bwMode="auto">
            <a:xfrm>
              <a:off x="1167064" y="2695013"/>
              <a:ext cx="421105" cy="3080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407526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de-CH" sz="16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22"/>
            <p:cNvSpPr/>
            <p:nvPr/>
          </p:nvSpPr>
          <p:spPr bwMode="auto">
            <a:xfrm>
              <a:off x="2667048" y="3015861"/>
              <a:ext cx="421105" cy="3080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407526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de-CH" sz="16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27"/>
            <p:cNvSpPr/>
            <p:nvPr/>
          </p:nvSpPr>
          <p:spPr bwMode="auto">
            <a:xfrm>
              <a:off x="4541922" y="3312645"/>
              <a:ext cx="421105" cy="3080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407526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de-CH" sz="16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TextBox 24"/>
            <p:cNvSpPr txBox="1"/>
            <p:nvPr/>
          </p:nvSpPr>
          <p:spPr>
            <a:xfrm>
              <a:off x="7060094" y="3797858"/>
              <a:ext cx="350514" cy="563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de-CH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2" name="Group 67"/>
            <p:cNvGrpSpPr/>
            <p:nvPr/>
          </p:nvGrpSpPr>
          <p:grpSpPr>
            <a:xfrm>
              <a:off x="659653" y="2716917"/>
              <a:ext cx="252000" cy="879452"/>
              <a:chOff x="659653" y="2716917"/>
              <a:chExt cx="252000" cy="879452"/>
            </a:xfrm>
          </p:grpSpPr>
          <p:sp>
            <p:nvSpPr>
              <p:cNvPr id="43" name="Ellipse 4"/>
              <p:cNvSpPr>
                <a:spLocks/>
              </p:cNvSpPr>
              <p:nvPr/>
            </p:nvSpPr>
            <p:spPr bwMode="auto">
              <a:xfrm>
                <a:off x="659653" y="2716917"/>
                <a:ext cx="252000" cy="252000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07526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4" name="Ellipse 4"/>
              <p:cNvSpPr>
                <a:spLocks/>
              </p:cNvSpPr>
              <p:nvPr/>
            </p:nvSpPr>
            <p:spPr bwMode="auto">
              <a:xfrm>
                <a:off x="659653" y="3030643"/>
                <a:ext cx="252000" cy="25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07526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Ellipse 4"/>
              <p:cNvSpPr>
                <a:spLocks/>
              </p:cNvSpPr>
              <p:nvPr/>
            </p:nvSpPr>
            <p:spPr bwMode="auto">
              <a:xfrm>
                <a:off x="659653" y="3344369"/>
                <a:ext cx="252000" cy="25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07526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88067E-7 L 0.09167 0.0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6397 C 0.08785 -0.16397 0.15851 -0.06776 0.15851 0.05088 C 0.15851 0.16952 0.08785 0.26596 0.00087 0.26596 C -0.08594 0.26596 -0.15642 0.16952 -0.15642 0.05088 C -0.15642 -0.06776 -0.08594 -0.16397 0.00087 -0.16397 Z " pathEditMode="relative" rAng="0" ptsTypes="fffff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691E-6 L 0.09444 -0.154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" presetClass="path" presetSubtype="0" repeatCount="indefinite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7118 -0.14292 C 0.01771 -0.14292 0.09028 -0.04718 0.09028 0.07077 C 0.09028 0.18848 0.01771 0.28446 -0.07118 0.28446 C -0.16024 0.28446 -0.23264 0.18848 -0.23264 0.07077 C -0.23264 -0.04718 -0.16024 -0.14292 -0.07118 -0.14292 Z " pathEditMode="relative" rAng="0" ptsTypes="fffff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3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8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300"/>
                            </p:stCondLst>
                            <p:childTnLst>
                              <p:par>
                                <p:cTn id="4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8.14061E-7 L 0.08889 -0.111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300"/>
                            </p:stCondLst>
                            <p:childTnLst>
                              <p:par>
                                <p:cTn id="4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800"/>
                            </p:stCondLst>
                            <p:childTnLst>
                              <p:par>
                                <p:cTn id="48" presetID="1" presetClass="path" presetSubtype="0" repeatCount="indefinite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8143 -0.18987 C 0.00764 -0.18987 0.08021 -0.09828 0.08021 0.01457 C 0.08021 0.1272 0.00764 0.21925 -0.08143 0.21925 C -0.17049 0.21925 -0.24271 0.1272 -0.24271 0.01457 C -0.24271 -0.09828 -0.17049 -0.18987 -0.08143 -0.18987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Bekleme Sürelerinin Etkisi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  <p:cxnSp>
        <p:nvCxnSpPr>
          <p:cNvPr id="6" name="5 Düz Ok Bağlayıcısı"/>
          <p:cNvCxnSpPr/>
          <p:nvPr/>
        </p:nvCxnSpPr>
        <p:spPr>
          <a:xfrm rot="5400000" flipH="1" flipV="1">
            <a:off x="4214810" y="3071810"/>
            <a:ext cx="2572562" cy="794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Düz Ok Bağlayıcısı"/>
          <p:cNvCxnSpPr/>
          <p:nvPr/>
        </p:nvCxnSpPr>
        <p:spPr>
          <a:xfrm>
            <a:off x="5501488" y="4356106"/>
            <a:ext cx="292895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857752" y="1785926"/>
          <a:ext cx="525463" cy="527050"/>
        </p:xfrm>
        <a:graphic>
          <a:graphicData uri="http://schemas.openxmlformats.org/presentationml/2006/ole">
            <p:oleObj spid="_x0000_s21506" name="Denklem" r:id="rId3" imgW="228600" imgH="228600" progId="Equation.3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7989885" y="4429126"/>
          <a:ext cx="496887" cy="527050"/>
        </p:xfrm>
        <a:graphic>
          <a:graphicData uri="http://schemas.openxmlformats.org/presentationml/2006/ole">
            <p:oleObj spid="_x0000_s21507" name="Denklem" r:id="rId4" imgW="215640" imgH="228600" progId="Equation.3">
              <p:embed/>
            </p:oleObj>
          </a:graphicData>
        </a:graphic>
      </p:graphicFrame>
      <p:sp>
        <p:nvSpPr>
          <p:cNvPr id="10" name="9 Oval"/>
          <p:cNvSpPr/>
          <p:nvPr/>
        </p:nvSpPr>
        <p:spPr>
          <a:xfrm>
            <a:off x="5786446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Oval"/>
          <p:cNvSpPr/>
          <p:nvPr/>
        </p:nvSpPr>
        <p:spPr>
          <a:xfrm>
            <a:off x="6286512" y="357187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Oval"/>
          <p:cNvSpPr/>
          <p:nvPr/>
        </p:nvSpPr>
        <p:spPr>
          <a:xfrm>
            <a:off x="6429388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Oval"/>
          <p:cNvSpPr/>
          <p:nvPr/>
        </p:nvSpPr>
        <p:spPr>
          <a:xfrm>
            <a:off x="6929454" y="31432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Oval"/>
          <p:cNvSpPr/>
          <p:nvPr/>
        </p:nvSpPr>
        <p:spPr>
          <a:xfrm>
            <a:off x="7143768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4 Oval"/>
          <p:cNvSpPr/>
          <p:nvPr/>
        </p:nvSpPr>
        <p:spPr>
          <a:xfrm>
            <a:off x="5857884" y="392906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16 Düz Ok Bağlayıcısı"/>
          <p:cNvCxnSpPr/>
          <p:nvPr/>
        </p:nvCxnSpPr>
        <p:spPr>
          <a:xfrm flipV="1">
            <a:off x="5072066" y="1500174"/>
            <a:ext cx="3500462" cy="2786082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Oval"/>
          <p:cNvSpPr/>
          <p:nvPr/>
        </p:nvSpPr>
        <p:spPr>
          <a:xfrm>
            <a:off x="7072330" y="264318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6715140" y="2857496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20 Eğri Bağlayıcı"/>
          <p:cNvCxnSpPr>
            <a:stCxn id="20" idx="6"/>
          </p:cNvCxnSpPr>
          <p:nvPr/>
        </p:nvCxnSpPr>
        <p:spPr>
          <a:xfrm>
            <a:off x="6858016" y="2928934"/>
            <a:ext cx="714380" cy="5715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7572396" y="3286124"/>
          <a:ext cx="320675" cy="381000"/>
        </p:xfrm>
        <a:graphic>
          <a:graphicData uri="http://schemas.openxmlformats.org/presentationml/2006/ole">
            <p:oleObj spid="_x0000_s21508" name="Denklem" r:id="rId5" imgW="139680" imgH="164880" progId="Equation.3">
              <p:embed/>
            </p:oleObj>
          </a:graphicData>
        </a:graphic>
      </p:graphicFrame>
      <p:sp>
        <p:nvSpPr>
          <p:cNvPr id="42" name="41 Oval"/>
          <p:cNvSpPr/>
          <p:nvPr/>
        </p:nvSpPr>
        <p:spPr>
          <a:xfrm>
            <a:off x="8215338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5" name="44 Düz Ok Bağlayıcısı"/>
          <p:cNvCxnSpPr/>
          <p:nvPr/>
        </p:nvCxnSpPr>
        <p:spPr>
          <a:xfrm flipV="1">
            <a:off x="5072066" y="1643050"/>
            <a:ext cx="3929090" cy="2643206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Oval"/>
          <p:cNvSpPr/>
          <p:nvPr/>
        </p:nvSpPr>
        <p:spPr>
          <a:xfrm>
            <a:off x="7143768" y="2786058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9" name="48 Eğri Bağlayıcı"/>
          <p:cNvCxnSpPr>
            <a:stCxn id="48" idx="5"/>
          </p:cNvCxnSpPr>
          <p:nvPr/>
        </p:nvCxnSpPr>
        <p:spPr>
          <a:xfrm rot="16200000" flipH="1">
            <a:off x="7230001" y="2943729"/>
            <a:ext cx="806742" cy="735304"/>
          </a:xfrm>
          <a:prstGeom prst="curvedConnector3">
            <a:avLst>
              <a:gd name="adj1" fmla="val 13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7858148" y="3690942"/>
          <a:ext cx="320675" cy="381000"/>
        </p:xfrm>
        <a:graphic>
          <a:graphicData uri="http://schemas.openxmlformats.org/presentationml/2006/ole">
            <p:oleObj spid="_x0000_s21510" name="Denklem" r:id="rId6" imgW="139680" imgH="164880" progId="Equation.3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14282" y="4714884"/>
          <a:ext cx="6192838" cy="1171575"/>
        </p:xfrm>
        <a:graphic>
          <a:graphicData uri="http://schemas.openxmlformats.org/presentationml/2006/ole">
            <p:oleObj spid="_x0000_s21511" name="Denklem" r:id="rId7" imgW="2692080" imgH="507960" progId="Equation.3">
              <p:embed/>
            </p:oleObj>
          </a:graphicData>
        </a:graphic>
      </p:graphicFrame>
      <p:pic>
        <p:nvPicPr>
          <p:cNvPr id="57" name="5 İçerik Yer Tutucusu" descr="Micaz.jpg"/>
          <p:cNvPicPr>
            <a:picLocks noGrp="1" noChangeAspect="1"/>
          </p:cNvPicPr>
          <p:nvPr>
            <p:ph sz="quarter" idx="1"/>
          </p:nvPr>
        </p:nvPicPr>
        <p:blipFill>
          <a:blip r:embed="rId8" cstate="print"/>
          <a:stretch>
            <a:fillRect/>
          </a:stretch>
        </p:blipFill>
        <p:spPr>
          <a:xfrm>
            <a:off x="141269" y="1822386"/>
            <a:ext cx="1644649" cy="1463738"/>
          </a:xfrm>
        </p:spPr>
      </p:pic>
      <p:pic>
        <p:nvPicPr>
          <p:cNvPr id="58" name="5 İçerik Yer Tutucusu" descr="Micaz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27285" y="1644532"/>
            <a:ext cx="1644649" cy="1463738"/>
          </a:xfrm>
          <a:prstGeom prst="rect">
            <a:avLst/>
          </a:prstGeom>
        </p:spPr>
      </p:pic>
      <p:sp>
        <p:nvSpPr>
          <p:cNvPr id="59" name="Line 14"/>
          <p:cNvSpPr>
            <a:spLocks noChangeShapeType="1"/>
          </p:cNvSpPr>
          <p:nvPr/>
        </p:nvSpPr>
        <p:spPr bwMode="auto">
          <a:xfrm flipV="1">
            <a:off x="1712905" y="2679642"/>
            <a:ext cx="928694" cy="71438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630363" y="2187570"/>
          <a:ext cx="1050925" cy="527050"/>
        </p:xfrm>
        <a:graphic>
          <a:graphicData uri="http://schemas.openxmlformats.org/presentationml/2006/ole">
            <p:oleObj spid="_x0000_s21512" name="Denklem" r:id="rId9" imgW="457200" imgH="228600" progId="Equation.3">
              <p:embed/>
            </p:oleObj>
          </a:graphicData>
        </a:graphic>
      </p:graphicFrame>
      <p:sp>
        <p:nvSpPr>
          <p:cNvPr id="61" name="60 Oval"/>
          <p:cNvSpPr/>
          <p:nvPr/>
        </p:nvSpPr>
        <p:spPr>
          <a:xfrm>
            <a:off x="7643834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61 Bulut Belirtme Çizgisi"/>
          <p:cNvSpPr/>
          <p:nvPr/>
        </p:nvSpPr>
        <p:spPr>
          <a:xfrm>
            <a:off x="6715140" y="4857760"/>
            <a:ext cx="2428860" cy="1428760"/>
          </a:xfrm>
          <a:prstGeom prst="cloudCallout">
            <a:avLst>
              <a:gd name="adj1" fmla="val -72797"/>
              <a:gd name="adj2" fmla="val -38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Her sekmede </a:t>
            </a:r>
          </a:p>
          <a:p>
            <a:pPr algn="ctr"/>
            <a:r>
              <a:rPr lang="tr-TR" dirty="0" smtClean="0"/>
              <a:t>Şişen tahmin</a:t>
            </a:r>
          </a:p>
          <a:p>
            <a:pPr algn="ctr"/>
            <a:r>
              <a:rPr lang="tr-TR" dirty="0" smtClean="0"/>
              <a:t>hataları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 animBg="1"/>
      <p:bldP spid="48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PulseSync</a:t>
            </a:r>
            <a:r>
              <a:rPr lang="tr-TR" dirty="0" smtClean="0"/>
              <a:t> (</a:t>
            </a:r>
            <a:r>
              <a:rPr lang="tr-TR" dirty="0" err="1" smtClean="0"/>
              <a:t>Lenzen</a:t>
            </a:r>
            <a:r>
              <a:rPr lang="tr-TR" dirty="0" smtClean="0"/>
              <a:t> et. al. </a:t>
            </a:r>
            <a:r>
              <a:rPr lang="tr-TR" dirty="0" err="1" smtClean="0"/>
              <a:t>SenSys</a:t>
            </a:r>
            <a:r>
              <a:rPr lang="tr-TR" dirty="0" smtClean="0"/>
              <a:t> 2009)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20" name="3 Slayt Numarası Yer Tutucusu"/>
          <p:cNvSpPr txBox="1">
            <a:spLocks/>
          </p:cNvSpPr>
          <p:nvPr/>
        </p:nvSpPr>
        <p:spPr>
          <a:xfrm>
            <a:off x="428628" y="1843726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tr-TR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1714480" y="3000372"/>
            <a:ext cx="1643074" cy="45719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21 Oval"/>
          <p:cNvSpPr/>
          <p:nvPr/>
        </p:nvSpPr>
        <p:spPr>
          <a:xfrm>
            <a:off x="3428992" y="278605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3" name="22 Oval"/>
          <p:cNvSpPr/>
          <p:nvPr/>
        </p:nvSpPr>
        <p:spPr>
          <a:xfrm>
            <a:off x="5929322" y="321468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24" name="23 Oval"/>
          <p:cNvSpPr/>
          <p:nvPr/>
        </p:nvSpPr>
        <p:spPr>
          <a:xfrm>
            <a:off x="1285852" y="2714620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5" name="24 Oval"/>
          <p:cNvSpPr/>
          <p:nvPr/>
        </p:nvSpPr>
        <p:spPr>
          <a:xfrm>
            <a:off x="8001024" y="478632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tr-TR" dirty="0"/>
          </a:p>
        </p:txBody>
      </p:sp>
      <p:pic>
        <p:nvPicPr>
          <p:cNvPr id="26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285992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28628" y="2286004"/>
          <a:ext cx="700088" cy="527050"/>
        </p:xfrm>
        <a:graphic>
          <a:graphicData uri="http://schemas.openxmlformats.org/presentationml/2006/ole">
            <p:oleObj spid="_x0000_s22533" name="Denklem" r:id="rId4" imgW="304560" imgH="228600" progId="Equation.3">
              <p:embed/>
            </p:oleObj>
          </a:graphicData>
        </a:graphic>
      </p:graphicFrame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4143372" y="3143248"/>
            <a:ext cx="1643074" cy="214314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Line 14"/>
          <p:cNvSpPr>
            <a:spLocks noChangeShapeType="1"/>
          </p:cNvSpPr>
          <p:nvPr/>
        </p:nvSpPr>
        <p:spPr bwMode="auto">
          <a:xfrm>
            <a:off x="6572264" y="3714752"/>
            <a:ext cx="1428760" cy="1071570"/>
          </a:xfrm>
          <a:prstGeom prst="line">
            <a:avLst/>
          </a:prstGeom>
          <a:ln>
            <a:prstDash val="dash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0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3133">
            <a:off x="4071934" y="2357430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3429003" y="3500442"/>
          <a:ext cx="407988" cy="527050"/>
        </p:xfrm>
        <a:graphic>
          <a:graphicData uri="http://schemas.openxmlformats.org/presentationml/2006/ole">
            <p:oleObj spid="_x0000_s22534" name="Denklem" r:id="rId5" imgW="177480" imgH="228600" progId="Equation.3">
              <p:embed/>
            </p:oleObj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5929322" y="3929066"/>
          <a:ext cx="407988" cy="527050"/>
        </p:xfrm>
        <a:graphic>
          <a:graphicData uri="http://schemas.openxmlformats.org/presentationml/2006/ole">
            <p:oleObj spid="_x0000_s22535" name="Denklem" r:id="rId6" imgW="177480" imgH="228600" progId="Equation.3">
              <p:embed/>
            </p:oleObj>
          </a:graphicData>
        </a:graphic>
      </p:graphicFrame>
      <p:pic>
        <p:nvPicPr>
          <p:cNvPr id="33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84146">
            <a:off x="6612514" y="3040623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34" name="Group 75"/>
          <p:cNvGrpSpPr/>
          <p:nvPr/>
        </p:nvGrpSpPr>
        <p:grpSpPr>
          <a:xfrm>
            <a:off x="2285984" y="4916923"/>
            <a:ext cx="4000528" cy="1596186"/>
            <a:chOff x="659653" y="2695013"/>
            <a:chExt cx="3895922" cy="1540099"/>
          </a:xfrm>
        </p:grpSpPr>
        <p:cxnSp>
          <p:nvCxnSpPr>
            <p:cNvPr id="35" name="Straight Arrow Connector 5"/>
            <p:cNvCxnSpPr/>
            <p:nvPr/>
          </p:nvCxnSpPr>
          <p:spPr bwMode="auto">
            <a:xfrm flipV="1">
              <a:off x="982573" y="3947557"/>
              <a:ext cx="3155580" cy="1242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Connector 9"/>
            <p:cNvCxnSpPr/>
            <p:nvPr/>
          </p:nvCxnSpPr>
          <p:spPr bwMode="auto">
            <a:xfrm flipV="1">
              <a:off x="982573" y="3602918"/>
              <a:ext cx="3086010" cy="1615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Rectangle 13"/>
            <p:cNvSpPr/>
            <p:nvPr/>
          </p:nvSpPr>
          <p:spPr bwMode="auto">
            <a:xfrm>
              <a:off x="1167064" y="2695013"/>
              <a:ext cx="421105" cy="3080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407526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de-CH" sz="16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Rectangle 22"/>
            <p:cNvSpPr/>
            <p:nvPr/>
          </p:nvSpPr>
          <p:spPr bwMode="auto">
            <a:xfrm>
              <a:off x="1699518" y="3015861"/>
              <a:ext cx="421105" cy="3080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407526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de-CH" sz="16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2" name="Rectangle 27"/>
            <p:cNvSpPr/>
            <p:nvPr/>
          </p:nvSpPr>
          <p:spPr bwMode="auto">
            <a:xfrm>
              <a:off x="2186508" y="3312645"/>
              <a:ext cx="421105" cy="3080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 defTabSz="407526" hangingPunct="0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de-CH" sz="1600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4" name="TextBox 24"/>
            <p:cNvSpPr txBox="1"/>
            <p:nvPr/>
          </p:nvSpPr>
          <p:spPr>
            <a:xfrm>
              <a:off x="4205061" y="3671846"/>
              <a:ext cx="350514" cy="5632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latin typeface="Calibri" pitchFamily="34" charset="0"/>
                  <a:cs typeface="Calibri" pitchFamily="34" charset="0"/>
                </a:rPr>
                <a:t>t</a:t>
              </a:r>
              <a:endParaRPr lang="de-CH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5" name="Group 67"/>
            <p:cNvGrpSpPr/>
            <p:nvPr/>
          </p:nvGrpSpPr>
          <p:grpSpPr>
            <a:xfrm>
              <a:off x="659653" y="2716917"/>
              <a:ext cx="252000" cy="879452"/>
              <a:chOff x="659653" y="2716917"/>
              <a:chExt cx="252000" cy="879452"/>
            </a:xfrm>
          </p:grpSpPr>
          <p:sp>
            <p:nvSpPr>
              <p:cNvPr id="46" name="Ellipse 4"/>
              <p:cNvSpPr>
                <a:spLocks/>
              </p:cNvSpPr>
              <p:nvPr/>
            </p:nvSpPr>
            <p:spPr bwMode="auto">
              <a:xfrm>
                <a:off x="659653" y="2716917"/>
                <a:ext cx="252000" cy="252000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07526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Ellipse 4"/>
              <p:cNvSpPr>
                <a:spLocks/>
              </p:cNvSpPr>
              <p:nvPr/>
            </p:nvSpPr>
            <p:spPr bwMode="auto">
              <a:xfrm>
                <a:off x="659653" y="3030643"/>
                <a:ext cx="252000" cy="25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07526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8" name="Ellipse 4"/>
              <p:cNvSpPr>
                <a:spLocks/>
              </p:cNvSpPr>
              <p:nvPr/>
            </p:nvSpPr>
            <p:spPr bwMode="auto">
              <a:xfrm>
                <a:off x="659653" y="3344369"/>
                <a:ext cx="252000" cy="2520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07526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 sz="1800" dirty="0" smtClean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cxnSp>
        <p:nvCxnSpPr>
          <p:cNvPr id="52" name="Straight Connector 9"/>
          <p:cNvCxnSpPr/>
          <p:nvPr/>
        </p:nvCxnSpPr>
        <p:spPr bwMode="auto">
          <a:xfrm flipV="1">
            <a:off x="2617575" y="5555394"/>
            <a:ext cx="3168871" cy="167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9"/>
          <p:cNvCxnSpPr/>
          <p:nvPr/>
        </p:nvCxnSpPr>
        <p:spPr bwMode="auto">
          <a:xfrm flipV="1">
            <a:off x="2643174" y="5214950"/>
            <a:ext cx="3168871" cy="167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9"/>
          <p:cNvCxnSpPr/>
          <p:nvPr/>
        </p:nvCxnSpPr>
        <p:spPr bwMode="auto">
          <a:xfrm flipV="1">
            <a:off x="2617575" y="4912452"/>
            <a:ext cx="3168871" cy="1674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bg1">
                <a:lumMod val="6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88067E-7 L 0.09167 0.0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6397 C 0.08785 -0.16397 0.15851 -0.06776 0.15851 0.05088 C 0.15851 0.16952 0.08785 0.26596 0.00087 0.26596 C -0.08594 0.26596 -0.15642 0.16952 -0.15642 0.05088 C -0.15642 -0.06776 -0.08594 -0.16397 0.00087 -0.16397 Z " pathEditMode="relative" rAng="0" ptsTypes="fffff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691E-6 L 0.09444 -0.154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" presetClass="path" presetSubtype="0" repeatCount="indefinite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7118 -0.14292 C 0.01771 -0.14292 0.09028 -0.04718 0.09028 0.07077 C 0.09028 0.18848 0.01771 0.28446 -0.07118 0.28446 C -0.16024 0.28446 -0.23264 0.18848 -0.23264 0.07077 C -0.23264 -0.04718 -0.16024 -0.14292 -0.07118 -0.14292 Z " pathEditMode="relative" rAng="0" ptsTypes="fffff">
                                      <p:cBhvr>
                                        <p:cTn id="3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8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3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800"/>
                            </p:stCondLst>
                            <p:childTnLst>
                              <p:par>
                                <p:cTn id="4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8.14061E-7 L 0.08889 -0.111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800"/>
                            </p:stCondLst>
                            <p:childTnLst>
                              <p:par>
                                <p:cTn id="4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300"/>
                            </p:stCondLst>
                            <p:childTnLst>
                              <p:par>
                                <p:cTn id="48" presetID="1" presetClass="path" presetSubtype="0" repeatCount="indefinite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8143 -0.18987 C 0.00764 -0.18987 0.08021 -0.09828 0.08021 0.01457 C 0.08021 0.1272 0.00764 0.21925 -0.08143 0.21925 C -0.17049 0.21925 -0.24271 0.1272 -0.24271 0.01457 C -0.24271 -0.09828 -0.17049 -0.18987 -0.08143 -0.18987 Z " pathEditMode="relative" rAng="0" ptsTypes="fffff"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FTSP - </a:t>
            </a:r>
            <a:r>
              <a:rPr lang="tr-TR" dirty="0" err="1" smtClean="0"/>
              <a:t>PulseSync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t="6695"/>
          <a:stretch>
            <a:fillRect/>
          </a:stretch>
        </p:blipFill>
        <p:spPr bwMode="auto">
          <a:xfrm>
            <a:off x="428596" y="1714488"/>
            <a:ext cx="8427182" cy="448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 Problem - 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Hızlı Sel yöntemi, düğümler kendi komşuları iletişimlerini bitirmeden seli ilerletemeyeceklerinden dolayı Kablosuz Algılayıcı Ağlarında yavaş olabilmektedir (</a:t>
            </a:r>
            <a:r>
              <a:rPr lang="tr-TR" dirty="0" err="1" smtClean="0"/>
              <a:t>Schmid</a:t>
            </a:r>
            <a:r>
              <a:rPr lang="tr-TR" dirty="0" smtClean="0"/>
              <a:t> et al., </a:t>
            </a:r>
            <a:r>
              <a:rPr lang="tr-TR" dirty="0" err="1" smtClean="0"/>
              <a:t>SenSys</a:t>
            </a:r>
            <a:r>
              <a:rPr lang="tr-TR" dirty="0" smtClean="0"/>
              <a:t> 2010). </a:t>
            </a:r>
            <a:endParaRPr lang="tr-TR" dirty="0"/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146947" y="3979864"/>
            <a:ext cx="2407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1600" dirty="0" smtClean="0"/>
              <a:t>t</a:t>
            </a:r>
            <a:endParaRPr lang="en-US" sz="1600" dirty="0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4673622" y="3960814"/>
            <a:ext cx="2727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>
            <a:off x="1571647" y="3957639"/>
            <a:ext cx="2600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2905147" y="3646489"/>
            <a:ext cx="198438" cy="3016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3717947" y="3646489"/>
            <a:ext cx="242888" cy="3016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4899047" y="3646489"/>
            <a:ext cx="122238" cy="3016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18" name="Line 32"/>
          <p:cNvSpPr>
            <a:spLocks noChangeShapeType="1"/>
          </p:cNvSpPr>
          <p:nvPr/>
        </p:nvSpPr>
        <p:spPr bwMode="auto">
          <a:xfrm flipH="1">
            <a:off x="4154510" y="3960814"/>
            <a:ext cx="5715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2905147" y="4062414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2901972" y="3643314"/>
            <a:ext cx="0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>
            <a:off x="3717947" y="3643314"/>
            <a:ext cx="0" cy="48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36"/>
          <p:cNvSpPr>
            <a:spLocks noChangeShapeType="1"/>
          </p:cNvSpPr>
          <p:nvPr/>
        </p:nvSpPr>
        <p:spPr bwMode="auto">
          <a:xfrm>
            <a:off x="4895872" y="3648077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>
            <a:off x="3721122" y="4062414"/>
            <a:ext cx="4476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4899047" y="4062414"/>
            <a:ext cx="81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39"/>
          <p:cNvSpPr>
            <a:spLocks noChangeShapeType="1"/>
          </p:cNvSpPr>
          <p:nvPr/>
        </p:nvSpPr>
        <p:spPr bwMode="auto">
          <a:xfrm>
            <a:off x="5715022" y="3659189"/>
            <a:ext cx="0" cy="473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>
            <a:off x="4103710" y="4062414"/>
            <a:ext cx="2603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3009922" y="4016377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slot 1</a:t>
            </a: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3778272" y="4016377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slot 2</a:t>
            </a: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5010172" y="4016377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slot </a:t>
            </a:r>
            <a:r>
              <a:rPr lang="en-US" sz="1400" i="1">
                <a:latin typeface="Times New Roman" pitchFamily="18" charset="0"/>
              </a:rPr>
              <a:t>n</a:t>
            </a:r>
          </a:p>
        </p:txBody>
      </p:sp>
      <p:pic>
        <p:nvPicPr>
          <p:cNvPr id="31" name="5 İçerik Yer Tutucusu" descr="Mica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061" y="4527506"/>
            <a:ext cx="1644649" cy="1463738"/>
          </a:xfrm>
          <a:prstGeom prst="rect">
            <a:avLst/>
          </a:prstGeom>
        </p:spPr>
      </p:pic>
      <p:sp>
        <p:nvSpPr>
          <p:cNvPr id="32" name="Line 14"/>
          <p:cNvSpPr>
            <a:spLocks noChangeShapeType="1"/>
          </p:cNvSpPr>
          <p:nvPr/>
        </p:nvSpPr>
        <p:spPr bwMode="auto">
          <a:xfrm flipV="1">
            <a:off x="2786050" y="5429264"/>
            <a:ext cx="3500461" cy="142876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5 İçerik Yer Tutucusu" descr="Micaz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4679906"/>
            <a:ext cx="1644649" cy="1463738"/>
          </a:xfrm>
          <a:prstGeom prst="rect">
            <a:avLst/>
          </a:prstGeom>
        </p:spPr>
      </p:pic>
      <p:pic>
        <p:nvPicPr>
          <p:cNvPr id="35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4857760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786322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008E-6 L 0.12083 -0.0030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-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956E-6 L -0.19167 0.0074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 Problem - II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Yavaş sel yönteminin Kablosuz Algılayıcı Ağlarındaki saat </a:t>
            </a:r>
            <a:r>
              <a:rPr lang="tr-TR" dirty="0" err="1" smtClean="0"/>
              <a:t>eşzamanlaması</a:t>
            </a:r>
            <a:r>
              <a:rPr lang="tr-TR" dirty="0" smtClean="0"/>
              <a:t> üzerindeki olumsuz etkisi, selin yayılım hızı ve iletişim sıklığı değiştirilmeden giderilebilir mi?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Eğim Geçmişi Kullanmak- 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Amaç bir eğim geçmişi kullanarak, en küçük kareler yöntemi ile hesaplanan doğrusal bağlanım doğrusunun eğimini daha tutarlı hale getirmek.</a:t>
            </a:r>
          </a:p>
          <a:p>
            <a:r>
              <a:rPr lang="tr-TR" dirty="0" smtClean="0"/>
              <a:t>Uygulamalara iletilecek mantıksal saat değeri, </a:t>
            </a:r>
            <a:r>
              <a:rPr lang="tr-TR" dirty="0" err="1" smtClean="0"/>
              <a:t>varyansı</a:t>
            </a:r>
            <a:r>
              <a:rPr lang="tr-TR" dirty="0" smtClean="0"/>
              <a:t> daha düşük olan bir eğim değeri ile hesaplansın.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FTSP – 20 </a:t>
            </a:r>
            <a:r>
              <a:rPr lang="tr-TR" dirty="0" err="1" smtClean="0"/>
              <a:t>MICAz</a:t>
            </a:r>
            <a:r>
              <a:rPr lang="tr-TR" dirty="0" smtClean="0"/>
              <a:t> düğümü </a:t>
            </a:r>
            <a:br>
              <a:rPr lang="tr-TR" dirty="0" smtClean="0"/>
            </a:br>
            <a:r>
              <a:rPr lang="tr-TR" dirty="0" smtClean="0"/>
              <a:t>Doğrusal İlinge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6" y="1571612"/>
            <a:ext cx="4357686" cy="2353150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1571612"/>
            <a:ext cx="4357685" cy="2353150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4004808"/>
            <a:ext cx="4357685" cy="2353150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4000504"/>
            <a:ext cx="4357685" cy="235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26 Düz Ok Bağlayıcısı"/>
          <p:cNvCxnSpPr/>
          <p:nvPr/>
        </p:nvCxnSpPr>
        <p:spPr>
          <a:xfrm flipV="1">
            <a:off x="357158" y="1643050"/>
            <a:ext cx="3571900" cy="2357454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Eğim Geçmişi Kullanmak- II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cxnSp>
        <p:nvCxnSpPr>
          <p:cNvPr id="6" name="5 Düz Ok Bağlayıcısı"/>
          <p:cNvCxnSpPr/>
          <p:nvPr/>
        </p:nvCxnSpPr>
        <p:spPr>
          <a:xfrm rot="5400000" flipH="1" flipV="1">
            <a:off x="-571536" y="3071810"/>
            <a:ext cx="2572562" cy="794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Düz Ok Bağlayıcısı"/>
          <p:cNvCxnSpPr/>
          <p:nvPr/>
        </p:nvCxnSpPr>
        <p:spPr>
          <a:xfrm>
            <a:off x="715142" y="4356106"/>
            <a:ext cx="292895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Oval"/>
          <p:cNvSpPr/>
          <p:nvPr/>
        </p:nvSpPr>
        <p:spPr>
          <a:xfrm>
            <a:off x="1000100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Oval"/>
          <p:cNvSpPr/>
          <p:nvPr/>
        </p:nvSpPr>
        <p:spPr>
          <a:xfrm>
            <a:off x="1500166" y="357187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Oval"/>
          <p:cNvSpPr/>
          <p:nvPr/>
        </p:nvSpPr>
        <p:spPr>
          <a:xfrm>
            <a:off x="1643042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Oval"/>
          <p:cNvSpPr/>
          <p:nvPr/>
        </p:nvSpPr>
        <p:spPr>
          <a:xfrm>
            <a:off x="2143108" y="314324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Oval"/>
          <p:cNvSpPr/>
          <p:nvPr/>
        </p:nvSpPr>
        <p:spPr>
          <a:xfrm>
            <a:off x="235742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Oval"/>
          <p:cNvSpPr/>
          <p:nvPr/>
        </p:nvSpPr>
        <p:spPr>
          <a:xfrm>
            <a:off x="1071538" y="392906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14 Düz Ok Bağlayıcısı"/>
          <p:cNvCxnSpPr/>
          <p:nvPr/>
        </p:nvCxnSpPr>
        <p:spPr>
          <a:xfrm flipV="1">
            <a:off x="285720" y="1500174"/>
            <a:ext cx="3500462" cy="2786082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Oval"/>
          <p:cNvSpPr/>
          <p:nvPr/>
        </p:nvSpPr>
        <p:spPr>
          <a:xfrm>
            <a:off x="2285984" y="264318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342899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20 Düz Ok Bağlayıcısı"/>
          <p:cNvCxnSpPr/>
          <p:nvPr/>
        </p:nvCxnSpPr>
        <p:spPr>
          <a:xfrm flipV="1">
            <a:off x="285720" y="1643050"/>
            <a:ext cx="3929090" cy="2643206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Oval"/>
          <p:cNvSpPr/>
          <p:nvPr/>
        </p:nvSpPr>
        <p:spPr>
          <a:xfrm>
            <a:off x="2857488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Oval"/>
          <p:cNvSpPr/>
          <p:nvPr/>
        </p:nvSpPr>
        <p:spPr>
          <a:xfrm>
            <a:off x="3214678" y="157161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0" name="29 Eğri Bağlayıcı"/>
          <p:cNvCxnSpPr/>
          <p:nvPr/>
        </p:nvCxnSpPr>
        <p:spPr>
          <a:xfrm>
            <a:off x="3643306" y="1571612"/>
            <a:ext cx="1071570" cy="14287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Eğri Bağlayıcı"/>
          <p:cNvCxnSpPr/>
          <p:nvPr/>
        </p:nvCxnSpPr>
        <p:spPr>
          <a:xfrm>
            <a:off x="3571868" y="1907878"/>
            <a:ext cx="1071570" cy="102105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Eğri Bağlayıcı"/>
          <p:cNvCxnSpPr/>
          <p:nvPr/>
        </p:nvCxnSpPr>
        <p:spPr>
          <a:xfrm>
            <a:off x="3408068" y="2193630"/>
            <a:ext cx="1306808" cy="209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813300" y="1428750"/>
          <a:ext cx="1522413" cy="585788"/>
        </p:xfrm>
        <a:graphic>
          <a:graphicData uri="http://schemas.openxmlformats.org/presentationml/2006/ole">
            <p:oleObj spid="_x0000_s28677" name="Denklem" r:id="rId3" imgW="660240" imgH="253800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851412" y="1914519"/>
          <a:ext cx="1435100" cy="585787"/>
        </p:xfrm>
        <a:graphic>
          <a:graphicData uri="http://schemas.openxmlformats.org/presentationml/2006/ole">
            <p:oleObj spid="_x0000_s28678" name="Denklem" r:id="rId4" imgW="622080" imgH="253800" progId="Equation.3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652963" y="2771775"/>
          <a:ext cx="1931987" cy="585788"/>
        </p:xfrm>
        <a:graphic>
          <a:graphicData uri="http://schemas.openxmlformats.org/presentationml/2006/ole">
            <p:oleObj spid="_x0000_s28679" name="Denklem" r:id="rId5" imgW="838080" imgH="253800" progId="Equation.3">
              <p:embed/>
            </p:oleObj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3786182" y="4071942"/>
          <a:ext cx="496887" cy="527050"/>
        </p:xfrm>
        <a:graphic>
          <a:graphicData uri="http://schemas.openxmlformats.org/presentationml/2006/ole">
            <p:oleObj spid="_x0000_s28680" name="Denklem" r:id="rId6" imgW="215640" imgH="228600" progId="Equation.3">
              <p:embed/>
            </p:oleObj>
          </a:graphicData>
        </a:graphic>
      </p:graphicFrame>
      <p:sp>
        <p:nvSpPr>
          <p:cNvPr id="42" name="41 Sağ Ayraç"/>
          <p:cNvSpPr/>
          <p:nvPr/>
        </p:nvSpPr>
        <p:spPr>
          <a:xfrm>
            <a:off x="6572264" y="1571612"/>
            <a:ext cx="642942" cy="1714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43" name="42 Tablo"/>
          <p:cNvGraphicFramePr>
            <a:graphicFrameLocks noGrp="1"/>
          </p:cNvGraphicFramePr>
          <p:nvPr/>
        </p:nvGraphicFramePr>
        <p:xfrm>
          <a:off x="7858148" y="1571612"/>
          <a:ext cx="619108" cy="385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08"/>
              </a:tblGrid>
              <a:tr h="50006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  <a:tr h="428628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500066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7929586" y="1557329"/>
          <a:ext cx="438150" cy="585787"/>
        </p:xfrm>
        <a:graphic>
          <a:graphicData uri="http://schemas.openxmlformats.org/presentationml/2006/ole">
            <p:oleObj spid="_x0000_s28681" name="Denklem" r:id="rId7" imgW="190440" imgH="253800" progId="Equation.3">
              <p:embed/>
            </p:oleObj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7943850" y="2085975"/>
          <a:ext cx="409575" cy="555625"/>
        </p:xfrm>
        <a:graphic>
          <a:graphicData uri="http://schemas.openxmlformats.org/presentationml/2006/ole">
            <p:oleObj spid="_x0000_s28682" name="Denklem" r:id="rId8" imgW="177480" imgH="241200" progId="Equation.3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7929563" y="2586038"/>
          <a:ext cx="438150" cy="557212"/>
        </p:xfrm>
        <a:graphic>
          <a:graphicData uri="http://schemas.openxmlformats.org/presentationml/2006/ole">
            <p:oleObj spid="_x0000_s28683" name="Denklem" r:id="rId9" imgW="190440" imgH="241200" progId="Equation.3">
              <p:embed/>
            </p:oleObj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7929586" y="3057527"/>
          <a:ext cx="438150" cy="585787"/>
        </p:xfrm>
        <a:graphic>
          <a:graphicData uri="http://schemas.openxmlformats.org/presentationml/2006/ole">
            <p:oleObj spid="_x0000_s28684" name="Denklem" r:id="rId10" imgW="190440" imgH="253800" progId="Equation.3">
              <p:embed/>
            </p:oleObj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7929563" y="3514725"/>
          <a:ext cx="438150" cy="555625"/>
        </p:xfrm>
        <a:graphic>
          <a:graphicData uri="http://schemas.openxmlformats.org/presentationml/2006/ole">
            <p:oleObj spid="_x0000_s28685" name="Denklem" r:id="rId11" imgW="190440" imgH="241200" progId="Equation.3">
              <p:embed/>
            </p:oleObj>
          </a:graphicData>
        </a:graphic>
      </p:graphicFrame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7929563" y="3929063"/>
          <a:ext cx="438150" cy="585787"/>
        </p:xfrm>
        <a:graphic>
          <a:graphicData uri="http://schemas.openxmlformats.org/presentationml/2006/ole">
            <p:oleObj spid="_x0000_s28686" name="Denklem" r:id="rId12" imgW="190440" imgH="253800" progId="Equation.3">
              <p:embed/>
            </p:oleObj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7929586" y="4429132"/>
          <a:ext cx="438150" cy="585788"/>
        </p:xfrm>
        <a:graphic>
          <a:graphicData uri="http://schemas.openxmlformats.org/presentationml/2006/ole">
            <p:oleObj spid="_x0000_s28687" name="Denklem" r:id="rId13" imgW="190440" imgH="253800" progId="Equation.3">
              <p:embed/>
            </p:oleObj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7929563" y="4929198"/>
          <a:ext cx="438150" cy="585788"/>
        </p:xfrm>
        <a:graphic>
          <a:graphicData uri="http://schemas.openxmlformats.org/presentationml/2006/ole">
            <p:oleObj spid="_x0000_s28688" name="Denklem" r:id="rId14" imgW="190440" imgH="253800" progId="Equation.3">
              <p:embed/>
            </p:oleObj>
          </a:graphicData>
        </a:graphic>
      </p:graphicFrame>
      <p:sp>
        <p:nvSpPr>
          <p:cNvPr id="52" name="51 Metin kutusu"/>
          <p:cNvSpPr txBox="1"/>
          <p:nvPr/>
        </p:nvSpPr>
        <p:spPr>
          <a:xfrm>
            <a:off x="5429256" y="2357430"/>
            <a:ext cx="35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.</a:t>
            </a:r>
          </a:p>
          <a:p>
            <a:r>
              <a:rPr lang="tr-TR" dirty="0" smtClean="0"/>
              <a:t>.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4400550" y="4143375"/>
          <a:ext cx="2949575" cy="1844675"/>
        </p:xfrm>
        <a:graphic>
          <a:graphicData uri="http://schemas.openxmlformats.org/presentationml/2006/ole">
            <p:oleObj spid="_x0000_s28689" name="Denklem" r:id="rId15" imgW="1282680" imgH="799920" progId="Equation.3">
              <p:embed/>
            </p:oleObj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41275" y="1544638"/>
          <a:ext cx="701675" cy="527050"/>
        </p:xfrm>
        <a:graphic>
          <a:graphicData uri="http://schemas.openxmlformats.org/presentationml/2006/ole">
            <p:oleObj spid="_x0000_s28693" name="Denklem" r:id="rId16" imgW="304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0" grpId="0" animBg="1"/>
      <p:bldP spid="26" grpId="0" animBg="1"/>
      <p:bldP spid="42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Altyapı</a:t>
            </a:r>
          </a:p>
          <a:p>
            <a:r>
              <a:rPr lang="tr-TR" dirty="0" smtClean="0"/>
              <a:t>Yavaş Sel Tabanlı Saat </a:t>
            </a:r>
            <a:r>
              <a:rPr lang="tr-TR" dirty="0" err="1" smtClean="0"/>
              <a:t>Eşzamanlaması</a:t>
            </a:r>
            <a:endParaRPr lang="tr-TR" dirty="0" smtClean="0"/>
          </a:p>
          <a:p>
            <a:r>
              <a:rPr lang="tr-TR" dirty="0" smtClean="0"/>
              <a:t>Saatlerin Geri Alınmasını Engelleyen Bir Yöntem</a:t>
            </a:r>
          </a:p>
          <a:p>
            <a:r>
              <a:rPr lang="tr-TR" dirty="0" smtClean="0"/>
              <a:t>Dışsal Meyilli Saat </a:t>
            </a:r>
            <a:r>
              <a:rPr lang="tr-TR" dirty="0" err="1" smtClean="0"/>
              <a:t>Eşzamanlaması</a:t>
            </a:r>
            <a:endParaRPr lang="tr-TR" dirty="0" smtClean="0"/>
          </a:p>
          <a:p>
            <a:r>
              <a:rPr lang="tr-TR" dirty="0" smtClean="0"/>
              <a:t>Optimal Meyilli Saat </a:t>
            </a:r>
            <a:r>
              <a:rPr lang="tr-TR" dirty="0" err="1" smtClean="0"/>
              <a:t>Eşzamanlama</a:t>
            </a:r>
            <a:r>
              <a:rPr lang="tr-TR" dirty="0" smtClean="0"/>
              <a:t> Algoritmalarının Gerçekleştirimlerini Kolaylaştırmak Üzerine Bir Çalışma</a:t>
            </a:r>
          </a:p>
          <a:p>
            <a:r>
              <a:rPr lang="tr-TR" dirty="0" smtClean="0"/>
              <a:t>Sonuçlar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FTSP ME – 20 </a:t>
            </a:r>
            <a:r>
              <a:rPr lang="tr-TR" dirty="0" err="1" smtClean="0"/>
              <a:t>MICAz</a:t>
            </a:r>
            <a:r>
              <a:rPr lang="tr-TR" dirty="0" smtClean="0"/>
              <a:t> düğümü </a:t>
            </a:r>
            <a:br>
              <a:rPr lang="tr-TR" dirty="0" smtClean="0"/>
            </a:br>
            <a:r>
              <a:rPr lang="tr-TR" dirty="0" smtClean="0"/>
              <a:t>Doğrusal İlinge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6" y="1571612"/>
            <a:ext cx="4357685" cy="2353150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1571612"/>
            <a:ext cx="4357685" cy="2353149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4004808"/>
            <a:ext cx="4357685" cy="2353149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4000504"/>
            <a:ext cx="4357685" cy="2353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FTSP OE – 20 </a:t>
            </a:r>
            <a:r>
              <a:rPr lang="tr-TR" dirty="0" err="1" smtClean="0"/>
              <a:t>MICAz</a:t>
            </a:r>
            <a:r>
              <a:rPr lang="tr-TR" dirty="0" smtClean="0"/>
              <a:t> düğümü </a:t>
            </a:r>
            <a:br>
              <a:rPr lang="tr-TR" dirty="0" smtClean="0"/>
            </a:br>
            <a:r>
              <a:rPr lang="tr-TR" dirty="0" smtClean="0"/>
              <a:t>Doğrusal İlinge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6" y="1571612"/>
            <a:ext cx="4357685" cy="2353150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1571612"/>
            <a:ext cx="4357685" cy="2353149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4004808"/>
            <a:ext cx="4357685" cy="2353149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4000504"/>
            <a:ext cx="4357685" cy="2353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FTSP OGE – 20 </a:t>
            </a:r>
            <a:r>
              <a:rPr lang="tr-TR" dirty="0" err="1" smtClean="0"/>
              <a:t>MICAz</a:t>
            </a:r>
            <a:r>
              <a:rPr lang="tr-TR" dirty="0" smtClean="0"/>
              <a:t> düğümü </a:t>
            </a:r>
            <a:br>
              <a:rPr lang="tr-TR" dirty="0" smtClean="0"/>
            </a:br>
            <a:r>
              <a:rPr lang="tr-TR" dirty="0" smtClean="0"/>
              <a:t>Doğrusal İlinge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6" y="1571612"/>
            <a:ext cx="4357685" cy="2353150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1571612"/>
            <a:ext cx="4357685" cy="2353149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4004808"/>
            <a:ext cx="4357685" cy="2353149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8" y="4000504"/>
            <a:ext cx="4357685" cy="2353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En Küçük </a:t>
            </a:r>
            <a:r>
              <a:rPr lang="tr-TR" dirty="0" err="1" smtClean="0"/>
              <a:t>Varyansa</a:t>
            </a:r>
            <a:r>
              <a:rPr lang="tr-TR" dirty="0" smtClean="0"/>
              <a:t> Sahip İkili Eğim EKVSİE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  <p:cxnSp>
        <p:nvCxnSpPr>
          <p:cNvPr id="24" name="23 Düz Ok Bağlayıcısı"/>
          <p:cNvCxnSpPr/>
          <p:nvPr/>
        </p:nvCxnSpPr>
        <p:spPr>
          <a:xfrm rot="5400000" flipH="1" flipV="1">
            <a:off x="-1071602" y="2857496"/>
            <a:ext cx="2572562" cy="794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/>
          <p:nvPr/>
        </p:nvCxnSpPr>
        <p:spPr>
          <a:xfrm>
            <a:off x="215076" y="4141792"/>
            <a:ext cx="2928958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Oval"/>
          <p:cNvSpPr/>
          <p:nvPr/>
        </p:nvSpPr>
        <p:spPr>
          <a:xfrm>
            <a:off x="500034" y="300116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27 Oval"/>
          <p:cNvSpPr/>
          <p:nvPr/>
        </p:nvSpPr>
        <p:spPr>
          <a:xfrm>
            <a:off x="1000100" y="335756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Oval"/>
          <p:cNvSpPr/>
          <p:nvPr/>
        </p:nvSpPr>
        <p:spPr>
          <a:xfrm>
            <a:off x="1142976" y="27146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29 Oval"/>
          <p:cNvSpPr/>
          <p:nvPr/>
        </p:nvSpPr>
        <p:spPr>
          <a:xfrm>
            <a:off x="1643042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30 Oval"/>
          <p:cNvSpPr/>
          <p:nvPr/>
        </p:nvSpPr>
        <p:spPr>
          <a:xfrm>
            <a:off x="1857356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Oval"/>
          <p:cNvSpPr/>
          <p:nvPr/>
        </p:nvSpPr>
        <p:spPr>
          <a:xfrm>
            <a:off x="571472" y="371475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3" name="32 Düz Ok Bağlayıcısı"/>
          <p:cNvCxnSpPr/>
          <p:nvPr/>
        </p:nvCxnSpPr>
        <p:spPr>
          <a:xfrm flipV="1">
            <a:off x="0" y="1715282"/>
            <a:ext cx="2711433" cy="2142346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Oval"/>
          <p:cNvSpPr/>
          <p:nvPr/>
        </p:nvSpPr>
        <p:spPr>
          <a:xfrm>
            <a:off x="1785918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41 Oval"/>
          <p:cNvSpPr/>
          <p:nvPr/>
        </p:nvSpPr>
        <p:spPr>
          <a:xfrm>
            <a:off x="235742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214678" y="3786190"/>
          <a:ext cx="496887" cy="527050"/>
        </p:xfrm>
        <a:graphic>
          <a:graphicData uri="http://schemas.openxmlformats.org/presentationml/2006/ole">
            <p:oleObj spid="_x0000_s29704" name="Denklem" r:id="rId3" imgW="215640" imgH="228600" progId="Equation.3">
              <p:embed/>
            </p:oleObj>
          </a:graphicData>
        </a:graphic>
      </p:graphicFrame>
      <p:cxnSp>
        <p:nvCxnSpPr>
          <p:cNvPr id="45" name="44 Düz Bağlayıcı"/>
          <p:cNvCxnSpPr>
            <a:stCxn id="32" idx="4"/>
            <a:endCxn id="27" idx="4"/>
          </p:cNvCxnSpPr>
          <p:nvPr/>
        </p:nvCxnSpPr>
        <p:spPr>
          <a:xfrm rot="5400000" flipH="1">
            <a:off x="250398" y="3465116"/>
            <a:ext cx="71358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>
            <a:stCxn id="28" idx="2"/>
            <a:endCxn id="32" idx="7"/>
          </p:cNvCxnSpPr>
          <p:nvPr/>
        </p:nvCxnSpPr>
        <p:spPr>
          <a:xfrm rot="10800000" flipV="1">
            <a:off x="693424" y="3429000"/>
            <a:ext cx="306676" cy="30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Düz Bağlayıcı"/>
          <p:cNvCxnSpPr>
            <a:stCxn id="29" idx="3"/>
            <a:endCxn id="32" idx="7"/>
          </p:cNvCxnSpPr>
          <p:nvPr/>
        </p:nvCxnSpPr>
        <p:spPr>
          <a:xfrm rot="5400000">
            <a:off x="479110" y="3050886"/>
            <a:ext cx="899104" cy="470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Düz Bağlayıcı"/>
          <p:cNvCxnSpPr>
            <a:stCxn id="30" idx="2"/>
            <a:endCxn id="32" idx="7"/>
          </p:cNvCxnSpPr>
          <p:nvPr/>
        </p:nvCxnSpPr>
        <p:spPr>
          <a:xfrm rot="10800000" flipV="1">
            <a:off x="693424" y="3000372"/>
            <a:ext cx="949618" cy="735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Düz Bağlayıcı"/>
          <p:cNvCxnSpPr>
            <a:stCxn id="31" idx="3"/>
            <a:endCxn id="32" idx="7"/>
          </p:cNvCxnSpPr>
          <p:nvPr/>
        </p:nvCxnSpPr>
        <p:spPr>
          <a:xfrm rot="5400000">
            <a:off x="550548" y="2407944"/>
            <a:ext cx="1470608" cy="1184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Düz Bağlayıcı"/>
          <p:cNvCxnSpPr>
            <a:stCxn id="34" idx="3"/>
            <a:endCxn id="32" idx="7"/>
          </p:cNvCxnSpPr>
          <p:nvPr/>
        </p:nvCxnSpPr>
        <p:spPr>
          <a:xfrm rot="5400000">
            <a:off x="657705" y="2586539"/>
            <a:ext cx="1184856" cy="1113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Düz Bağlayıcı"/>
          <p:cNvCxnSpPr>
            <a:stCxn id="42" idx="7"/>
            <a:endCxn id="32" idx="0"/>
          </p:cNvCxnSpPr>
          <p:nvPr/>
        </p:nvCxnSpPr>
        <p:spPr>
          <a:xfrm rot="16200000" flipH="1" flipV="1">
            <a:off x="821505" y="2056883"/>
            <a:ext cx="1479274" cy="183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Düz Bağlayıcı"/>
          <p:cNvCxnSpPr>
            <a:stCxn id="28" idx="2"/>
            <a:endCxn id="27" idx="5"/>
          </p:cNvCxnSpPr>
          <p:nvPr/>
        </p:nvCxnSpPr>
        <p:spPr>
          <a:xfrm rot="10800000">
            <a:off x="621986" y="3123118"/>
            <a:ext cx="378114" cy="305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Düz Bağlayıcı"/>
          <p:cNvCxnSpPr>
            <a:stCxn id="29" idx="2"/>
            <a:endCxn id="27" idx="5"/>
          </p:cNvCxnSpPr>
          <p:nvPr/>
        </p:nvCxnSpPr>
        <p:spPr>
          <a:xfrm rot="10800000" flipV="1">
            <a:off x="621986" y="2786058"/>
            <a:ext cx="520990" cy="33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Bağlayıcı"/>
          <p:cNvCxnSpPr>
            <a:stCxn id="30" idx="2"/>
            <a:endCxn id="27" idx="5"/>
          </p:cNvCxnSpPr>
          <p:nvPr/>
        </p:nvCxnSpPr>
        <p:spPr>
          <a:xfrm rot="10800000" flipV="1">
            <a:off x="621986" y="3000372"/>
            <a:ext cx="1021056" cy="122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Düz Bağlayıcı"/>
          <p:cNvCxnSpPr>
            <a:stCxn id="34" idx="2"/>
            <a:endCxn id="27" idx="5"/>
          </p:cNvCxnSpPr>
          <p:nvPr/>
        </p:nvCxnSpPr>
        <p:spPr>
          <a:xfrm rot="10800000" flipV="1">
            <a:off x="621986" y="2500306"/>
            <a:ext cx="1163932" cy="6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Düz Bağlayıcı"/>
          <p:cNvCxnSpPr>
            <a:stCxn id="31" idx="2"/>
            <a:endCxn id="27" idx="5"/>
          </p:cNvCxnSpPr>
          <p:nvPr/>
        </p:nvCxnSpPr>
        <p:spPr>
          <a:xfrm rot="10800000" flipV="1">
            <a:off x="621986" y="2214554"/>
            <a:ext cx="1235370" cy="908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>
            <a:stCxn id="42" idx="2"/>
            <a:endCxn id="27" idx="5"/>
          </p:cNvCxnSpPr>
          <p:nvPr/>
        </p:nvCxnSpPr>
        <p:spPr>
          <a:xfrm rot="10800000" flipV="1">
            <a:off x="621986" y="2285992"/>
            <a:ext cx="1735436" cy="837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>
            <a:stCxn id="31" idx="2"/>
            <a:endCxn id="29" idx="3"/>
          </p:cNvCxnSpPr>
          <p:nvPr/>
        </p:nvCxnSpPr>
        <p:spPr>
          <a:xfrm rot="10800000" flipV="1">
            <a:off x="1163900" y="2214554"/>
            <a:ext cx="693456" cy="622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>
            <a:stCxn id="30" idx="2"/>
            <a:endCxn id="29" idx="3"/>
          </p:cNvCxnSpPr>
          <p:nvPr/>
        </p:nvCxnSpPr>
        <p:spPr>
          <a:xfrm rot="10800000">
            <a:off x="1163900" y="2836572"/>
            <a:ext cx="479142" cy="16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Düz Bağlayıcı"/>
          <p:cNvCxnSpPr>
            <a:stCxn id="34" idx="6"/>
            <a:endCxn id="29" idx="6"/>
          </p:cNvCxnSpPr>
          <p:nvPr/>
        </p:nvCxnSpPr>
        <p:spPr>
          <a:xfrm flipH="1">
            <a:off x="1285852" y="2500306"/>
            <a:ext cx="642942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>
            <a:stCxn id="31" idx="1"/>
            <a:endCxn id="29" idx="3"/>
          </p:cNvCxnSpPr>
          <p:nvPr/>
        </p:nvCxnSpPr>
        <p:spPr>
          <a:xfrm rot="16200000" flipH="1" flipV="1">
            <a:off x="1184824" y="2143116"/>
            <a:ext cx="672532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>
            <a:stCxn id="42" idx="4"/>
            <a:endCxn id="29" idx="3"/>
          </p:cNvCxnSpPr>
          <p:nvPr/>
        </p:nvCxnSpPr>
        <p:spPr>
          <a:xfrm rot="5400000">
            <a:off x="1556809" y="1964521"/>
            <a:ext cx="479142" cy="126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Düz Bağlayıcı"/>
          <p:cNvCxnSpPr>
            <a:stCxn id="34" idx="3"/>
            <a:endCxn id="30" idx="3"/>
          </p:cNvCxnSpPr>
          <p:nvPr/>
        </p:nvCxnSpPr>
        <p:spPr>
          <a:xfrm rot="5400000">
            <a:off x="1485371" y="2729415"/>
            <a:ext cx="50006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>
            <a:stCxn id="30" idx="3"/>
            <a:endCxn id="31" idx="4"/>
          </p:cNvCxnSpPr>
          <p:nvPr/>
        </p:nvCxnSpPr>
        <p:spPr>
          <a:xfrm rot="5400000" flipH="1" flipV="1">
            <a:off x="1413933" y="2536025"/>
            <a:ext cx="764894" cy="264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109 Düz Bağlayıcı"/>
          <p:cNvCxnSpPr>
            <a:stCxn id="42" idx="2"/>
            <a:endCxn id="30" idx="2"/>
          </p:cNvCxnSpPr>
          <p:nvPr/>
        </p:nvCxnSpPr>
        <p:spPr>
          <a:xfrm rot="10800000" flipV="1">
            <a:off x="1643042" y="2285992"/>
            <a:ext cx="714380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>
            <a:stCxn id="31" idx="1"/>
            <a:endCxn id="34" idx="3"/>
          </p:cNvCxnSpPr>
          <p:nvPr/>
        </p:nvCxnSpPr>
        <p:spPr>
          <a:xfrm rot="16200000" flipH="1" flipV="1">
            <a:off x="1649171" y="2321711"/>
            <a:ext cx="386780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>
            <a:stCxn id="42" idx="4"/>
            <a:endCxn id="34" idx="0"/>
          </p:cNvCxnSpPr>
          <p:nvPr/>
        </p:nvCxnSpPr>
        <p:spPr>
          <a:xfrm rot="5400000">
            <a:off x="2107389" y="2107397"/>
            <a:ext cx="71438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118 Düz Bağlayıcı"/>
          <p:cNvCxnSpPr>
            <a:stCxn id="42" idx="1"/>
            <a:endCxn id="31" idx="1"/>
          </p:cNvCxnSpPr>
          <p:nvPr/>
        </p:nvCxnSpPr>
        <p:spPr>
          <a:xfrm rot="16200000" flipV="1">
            <a:off x="2092594" y="1949726"/>
            <a:ext cx="71438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5715008" y="1541466"/>
          <a:ext cx="3243263" cy="2459038"/>
        </p:xfrm>
        <a:graphic>
          <a:graphicData uri="http://schemas.openxmlformats.org/presentationml/2006/ole">
            <p:oleObj spid="_x0000_s29706" name="Denklem" r:id="rId4" imgW="1409400" imgH="1066680" progId="Equation.3">
              <p:embed/>
            </p:oleObj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3428992" y="1428736"/>
          <a:ext cx="1898650" cy="1082675"/>
        </p:xfrm>
        <a:graphic>
          <a:graphicData uri="http://schemas.openxmlformats.org/presentationml/2006/ole">
            <p:oleObj spid="_x0000_s29707" name="Denklem" r:id="rId5" imgW="825480" imgH="469800" progId="Equation.3">
              <p:embed/>
            </p:oleObj>
          </a:graphicData>
        </a:graphic>
      </p:graphicFrame>
      <p:sp>
        <p:nvSpPr>
          <p:cNvPr id="128" name="127 Oval"/>
          <p:cNvSpPr/>
          <p:nvPr/>
        </p:nvSpPr>
        <p:spPr>
          <a:xfrm>
            <a:off x="500034" y="3714752"/>
            <a:ext cx="214314" cy="2143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9" name="128 Oval"/>
          <p:cNvSpPr/>
          <p:nvPr/>
        </p:nvSpPr>
        <p:spPr>
          <a:xfrm>
            <a:off x="2357422" y="2143116"/>
            <a:ext cx="214314" cy="21431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196843" y="4643438"/>
          <a:ext cx="3446463" cy="1112837"/>
        </p:xfrm>
        <a:graphic>
          <a:graphicData uri="http://schemas.openxmlformats.org/presentationml/2006/ole">
            <p:oleObj spid="_x0000_s29708" name="Denklem" r:id="rId6" imgW="1498320" imgH="482400" progId="Equation.3">
              <p:embed/>
            </p:oleObj>
          </a:graphicData>
        </a:graphic>
      </p:graphicFrame>
      <p:sp>
        <p:nvSpPr>
          <p:cNvPr id="132" name="131 Bulut Belirtme Çizgisi"/>
          <p:cNvSpPr/>
          <p:nvPr/>
        </p:nvSpPr>
        <p:spPr>
          <a:xfrm>
            <a:off x="5286380" y="4643446"/>
            <a:ext cx="2500330" cy="1571636"/>
          </a:xfrm>
          <a:prstGeom prst="cloudCallout">
            <a:avLst>
              <a:gd name="adj1" fmla="val -19621"/>
              <a:gd name="adj2" fmla="val -143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5429256" y="5072074"/>
          <a:ext cx="2247900" cy="555625"/>
        </p:xfrm>
        <a:graphic>
          <a:graphicData uri="http://schemas.openxmlformats.org/presentationml/2006/ole">
            <p:oleObj spid="_x0000_s29709" name="Denklem" r:id="rId7" imgW="977760" imgH="241200" progId="Equation.3">
              <p:embed/>
            </p:oleObj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330200" y="1544638"/>
          <a:ext cx="701675" cy="527050"/>
        </p:xfrm>
        <a:graphic>
          <a:graphicData uri="http://schemas.openxmlformats.org/presentationml/2006/ole">
            <p:oleObj spid="_x0000_s29710" name="Denklem" r:id="rId8" imgW="3045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FTSP EKVSİE– 20 </a:t>
            </a:r>
            <a:r>
              <a:rPr lang="tr-TR" dirty="0" err="1" smtClean="0"/>
              <a:t>MICAz</a:t>
            </a:r>
            <a:r>
              <a:rPr lang="tr-TR" dirty="0" smtClean="0"/>
              <a:t> düğümü </a:t>
            </a:r>
            <a:br>
              <a:rPr lang="tr-TR" dirty="0" smtClean="0"/>
            </a:br>
            <a:r>
              <a:rPr lang="tr-TR" dirty="0" smtClean="0"/>
              <a:t>Doğrusal İlinge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6" y="1571612"/>
            <a:ext cx="4357685" cy="2353149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9" y="1571612"/>
            <a:ext cx="4357683" cy="2353149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5" y="4004808"/>
            <a:ext cx="4357683" cy="2353149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9" y="4000504"/>
            <a:ext cx="4357683" cy="2353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84146">
            <a:off x="6183886" y="2469119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Hız Seli </a:t>
            </a:r>
            <a:r>
              <a:rPr lang="tr-TR" dirty="0" err="1" smtClean="0"/>
              <a:t>Eşzamanlama</a:t>
            </a:r>
            <a:r>
              <a:rPr lang="tr-TR" dirty="0" smtClean="0"/>
              <a:t> Protokolü (HSEP)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Kablosuz Algılayıcı Ağlarında Saat </a:t>
            </a:r>
            <a:r>
              <a:rPr lang="tr-TR" dirty="0" err="1" smtClean="0"/>
              <a:t>Eşzamanlaması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285852" y="2428868"/>
            <a:ext cx="1643074" cy="45719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11 Oval"/>
          <p:cNvSpPr/>
          <p:nvPr/>
        </p:nvSpPr>
        <p:spPr>
          <a:xfrm>
            <a:off x="3000364" y="221455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4" name="13 Oval"/>
          <p:cNvSpPr/>
          <p:nvPr/>
        </p:nvSpPr>
        <p:spPr>
          <a:xfrm>
            <a:off x="5500694" y="264318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5" name="14 Oval"/>
          <p:cNvSpPr/>
          <p:nvPr/>
        </p:nvSpPr>
        <p:spPr>
          <a:xfrm>
            <a:off x="857224" y="2143116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6" name="15 Oval"/>
          <p:cNvSpPr/>
          <p:nvPr/>
        </p:nvSpPr>
        <p:spPr>
          <a:xfrm>
            <a:off x="7572396" y="421481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tr-TR" dirty="0"/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714488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-32" y="1714500"/>
          <a:ext cx="1692275" cy="527050"/>
        </p:xfrm>
        <a:graphic>
          <a:graphicData uri="http://schemas.openxmlformats.org/presentationml/2006/ole">
            <p:oleObj spid="_x0000_s30722" name="Denklem" r:id="rId4" imgW="736560" imgH="228600" progId="Equation.3">
              <p:embed/>
            </p:oleObj>
          </a:graphicData>
        </a:graphic>
      </p:graphicFrame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714744" y="2571744"/>
            <a:ext cx="1643074" cy="214314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143636" y="3143248"/>
            <a:ext cx="1428760" cy="1071570"/>
          </a:xfrm>
          <a:prstGeom prst="line">
            <a:avLst/>
          </a:prstGeom>
          <a:ln>
            <a:prstDash val="dash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3133">
            <a:off x="3643306" y="1785926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359025" y="2914650"/>
          <a:ext cx="1690688" cy="555625"/>
        </p:xfrm>
        <a:graphic>
          <a:graphicData uri="http://schemas.openxmlformats.org/presentationml/2006/ole">
            <p:oleObj spid="_x0000_s30723" name="Denklem" r:id="rId5" imgW="736560" imgH="24120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572000" y="3500438"/>
          <a:ext cx="2155825" cy="555625"/>
        </p:xfrm>
        <a:graphic>
          <a:graphicData uri="http://schemas.openxmlformats.org/presentationml/2006/ole">
            <p:oleObj spid="_x0000_s30724" name="Denklem" r:id="rId6" imgW="939600" imgH="241200" progId="Equation.3">
              <p:embed/>
            </p:oleObj>
          </a:graphicData>
        </a:graphic>
      </p:graphicFrame>
      <p:cxnSp>
        <p:nvCxnSpPr>
          <p:cNvPr id="37" name="36 Düz Ok Bağlayıcısı"/>
          <p:cNvCxnSpPr/>
          <p:nvPr/>
        </p:nvCxnSpPr>
        <p:spPr>
          <a:xfrm rot="5400000" flipH="1" flipV="1">
            <a:off x="1620417" y="4166005"/>
            <a:ext cx="1331133" cy="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 flipV="1">
            <a:off x="2286778" y="4786322"/>
            <a:ext cx="1427966" cy="4286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Düz Ok Bağlayıcısı"/>
          <p:cNvCxnSpPr/>
          <p:nvPr/>
        </p:nvCxnSpPr>
        <p:spPr>
          <a:xfrm flipV="1">
            <a:off x="2071702" y="3643314"/>
            <a:ext cx="1214414" cy="901710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8"/>
          <p:cNvGraphicFramePr>
            <a:graphicFrameLocks noChangeAspect="1"/>
          </p:cNvGraphicFramePr>
          <p:nvPr/>
        </p:nvGraphicFramePr>
        <p:xfrm>
          <a:off x="3789361" y="4473587"/>
          <a:ext cx="496887" cy="527050"/>
        </p:xfrm>
        <a:graphic>
          <a:graphicData uri="http://schemas.openxmlformats.org/presentationml/2006/ole">
            <p:oleObj spid="_x0000_s30725" name="Denklem" r:id="rId7" imgW="215640" imgH="22860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612896" y="3429000"/>
          <a:ext cx="701675" cy="527050"/>
        </p:xfrm>
        <a:graphic>
          <a:graphicData uri="http://schemas.openxmlformats.org/presentationml/2006/ole">
            <p:oleObj spid="_x0000_s30726" name="Denklem" r:id="rId8" imgW="304560" imgH="228600" progId="Equation.3">
              <p:embed/>
            </p:oleObj>
          </a:graphicData>
        </a:graphic>
      </p:graphicFrame>
      <p:cxnSp>
        <p:nvCxnSpPr>
          <p:cNvPr id="90" name="89 Düz Ok Bağlayıcısı"/>
          <p:cNvCxnSpPr/>
          <p:nvPr/>
        </p:nvCxnSpPr>
        <p:spPr>
          <a:xfrm rot="5400000" flipH="1" flipV="1">
            <a:off x="4692251" y="4737508"/>
            <a:ext cx="1331133" cy="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Ok Bağlayıcısı"/>
          <p:cNvCxnSpPr/>
          <p:nvPr/>
        </p:nvCxnSpPr>
        <p:spPr>
          <a:xfrm flipV="1">
            <a:off x="5358612" y="5357825"/>
            <a:ext cx="1427966" cy="4286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Ok Bağlayıcısı"/>
          <p:cNvCxnSpPr/>
          <p:nvPr/>
        </p:nvCxnSpPr>
        <p:spPr>
          <a:xfrm flipV="1">
            <a:off x="5143536" y="4214817"/>
            <a:ext cx="1214414" cy="901710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Object 8"/>
          <p:cNvGraphicFramePr>
            <a:graphicFrameLocks noChangeAspect="1"/>
          </p:cNvGraphicFramePr>
          <p:nvPr/>
        </p:nvGraphicFramePr>
        <p:xfrm>
          <a:off x="6846888" y="5045075"/>
          <a:ext cx="527050" cy="527050"/>
        </p:xfrm>
        <a:graphic>
          <a:graphicData uri="http://schemas.openxmlformats.org/presentationml/2006/ole">
            <p:oleObj spid="_x0000_s30728" name="Denklem" r:id="rId9" imgW="228600" imgH="228600" progId="Equation.3">
              <p:embed/>
            </p:oleObj>
          </a:graphicData>
        </a:graphic>
      </p:graphicFrame>
      <p:graphicFrame>
        <p:nvGraphicFramePr>
          <p:cNvPr id="94" name="Object 6"/>
          <p:cNvGraphicFramePr>
            <a:graphicFrameLocks noChangeAspect="1"/>
          </p:cNvGraphicFramePr>
          <p:nvPr/>
        </p:nvGraphicFramePr>
        <p:xfrm>
          <a:off x="4786313" y="4000500"/>
          <a:ext cx="496887" cy="527050"/>
        </p:xfrm>
        <a:graphic>
          <a:graphicData uri="http://schemas.openxmlformats.org/presentationml/2006/ole">
            <p:oleObj spid="_x0000_s30729" name="Denklem" r:id="rId10" imgW="215640" imgH="228600" progId="Equation.3">
              <p:embed/>
            </p:oleObj>
          </a:graphicData>
        </a:graphic>
      </p:graphicFrame>
      <p:cxnSp>
        <p:nvCxnSpPr>
          <p:cNvPr id="96" name="95 Eğri Bağlayıcı"/>
          <p:cNvCxnSpPr/>
          <p:nvPr/>
        </p:nvCxnSpPr>
        <p:spPr>
          <a:xfrm rot="10800000" flipV="1">
            <a:off x="1643042" y="4286256"/>
            <a:ext cx="785818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Eğri Bağlayıcı"/>
          <p:cNvCxnSpPr/>
          <p:nvPr/>
        </p:nvCxnSpPr>
        <p:spPr>
          <a:xfrm>
            <a:off x="5643570" y="4714884"/>
            <a:ext cx="571504" cy="2143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241425" y="4316413"/>
          <a:ext cx="671513" cy="555625"/>
        </p:xfrm>
        <a:graphic>
          <a:graphicData uri="http://schemas.openxmlformats.org/presentationml/2006/ole">
            <p:oleObj spid="_x0000_s30730" name="Denklem" r:id="rId11" imgW="291960" imgH="241200" progId="Equation.3">
              <p:embed/>
            </p:oleObj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6388100" y="4659313"/>
          <a:ext cx="466725" cy="555625"/>
        </p:xfrm>
        <a:graphic>
          <a:graphicData uri="http://schemas.openxmlformats.org/presentationml/2006/ole">
            <p:oleObj spid="_x0000_s30731" name="Denklem" r:id="rId12" imgW="203040" imgH="241200" progId="Equation.3">
              <p:embed/>
            </p:oleObj>
          </a:graphicData>
        </a:graphic>
      </p:graphicFrame>
      <p:graphicFrame>
        <p:nvGraphicFramePr>
          <p:cNvPr id="99" name="98 Tablo"/>
          <p:cNvGraphicFramePr>
            <a:graphicFrameLocks noGrp="1"/>
          </p:cNvGraphicFramePr>
          <p:nvPr/>
        </p:nvGraphicFramePr>
        <p:xfrm>
          <a:off x="1428728" y="578645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Mantıksal Saat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Donanım Saati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Göreceli</a:t>
                      </a:r>
                      <a:r>
                        <a:rPr lang="tr-TR" baseline="0" dirty="0" smtClean="0"/>
                        <a:t> Hız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100 Metin kutusu"/>
          <p:cNvSpPr txBox="1"/>
          <p:nvPr/>
        </p:nvSpPr>
        <p:spPr>
          <a:xfrm>
            <a:off x="1428728" y="53578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Mesaj Yapısı</a:t>
            </a:r>
            <a:endParaRPr lang="tr-TR" dirty="0"/>
          </a:p>
        </p:txBody>
      </p:sp>
      <p:sp>
        <p:nvSpPr>
          <p:cNvPr id="103" name="102 10-Noktalı Yıldız"/>
          <p:cNvSpPr/>
          <p:nvPr/>
        </p:nvSpPr>
        <p:spPr>
          <a:xfrm>
            <a:off x="7215206" y="1785926"/>
            <a:ext cx="1857356" cy="192882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Ağın çapının</a:t>
            </a:r>
          </a:p>
          <a:p>
            <a:pPr algn="ctr"/>
            <a:r>
              <a:rPr lang="tr-TR" dirty="0" smtClean="0"/>
              <a:t>Üstel bir fonksiyonu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8.88067E-7 L 0.09167 0.012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6397 C 0.08785 -0.16397 0.15851 -0.06776 0.15851 0.05088 C 0.15851 0.16952 0.08785 0.26596 0.00087 0.26596 C -0.08594 0.26596 -0.15642 0.16952 -0.15642 0.05088 C -0.15642 -0.06776 -0.08594 -0.16397 0.00087 -0.16397 Z " pathEditMode="relative" rAng="0" ptsTypes="fffff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691E-6 L 0.09444 -0.154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path" presetSubtype="0" repeatCount="indefinite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7118 -0.14292 C 0.01771 -0.14292 0.09028 -0.04718 0.09028 0.07077 C 0.09028 0.18848 0.01771 0.28446 -0.07118 0.28446 C -0.16024 0.28446 -0.23264 0.18848 -0.23264 0.07077 C -0.23264 -0.04718 -0.16024 -0.14292 -0.07118 -0.14292 Z " pathEditMode="relative" rAng="0" ptsTypes="fffff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300"/>
                            </p:stCondLst>
                            <p:childTnLst>
                              <p:par>
                                <p:cTn id="5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8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3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800"/>
                            </p:stCondLst>
                            <p:childTnLst>
                              <p:par>
                                <p:cTn id="86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8.14061E-7 L 0.08889 -0.1119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800"/>
                            </p:stCondLst>
                            <p:childTnLst>
                              <p:par>
                                <p:cTn id="89" presetID="1" presetClass="path" presetSubtype="0" repeatCount="indefinite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8143 -0.18987 C 0.00764 -0.18987 0.08021 -0.09828 0.08021 0.01457 C 0.08021 0.1272 0.00764 0.21925 -0.08143 0.21925 C -0.17049 0.21925 -0.24271 0.1272 -0.24271 0.01457 C -0.24271 -0.09828 -0.17049 -0.18987 -0.08143 -0.18987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HSEP – 20 </a:t>
            </a:r>
            <a:r>
              <a:rPr lang="tr-TR" dirty="0" err="1" smtClean="0"/>
              <a:t>MICAz</a:t>
            </a:r>
            <a:r>
              <a:rPr lang="tr-TR" dirty="0" smtClean="0"/>
              <a:t> düğümü </a:t>
            </a:r>
            <a:br>
              <a:rPr lang="tr-TR" dirty="0" smtClean="0"/>
            </a:br>
            <a:r>
              <a:rPr lang="tr-TR" dirty="0" smtClean="0"/>
              <a:t>Doğrusal İlinge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7" y="1571612"/>
            <a:ext cx="4357683" cy="2353149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9" y="1571612"/>
            <a:ext cx="4357683" cy="2353148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5" y="4004808"/>
            <a:ext cx="4357683" cy="2353148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9" y="4000504"/>
            <a:ext cx="4357683" cy="2353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Dağıtık Ortalama Alma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6" name="5 Oval"/>
          <p:cNvSpPr/>
          <p:nvPr/>
        </p:nvSpPr>
        <p:spPr>
          <a:xfrm>
            <a:off x="1500166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10</a:t>
            </a:r>
            <a:endParaRPr lang="tr-TR" sz="1200" dirty="0"/>
          </a:p>
        </p:txBody>
      </p:sp>
      <p:sp>
        <p:nvSpPr>
          <p:cNvPr id="7" name="6 Oval"/>
          <p:cNvSpPr/>
          <p:nvPr/>
        </p:nvSpPr>
        <p:spPr>
          <a:xfrm>
            <a:off x="1500166" y="285749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6</a:t>
            </a:r>
            <a:endParaRPr lang="tr-TR" sz="1200" dirty="0" smtClean="0"/>
          </a:p>
        </p:txBody>
      </p:sp>
      <p:sp>
        <p:nvSpPr>
          <p:cNvPr id="8" name="7 Oval"/>
          <p:cNvSpPr/>
          <p:nvPr/>
        </p:nvSpPr>
        <p:spPr>
          <a:xfrm>
            <a:off x="2786050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2</a:t>
            </a:r>
            <a:endParaRPr lang="tr-TR" sz="1200" dirty="0"/>
          </a:p>
        </p:txBody>
      </p:sp>
      <p:cxnSp>
        <p:nvCxnSpPr>
          <p:cNvPr id="10" name="9 Düz Bağlayıcı"/>
          <p:cNvCxnSpPr>
            <a:stCxn id="6" idx="6"/>
            <a:endCxn id="8" idx="2"/>
          </p:cNvCxnSpPr>
          <p:nvPr/>
        </p:nvCxnSpPr>
        <p:spPr>
          <a:xfrm>
            <a:off x="2071670" y="2071678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Bağlayıcı"/>
          <p:cNvCxnSpPr>
            <a:stCxn id="6" idx="4"/>
            <a:endCxn id="7" idx="0"/>
          </p:cNvCxnSpPr>
          <p:nvPr/>
        </p:nvCxnSpPr>
        <p:spPr>
          <a:xfrm rot="5400000">
            <a:off x="1535885" y="2607463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Oval"/>
          <p:cNvSpPr/>
          <p:nvPr/>
        </p:nvSpPr>
        <p:spPr>
          <a:xfrm>
            <a:off x="3929058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6</a:t>
            </a:r>
            <a:endParaRPr lang="tr-TR" sz="1200" dirty="0"/>
          </a:p>
        </p:txBody>
      </p:sp>
      <p:sp>
        <p:nvSpPr>
          <p:cNvPr id="14" name="13 Oval"/>
          <p:cNvSpPr/>
          <p:nvPr/>
        </p:nvSpPr>
        <p:spPr>
          <a:xfrm>
            <a:off x="3929058" y="285749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8</a:t>
            </a:r>
          </a:p>
        </p:txBody>
      </p:sp>
      <p:sp>
        <p:nvSpPr>
          <p:cNvPr id="15" name="14 Oval"/>
          <p:cNvSpPr/>
          <p:nvPr/>
        </p:nvSpPr>
        <p:spPr>
          <a:xfrm>
            <a:off x="5214942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6</a:t>
            </a:r>
            <a:endParaRPr lang="tr-TR" sz="1200" dirty="0"/>
          </a:p>
        </p:txBody>
      </p:sp>
      <p:cxnSp>
        <p:nvCxnSpPr>
          <p:cNvPr id="16" name="15 Düz Bağlayıcı"/>
          <p:cNvCxnSpPr>
            <a:stCxn id="13" idx="6"/>
            <a:endCxn id="15" idx="2"/>
          </p:cNvCxnSpPr>
          <p:nvPr/>
        </p:nvCxnSpPr>
        <p:spPr>
          <a:xfrm>
            <a:off x="4500562" y="2071678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Bağlayıcı"/>
          <p:cNvCxnSpPr>
            <a:stCxn id="13" idx="4"/>
            <a:endCxn id="14" idx="0"/>
          </p:cNvCxnSpPr>
          <p:nvPr/>
        </p:nvCxnSpPr>
        <p:spPr>
          <a:xfrm rot="5400000">
            <a:off x="3964777" y="2607463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Oval"/>
          <p:cNvSpPr/>
          <p:nvPr/>
        </p:nvSpPr>
        <p:spPr>
          <a:xfrm>
            <a:off x="6143636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6.6</a:t>
            </a:r>
            <a:endParaRPr lang="tr-TR" sz="1200" dirty="0"/>
          </a:p>
        </p:txBody>
      </p:sp>
      <p:sp>
        <p:nvSpPr>
          <p:cNvPr id="19" name="18 Oval"/>
          <p:cNvSpPr/>
          <p:nvPr/>
        </p:nvSpPr>
        <p:spPr>
          <a:xfrm>
            <a:off x="6143636" y="285749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7</a:t>
            </a:r>
          </a:p>
        </p:txBody>
      </p:sp>
      <p:sp>
        <p:nvSpPr>
          <p:cNvPr id="20" name="19 Oval"/>
          <p:cNvSpPr/>
          <p:nvPr/>
        </p:nvSpPr>
        <p:spPr>
          <a:xfrm>
            <a:off x="7429520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6</a:t>
            </a:r>
            <a:endParaRPr lang="tr-TR" sz="1200" dirty="0"/>
          </a:p>
        </p:txBody>
      </p:sp>
      <p:cxnSp>
        <p:nvCxnSpPr>
          <p:cNvPr id="21" name="20 Düz Bağlayıcı"/>
          <p:cNvCxnSpPr>
            <a:stCxn id="18" idx="6"/>
            <a:endCxn id="20" idx="2"/>
          </p:cNvCxnSpPr>
          <p:nvPr/>
        </p:nvCxnSpPr>
        <p:spPr>
          <a:xfrm>
            <a:off x="6715140" y="2071678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>
            <a:stCxn id="18" idx="4"/>
            <a:endCxn id="19" idx="0"/>
          </p:cNvCxnSpPr>
          <p:nvPr/>
        </p:nvCxnSpPr>
        <p:spPr>
          <a:xfrm rot="5400000">
            <a:off x="6179355" y="2607463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Oval"/>
          <p:cNvSpPr/>
          <p:nvPr/>
        </p:nvSpPr>
        <p:spPr>
          <a:xfrm>
            <a:off x="4071934" y="4286256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6</a:t>
            </a:r>
            <a:endParaRPr lang="tr-TR" sz="1200" dirty="0"/>
          </a:p>
        </p:txBody>
      </p:sp>
      <p:sp>
        <p:nvSpPr>
          <p:cNvPr id="24" name="23 Oval"/>
          <p:cNvSpPr/>
          <p:nvPr/>
        </p:nvSpPr>
        <p:spPr>
          <a:xfrm>
            <a:off x="4071934" y="5357826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6</a:t>
            </a:r>
            <a:endParaRPr lang="tr-TR" sz="1200" dirty="0" smtClean="0"/>
          </a:p>
        </p:txBody>
      </p:sp>
      <p:sp>
        <p:nvSpPr>
          <p:cNvPr id="25" name="24 Oval"/>
          <p:cNvSpPr/>
          <p:nvPr/>
        </p:nvSpPr>
        <p:spPr>
          <a:xfrm>
            <a:off x="5357818" y="4286256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6</a:t>
            </a:r>
            <a:endParaRPr lang="tr-TR" sz="1200" dirty="0"/>
          </a:p>
        </p:txBody>
      </p:sp>
      <p:cxnSp>
        <p:nvCxnSpPr>
          <p:cNvPr id="26" name="25 Düz Bağlayıcı"/>
          <p:cNvCxnSpPr>
            <a:stCxn id="23" idx="6"/>
            <a:endCxn id="25" idx="2"/>
          </p:cNvCxnSpPr>
          <p:nvPr/>
        </p:nvCxnSpPr>
        <p:spPr>
          <a:xfrm>
            <a:off x="4643438" y="4572008"/>
            <a:ext cx="714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Düz Bağlayıcı"/>
          <p:cNvCxnSpPr>
            <a:stCxn id="23" idx="4"/>
            <a:endCxn id="24" idx="0"/>
          </p:cNvCxnSpPr>
          <p:nvPr/>
        </p:nvCxnSpPr>
        <p:spPr>
          <a:xfrm rot="5400000">
            <a:off x="4107653" y="5107793"/>
            <a:ext cx="500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Çentikli Sağ Ok"/>
          <p:cNvSpPr/>
          <p:nvPr/>
        </p:nvSpPr>
        <p:spPr>
          <a:xfrm>
            <a:off x="2857488" y="2643182"/>
            <a:ext cx="928694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Çentikli Sağ Ok"/>
          <p:cNvSpPr/>
          <p:nvPr/>
        </p:nvSpPr>
        <p:spPr>
          <a:xfrm>
            <a:off x="4929190" y="2643182"/>
            <a:ext cx="928694" cy="2857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84146">
            <a:off x="6183886" y="2469119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Saat Hızı Uzlaşma Protokolü (SHUS)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Kablosuz Algılayıcı Ağlarında Saat </a:t>
            </a:r>
            <a:r>
              <a:rPr lang="tr-TR" dirty="0" err="1" smtClean="0"/>
              <a:t>Eşzamanlaması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285852" y="2428868"/>
            <a:ext cx="1643074" cy="45719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11 Oval"/>
          <p:cNvSpPr/>
          <p:nvPr/>
        </p:nvSpPr>
        <p:spPr>
          <a:xfrm>
            <a:off x="3000364" y="221455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4" name="13 Oval"/>
          <p:cNvSpPr/>
          <p:nvPr/>
        </p:nvSpPr>
        <p:spPr>
          <a:xfrm>
            <a:off x="5500694" y="264318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5" name="14 Oval"/>
          <p:cNvSpPr/>
          <p:nvPr/>
        </p:nvSpPr>
        <p:spPr>
          <a:xfrm>
            <a:off x="857224" y="2143116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6" name="15 Oval"/>
          <p:cNvSpPr/>
          <p:nvPr/>
        </p:nvSpPr>
        <p:spPr>
          <a:xfrm>
            <a:off x="7572396" y="421481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tr-TR" dirty="0"/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714488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-41293" y="1714500"/>
          <a:ext cx="2041525" cy="527050"/>
        </p:xfrm>
        <a:graphic>
          <a:graphicData uri="http://schemas.openxmlformats.org/presentationml/2006/ole">
            <p:oleObj spid="_x0000_s31746" name="Denklem" r:id="rId4" imgW="888840" imgH="228600" progId="Equation.3">
              <p:embed/>
            </p:oleObj>
          </a:graphicData>
        </a:graphic>
      </p:graphicFrame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714744" y="2571744"/>
            <a:ext cx="1643074" cy="214314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143636" y="3143248"/>
            <a:ext cx="1428760" cy="1071570"/>
          </a:xfrm>
          <a:prstGeom prst="line">
            <a:avLst/>
          </a:prstGeom>
          <a:ln>
            <a:prstDash val="dash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3133">
            <a:off x="3643306" y="1785926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660646" y="2659061"/>
          <a:ext cx="1339850" cy="555625"/>
        </p:xfrm>
        <a:graphic>
          <a:graphicData uri="http://schemas.openxmlformats.org/presentationml/2006/ole">
            <p:oleObj spid="_x0000_s31747" name="Denklem" r:id="rId5" imgW="583920" imgH="24120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964113" y="3143248"/>
          <a:ext cx="1370012" cy="555625"/>
        </p:xfrm>
        <a:graphic>
          <a:graphicData uri="http://schemas.openxmlformats.org/presentationml/2006/ole">
            <p:oleObj spid="_x0000_s31748" name="Denklem" r:id="rId6" imgW="596880" imgH="241200" progId="Equation.3">
              <p:embed/>
            </p:oleObj>
          </a:graphicData>
        </a:graphic>
      </p:graphicFrame>
      <p:cxnSp>
        <p:nvCxnSpPr>
          <p:cNvPr id="32" name="31 Düz Ok Bağlayıcısı"/>
          <p:cNvCxnSpPr/>
          <p:nvPr/>
        </p:nvCxnSpPr>
        <p:spPr>
          <a:xfrm rot="5400000" flipH="1" flipV="1">
            <a:off x="450398" y="3424641"/>
            <a:ext cx="1331133" cy="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 flipV="1">
            <a:off x="1116759" y="4044958"/>
            <a:ext cx="1427966" cy="4286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 flipV="1">
            <a:off x="901683" y="2901950"/>
            <a:ext cx="1214414" cy="901710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2544725" y="3616330"/>
          <a:ext cx="496887" cy="527050"/>
        </p:xfrm>
        <a:graphic>
          <a:graphicData uri="http://schemas.openxmlformats.org/presentationml/2006/ole">
            <p:oleObj spid="_x0000_s31755" name="Denklem" r:id="rId7" imgW="215640" imgH="228600" progId="Equation.3">
              <p:embed/>
            </p:oleObj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442877" y="2687636"/>
          <a:ext cx="701675" cy="527050"/>
        </p:xfrm>
        <a:graphic>
          <a:graphicData uri="http://schemas.openxmlformats.org/presentationml/2006/ole">
            <p:oleObj spid="_x0000_s31756" name="Denklem" r:id="rId8" imgW="304560" imgH="228600" progId="Equation.3">
              <p:embed/>
            </p:oleObj>
          </a:graphicData>
        </a:graphic>
      </p:graphicFrame>
      <p:cxnSp>
        <p:nvCxnSpPr>
          <p:cNvPr id="38" name="37 Eğri Bağlayıcı"/>
          <p:cNvCxnSpPr/>
          <p:nvPr/>
        </p:nvCxnSpPr>
        <p:spPr>
          <a:xfrm rot="10800000" flipV="1">
            <a:off x="473023" y="3544892"/>
            <a:ext cx="785818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0"/>
          <p:cNvGraphicFramePr>
            <a:graphicFrameLocks noChangeAspect="1"/>
          </p:cNvGraphicFramePr>
          <p:nvPr/>
        </p:nvGraphicFramePr>
        <p:xfrm>
          <a:off x="71406" y="3575049"/>
          <a:ext cx="671513" cy="555625"/>
        </p:xfrm>
        <a:graphic>
          <a:graphicData uri="http://schemas.openxmlformats.org/presentationml/2006/ole">
            <p:oleObj spid="_x0000_s31757" name="Denklem" r:id="rId9" imgW="291960" imgH="241200" progId="Equation.3">
              <p:embed/>
            </p:oleObj>
          </a:graphicData>
        </a:graphic>
      </p:graphicFrame>
      <p:cxnSp>
        <p:nvCxnSpPr>
          <p:cNvPr id="41" name="40 Düz Ok Bağlayıcısı"/>
          <p:cNvCxnSpPr/>
          <p:nvPr/>
        </p:nvCxnSpPr>
        <p:spPr>
          <a:xfrm rot="5400000" flipH="1" flipV="1">
            <a:off x="4206444" y="4166004"/>
            <a:ext cx="1331133" cy="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 flipV="1">
            <a:off x="4872805" y="4786321"/>
            <a:ext cx="1427966" cy="4286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Düz Ok Bağlayıcısı"/>
          <p:cNvCxnSpPr/>
          <p:nvPr/>
        </p:nvCxnSpPr>
        <p:spPr>
          <a:xfrm flipV="1">
            <a:off x="4657729" y="3643313"/>
            <a:ext cx="1214414" cy="901710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8"/>
          <p:cNvGraphicFramePr>
            <a:graphicFrameLocks noChangeAspect="1"/>
          </p:cNvGraphicFramePr>
          <p:nvPr/>
        </p:nvGraphicFramePr>
        <p:xfrm>
          <a:off x="6375388" y="4473586"/>
          <a:ext cx="496887" cy="527050"/>
        </p:xfrm>
        <a:graphic>
          <a:graphicData uri="http://schemas.openxmlformats.org/presentationml/2006/ole">
            <p:oleObj spid="_x0000_s31758" name="Denklem" r:id="rId10" imgW="215640" imgH="228600" progId="Equation.3">
              <p:embed/>
            </p:oleObj>
          </a:graphicData>
        </a:graphic>
      </p:graphicFrame>
      <p:graphicFrame>
        <p:nvGraphicFramePr>
          <p:cNvPr id="45" name="Object 6"/>
          <p:cNvGraphicFramePr>
            <a:graphicFrameLocks noChangeAspect="1"/>
          </p:cNvGraphicFramePr>
          <p:nvPr/>
        </p:nvGraphicFramePr>
        <p:xfrm>
          <a:off x="4286246" y="3357562"/>
          <a:ext cx="525462" cy="527050"/>
        </p:xfrm>
        <a:graphic>
          <a:graphicData uri="http://schemas.openxmlformats.org/presentationml/2006/ole">
            <p:oleObj spid="_x0000_s31759" name="Denklem" r:id="rId11" imgW="228600" imgH="228600" progId="Equation.3">
              <p:embed/>
            </p:oleObj>
          </a:graphicData>
        </a:graphic>
      </p:graphicFrame>
      <p:cxnSp>
        <p:nvCxnSpPr>
          <p:cNvPr id="46" name="45 Eğri Bağlayıcı"/>
          <p:cNvCxnSpPr/>
          <p:nvPr/>
        </p:nvCxnSpPr>
        <p:spPr>
          <a:xfrm rot="10800000" flipV="1">
            <a:off x="4229069" y="4286255"/>
            <a:ext cx="785818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10"/>
          <p:cNvGraphicFramePr>
            <a:graphicFrameLocks noChangeAspect="1"/>
          </p:cNvGraphicFramePr>
          <p:nvPr/>
        </p:nvGraphicFramePr>
        <p:xfrm>
          <a:off x="3929058" y="4244972"/>
          <a:ext cx="466725" cy="555625"/>
        </p:xfrm>
        <a:graphic>
          <a:graphicData uri="http://schemas.openxmlformats.org/presentationml/2006/ole">
            <p:oleObj spid="_x0000_s31760" name="Denklem" r:id="rId12" imgW="203040" imgH="241200" progId="Equation.3">
              <p:embed/>
            </p:oleObj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904875" y="4929188"/>
          <a:ext cx="2479675" cy="1344612"/>
        </p:xfrm>
        <a:graphic>
          <a:graphicData uri="http://schemas.openxmlformats.org/presentationml/2006/ole">
            <p:oleObj spid="_x0000_s31761" name="Denklem" r:id="rId13" imgW="1079280" imgH="583920" progId="Equation.3">
              <p:embed/>
            </p:oleObj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4913313" y="5500688"/>
          <a:ext cx="2944812" cy="760412"/>
        </p:xfrm>
        <a:graphic>
          <a:graphicData uri="http://schemas.openxmlformats.org/presentationml/2006/ole">
            <p:oleObj spid="_x0000_s31762" name="Denklem" r:id="rId14" imgW="1282680" imgH="330120" progId="Equation.3">
              <p:embed/>
            </p:oleObj>
          </a:graphicData>
        </a:graphic>
      </p:graphicFrame>
      <p:sp>
        <p:nvSpPr>
          <p:cNvPr id="48" name="47 10-Noktalı Yıldız"/>
          <p:cNvSpPr/>
          <p:nvPr/>
        </p:nvSpPr>
        <p:spPr>
          <a:xfrm>
            <a:off x="7215206" y="1785926"/>
            <a:ext cx="1857356" cy="1928826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Ağın çapının</a:t>
            </a:r>
          </a:p>
          <a:p>
            <a:pPr algn="ctr"/>
            <a:r>
              <a:rPr lang="tr-TR" dirty="0" smtClean="0"/>
              <a:t>karekökünün bir fonksiyonu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6397 C 0.08785 -0.16397 0.15851 -0.06776 0.15851 0.05088 C 0.15851 0.16952 0.08785 0.26596 0.00087 0.26596 C -0.08594 0.26596 -0.15642 0.16952 -0.15642 0.05088 C -0.15642 -0.06776 -0.08594 -0.16397 0.00087 -0.16397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118 -0.14292 C 0.01771 -0.14292 0.09028 -0.04718 0.09028 0.07077 C 0.09028 0.18848 0.01771 0.28446 -0.07118 0.28446 C -0.16024 0.28446 -0.23264 0.18848 -0.23264 0.07077 C -0.23264 -0.04718 -0.16024 -0.14292 -0.07118 -0.14292 Z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8143 -0.18987 C 0.00764 -0.18987 0.08021 -0.09828 0.08021 0.01457 C 0.08021 0.1272 0.00764 0.21925 -0.08143 0.21925 C -0.17049 0.21925 -0.24271 0.1272 -0.24271 0.01457 C -0.24271 -0.09828 -0.17049 -0.18987 -0.08143 -0.18987 Z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SHUS – 20 </a:t>
            </a:r>
            <a:r>
              <a:rPr lang="tr-TR" dirty="0" err="1" smtClean="0"/>
              <a:t>MICAz</a:t>
            </a:r>
            <a:r>
              <a:rPr lang="tr-TR" dirty="0" smtClean="0"/>
              <a:t> düğümü </a:t>
            </a:r>
            <a:br>
              <a:rPr lang="tr-TR" dirty="0" smtClean="0"/>
            </a:br>
            <a:r>
              <a:rPr lang="tr-TR" dirty="0" smtClean="0"/>
              <a:t>Doğrusal İlinge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29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7" y="1571612"/>
            <a:ext cx="4357683" cy="2353148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40" y="1571612"/>
            <a:ext cx="4357681" cy="2353148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6" y="4004808"/>
            <a:ext cx="4357681" cy="2353148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40" y="4000504"/>
            <a:ext cx="4357681" cy="2353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ALTYAPI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Deneysel Sonuçların Özeti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30</a:t>
            </a:fld>
            <a:endParaRPr lang="tr-T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" y="1543050"/>
            <a:ext cx="80581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SHUS – Benzetim Sonuçları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31</a:t>
            </a:fld>
            <a:endParaRPr lang="tr-TR"/>
          </a:p>
        </p:txBody>
      </p:sp>
      <p:pic>
        <p:nvPicPr>
          <p:cNvPr id="6" name="5 İçerik Yer Tutucusu" descr="simulation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5984" y="2428868"/>
            <a:ext cx="4762500" cy="2571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ve Yorumlar -I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32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Saat hızı uzlaşması, bekleme sürelerinin saat </a:t>
            </a:r>
            <a:r>
              <a:rPr lang="tr-TR" dirty="0" err="1" smtClean="0"/>
              <a:t>eşzamanlamasına</a:t>
            </a:r>
            <a:r>
              <a:rPr lang="tr-TR" dirty="0" smtClean="0"/>
              <a:t> olan etkisini büyük ölçüde düşürmüştür.</a:t>
            </a:r>
          </a:p>
          <a:p>
            <a:pPr lvl="1"/>
            <a:r>
              <a:rPr lang="tr-TR" dirty="0" smtClean="0"/>
              <a:t>SHUS, FTSP protokolünün başarımını yaklaşık 20 kat arttırmıştır.</a:t>
            </a:r>
          </a:p>
          <a:p>
            <a:r>
              <a:rPr lang="tr-TR" dirty="0" smtClean="0"/>
              <a:t>Yavaş sel yönteminin ölçeklenebilir olduğu gösterilmiştir.</a:t>
            </a:r>
          </a:p>
          <a:p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ve Yorumlar -II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33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Uzlaşma süresinin büyüklüğü</a:t>
            </a:r>
          </a:p>
          <a:p>
            <a:r>
              <a:rPr lang="tr-TR" dirty="0" smtClean="0"/>
              <a:t>Kısıtlı sayıda komşu takip edilebilir.</a:t>
            </a:r>
          </a:p>
          <a:p>
            <a:pPr lvl="1"/>
            <a:r>
              <a:rPr lang="tr-TR" dirty="0" smtClean="0"/>
              <a:t>Yoğun komşuluk ilişkilerinin olduğu bir ağda, hangi komşunun takibi yapılacak?</a:t>
            </a:r>
          </a:p>
          <a:p>
            <a:pPr lvl="1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SAATLERİN GERİ ALINMASINI ENGELLEYEN BİR YÖNTEM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34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 Problem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35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Mantıksal saatler, saat </a:t>
            </a:r>
            <a:r>
              <a:rPr lang="tr-TR" dirty="0" err="1" smtClean="0"/>
              <a:t>eşzamanlamasına</a:t>
            </a:r>
            <a:r>
              <a:rPr lang="tr-TR" dirty="0" smtClean="0"/>
              <a:t> yönelik tüm teorik çalışmalarda, monoton artan fonksiyonlar olarak modellenmişlerdir. </a:t>
            </a:r>
          </a:p>
          <a:p>
            <a:r>
              <a:rPr lang="tr-TR" dirty="0" smtClean="0"/>
              <a:t>En küçük kareler (EKK) yöntemi, uygulamadaki birçok saat </a:t>
            </a:r>
            <a:r>
              <a:rPr lang="tr-TR" dirty="0" err="1" smtClean="0"/>
              <a:t>eşzamanlaması</a:t>
            </a:r>
            <a:r>
              <a:rPr lang="tr-TR" dirty="0" smtClean="0"/>
              <a:t> protokolü tarafından kullanılmaktadır.</a:t>
            </a:r>
          </a:p>
          <a:p>
            <a:pPr lvl="1"/>
            <a:r>
              <a:rPr lang="tr-TR" dirty="0" smtClean="0"/>
              <a:t>FTSP!!!</a:t>
            </a:r>
          </a:p>
          <a:p>
            <a:r>
              <a:rPr lang="tr-TR" dirty="0" smtClean="0"/>
              <a:t>EKK, saatlerin geri alınmasına yol açabilmektedir.</a:t>
            </a:r>
          </a:p>
          <a:p>
            <a:r>
              <a:rPr lang="tr-TR" dirty="0" smtClean="0"/>
              <a:t>Saatlerin geri alınmasını nasıl engelleyeceğiz??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26 Düz Ok Bağlayıcısı"/>
          <p:cNvCxnSpPr/>
          <p:nvPr/>
        </p:nvCxnSpPr>
        <p:spPr>
          <a:xfrm flipV="1">
            <a:off x="887355" y="1500174"/>
            <a:ext cx="5399157" cy="3616354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En Küçük Kareler – Saatlerin Geri Alınması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36</a:t>
            </a:fld>
            <a:endParaRPr lang="tr-TR"/>
          </a:p>
        </p:txBody>
      </p:sp>
      <p:cxnSp>
        <p:nvCxnSpPr>
          <p:cNvPr id="6" name="5 Düz Ok Bağlayıcısı"/>
          <p:cNvCxnSpPr/>
          <p:nvPr/>
        </p:nvCxnSpPr>
        <p:spPr>
          <a:xfrm rot="16200000" flipV="1">
            <a:off x="-829127" y="3758029"/>
            <a:ext cx="4117214" cy="3013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Düz Ok Bağlayıcısı"/>
          <p:cNvCxnSpPr/>
          <p:nvPr/>
        </p:nvCxnSpPr>
        <p:spPr>
          <a:xfrm flipV="1">
            <a:off x="1245339" y="5786454"/>
            <a:ext cx="4969735" cy="4286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Oval"/>
          <p:cNvSpPr/>
          <p:nvPr/>
        </p:nvSpPr>
        <p:spPr>
          <a:xfrm>
            <a:off x="1530297" y="411639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Oval"/>
          <p:cNvSpPr/>
          <p:nvPr/>
        </p:nvSpPr>
        <p:spPr>
          <a:xfrm>
            <a:off x="2143108" y="492919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10 Oval"/>
          <p:cNvSpPr/>
          <p:nvPr/>
        </p:nvSpPr>
        <p:spPr>
          <a:xfrm>
            <a:off x="2173239" y="350043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Oval"/>
          <p:cNvSpPr/>
          <p:nvPr/>
        </p:nvSpPr>
        <p:spPr>
          <a:xfrm>
            <a:off x="2857488" y="442913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Oval"/>
          <p:cNvSpPr/>
          <p:nvPr/>
        </p:nvSpPr>
        <p:spPr>
          <a:xfrm>
            <a:off x="2643174" y="300037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Oval"/>
          <p:cNvSpPr/>
          <p:nvPr/>
        </p:nvSpPr>
        <p:spPr>
          <a:xfrm>
            <a:off x="1601735" y="540228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14 Düz Ok Bağlayıcısı"/>
          <p:cNvCxnSpPr/>
          <p:nvPr/>
        </p:nvCxnSpPr>
        <p:spPr>
          <a:xfrm flipV="1">
            <a:off x="642910" y="1571612"/>
            <a:ext cx="4572032" cy="4000528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Oval"/>
          <p:cNvSpPr/>
          <p:nvPr/>
        </p:nvSpPr>
        <p:spPr>
          <a:xfrm>
            <a:off x="3357554" y="27146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4786314" y="292893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20 Düz Ok Bağlayıcısı"/>
          <p:cNvCxnSpPr/>
          <p:nvPr/>
        </p:nvCxnSpPr>
        <p:spPr>
          <a:xfrm flipV="1">
            <a:off x="500034" y="1571612"/>
            <a:ext cx="5214974" cy="3786214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Oval"/>
          <p:cNvSpPr/>
          <p:nvPr/>
        </p:nvSpPr>
        <p:spPr>
          <a:xfrm>
            <a:off x="3357554" y="407194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Oval"/>
          <p:cNvSpPr/>
          <p:nvPr/>
        </p:nvSpPr>
        <p:spPr>
          <a:xfrm>
            <a:off x="3857620" y="228599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289691" y="5545156"/>
          <a:ext cx="496887" cy="527050"/>
        </p:xfrm>
        <a:graphic>
          <a:graphicData uri="http://schemas.openxmlformats.org/presentationml/2006/ole">
            <p:oleObj spid="_x0000_s33797" name="Denklem" r:id="rId3" imgW="215640" imgH="228600" progId="Equation.3">
              <p:embed/>
            </p:oleObj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357158" y="1500174"/>
          <a:ext cx="701675" cy="527050"/>
        </p:xfrm>
        <a:graphic>
          <a:graphicData uri="http://schemas.openxmlformats.org/presentationml/2006/ole">
            <p:oleObj spid="_x0000_s33807" name="Denklem" r:id="rId4" imgW="304560" imgH="228600" progId="Equation.3">
              <p:embed/>
            </p:oleObj>
          </a:graphicData>
        </a:graphic>
      </p:graphicFrame>
      <p:sp>
        <p:nvSpPr>
          <p:cNvPr id="45" name="44 Oval"/>
          <p:cNvSpPr/>
          <p:nvPr/>
        </p:nvSpPr>
        <p:spPr>
          <a:xfrm>
            <a:off x="3857620" y="3000372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48 Oval"/>
          <p:cNvSpPr/>
          <p:nvPr/>
        </p:nvSpPr>
        <p:spPr>
          <a:xfrm>
            <a:off x="3857620" y="2643182"/>
            <a:ext cx="142876" cy="14287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49 Oval"/>
          <p:cNvSpPr/>
          <p:nvPr/>
        </p:nvSpPr>
        <p:spPr>
          <a:xfrm>
            <a:off x="4786314" y="1785926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53 Oval"/>
          <p:cNvSpPr/>
          <p:nvPr/>
        </p:nvSpPr>
        <p:spPr>
          <a:xfrm>
            <a:off x="4786314" y="2143116"/>
            <a:ext cx="142876" cy="14287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0" grpId="0" animBg="1"/>
      <p:bldP spid="26" grpId="0" animBg="1"/>
      <p:bldP spid="45" grpId="0" animBg="1"/>
      <p:bldP spid="49" grpId="0" animBg="1"/>
      <p:bldP spid="50" grpId="0" animBg="1"/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46 Düz Ok Bağlayıcısı"/>
          <p:cNvCxnSpPr/>
          <p:nvPr/>
        </p:nvCxnSpPr>
        <p:spPr>
          <a:xfrm flipV="1">
            <a:off x="1428728" y="1857364"/>
            <a:ext cx="5214974" cy="2786082"/>
          </a:xfrm>
          <a:prstGeom prst="straightConnector1">
            <a:avLst/>
          </a:prstGeom>
          <a:ln w="3175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Geri Alınmayı Kaydırma İle Engellemek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37</a:t>
            </a:fld>
            <a:endParaRPr lang="tr-TR"/>
          </a:p>
        </p:txBody>
      </p:sp>
      <p:cxnSp>
        <p:nvCxnSpPr>
          <p:cNvPr id="7" name="6 Düz Ok Bağlayıcısı"/>
          <p:cNvCxnSpPr/>
          <p:nvPr/>
        </p:nvCxnSpPr>
        <p:spPr>
          <a:xfrm rot="16200000" flipV="1">
            <a:off x="171005" y="3900905"/>
            <a:ext cx="4117214" cy="3013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Düz Ok Bağlayıcısı"/>
          <p:cNvCxnSpPr/>
          <p:nvPr/>
        </p:nvCxnSpPr>
        <p:spPr>
          <a:xfrm flipV="1">
            <a:off x="2245471" y="5929330"/>
            <a:ext cx="4969735" cy="4286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 flipV="1">
            <a:off x="1500166" y="1643050"/>
            <a:ext cx="4714908" cy="371477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 flipV="1">
            <a:off x="1428728" y="2500306"/>
            <a:ext cx="5429288" cy="2857520"/>
          </a:xfrm>
          <a:prstGeom prst="straightConnector1">
            <a:avLst/>
          </a:prstGeom>
          <a:ln w="317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7289823" y="5688032"/>
          <a:ext cx="496887" cy="527050"/>
        </p:xfrm>
        <a:graphic>
          <a:graphicData uri="http://schemas.openxmlformats.org/presentationml/2006/ole">
            <p:oleObj spid="_x0000_s34818" name="Denklem" r:id="rId3" imgW="215640" imgH="22860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357290" y="1643050"/>
          <a:ext cx="701675" cy="527050"/>
        </p:xfrm>
        <a:graphic>
          <a:graphicData uri="http://schemas.openxmlformats.org/presentationml/2006/ole">
            <p:oleObj spid="_x0000_s34819" name="Denklem" r:id="rId4" imgW="304560" imgH="228600" progId="Equation.3">
              <p:embed/>
            </p:oleObj>
          </a:graphicData>
        </a:graphic>
      </p:graphicFrame>
      <p:sp>
        <p:nvSpPr>
          <p:cNvPr id="23" name="22 Oval"/>
          <p:cNvSpPr/>
          <p:nvPr/>
        </p:nvSpPr>
        <p:spPr>
          <a:xfrm>
            <a:off x="4286248" y="4572008"/>
            <a:ext cx="142876" cy="14287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Oval"/>
          <p:cNvSpPr/>
          <p:nvPr/>
        </p:nvSpPr>
        <p:spPr>
          <a:xfrm>
            <a:off x="4214810" y="3071810"/>
            <a:ext cx="142876" cy="142876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Sol Ayraç"/>
          <p:cNvSpPr/>
          <p:nvPr/>
        </p:nvSpPr>
        <p:spPr>
          <a:xfrm>
            <a:off x="1428728" y="3143248"/>
            <a:ext cx="785818" cy="1500198"/>
          </a:xfrm>
          <a:prstGeom prst="leftBrac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2" name="31 Düz Bağlayıcı"/>
          <p:cNvCxnSpPr>
            <a:stCxn id="26" idx="2"/>
          </p:cNvCxnSpPr>
          <p:nvPr/>
        </p:nvCxnSpPr>
        <p:spPr>
          <a:xfrm rot="10800000">
            <a:off x="2214546" y="3143248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Düz Bağlayıcı"/>
          <p:cNvCxnSpPr>
            <a:stCxn id="23" idx="2"/>
          </p:cNvCxnSpPr>
          <p:nvPr/>
        </p:nvCxnSpPr>
        <p:spPr>
          <a:xfrm rot="10800000">
            <a:off x="2214546" y="4643446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Metin kutusu"/>
          <p:cNvSpPr txBox="1"/>
          <p:nvPr/>
        </p:nvSpPr>
        <p:spPr>
          <a:xfrm>
            <a:off x="785786" y="37147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X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0" name="39 Oval"/>
          <p:cNvSpPr/>
          <p:nvPr/>
        </p:nvSpPr>
        <p:spPr>
          <a:xfrm>
            <a:off x="4286248" y="3786190"/>
            <a:ext cx="142876" cy="14287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41 Düz Ok Bağlayıcısı"/>
          <p:cNvCxnSpPr>
            <a:stCxn id="23" idx="0"/>
            <a:endCxn id="40" idx="4"/>
          </p:cNvCxnSpPr>
          <p:nvPr/>
        </p:nvCxnSpPr>
        <p:spPr>
          <a:xfrm rot="5400000" flipH="1" flipV="1">
            <a:off x="4036215" y="4250537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/>
          <p:nvPr/>
        </p:nvCxnSpPr>
        <p:spPr>
          <a:xfrm flipV="1">
            <a:off x="1643042" y="3214686"/>
            <a:ext cx="5429288" cy="2857520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Oval"/>
          <p:cNvSpPr/>
          <p:nvPr/>
        </p:nvSpPr>
        <p:spPr>
          <a:xfrm>
            <a:off x="5572132" y="3071810"/>
            <a:ext cx="142876" cy="14287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4" name="53 Düz Ok Bağlayıcısı"/>
          <p:cNvCxnSpPr>
            <a:stCxn id="52" idx="2"/>
            <a:endCxn id="26" idx="5"/>
          </p:cNvCxnSpPr>
          <p:nvPr/>
        </p:nvCxnSpPr>
        <p:spPr>
          <a:xfrm rot="10800000" flipV="1">
            <a:off x="4336762" y="3143248"/>
            <a:ext cx="1235370" cy="50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Sağ Ayraç"/>
          <p:cNvSpPr/>
          <p:nvPr/>
        </p:nvSpPr>
        <p:spPr>
          <a:xfrm>
            <a:off x="4429124" y="3857628"/>
            <a:ext cx="285752" cy="785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58 Metin kutusu"/>
          <p:cNvSpPr txBox="1"/>
          <p:nvPr/>
        </p:nvSpPr>
        <p:spPr>
          <a:xfrm>
            <a:off x="4714876" y="378619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X/2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60" name="59 Sağ Ayraç"/>
          <p:cNvSpPr/>
          <p:nvPr/>
        </p:nvSpPr>
        <p:spPr>
          <a:xfrm rot="16200000">
            <a:off x="4679157" y="2035959"/>
            <a:ext cx="571504" cy="135732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60 Metin kutusu"/>
          <p:cNvSpPr txBox="1"/>
          <p:nvPr/>
        </p:nvSpPr>
        <p:spPr>
          <a:xfrm>
            <a:off x="4643438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X/2</a:t>
            </a:r>
            <a:endParaRPr lang="tr-T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9" grpId="0"/>
      <p:bldP spid="40" grpId="0" animBg="1"/>
      <p:bldP spid="52" grpId="0" animBg="1"/>
      <p:bldP spid="58" grpId="0" animBg="1"/>
      <p:bldP spid="59" grpId="0"/>
      <p:bldP spid="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FTSP ve Değiştirilmiş FTSP: 20 </a:t>
            </a:r>
            <a:r>
              <a:rPr lang="tr-TR" dirty="0" err="1" smtClean="0"/>
              <a:t>MICAz</a:t>
            </a:r>
            <a:r>
              <a:rPr lang="tr-TR" dirty="0" smtClean="0"/>
              <a:t> düğümü Doğrusal İlinge - 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38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6" y="1571612"/>
            <a:ext cx="4357685" cy="2353149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9" y="1571612"/>
            <a:ext cx="4357683" cy="2353149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5" y="4004808"/>
            <a:ext cx="4357683" cy="2353149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9" y="4000504"/>
            <a:ext cx="4357683" cy="2353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FTSP ve Değiştirilmiş FTSP: 20 </a:t>
            </a:r>
            <a:r>
              <a:rPr lang="tr-TR" dirty="0" err="1" smtClean="0"/>
              <a:t>MICAz</a:t>
            </a:r>
            <a:r>
              <a:rPr lang="tr-TR" dirty="0" smtClean="0"/>
              <a:t> düğümü Doğrusal İlinge - II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39</a:t>
            </a:fld>
            <a:endParaRPr lang="tr-TR"/>
          </a:p>
        </p:txBody>
      </p:sp>
      <p:pic>
        <p:nvPicPr>
          <p:cNvPr id="6" name="5 İçerik Yer Tutucusu" descr="ftsp_global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6" y="1571612"/>
            <a:ext cx="4357685" cy="2353149"/>
          </a:xfrm>
        </p:spPr>
      </p:pic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9" y="1571612"/>
            <a:ext cx="4357683" cy="2353149"/>
          </a:xfrm>
          <a:prstGeom prst="rect">
            <a:avLst/>
          </a:prstGeom>
        </p:spPr>
      </p:pic>
      <p:pic>
        <p:nvPicPr>
          <p:cNvPr id="9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5" y="4004808"/>
            <a:ext cx="4357683" cy="2353149"/>
          </a:xfrm>
          <a:prstGeom prst="rect">
            <a:avLst/>
          </a:prstGeom>
        </p:spPr>
      </p:pic>
      <p:pic>
        <p:nvPicPr>
          <p:cNvPr id="10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3439" y="4000504"/>
            <a:ext cx="4357683" cy="2353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Donanımı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Salınım frekansı 32 KHz ya da 7.37 MHz olabilen bir kristal salınıcı</a:t>
            </a:r>
          </a:p>
          <a:p>
            <a:r>
              <a:rPr lang="tr-TR" dirty="0" smtClean="0"/>
              <a:t>Sayaç </a:t>
            </a:r>
            <a:r>
              <a:rPr lang="tr-TR" dirty="0" err="1" smtClean="0"/>
              <a:t>yazmaçı</a:t>
            </a:r>
            <a:r>
              <a:rPr lang="tr-TR" dirty="0" smtClean="0"/>
              <a:t> her salınım darbesinde 1 artıyor.</a:t>
            </a:r>
          </a:p>
          <a:p>
            <a:r>
              <a:rPr lang="tr-TR" dirty="0" smtClean="0"/>
              <a:t>Saat sapmaları 30-50 </a:t>
            </a:r>
            <a:r>
              <a:rPr lang="tr-TR" dirty="0" err="1" smtClean="0"/>
              <a:t>ppm</a:t>
            </a:r>
            <a:r>
              <a:rPr lang="tr-TR" dirty="0" smtClean="0"/>
              <a:t> – her saniyede en fazla 50 </a:t>
            </a:r>
            <a:r>
              <a:rPr lang="tr-TR" dirty="0" err="1" smtClean="0"/>
              <a:t>mikrosaniye</a:t>
            </a:r>
            <a:r>
              <a:rPr lang="tr-TR" dirty="0" smtClean="0"/>
              <a:t> (saatte 0.18s) </a:t>
            </a:r>
            <a:endParaRPr lang="tr-TR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96889" y="4437369"/>
            <a:ext cx="2517855" cy="17138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Oval 14"/>
          <p:cNvSpPr/>
          <p:nvPr/>
        </p:nvSpPr>
        <p:spPr bwMode="auto">
          <a:xfrm rot="20677890">
            <a:off x="1630382" y="4897991"/>
            <a:ext cx="436547" cy="20253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sz="1600" dirty="0" smtClean="0"/>
          </a:p>
        </p:txBody>
      </p:sp>
      <p:sp>
        <p:nvSpPr>
          <p:cNvPr id="8" name="TextBox 15"/>
          <p:cNvSpPr txBox="1"/>
          <p:nvPr/>
        </p:nvSpPr>
        <p:spPr>
          <a:xfrm>
            <a:off x="2847159" y="5713623"/>
            <a:ext cx="682074" cy="314588"/>
          </a:xfrm>
          <a:prstGeom prst="rect">
            <a:avLst/>
          </a:prstGeom>
          <a:noFill/>
        </p:spPr>
        <p:txBody>
          <a:bodyPr wrap="none" lIns="82945" tIns="41473" rIns="82945" bIns="41473" rtlCol="0">
            <a:spAutoFit/>
          </a:bodyPr>
          <a:lstStyle/>
          <a:p>
            <a:r>
              <a:rPr lang="en-US" sz="1500" dirty="0" smtClean="0">
                <a:latin typeface="+mn-lt"/>
              </a:rPr>
              <a:t>Mica2</a:t>
            </a:r>
            <a:endParaRPr lang="en-US" sz="1500" dirty="0">
              <a:latin typeface="+mn-lt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084671" y="4713791"/>
            <a:ext cx="551692" cy="1555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879834" y="4071942"/>
            <a:ext cx="1770334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741363" indent="-284163">
              <a:spcBef>
                <a:spcPts val="300"/>
              </a:spcBef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</a:pPr>
            <a:r>
              <a:rPr lang="en-GB" sz="1200" dirty="0" smtClean="0">
                <a:solidFill>
                  <a:srgbClr val="000000"/>
                </a:solidFill>
              </a:rPr>
              <a:t>7.37 MHz quartz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201847" y="4360864"/>
            <a:ext cx="346666" cy="640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20"/>
          <p:cNvSpPr/>
          <p:nvPr/>
        </p:nvSpPr>
        <p:spPr bwMode="auto">
          <a:xfrm rot="2904033">
            <a:off x="1879035" y="5050392"/>
            <a:ext cx="436547" cy="202538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sz="1600" dirty="0" smtClean="0"/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52244" y="4364266"/>
            <a:ext cx="1590798" cy="2791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marL="741363" indent="-284163">
              <a:spcBef>
                <a:spcPts val="300"/>
              </a:spcBef>
              <a:tabLst>
                <a:tab pos="741363" algn="l"/>
                <a:tab pos="1655763" algn="l"/>
                <a:tab pos="2570163" algn="l"/>
                <a:tab pos="3484563" algn="l"/>
                <a:tab pos="4398963" algn="l"/>
                <a:tab pos="5313363" algn="l"/>
                <a:tab pos="6227763" algn="l"/>
                <a:tab pos="7142163" algn="l"/>
                <a:tab pos="8056563" algn="l"/>
                <a:tab pos="8970963" algn="l"/>
                <a:tab pos="9885363" algn="l"/>
                <a:tab pos="10799763" algn="l"/>
              </a:tabLst>
            </a:pPr>
            <a:r>
              <a:rPr lang="en-GB" sz="1200" dirty="0" smtClean="0">
                <a:solidFill>
                  <a:srgbClr val="000000"/>
                </a:solidFill>
              </a:rPr>
              <a:t>32 kHz quartz</a:t>
            </a:r>
            <a:endParaRPr lang="en-GB" sz="1200" dirty="0">
              <a:solidFill>
                <a:srgbClr val="000000"/>
              </a:solidFill>
            </a:endParaRPr>
          </a:p>
        </p:txBody>
      </p:sp>
      <p:pic>
        <p:nvPicPr>
          <p:cNvPr id="21" name="Grafik 17" descr="1_tempera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2357" y="3643314"/>
            <a:ext cx="3731643" cy="2661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ve Yorumlar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Saat </a:t>
            </a:r>
            <a:r>
              <a:rPr lang="tr-TR" dirty="0" err="1" smtClean="0"/>
              <a:t>eşzamanlama</a:t>
            </a:r>
            <a:r>
              <a:rPr lang="tr-TR" dirty="0" smtClean="0"/>
              <a:t> protokollerinde yaygın şekilde kullanılan EKK yönteminin saatlerin geri alınmasına yol açabileceği gösterilmiştir.</a:t>
            </a:r>
          </a:p>
          <a:p>
            <a:r>
              <a:rPr lang="tr-TR" dirty="0" smtClean="0"/>
              <a:t>Bunu engelleyecek bir yöntem ortaya koyulmuştur.</a:t>
            </a:r>
          </a:p>
          <a:p>
            <a:pPr lvl="1"/>
            <a:r>
              <a:rPr lang="tr-TR" dirty="0" smtClean="0"/>
              <a:t>Aynı zamanda saat farkları da azalmaktadır. </a:t>
            </a:r>
          </a:p>
          <a:p>
            <a:r>
              <a:rPr lang="tr-TR" dirty="0" smtClean="0"/>
              <a:t>İleri zaman süreksizlikleri?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DIŞSAL MEYİLLİ SAAT EŞZAMANLAMASI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41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Dayanak Düğümüne İhtiyaç Duyan Protokoller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42</a:t>
            </a:fld>
            <a:endParaRPr lang="tr-TR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857364"/>
            <a:ext cx="492756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Sol Sağ Ok"/>
          <p:cNvSpPr/>
          <p:nvPr/>
        </p:nvSpPr>
        <p:spPr>
          <a:xfrm rot="1236873">
            <a:off x="5029202" y="5224474"/>
            <a:ext cx="1071570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2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962327">
            <a:off x="4132161" y="2011451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714996">
            <a:off x="5695227" y="2163851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13 Bulut Belirtme Çizgisi"/>
          <p:cNvSpPr/>
          <p:nvPr/>
        </p:nvSpPr>
        <p:spPr>
          <a:xfrm>
            <a:off x="0" y="4929198"/>
            <a:ext cx="2643206" cy="1714512"/>
          </a:xfrm>
          <a:prstGeom prst="cloudCallout">
            <a:avLst>
              <a:gd name="adj1" fmla="val 148879"/>
              <a:gd name="adj2" fmla="val -14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Büyük yerel </a:t>
            </a:r>
          </a:p>
          <a:p>
            <a:pPr algn="ctr"/>
            <a:r>
              <a:rPr lang="tr-TR" dirty="0" smtClean="0"/>
              <a:t>saat farkı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81221E-6 C -0.04184 0.03584 -0.08351 0.07192 -0.07466 0.12118 C -0.0658 0.17044 0.03229 0.26711 0.05364 0.29625 " pathEditMode="relative" ptsTypes="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947E-6 C 0.03246 0.04741 0.06493 0.09482 0.07604 0.16305 C 0.08715 0.23127 0.07708 0.32031 0.06718 0.40958 " pathEditMode="relative" ptsTypes="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84146">
            <a:off x="6183886" y="2183367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Gradient</a:t>
            </a:r>
            <a:r>
              <a:rPr lang="tr-TR" dirty="0" smtClean="0"/>
              <a:t> Time </a:t>
            </a:r>
            <a:r>
              <a:rPr lang="tr-TR" dirty="0" err="1" smtClean="0"/>
              <a:t>Synchronization</a:t>
            </a:r>
            <a:r>
              <a:rPr lang="tr-TR" dirty="0" smtClean="0"/>
              <a:t> </a:t>
            </a:r>
            <a:r>
              <a:rPr lang="tr-TR" dirty="0" err="1" smtClean="0"/>
              <a:t>Protocol</a:t>
            </a:r>
            <a:r>
              <a:rPr lang="tr-TR" dirty="0" smtClean="0"/>
              <a:t>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Sommer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Wattenhofer</a:t>
            </a:r>
            <a:r>
              <a:rPr lang="tr-TR" dirty="0" smtClean="0"/>
              <a:t>, IPSN 2009)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Kablosuz Algılayıcı Ağlarında Saat </a:t>
            </a:r>
            <a:r>
              <a:rPr lang="tr-TR" dirty="0" err="1" smtClean="0"/>
              <a:t>Eşzamanlaması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43</a:t>
            </a:fld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285852" y="2143116"/>
            <a:ext cx="1643074" cy="45719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11 Oval"/>
          <p:cNvSpPr/>
          <p:nvPr/>
        </p:nvSpPr>
        <p:spPr>
          <a:xfrm>
            <a:off x="3000364" y="192880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4" name="13 Oval"/>
          <p:cNvSpPr/>
          <p:nvPr/>
        </p:nvSpPr>
        <p:spPr>
          <a:xfrm>
            <a:off x="5500694" y="235743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5" name="14 Oval"/>
          <p:cNvSpPr/>
          <p:nvPr/>
        </p:nvSpPr>
        <p:spPr>
          <a:xfrm>
            <a:off x="857224" y="1857364"/>
            <a:ext cx="571504" cy="57150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428736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07975" y="1428748"/>
          <a:ext cx="1341438" cy="527050"/>
        </p:xfrm>
        <a:graphic>
          <a:graphicData uri="http://schemas.openxmlformats.org/presentationml/2006/ole">
            <p:oleObj spid="_x0000_s35842" name="Denklem" r:id="rId4" imgW="583920" imgH="228600" progId="Equation.3">
              <p:embed/>
            </p:oleObj>
          </a:graphicData>
        </a:graphic>
      </p:graphicFrame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714744" y="2285992"/>
            <a:ext cx="1643074" cy="214314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3133">
            <a:off x="3643306" y="1500174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2660646" y="2373309"/>
          <a:ext cx="1339850" cy="555625"/>
        </p:xfrm>
        <a:graphic>
          <a:graphicData uri="http://schemas.openxmlformats.org/presentationml/2006/ole">
            <p:oleObj spid="_x0000_s35843" name="Denklem" r:id="rId5" imgW="583920" imgH="241200" progId="Equation.3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4964113" y="2857496"/>
          <a:ext cx="1370012" cy="555625"/>
        </p:xfrm>
        <a:graphic>
          <a:graphicData uri="http://schemas.openxmlformats.org/presentationml/2006/ole">
            <p:oleObj spid="_x0000_s35844" name="Denklem" r:id="rId6" imgW="596880" imgH="241200" progId="Equation.3">
              <p:embed/>
            </p:oleObj>
          </a:graphicData>
        </a:graphic>
      </p:graphicFrame>
      <p:cxnSp>
        <p:nvCxnSpPr>
          <p:cNvPr id="32" name="31 Düz Ok Bağlayıcısı"/>
          <p:cNvCxnSpPr/>
          <p:nvPr/>
        </p:nvCxnSpPr>
        <p:spPr>
          <a:xfrm rot="5400000" flipH="1" flipV="1">
            <a:off x="450398" y="3138889"/>
            <a:ext cx="1331133" cy="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 flipV="1">
            <a:off x="1116759" y="3759206"/>
            <a:ext cx="1427966" cy="4286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 flipV="1">
            <a:off x="901683" y="2616198"/>
            <a:ext cx="1214414" cy="901710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8"/>
          <p:cNvGraphicFramePr>
            <a:graphicFrameLocks noChangeAspect="1"/>
          </p:cNvGraphicFramePr>
          <p:nvPr/>
        </p:nvGraphicFramePr>
        <p:xfrm>
          <a:off x="2544725" y="3330578"/>
          <a:ext cx="496887" cy="527050"/>
        </p:xfrm>
        <a:graphic>
          <a:graphicData uri="http://schemas.openxmlformats.org/presentationml/2006/ole">
            <p:oleObj spid="_x0000_s35845" name="Denklem" r:id="rId7" imgW="215640" imgH="228600" progId="Equation.3">
              <p:embed/>
            </p:oleObj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530225" y="2401886"/>
          <a:ext cx="527050" cy="527050"/>
        </p:xfrm>
        <a:graphic>
          <a:graphicData uri="http://schemas.openxmlformats.org/presentationml/2006/ole">
            <p:oleObj spid="_x0000_s35846" name="Denklem" r:id="rId8" imgW="228600" imgH="228600" progId="Equation.3">
              <p:embed/>
            </p:oleObj>
          </a:graphicData>
        </a:graphic>
      </p:graphicFrame>
      <p:cxnSp>
        <p:nvCxnSpPr>
          <p:cNvPr id="38" name="37 Eğri Bağlayıcı"/>
          <p:cNvCxnSpPr/>
          <p:nvPr/>
        </p:nvCxnSpPr>
        <p:spPr>
          <a:xfrm rot="10800000" flipV="1">
            <a:off x="473023" y="3259140"/>
            <a:ext cx="785818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0"/>
          <p:cNvGraphicFramePr>
            <a:graphicFrameLocks noChangeAspect="1"/>
          </p:cNvGraphicFramePr>
          <p:nvPr/>
        </p:nvGraphicFramePr>
        <p:xfrm>
          <a:off x="173038" y="3289298"/>
          <a:ext cx="468312" cy="555625"/>
        </p:xfrm>
        <a:graphic>
          <a:graphicData uri="http://schemas.openxmlformats.org/presentationml/2006/ole">
            <p:oleObj spid="_x0000_s35847" name="Denklem" r:id="rId9" imgW="203040" imgH="241200" progId="Equation.3">
              <p:embed/>
            </p:oleObj>
          </a:graphicData>
        </a:graphic>
      </p:graphicFrame>
      <p:cxnSp>
        <p:nvCxnSpPr>
          <p:cNvPr id="41" name="40 Düz Ok Bağlayıcısı"/>
          <p:cNvCxnSpPr/>
          <p:nvPr/>
        </p:nvCxnSpPr>
        <p:spPr>
          <a:xfrm rot="5400000" flipH="1" flipV="1">
            <a:off x="4206444" y="3880252"/>
            <a:ext cx="1331133" cy="1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Ok Bağlayıcısı"/>
          <p:cNvCxnSpPr/>
          <p:nvPr/>
        </p:nvCxnSpPr>
        <p:spPr>
          <a:xfrm flipV="1">
            <a:off x="4872805" y="4500569"/>
            <a:ext cx="1427966" cy="42866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Düz Ok Bağlayıcısı"/>
          <p:cNvCxnSpPr/>
          <p:nvPr/>
        </p:nvCxnSpPr>
        <p:spPr>
          <a:xfrm flipV="1">
            <a:off x="4657729" y="3357561"/>
            <a:ext cx="1214414" cy="901710"/>
          </a:xfrm>
          <a:prstGeom prst="straightConnector1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8"/>
          <p:cNvGraphicFramePr>
            <a:graphicFrameLocks noChangeAspect="1"/>
          </p:cNvGraphicFramePr>
          <p:nvPr/>
        </p:nvGraphicFramePr>
        <p:xfrm>
          <a:off x="6375388" y="4473586"/>
          <a:ext cx="496887" cy="527050"/>
        </p:xfrm>
        <a:graphic>
          <a:graphicData uri="http://schemas.openxmlformats.org/presentationml/2006/ole">
            <p:oleObj spid="_x0000_s35848" name="Denklem" r:id="rId10" imgW="215640" imgH="228600" progId="Equation.3">
              <p:embed/>
            </p:oleObj>
          </a:graphicData>
        </a:graphic>
      </p:graphicFrame>
      <p:graphicFrame>
        <p:nvGraphicFramePr>
          <p:cNvPr id="45" name="Object 6"/>
          <p:cNvGraphicFramePr>
            <a:graphicFrameLocks noChangeAspect="1"/>
          </p:cNvGraphicFramePr>
          <p:nvPr/>
        </p:nvGraphicFramePr>
        <p:xfrm>
          <a:off x="4286246" y="3071810"/>
          <a:ext cx="525462" cy="527050"/>
        </p:xfrm>
        <a:graphic>
          <a:graphicData uri="http://schemas.openxmlformats.org/presentationml/2006/ole">
            <p:oleObj spid="_x0000_s35849" name="Denklem" r:id="rId11" imgW="228600" imgH="228600" progId="Equation.3">
              <p:embed/>
            </p:oleObj>
          </a:graphicData>
        </a:graphic>
      </p:graphicFrame>
      <p:cxnSp>
        <p:nvCxnSpPr>
          <p:cNvPr id="46" name="45 Eğri Bağlayıcı"/>
          <p:cNvCxnSpPr/>
          <p:nvPr/>
        </p:nvCxnSpPr>
        <p:spPr>
          <a:xfrm rot="10800000" flipV="1">
            <a:off x="4229069" y="4000503"/>
            <a:ext cx="785818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10"/>
          <p:cNvGraphicFramePr>
            <a:graphicFrameLocks noChangeAspect="1"/>
          </p:cNvGraphicFramePr>
          <p:nvPr/>
        </p:nvGraphicFramePr>
        <p:xfrm>
          <a:off x="3929058" y="3959220"/>
          <a:ext cx="466725" cy="555625"/>
        </p:xfrm>
        <a:graphic>
          <a:graphicData uri="http://schemas.openxmlformats.org/presentationml/2006/ole">
            <p:oleObj spid="_x0000_s35850" name="Denklem" r:id="rId12" imgW="203040" imgH="241200" progId="Equation.3">
              <p:embed/>
            </p:oleObj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476250" y="4000500"/>
          <a:ext cx="2479675" cy="1344613"/>
        </p:xfrm>
        <a:graphic>
          <a:graphicData uri="http://schemas.openxmlformats.org/presentationml/2006/ole">
            <p:oleObj spid="_x0000_s35851" name="Denklem" r:id="rId13" imgW="1079280" imgH="583920" progId="Equation.3">
              <p:embed/>
            </p:oleObj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214282" y="5454670"/>
          <a:ext cx="2944812" cy="760412"/>
        </p:xfrm>
        <a:graphic>
          <a:graphicData uri="http://schemas.openxmlformats.org/presentationml/2006/ole">
            <p:oleObj spid="_x0000_s35852" name="Denklem" r:id="rId14" imgW="1282680" imgH="330120" progId="Equation.3">
              <p:embed/>
            </p:oleObj>
          </a:graphicData>
        </a:graphic>
      </p:graphicFrame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4256088" y="4857750"/>
          <a:ext cx="3206750" cy="1344613"/>
        </p:xfrm>
        <a:graphic>
          <a:graphicData uri="http://schemas.openxmlformats.org/presentationml/2006/ole">
            <p:oleObj spid="_x0000_s35853" name="Denklem" r:id="rId15" imgW="1396800" imgH="583920" progId="Equation.3">
              <p:embed/>
            </p:oleObj>
          </a:graphicData>
        </a:graphic>
      </p:graphicFrame>
      <p:sp>
        <p:nvSpPr>
          <p:cNvPr id="37" name="36 Oval"/>
          <p:cNvSpPr/>
          <p:nvPr/>
        </p:nvSpPr>
        <p:spPr>
          <a:xfrm>
            <a:off x="7572396" y="392906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tr-TR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143636" y="2857496"/>
            <a:ext cx="1428760" cy="1071570"/>
          </a:xfrm>
          <a:prstGeom prst="line">
            <a:avLst/>
          </a:prstGeom>
          <a:ln>
            <a:prstDash val="dash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6397 C 0.08785 -0.16397 0.15851 -0.06776 0.15851 0.05088 C 0.15851 0.16952 0.08785 0.26596 0.00087 0.26596 C -0.08594 0.26596 -0.15642 0.16952 -0.15642 0.05088 C -0.15642 -0.06776 -0.08594 -0.16397 0.00087 -0.16397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118 -0.14292 C 0.01771 -0.14292 0.09028 -0.04718 0.09028 0.07077 C 0.09028 0.18848 0.01771 0.28446 -0.07118 0.28446 C -0.16024 0.28446 -0.23264 0.18848 -0.23264 0.07077 C -0.23264 -0.04718 -0.16024 -0.14292 -0.07118 -0.14292 Z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8143 -0.18987 C 0.00764 -0.18987 0.08021 -0.09828 0.08021 0.01457 C 0.08021 0.1272 0.00764 0.21925 -0.08143 0.21925 C -0.17049 0.21925 -0.24271 0.1272 -0.24271 0.01457 C -0.24271 -0.09828 -0.17049 -0.18987 -0.08143 -0.18987 Z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FTSP - GTSP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44</a:t>
            </a:fld>
            <a:endParaRPr lang="tr-TR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901" y="2071678"/>
            <a:ext cx="3960000" cy="69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9191" y="2077620"/>
            <a:ext cx="3960000" cy="69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uppieren 8"/>
          <p:cNvGrpSpPr/>
          <p:nvPr/>
        </p:nvGrpSpPr>
        <p:grpSpPr>
          <a:xfrm>
            <a:off x="285720" y="2912955"/>
            <a:ext cx="8537069" cy="3237189"/>
            <a:chOff x="611156" y="3208333"/>
            <a:chExt cx="8537069" cy="3237189"/>
          </a:xfrm>
        </p:grpSpPr>
        <p:pic>
          <p:nvPicPr>
            <p:cNvPr id="9" name="Grafik 10" descr="ftsp_ring_network_error.eps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156" y="3565523"/>
              <a:ext cx="4036475" cy="2879999"/>
            </a:xfrm>
            <a:prstGeom prst="rect">
              <a:avLst/>
            </a:prstGeom>
          </p:spPr>
        </p:pic>
        <p:pic>
          <p:nvPicPr>
            <p:cNvPr id="10" name="Grafik 11" descr="gradient_ring_network_error.eps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1750" y="3565523"/>
              <a:ext cx="4036475" cy="2879999"/>
            </a:xfrm>
            <a:prstGeom prst="rect">
              <a:avLst/>
            </a:prstGeom>
          </p:spPr>
        </p:pic>
        <p:sp>
          <p:nvSpPr>
            <p:cNvPr id="11" name="Textfeld 12"/>
            <p:cNvSpPr txBox="1"/>
            <p:nvPr/>
          </p:nvSpPr>
          <p:spPr>
            <a:xfrm>
              <a:off x="2316424" y="3208333"/>
              <a:ext cx="625941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mtClean="0">
                  <a:latin typeface="+mj-lt"/>
                </a:rPr>
                <a:t>FTSP</a:t>
              </a:r>
              <a:endParaRPr lang="en-US">
                <a:latin typeface="+mj-lt"/>
              </a:endParaRPr>
            </a:p>
          </p:txBody>
        </p:sp>
        <p:sp>
          <p:nvSpPr>
            <p:cNvPr id="12" name="Textfeld 13"/>
            <p:cNvSpPr txBox="1"/>
            <p:nvPr/>
          </p:nvSpPr>
          <p:spPr>
            <a:xfrm>
              <a:off x="6797557" y="3208333"/>
              <a:ext cx="664862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mtClean="0">
                  <a:latin typeface="+mj-lt"/>
                </a:rPr>
                <a:t>GTSP</a:t>
              </a:r>
              <a:endParaRPr lang="en-US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 Problem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45</a:t>
            </a:fld>
            <a:endParaRPr lang="tr-TR"/>
          </a:p>
        </p:txBody>
      </p:sp>
      <p:pic>
        <p:nvPicPr>
          <p:cNvPr id="8" name="5 İçerik Yer Tutucusu" descr="gradientApp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640" y="3500438"/>
            <a:ext cx="7791450" cy="2247900"/>
          </a:xfrm>
          <a:prstGeom prst="rect">
            <a:avLst/>
          </a:prstGeom>
        </p:spPr>
      </p:pic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GTSP’de</a:t>
            </a:r>
            <a:r>
              <a:rPr lang="tr-TR" dirty="0" smtClean="0"/>
              <a:t> dayanak düğümü yok. Tüm düğümler komşularına </a:t>
            </a:r>
            <a:r>
              <a:rPr lang="tr-TR" dirty="0" err="1" smtClean="0"/>
              <a:t>eşzamanlanıyorlar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GTSP ile dışsal </a:t>
            </a:r>
            <a:r>
              <a:rPr lang="tr-TR" dirty="0" err="1" smtClean="0"/>
              <a:t>eşzamanlama</a:t>
            </a:r>
            <a:r>
              <a:rPr lang="tr-TR" dirty="0" smtClean="0"/>
              <a:t> nasıl sağlanacak? (</a:t>
            </a:r>
            <a:r>
              <a:rPr lang="tr-TR" dirty="0" err="1" smtClean="0"/>
              <a:t>Schmid</a:t>
            </a:r>
            <a:r>
              <a:rPr lang="tr-TR" dirty="0" smtClean="0"/>
              <a:t> et. al. 2009)</a:t>
            </a:r>
          </a:p>
          <a:p>
            <a:pPr lvl="1"/>
            <a:r>
              <a:rPr lang="tr-TR" dirty="0" smtClean="0"/>
              <a:t>Yerel saat farkı da aynı zamanda nasıl </a:t>
            </a:r>
          </a:p>
          <a:p>
            <a:pPr lvl="1">
              <a:buNone/>
            </a:pPr>
            <a:r>
              <a:rPr lang="tr-TR" dirty="0" err="1" smtClean="0"/>
              <a:t>eniyilenecek</a:t>
            </a:r>
            <a:r>
              <a:rPr lang="tr-TR" dirty="0" smtClean="0"/>
              <a:t>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Dışsal Meyilli Saat </a:t>
            </a:r>
            <a:r>
              <a:rPr lang="tr-TR" dirty="0" err="1" smtClean="0"/>
              <a:t>Eşzamanlama</a:t>
            </a:r>
            <a:r>
              <a:rPr lang="tr-TR" dirty="0" smtClean="0"/>
              <a:t> Protokolü (DMSEP) -I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Kablosuz Algılayıcı Ağlarında Saat </a:t>
            </a:r>
            <a:r>
              <a:rPr lang="tr-TR" dirty="0" err="1" smtClean="0"/>
              <a:t>Eşzamanlaması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46</a:t>
            </a:fld>
            <a:endParaRPr lang="tr-TR"/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214280" y="2214554"/>
          <a:ext cx="87154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  <a:gridCol w="1714512"/>
                <a:gridCol w="1428760"/>
                <a:gridCol w="2214578"/>
                <a:gridCol w="1714512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Mantıksal Saat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Donanım Saati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aseline="0" dirty="0" smtClean="0"/>
                        <a:t>Hız Çarpanı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Kökün  Hız Çarpanı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Kök Öteleme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Metin kutusu"/>
          <p:cNvSpPr txBox="1"/>
          <p:nvPr/>
        </p:nvSpPr>
        <p:spPr>
          <a:xfrm>
            <a:off x="285720" y="178592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Mesaj Yapısı</a:t>
            </a:r>
            <a:endParaRPr lang="tr-TR" dirty="0"/>
          </a:p>
        </p:txBody>
      </p:sp>
      <p:sp>
        <p:nvSpPr>
          <p:cNvPr id="9" name="8 Sağ Ayraç"/>
          <p:cNvSpPr/>
          <p:nvPr/>
        </p:nvSpPr>
        <p:spPr>
          <a:xfrm rot="5400000">
            <a:off x="2274580" y="631514"/>
            <a:ext cx="678282" cy="4773814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>
            <a:off x="500034" y="3714752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FF0000"/>
                </a:solidFill>
              </a:rPr>
              <a:t>GTSP’deki</a:t>
            </a:r>
            <a:r>
              <a:rPr lang="tr-TR" b="1" dirty="0" smtClean="0">
                <a:solidFill>
                  <a:srgbClr val="FF0000"/>
                </a:solidFill>
              </a:rPr>
              <a:t> uzlaşım algoritması için gerekli</a:t>
            </a:r>
          </a:p>
        </p:txBody>
      </p:sp>
      <p:sp>
        <p:nvSpPr>
          <p:cNvPr id="12" name="11 Sağ Ayraç"/>
          <p:cNvSpPr/>
          <p:nvPr/>
        </p:nvSpPr>
        <p:spPr>
          <a:xfrm rot="5400000">
            <a:off x="6715140" y="1214422"/>
            <a:ext cx="571504" cy="385765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Metin kutusu"/>
          <p:cNvSpPr txBox="1"/>
          <p:nvPr/>
        </p:nvSpPr>
        <p:spPr>
          <a:xfrm>
            <a:off x="5273848" y="3750092"/>
            <a:ext cx="346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Dışsal </a:t>
            </a:r>
            <a:r>
              <a:rPr lang="tr-TR" b="1" dirty="0" err="1" smtClean="0">
                <a:solidFill>
                  <a:srgbClr val="FF0000"/>
                </a:solidFill>
              </a:rPr>
              <a:t>eşzamanlama</a:t>
            </a:r>
            <a:r>
              <a:rPr lang="tr-TR" b="1" dirty="0" smtClean="0">
                <a:solidFill>
                  <a:srgbClr val="FF0000"/>
                </a:solidFill>
              </a:rPr>
              <a:t> için gerekli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550861" y="4286256"/>
          <a:ext cx="3878263" cy="1052512"/>
        </p:xfrm>
        <a:graphic>
          <a:graphicData uri="http://schemas.openxmlformats.org/presentationml/2006/ole">
            <p:oleObj spid="_x0000_s39938" name="Denklem" r:id="rId3" imgW="1688760" imgH="457200" progId="Equation.3">
              <p:embed/>
            </p:oleObj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645150" y="4462463"/>
          <a:ext cx="2303463" cy="555625"/>
        </p:xfrm>
        <a:graphic>
          <a:graphicData uri="http://schemas.openxmlformats.org/presentationml/2006/ole">
            <p:oleObj spid="_x0000_s39939" name="Denklem" r:id="rId4" imgW="1002960" imgH="241200" progId="Equation.3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5834075" y="2587623"/>
          <a:ext cx="523875" cy="555625"/>
        </p:xfrm>
        <a:graphic>
          <a:graphicData uri="http://schemas.openxmlformats.org/presentationml/2006/ole">
            <p:oleObj spid="_x0000_s39940" name="Denklem" r:id="rId5" imgW="228600" imgH="241200" progId="Equation.3">
              <p:embed/>
            </p:oleObj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7859740" y="2571744"/>
          <a:ext cx="641350" cy="525463"/>
        </p:xfrm>
        <a:graphic>
          <a:graphicData uri="http://schemas.openxmlformats.org/presentationml/2006/ole">
            <p:oleObj spid="_x0000_s39941" name="Denklem" r:id="rId6" imgW="279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2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284146">
            <a:off x="6183886" y="2183367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Dışsal Meyilli Saat </a:t>
            </a:r>
            <a:r>
              <a:rPr lang="tr-TR" dirty="0" err="1" smtClean="0"/>
              <a:t>Eşzamanlama</a:t>
            </a:r>
            <a:r>
              <a:rPr lang="tr-TR" dirty="0" smtClean="0"/>
              <a:t> Protokolü (DMSEP) - II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Kablosuz Algılayıcı Ağlarında Saat </a:t>
            </a:r>
            <a:r>
              <a:rPr lang="tr-TR" dirty="0" err="1" smtClean="0"/>
              <a:t>Eşzamanlaması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47</a:t>
            </a:fld>
            <a:endParaRPr lang="tr-TR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285852" y="2143116"/>
            <a:ext cx="1643074" cy="45719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11 Oval"/>
          <p:cNvSpPr/>
          <p:nvPr/>
        </p:nvSpPr>
        <p:spPr>
          <a:xfrm>
            <a:off x="3000364" y="192880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14" name="13 Oval"/>
          <p:cNvSpPr/>
          <p:nvPr/>
        </p:nvSpPr>
        <p:spPr>
          <a:xfrm>
            <a:off x="5500694" y="235743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15" name="14 Oval"/>
          <p:cNvSpPr/>
          <p:nvPr/>
        </p:nvSpPr>
        <p:spPr>
          <a:xfrm>
            <a:off x="857224" y="1857364"/>
            <a:ext cx="571504" cy="57150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pic>
        <p:nvPicPr>
          <p:cNvPr id="18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428736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714744" y="2285992"/>
            <a:ext cx="1643074" cy="214314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73133">
            <a:off x="3643306" y="1500174"/>
            <a:ext cx="785818" cy="7858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" name="36 Oval"/>
          <p:cNvSpPr/>
          <p:nvPr/>
        </p:nvSpPr>
        <p:spPr>
          <a:xfrm>
            <a:off x="7572396" y="392906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</a:t>
            </a:r>
            <a:endParaRPr lang="tr-TR" dirty="0"/>
          </a:p>
        </p:txBody>
      </p:sp>
      <p:sp>
        <p:nvSpPr>
          <p:cNvPr id="40" name="Line 14"/>
          <p:cNvSpPr>
            <a:spLocks noChangeShapeType="1"/>
          </p:cNvSpPr>
          <p:nvPr/>
        </p:nvSpPr>
        <p:spPr bwMode="auto">
          <a:xfrm>
            <a:off x="6143636" y="2857496"/>
            <a:ext cx="1428760" cy="1071570"/>
          </a:xfrm>
          <a:prstGeom prst="line">
            <a:avLst/>
          </a:prstGeom>
          <a:ln>
            <a:prstDash val="dash"/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47 Sağ Ok"/>
          <p:cNvSpPr/>
          <p:nvPr/>
        </p:nvSpPr>
        <p:spPr>
          <a:xfrm>
            <a:off x="500034" y="2928934"/>
            <a:ext cx="1285884" cy="50006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642938" y="2500306"/>
          <a:ext cx="523875" cy="555625"/>
        </p:xfrm>
        <a:graphic>
          <a:graphicData uri="http://schemas.openxmlformats.org/presentationml/2006/ole">
            <p:oleObj spid="_x0000_s37904" name="Denklem" r:id="rId4" imgW="228600" imgH="241200" progId="Equation.3">
              <p:embed/>
            </p:oleObj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1143000" y="2500306"/>
          <a:ext cx="641350" cy="525463"/>
        </p:xfrm>
        <a:graphic>
          <a:graphicData uri="http://schemas.openxmlformats.org/presentationml/2006/ole">
            <p:oleObj spid="_x0000_s37905" name="Denklem" r:id="rId5" imgW="279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16397 C 0.08785 -0.16397 0.15851 -0.06776 0.15851 0.05088 C 0.15851 0.16952 0.08785 0.26596 0.00087 0.26596 C -0.08594 0.26596 -0.15642 0.16952 -0.15642 0.05088 C -0.15642 -0.06776 -0.08594 -0.16397 0.00087 -0.16397 Z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7118 -0.14292 C 0.01771 -0.14292 0.09028 -0.04718 0.09028 0.07077 C 0.09028 0.18848 0.01771 0.28446 -0.07118 0.28446 C -0.16024 0.28446 -0.23264 0.18848 -0.23264 0.07077 C -0.23264 -0.04718 -0.16024 -0.14292 -0.07118 -0.14292 Z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8143 -0.18987 C 0.00764 -0.18987 0.08021 -0.09828 0.08021 0.01457 C 0.08021 0.1272 0.00764 0.21925 -0.08143 0.21925 C -0.17049 0.21925 -0.24271 0.1272 -0.24271 0.01457 C -0.24271 -0.09828 -0.17049 -0.18987 -0.08143 -0.18987 Z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14616E-6 L 0.31962 2.14616E-6 C 0.46285 2.14616E-6 0.63923 0.06128 0.63923 0.11147 L 0.63923 0.22294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" y="1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7521E-6 L 0.31962 2.77521E-6 C 0.46285 2.77521E-6 0.63924 0.06128 0.63924 0.11147 L 0.63924 0.22294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" y="11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50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961E-6 L 0.31962 4.81961E-6 C 0.46285 4.81961E-6 0.63924 0.06128 0.63924 0.11147 L 0.63924 0.22294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GTSP - DMSEP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48</a:t>
            </a:fld>
            <a:endParaRPr lang="tr-TR"/>
          </a:p>
        </p:txBody>
      </p:sp>
      <p:pic>
        <p:nvPicPr>
          <p:cNvPr id="6" name="5 Resim" descr="comparison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000240"/>
            <a:ext cx="9144000" cy="3435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Deneyler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49</a:t>
            </a:fld>
            <a:endParaRPr lang="tr-TR"/>
          </a:p>
        </p:txBody>
      </p:sp>
      <p:pic>
        <p:nvPicPr>
          <p:cNvPr id="6" name="5 İçerik Yer Tutucusu" descr="topology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93825" y="1752600"/>
            <a:ext cx="65913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Hattındaki Belirsizlikler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6" name="5 İçerik Yer Tutucusu" descr="message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76" y="2143116"/>
            <a:ext cx="8858280" cy="3286148"/>
          </a:xfrm>
        </p:spPr>
      </p:pic>
      <p:pic>
        <p:nvPicPr>
          <p:cNvPr id="7" name="Picture 2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282820"/>
            <a:ext cx="360363" cy="360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5458 C 0.03472 0.05481 0.23767 0.03168 0.30243 0.05458 C 0.36718 0.07748 0.30937 0.1642 0.36996 0.19149 C 0.43055 0.21878 0.60416 0.2123 0.66579 0.2178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50</a:t>
            </a:fld>
            <a:endParaRPr lang="tr-TR"/>
          </a:p>
        </p:txBody>
      </p:sp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9" y="-24"/>
            <a:ext cx="4143366" cy="2237418"/>
          </a:xfrm>
          <a:prstGeom prst="rect">
            <a:avLst/>
          </a:prstGeom>
        </p:spPr>
      </p:pic>
      <p:pic>
        <p:nvPicPr>
          <p:cNvPr id="15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9" y="2285992"/>
            <a:ext cx="4143366" cy="2237418"/>
          </a:xfrm>
          <a:prstGeom prst="rect">
            <a:avLst/>
          </a:prstGeom>
        </p:spPr>
      </p:pic>
      <p:pic>
        <p:nvPicPr>
          <p:cNvPr id="16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3" y="4572008"/>
            <a:ext cx="4143366" cy="2237418"/>
          </a:xfrm>
          <a:prstGeom prst="rect">
            <a:avLst/>
          </a:prstGeom>
        </p:spPr>
      </p:pic>
      <p:pic>
        <p:nvPicPr>
          <p:cNvPr id="17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789" y="-24"/>
            <a:ext cx="4143366" cy="2237418"/>
          </a:xfrm>
          <a:prstGeom prst="rect">
            <a:avLst/>
          </a:prstGeom>
        </p:spPr>
      </p:pic>
      <p:pic>
        <p:nvPicPr>
          <p:cNvPr id="18" name="5 İçerik Yer Tutucusu" descr="ftsp_glob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7789" y="2285992"/>
            <a:ext cx="4143366" cy="2237418"/>
          </a:xfrm>
          <a:prstGeom prst="rect">
            <a:avLst/>
          </a:prstGeom>
        </p:spPr>
      </p:pic>
      <p:pic>
        <p:nvPicPr>
          <p:cNvPr id="19" name="5 İçerik Yer Tutucusu" descr="ftsp_glob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7753" y="4572008"/>
            <a:ext cx="4143366" cy="2237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51</a:t>
            </a:fld>
            <a:endParaRPr lang="tr-TR"/>
          </a:p>
        </p:txBody>
      </p:sp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9" y="-24"/>
            <a:ext cx="4143366" cy="2237417"/>
          </a:xfrm>
          <a:prstGeom prst="rect">
            <a:avLst/>
          </a:prstGeom>
        </p:spPr>
      </p:pic>
      <p:pic>
        <p:nvPicPr>
          <p:cNvPr id="15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9" y="2285992"/>
            <a:ext cx="4143366" cy="2237417"/>
          </a:xfrm>
          <a:prstGeom prst="rect">
            <a:avLst/>
          </a:prstGeom>
        </p:spPr>
      </p:pic>
      <p:pic>
        <p:nvPicPr>
          <p:cNvPr id="16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3" y="4572008"/>
            <a:ext cx="4143366" cy="2237417"/>
          </a:xfrm>
          <a:prstGeom prst="rect">
            <a:avLst/>
          </a:prstGeom>
        </p:spPr>
      </p:pic>
      <p:pic>
        <p:nvPicPr>
          <p:cNvPr id="17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789" y="-24"/>
            <a:ext cx="4143366" cy="2237417"/>
          </a:xfrm>
          <a:prstGeom prst="rect">
            <a:avLst/>
          </a:prstGeom>
        </p:spPr>
      </p:pic>
      <p:pic>
        <p:nvPicPr>
          <p:cNvPr id="18" name="5 İçerik Yer Tutucusu" descr="ftsp_glob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7789" y="2285992"/>
            <a:ext cx="4143366" cy="2237417"/>
          </a:xfrm>
          <a:prstGeom prst="rect">
            <a:avLst/>
          </a:prstGeom>
        </p:spPr>
      </p:pic>
      <p:pic>
        <p:nvPicPr>
          <p:cNvPr id="19" name="5 İçerik Yer Tutucusu" descr="ftsp_glob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7753" y="4572008"/>
            <a:ext cx="4143366" cy="2237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52</a:t>
            </a:fld>
            <a:endParaRPr lang="tr-TR"/>
          </a:p>
        </p:txBody>
      </p:sp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9" y="-24"/>
            <a:ext cx="4143366" cy="2237417"/>
          </a:xfrm>
          <a:prstGeom prst="rect">
            <a:avLst/>
          </a:prstGeom>
        </p:spPr>
      </p:pic>
      <p:pic>
        <p:nvPicPr>
          <p:cNvPr id="15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9" y="2285992"/>
            <a:ext cx="4143366" cy="2237417"/>
          </a:xfrm>
          <a:prstGeom prst="rect">
            <a:avLst/>
          </a:prstGeom>
        </p:spPr>
      </p:pic>
      <p:pic>
        <p:nvPicPr>
          <p:cNvPr id="16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3" y="4572008"/>
            <a:ext cx="4143366" cy="2237417"/>
          </a:xfrm>
          <a:prstGeom prst="rect">
            <a:avLst/>
          </a:prstGeom>
        </p:spPr>
      </p:pic>
      <p:pic>
        <p:nvPicPr>
          <p:cNvPr id="17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789" y="8263"/>
            <a:ext cx="4143366" cy="2220844"/>
          </a:xfrm>
          <a:prstGeom prst="rect">
            <a:avLst/>
          </a:prstGeom>
        </p:spPr>
      </p:pic>
      <p:pic>
        <p:nvPicPr>
          <p:cNvPr id="18" name="5 İçerik Yer Tutucusu" descr="ftsp_glob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7789" y="2285992"/>
            <a:ext cx="4143366" cy="2237417"/>
          </a:xfrm>
          <a:prstGeom prst="rect">
            <a:avLst/>
          </a:prstGeom>
        </p:spPr>
      </p:pic>
      <p:pic>
        <p:nvPicPr>
          <p:cNvPr id="19" name="5 İçerik Yer Tutucusu" descr="ftsp_glob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7753" y="4572008"/>
            <a:ext cx="4143366" cy="2237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53</a:t>
            </a:fld>
            <a:endParaRPr lang="tr-TR"/>
          </a:p>
        </p:txBody>
      </p:sp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20" y="-24"/>
            <a:ext cx="4143364" cy="2237417"/>
          </a:xfrm>
          <a:prstGeom prst="rect">
            <a:avLst/>
          </a:prstGeom>
        </p:spPr>
      </p:pic>
      <p:pic>
        <p:nvPicPr>
          <p:cNvPr id="15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20" y="2285992"/>
            <a:ext cx="4143364" cy="2237417"/>
          </a:xfrm>
          <a:prstGeom prst="rect">
            <a:avLst/>
          </a:prstGeom>
        </p:spPr>
      </p:pic>
      <p:pic>
        <p:nvPicPr>
          <p:cNvPr id="16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84" y="4572008"/>
            <a:ext cx="4143364" cy="2237417"/>
          </a:xfrm>
          <a:prstGeom prst="rect">
            <a:avLst/>
          </a:prstGeom>
        </p:spPr>
      </p:pic>
      <p:pic>
        <p:nvPicPr>
          <p:cNvPr id="17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790" y="-24"/>
            <a:ext cx="4143364" cy="2237417"/>
          </a:xfrm>
          <a:prstGeom prst="rect">
            <a:avLst/>
          </a:prstGeom>
        </p:spPr>
      </p:pic>
      <p:pic>
        <p:nvPicPr>
          <p:cNvPr id="18" name="5 İçerik Yer Tutucusu" descr="ftsp_glob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7790" y="2285992"/>
            <a:ext cx="4143364" cy="2237417"/>
          </a:xfrm>
          <a:prstGeom prst="rect">
            <a:avLst/>
          </a:prstGeom>
        </p:spPr>
      </p:pic>
      <p:pic>
        <p:nvPicPr>
          <p:cNvPr id="19" name="5 İçerik Yer Tutucusu" descr="ftsp_globa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7754" y="4572008"/>
            <a:ext cx="4143364" cy="2237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54</a:t>
            </a:fld>
            <a:endParaRPr lang="tr-TR"/>
          </a:p>
        </p:txBody>
      </p:sp>
      <p:pic>
        <p:nvPicPr>
          <p:cNvPr id="8" name="5 İçerik Yer Tutucusu" descr="ftsp_glob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20" y="977269"/>
            <a:ext cx="4143364" cy="2237416"/>
          </a:xfrm>
          <a:prstGeom prst="rect">
            <a:avLst/>
          </a:prstGeom>
        </p:spPr>
      </p:pic>
      <p:pic>
        <p:nvPicPr>
          <p:cNvPr id="15" name="5 İçerik Yer Tutucusu" descr="ftsp_glob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20" y="3263285"/>
            <a:ext cx="4143364" cy="2237416"/>
          </a:xfrm>
          <a:prstGeom prst="rect">
            <a:avLst/>
          </a:prstGeom>
        </p:spPr>
      </p:pic>
      <p:pic>
        <p:nvPicPr>
          <p:cNvPr id="17" name="5 İçerik Yer Tutucusu" descr="ftsp_glob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790" y="977269"/>
            <a:ext cx="4143364" cy="2237416"/>
          </a:xfrm>
          <a:prstGeom prst="rect">
            <a:avLst/>
          </a:prstGeom>
        </p:spPr>
      </p:pic>
      <p:pic>
        <p:nvPicPr>
          <p:cNvPr id="18" name="5 İçerik Yer Tutucusu" descr="ftsp_globa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7790" y="3263285"/>
            <a:ext cx="4143364" cy="2237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Deneysel Sonuçların Özeti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55</a:t>
            </a:fld>
            <a:endParaRPr lang="tr-TR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819" y="1571612"/>
            <a:ext cx="7290519" cy="418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Benzetim Sonuçları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56</a:t>
            </a:fld>
            <a:endParaRPr lang="tr-TR"/>
          </a:p>
        </p:txBody>
      </p:sp>
      <p:pic>
        <p:nvPicPr>
          <p:cNvPr id="6" name="5 İçerik Yer Tutucusu" descr="gradient_sim_lin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-32" y="2643182"/>
            <a:ext cx="4506524" cy="2433523"/>
          </a:xfrm>
        </p:spPr>
      </p:pic>
      <p:pic>
        <p:nvPicPr>
          <p:cNvPr id="7" name="5 İçerik Yer Tutucusu" descr="gradient_sim_li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643182"/>
            <a:ext cx="4506523" cy="2433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Sonuçlar ve Yorumlar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57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Birbirine komşu düğümler arasında sıkı </a:t>
            </a:r>
            <a:r>
              <a:rPr lang="tr-TR" dirty="0" err="1" smtClean="0"/>
              <a:t>eşzamanlama</a:t>
            </a:r>
            <a:r>
              <a:rPr lang="tr-TR" dirty="0" smtClean="0"/>
              <a:t> sağlarken, bu düğümleri aynı zamanda bir dayanak düğümüne de </a:t>
            </a:r>
            <a:r>
              <a:rPr lang="tr-TR" dirty="0" err="1" smtClean="0"/>
              <a:t>eşzamanlayan</a:t>
            </a:r>
            <a:r>
              <a:rPr lang="tr-TR" dirty="0" smtClean="0"/>
              <a:t> DMSEP</a:t>
            </a:r>
          </a:p>
          <a:p>
            <a:r>
              <a:rPr lang="tr-TR" dirty="0" smtClean="0"/>
              <a:t>Uzlaşım için geçen zaman uzun</a:t>
            </a:r>
          </a:p>
          <a:p>
            <a:pPr lvl="1"/>
            <a:r>
              <a:rPr lang="tr-TR" dirty="0" smtClean="0"/>
              <a:t>20 algılayıcı, doğrusal ilinge  --- 10000 saniye (2.5 saat)</a:t>
            </a:r>
          </a:p>
          <a:p>
            <a:r>
              <a:rPr lang="tr-TR" dirty="0" smtClean="0"/>
              <a:t>Sabit dayanak düğümü</a:t>
            </a:r>
          </a:p>
          <a:p>
            <a:r>
              <a:rPr lang="tr-TR" dirty="0" smtClean="0"/>
              <a:t>Komşular </a:t>
            </a:r>
            <a:r>
              <a:rPr lang="tr-TR" smtClean="0"/>
              <a:t>nasıl seçilecek?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400" dirty="0" smtClean="0"/>
              <a:t>OPTİMAL MEYİLLİ SAAT EŞZAMANLAMA ALGORİTMALARININ GERÇEKLEŞTİRİMLERİNİ KOLAYLAŞTIRMAK ÜZERİNE BİR ÇALIŞMA</a:t>
            </a:r>
            <a:endParaRPr lang="tr-TR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58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Teorik Çalışmalar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59</a:t>
            </a:fld>
            <a:endParaRPr lang="tr-TR"/>
          </a:p>
        </p:txBody>
      </p:sp>
      <p:sp>
        <p:nvSpPr>
          <p:cNvPr id="7" name="Right Arrow 3"/>
          <p:cNvSpPr/>
          <p:nvPr/>
        </p:nvSpPr>
        <p:spPr bwMode="auto">
          <a:xfrm>
            <a:off x="56307" y="2571744"/>
            <a:ext cx="9087693" cy="1928826"/>
          </a:xfrm>
          <a:prstGeom prst="rightArrow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de-CH" sz="1800" i="1" dirty="0" smtClean="0">
                <a:latin typeface="+mj-lt"/>
              </a:rPr>
              <a:t>					</a:t>
            </a:r>
            <a:r>
              <a:rPr kumimoji="0" lang="de-CH" sz="18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				</a:t>
            </a: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71406" y="3302004"/>
          <a:ext cx="1020762" cy="409575"/>
        </p:xfrm>
        <a:graphic>
          <a:graphicData uri="http://schemas.openxmlformats.org/presentationml/2006/ole">
            <p:oleObj spid="_x0000_s64514" name="Denklem" r:id="rId3" imgW="444240" imgH="177480" progId="Equation.3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571604" y="3313117"/>
          <a:ext cx="758825" cy="409575"/>
        </p:xfrm>
        <a:graphic>
          <a:graphicData uri="http://schemas.openxmlformats.org/presentationml/2006/ole">
            <p:oleObj spid="_x0000_s64515" name="Denklem" r:id="rId4" imgW="330120" imgH="177480" progId="Equation.3">
              <p:embed/>
            </p:oleObj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786050" y="3035304"/>
          <a:ext cx="1430338" cy="965200"/>
        </p:xfrm>
        <a:graphic>
          <a:graphicData uri="http://schemas.openxmlformats.org/presentationml/2006/ole">
            <p:oleObj spid="_x0000_s64516" name="Denklem" r:id="rId5" imgW="622080" imgH="419040" progId="Equation.3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4857752" y="3262313"/>
          <a:ext cx="641350" cy="496887"/>
        </p:xfrm>
        <a:graphic>
          <a:graphicData uri="http://schemas.openxmlformats.org/presentationml/2006/ole">
            <p:oleObj spid="_x0000_s64517" name="Denklem" r:id="rId6" imgW="279360" imgH="215640" progId="Equation.3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6269056" y="3317878"/>
          <a:ext cx="874712" cy="468312"/>
        </p:xfrm>
        <a:graphic>
          <a:graphicData uri="http://schemas.openxmlformats.org/presentationml/2006/ole">
            <p:oleObj spid="_x0000_s64518" name="Denklem" r:id="rId7" imgW="380880" imgH="203040" progId="Equation.3">
              <p:embed/>
            </p:oleObj>
          </a:graphicData>
        </a:graphic>
      </p:graphicFrame>
      <p:sp>
        <p:nvSpPr>
          <p:cNvPr id="14" name="Abgerundete rechteckige Legende 7"/>
          <p:cNvSpPr/>
          <p:nvPr/>
        </p:nvSpPr>
        <p:spPr bwMode="auto">
          <a:xfrm>
            <a:off x="0" y="2214554"/>
            <a:ext cx="2357422" cy="285751"/>
          </a:xfrm>
          <a:prstGeom prst="wedgeRoundRectCallout">
            <a:avLst>
              <a:gd name="adj1" fmla="val -33096"/>
              <a:gd name="adj2" fmla="val 337981"/>
              <a:gd name="adj3" fmla="val 16667"/>
            </a:avLst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600" dirty="0" smtClean="0">
                <a:latin typeface="+mj-lt"/>
              </a:rPr>
              <a:t>[</a:t>
            </a:r>
            <a:r>
              <a:rPr lang="tr-TR" sz="1600" dirty="0" err="1" smtClean="0">
                <a:latin typeface="+mj-lt"/>
              </a:rPr>
              <a:t>Lundelius</a:t>
            </a:r>
            <a:r>
              <a:rPr lang="tr-TR" sz="1600" dirty="0" smtClean="0">
                <a:latin typeface="+mj-lt"/>
              </a:rPr>
              <a:t> </a:t>
            </a:r>
            <a:r>
              <a:rPr lang="en-GB" sz="1600" dirty="0" smtClean="0">
                <a:latin typeface="+mj-lt"/>
              </a:rPr>
              <a:t> &amp; Lynch, </a:t>
            </a:r>
            <a:r>
              <a:rPr lang="tr-TR" sz="1600" dirty="0" smtClean="0">
                <a:latin typeface="+mj-lt"/>
              </a:rPr>
              <a:t>1984</a:t>
            </a:r>
            <a:r>
              <a:rPr lang="en-GB" sz="1600" dirty="0" smtClean="0">
                <a:latin typeface="+mj-lt"/>
              </a:rPr>
              <a:t>]</a:t>
            </a:r>
            <a:endParaRPr lang="en-US" sz="1600" dirty="0" smtClean="0">
              <a:latin typeface="+mj-lt"/>
            </a:endParaRPr>
          </a:p>
        </p:txBody>
      </p:sp>
      <p:sp>
        <p:nvSpPr>
          <p:cNvPr id="15" name="Abgerundete rechteckige Legende 7"/>
          <p:cNvSpPr/>
          <p:nvPr/>
        </p:nvSpPr>
        <p:spPr bwMode="auto">
          <a:xfrm>
            <a:off x="4071934" y="1643050"/>
            <a:ext cx="2500330" cy="580191"/>
          </a:xfrm>
          <a:prstGeom prst="wedgeRoundRectCallout">
            <a:avLst>
              <a:gd name="adj1" fmla="val -51859"/>
              <a:gd name="adj2" fmla="val 233725"/>
              <a:gd name="adj3" fmla="val 16667"/>
            </a:avLst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tr-TR" sz="1600" dirty="0" smtClean="0">
                <a:latin typeface="+mj-lt"/>
              </a:rPr>
              <a:t>Meyilli Saat </a:t>
            </a:r>
            <a:r>
              <a:rPr lang="tr-TR" sz="1600" dirty="0" err="1" smtClean="0">
                <a:latin typeface="+mj-lt"/>
              </a:rPr>
              <a:t>Eşzamanlaması</a:t>
            </a:r>
            <a:r>
              <a:rPr lang="en-GB" sz="1600" i="1" dirty="0" smtClean="0">
                <a:latin typeface="+mj-lt"/>
              </a:rPr>
              <a:t/>
            </a:r>
            <a:br>
              <a:rPr lang="en-GB" sz="1600" i="1" dirty="0" smtClean="0">
                <a:latin typeface="+mj-lt"/>
              </a:rPr>
            </a:br>
            <a:r>
              <a:rPr lang="en-GB" sz="1600" dirty="0" smtClean="0">
                <a:latin typeface="+mj-lt"/>
              </a:rPr>
              <a:t>[Fan &amp; Lynch, PODC 2004]</a:t>
            </a:r>
            <a:endParaRPr lang="en-US" sz="1600" dirty="0" smtClean="0">
              <a:latin typeface="+mj-lt"/>
            </a:endParaRPr>
          </a:p>
        </p:txBody>
      </p:sp>
      <p:sp>
        <p:nvSpPr>
          <p:cNvPr id="16" name="Abgerundete rechteckige Legende 7"/>
          <p:cNvSpPr/>
          <p:nvPr/>
        </p:nvSpPr>
        <p:spPr bwMode="auto">
          <a:xfrm>
            <a:off x="2000232" y="1714488"/>
            <a:ext cx="2029190" cy="285752"/>
          </a:xfrm>
          <a:prstGeom prst="wedgeRoundRectCallout">
            <a:avLst>
              <a:gd name="adj1" fmla="val -43390"/>
              <a:gd name="adj2" fmla="val 517374"/>
              <a:gd name="adj3" fmla="val 16667"/>
            </a:avLst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600" dirty="0" smtClean="0">
                <a:latin typeface="+mj-lt"/>
              </a:rPr>
              <a:t>[</a:t>
            </a:r>
            <a:r>
              <a:rPr lang="tr-TR" sz="1600" dirty="0" err="1" smtClean="0">
                <a:latin typeface="+mj-lt"/>
              </a:rPr>
              <a:t>Biaz</a:t>
            </a:r>
            <a:r>
              <a:rPr lang="en-GB" sz="1600" dirty="0" smtClean="0">
                <a:latin typeface="+mj-lt"/>
              </a:rPr>
              <a:t> &amp; </a:t>
            </a:r>
            <a:r>
              <a:rPr lang="tr-TR" sz="1600" dirty="0" err="1" smtClean="0">
                <a:latin typeface="+mj-lt"/>
              </a:rPr>
              <a:t>Welch</a:t>
            </a:r>
            <a:r>
              <a:rPr lang="en-GB" sz="1600" dirty="0" smtClean="0">
                <a:latin typeface="+mj-lt"/>
              </a:rPr>
              <a:t>, 200</a:t>
            </a:r>
            <a:r>
              <a:rPr lang="tr-TR" sz="1600" dirty="0" smtClean="0">
                <a:latin typeface="+mj-lt"/>
              </a:rPr>
              <a:t>1</a:t>
            </a:r>
            <a:r>
              <a:rPr lang="en-GB" sz="1600" dirty="0" smtClean="0">
                <a:latin typeface="+mj-lt"/>
              </a:rPr>
              <a:t>]</a:t>
            </a:r>
            <a:endParaRPr lang="en-US" sz="1600" dirty="0" smtClean="0">
              <a:latin typeface="+mj-lt"/>
            </a:endParaRPr>
          </a:p>
        </p:txBody>
      </p:sp>
      <p:sp>
        <p:nvSpPr>
          <p:cNvPr id="17" name="Abgerundete rechteckige Legende 7"/>
          <p:cNvSpPr/>
          <p:nvPr/>
        </p:nvSpPr>
        <p:spPr bwMode="auto">
          <a:xfrm>
            <a:off x="6623723" y="1643050"/>
            <a:ext cx="2520277" cy="580191"/>
          </a:xfrm>
          <a:prstGeom prst="wedgeRoundRectCallout">
            <a:avLst>
              <a:gd name="adj1" fmla="val -97959"/>
              <a:gd name="adj2" fmla="val 233850"/>
              <a:gd name="adj3" fmla="val 16667"/>
            </a:avLst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tr-TR" sz="1600" dirty="0" smtClean="0">
                <a:latin typeface="+mj-lt"/>
              </a:rPr>
              <a:t>İlk meyilli algoritma</a:t>
            </a:r>
            <a:r>
              <a:rPr lang="en-GB" sz="1600" dirty="0" smtClean="0">
                <a:latin typeface="+mj-lt"/>
              </a:rPr>
              <a:t/>
            </a:r>
            <a:br>
              <a:rPr lang="en-GB" sz="1600" dirty="0" smtClean="0">
                <a:latin typeface="+mj-lt"/>
              </a:rPr>
            </a:br>
            <a:r>
              <a:rPr lang="en-GB" sz="1600" dirty="0" smtClean="0">
                <a:latin typeface="+mj-lt"/>
              </a:rPr>
              <a:t>[Locher et al., DISC 2006]</a:t>
            </a:r>
            <a:endParaRPr lang="en-US" sz="1600" dirty="0" smtClean="0">
              <a:latin typeface="+mj-lt"/>
            </a:endParaRPr>
          </a:p>
        </p:txBody>
      </p:sp>
      <p:sp>
        <p:nvSpPr>
          <p:cNvPr id="18" name="Abgerundete rechteckige Legende 7"/>
          <p:cNvSpPr/>
          <p:nvPr/>
        </p:nvSpPr>
        <p:spPr bwMode="auto">
          <a:xfrm>
            <a:off x="60079" y="4286256"/>
            <a:ext cx="2725971" cy="785818"/>
          </a:xfrm>
          <a:prstGeom prst="wedgeRoundRectCallout">
            <a:avLst>
              <a:gd name="adj1" fmla="val 186293"/>
              <a:gd name="adj2" fmla="val -156632"/>
              <a:gd name="adj3" fmla="val 16667"/>
            </a:avLst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tr-TR" sz="1600" dirty="0" smtClean="0">
                <a:latin typeface="+mj-lt"/>
              </a:rPr>
              <a:t>Daha sıkı alt sınır ve Optimal</a:t>
            </a:r>
          </a:p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tr-TR" sz="1600" dirty="0" smtClean="0">
                <a:latin typeface="+mj-lt"/>
              </a:rPr>
              <a:t>Algoritma</a:t>
            </a:r>
            <a:r>
              <a:rPr lang="en-GB" sz="1600" dirty="0" smtClean="0">
                <a:latin typeface="+mj-lt"/>
              </a:rPr>
              <a:t/>
            </a:r>
            <a:br>
              <a:rPr lang="en-GB" sz="1600" dirty="0" smtClean="0">
                <a:latin typeface="+mj-lt"/>
              </a:rPr>
            </a:br>
            <a:r>
              <a:rPr lang="en-GB" sz="1600" dirty="0" smtClean="0">
                <a:latin typeface="+mj-lt"/>
              </a:rPr>
              <a:t>[Lenzen et al., PODC 2009]</a:t>
            </a:r>
            <a:endParaRPr lang="en-US" sz="1600" dirty="0" smtClean="0">
              <a:latin typeface="+mj-lt"/>
            </a:endParaRPr>
          </a:p>
        </p:txBody>
      </p:sp>
      <p:sp>
        <p:nvSpPr>
          <p:cNvPr id="19" name="Abgerundete rechteckige Legende 7"/>
          <p:cNvSpPr/>
          <p:nvPr/>
        </p:nvSpPr>
        <p:spPr bwMode="auto">
          <a:xfrm>
            <a:off x="3143241" y="4500570"/>
            <a:ext cx="1785950" cy="580191"/>
          </a:xfrm>
          <a:prstGeom prst="wedgeRoundRectCallout">
            <a:avLst>
              <a:gd name="adj1" fmla="val 143791"/>
              <a:gd name="adj2" fmla="val -191916"/>
              <a:gd name="adj3" fmla="val 16667"/>
            </a:avLst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tr-TR" sz="1600" dirty="0" smtClean="0">
                <a:latin typeface="+mj-lt"/>
              </a:rPr>
              <a:t>Optimal Algoritma</a:t>
            </a:r>
          </a:p>
          <a:p>
            <a:pPr algn="l" defTabSz="407526" hangingPunct="0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GB" sz="1600" dirty="0" smtClean="0">
                <a:latin typeface="+mj-lt"/>
              </a:rPr>
              <a:t>[</a:t>
            </a:r>
            <a:r>
              <a:rPr lang="tr-TR" sz="1600" dirty="0" err="1" smtClean="0">
                <a:latin typeface="+mj-lt"/>
              </a:rPr>
              <a:t>Kuhn</a:t>
            </a:r>
            <a:r>
              <a:rPr lang="en-GB" sz="1600" dirty="0" smtClean="0">
                <a:latin typeface="+mj-lt"/>
              </a:rPr>
              <a:t> et al., 2009]</a:t>
            </a:r>
            <a:endParaRPr lang="en-US" sz="16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Saat </a:t>
            </a:r>
            <a:r>
              <a:rPr lang="tr-TR" dirty="0" err="1" smtClean="0"/>
              <a:t>Eşzamanlamasının</a:t>
            </a:r>
            <a:r>
              <a:rPr lang="tr-TR" dirty="0" smtClean="0"/>
              <a:t> Önemi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Kablosuz Algılayıcı Ağlarında Saat </a:t>
            </a:r>
            <a:r>
              <a:rPr lang="tr-TR" dirty="0" err="1" smtClean="0"/>
              <a:t>Eşzamanlaması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  <p:cxnSp>
        <p:nvCxnSpPr>
          <p:cNvPr id="6" name="Straight Connector 77"/>
          <p:cNvCxnSpPr>
            <a:cxnSpLocks noChangeShapeType="1"/>
          </p:cNvCxnSpPr>
          <p:nvPr/>
        </p:nvCxnSpPr>
        <p:spPr bwMode="auto">
          <a:xfrm rot="5400000">
            <a:off x="4214136" y="4949834"/>
            <a:ext cx="45652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47"/>
          <p:cNvCxnSpPr>
            <a:cxnSpLocks noChangeShapeType="1"/>
          </p:cNvCxnSpPr>
          <p:nvPr/>
        </p:nvCxnSpPr>
        <p:spPr bwMode="auto">
          <a:xfrm rot="16200000" flipH="1">
            <a:off x="4028316" y="3273498"/>
            <a:ext cx="160000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46"/>
          <p:cNvCxnSpPr>
            <a:cxnSpLocks noChangeShapeType="1"/>
          </p:cNvCxnSpPr>
          <p:nvPr/>
        </p:nvCxnSpPr>
        <p:spPr bwMode="auto">
          <a:xfrm rot="5400000">
            <a:off x="3319897" y="3836597"/>
            <a:ext cx="4565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45"/>
          <p:cNvCxnSpPr>
            <a:cxnSpLocks noChangeShapeType="1"/>
          </p:cNvCxnSpPr>
          <p:nvPr/>
        </p:nvCxnSpPr>
        <p:spPr bwMode="auto">
          <a:xfrm rot="16200000" flipH="1">
            <a:off x="1111609" y="3400952"/>
            <a:ext cx="135950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5932800" y="2777366"/>
            <a:ext cx="2496852" cy="758960"/>
            <a:chOff x="6540500" y="3565525"/>
            <a:chExt cx="2357438" cy="836613"/>
          </a:xfrm>
        </p:grpSpPr>
        <p:sp>
          <p:nvSpPr>
            <p:cNvPr id="11" name="Rounded Rectangle 43"/>
            <p:cNvSpPr/>
            <p:nvPr/>
          </p:nvSpPr>
          <p:spPr bwMode="auto">
            <a:xfrm>
              <a:off x="6540500" y="3565525"/>
              <a:ext cx="2357438" cy="836613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tr-TR" sz="2500" dirty="0" smtClean="0">
                  <a:latin typeface="Calibri" pitchFamily="34" charset="0"/>
                  <a:cs typeface="Calibri" pitchFamily="34" charset="0"/>
                </a:rPr>
                <a:t>Çalışma Çevrimi</a:t>
              </a:r>
              <a:endParaRPr lang="en-US" sz="25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6843716" y="4187825"/>
              <a:ext cx="1785939" cy="77788"/>
              <a:chOff x="1754164" y="6494481"/>
              <a:chExt cx="3312000" cy="144000"/>
            </a:xfrm>
          </p:grpSpPr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2327288" y="6494481"/>
                <a:ext cx="539750" cy="141496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183056" y="6494481"/>
                <a:ext cx="539750" cy="141496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1754164" y="6637229"/>
                <a:ext cx="3312000" cy="1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cxnSp>
        <p:nvCxnSpPr>
          <p:cNvPr id="16" name="Straight Connector 48"/>
          <p:cNvCxnSpPr>
            <a:cxnSpLocks noChangeShapeType="1"/>
          </p:cNvCxnSpPr>
          <p:nvPr/>
        </p:nvCxnSpPr>
        <p:spPr bwMode="auto">
          <a:xfrm rot="5400000">
            <a:off x="6742773" y="3794833"/>
            <a:ext cx="518454" cy="144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2702881" y="2712560"/>
            <a:ext cx="1690560" cy="895774"/>
            <a:chOff x="2979738" y="3494088"/>
            <a:chExt cx="1863725" cy="987425"/>
          </a:xfrm>
        </p:grpSpPr>
        <p:sp>
          <p:nvSpPr>
            <p:cNvPr id="18" name="Rounded Rectangle 44"/>
            <p:cNvSpPr/>
            <p:nvPr/>
          </p:nvSpPr>
          <p:spPr bwMode="auto">
            <a:xfrm>
              <a:off x="2979738" y="3494088"/>
              <a:ext cx="1863725" cy="9874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500" dirty="0">
                  <a:latin typeface="Calibri" pitchFamily="34" charset="0"/>
                  <a:cs typeface="Calibri" pitchFamily="34" charset="0"/>
                </a:rPr>
                <a:t>TDMA</a:t>
              </a:r>
            </a:p>
          </p:txBody>
        </p:sp>
        <p:grpSp>
          <p:nvGrpSpPr>
            <p:cNvPr id="19" name="Group 3"/>
            <p:cNvGrpSpPr>
              <a:grpSpLocks/>
            </p:cNvGrpSpPr>
            <p:nvPr/>
          </p:nvGrpSpPr>
          <p:grpSpPr bwMode="auto">
            <a:xfrm>
              <a:off x="3013076" y="4137033"/>
              <a:ext cx="1758951" cy="165101"/>
              <a:chOff x="907" y="2699"/>
              <a:chExt cx="3628" cy="341"/>
            </a:xfrm>
          </p:grpSpPr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1020" y="2699"/>
                <a:ext cx="340" cy="113"/>
              </a:xfrm>
              <a:prstGeom prst="rect">
                <a:avLst/>
              </a:prstGeom>
              <a:solidFill>
                <a:srgbClr val="006B6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2041" y="2699"/>
                <a:ext cx="340" cy="113"/>
              </a:xfrm>
              <a:prstGeom prst="rect">
                <a:avLst/>
              </a:prstGeom>
              <a:solidFill>
                <a:srgbClr val="006B6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3061" y="2699"/>
                <a:ext cx="340" cy="113"/>
              </a:xfrm>
              <a:prstGeom prst="rect">
                <a:avLst/>
              </a:prstGeom>
              <a:solidFill>
                <a:srgbClr val="006B6B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1361" y="2812"/>
                <a:ext cx="340" cy="113"/>
              </a:xfrm>
              <a:prstGeom prst="rect">
                <a:avLst/>
              </a:prstGeom>
              <a:solidFill>
                <a:srgbClr val="94BD5E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2381" y="2812"/>
                <a:ext cx="340" cy="113"/>
              </a:xfrm>
              <a:prstGeom prst="rect">
                <a:avLst/>
              </a:prstGeom>
              <a:solidFill>
                <a:srgbClr val="94BD5E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/>
            </p:nvSpPr>
            <p:spPr bwMode="auto">
              <a:xfrm>
                <a:off x="3402" y="2812"/>
                <a:ext cx="340" cy="113"/>
              </a:xfrm>
              <a:prstGeom prst="rect">
                <a:avLst/>
              </a:prstGeom>
              <a:solidFill>
                <a:srgbClr val="94BD5E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/>
            </p:nvSpPr>
            <p:spPr bwMode="auto">
              <a:xfrm>
                <a:off x="1701" y="2925"/>
                <a:ext cx="340" cy="113"/>
              </a:xfrm>
              <a:prstGeom prst="rect">
                <a:avLst/>
              </a:prstGeom>
              <a:solidFill>
                <a:srgbClr val="804C1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/>
            </p:nvSpPr>
            <p:spPr bwMode="auto">
              <a:xfrm>
                <a:off x="2721" y="2925"/>
                <a:ext cx="340" cy="113"/>
              </a:xfrm>
              <a:prstGeom prst="rect">
                <a:avLst/>
              </a:prstGeom>
              <a:solidFill>
                <a:srgbClr val="804C1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3742" y="2925"/>
                <a:ext cx="340" cy="113"/>
              </a:xfrm>
              <a:prstGeom prst="rect">
                <a:avLst/>
              </a:prstGeom>
              <a:solidFill>
                <a:srgbClr val="804C19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907" y="3039"/>
                <a:ext cx="362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>
                <a:off x="1020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Line 17"/>
              <p:cNvSpPr>
                <a:spLocks noChangeShapeType="1"/>
              </p:cNvSpPr>
              <p:nvPr/>
            </p:nvSpPr>
            <p:spPr bwMode="auto">
              <a:xfrm>
                <a:off x="1361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Line 18"/>
              <p:cNvSpPr>
                <a:spLocks noChangeShapeType="1"/>
              </p:cNvSpPr>
              <p:nvPr/>
            </p:nvSpPr>
            <p:spPr bwMode="auto">
              <a:xfrm>
                <a:off x="1701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>
                <a:off x="2041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>
                <a:off x="2381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2721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>
                <a:off x="3061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Line 23"/>
              <p:cNvSpPr>
                <a:spLocks noChangeShapeType="1"/>
              </p:cNvSpPr>
              <p:nvPr/>
            </p:nvSpPr>
            <p:spPr bwMode="auto">
              <a:xfrm>
                <a:off x="3402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Line 24"/>
              <p:cNvSpPr>
                <a:spLocks noChangeShapeType="1"/>
              </p:cNvSpPr>
              <p:nvPr/>
            </p:nvSpPr>
            <p:spPr bwMode="auto">
              <a:xfrm>
                <a:off x="3742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Line 25"/>
              <p:cNvSpPr>
                <a:spLocks noChangeShapeType="1"/>
              </p:cNvSpPr>
              <p:nvPr/>
            </p:nvSpPr>
            <p:spPr bwMode="auto">
              <a:xfrm>
                <a:off x="4082" y="2699"/>
                <a:ext cx="1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40" name="Group 56"/>
          <p:cNvGrpSpPr>
            <a:grpSpLocks/>
          </p:cNvGrpSpPr>
          <p:nvPr/>
        </p:nvGrpSpPr>
        <p:grpSpPr bwMode="auto">
          <a:xfrm>
            <a:off x="1008000" y="1934878"/>
            <a:ext cx="1566720" cy="786323"/>
            <a:chOff x="1111250" y="2636838"/>
            <a:chExt cx="1727200" cy="866775"/>
          </a:xfrm>
        </p:grpSpPr>
        <p:sp>
          <p:nvSpPr>
            <p:cNvPr id="41" name="Rounded Rectangle 41"/>
            <p:cNvSpPr/>
            <p:nvPr/>
          </p:nvSpPr>
          <p:spPr bwMode="auto">
            <a:xfrm>
              <a:off x="1111250" y="2636838"/>
              <a:ext cx="1727200" cy="86677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tr-TR" sz="2500" dirty="0" smtClean="0">
                  <a:latin typeface="Calibri" pitchFamily="34" charset="0"/>
                  <a:cs typeface="Calibri" pitchFamily="34" charset="0"/>
                </a:rPr>
                <a:t>Algılama</a:t>
              </a:r>
              <a:endParaRPr lang="en-US" sz="25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2" name="Group 62"/>
            <p:cNvGrpSpPr>
              <a:grpSpLocks/>
            </p:cNvGrpSpPr>
            <p:nvPr/>
          </p:nvGrpSpPr>
          <p:grpSpPr bwMode="auto">
            <a:xfrm>
              <a:off x="1468438" y="3137780"/>
              <a:ext cx="1000125" cy="230316"/>
              <a:chOff x="1539850" y="2551289"/>
              <a:chExt cx="1609915" cy="371292"/>
            </a:xfrm>
          </p:grpSpPr>
          <p:cxnSp>
            <p:nvCxnSpPr>
              <p:cNvPr id="43" name="Straight Arrow Connector 63"/>
              <p:cNvCxnSpPr>
                <a:cxnSpLocks noChangeShapeType="1"/>
              </p:cNvCxnSpPr>
              <p:nvPr/>
            </p:nvCxnSpPr>
            <p:spPr bwMode="auto">
              <a:xfrm>
                <a:off x="1539850" y="2922128"/>
                <a:ext cx="1609915" cy="45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44" name="Freeform 64"/>
              <p:cNvSpPr>
                <a:spLocks/>
              </p:cNvSpPr>
              <p:nvPr/>
            </p:nvSpPr>
            <p:spPr bwMode="auto">
              <a:xfrm>
                <a:off x="1548210" y="2551289"/>
                <a:ext cx="1590833" cy="297342"/>
              </a:xfrm>
              <a:custGeom>
                <a:avLst/>
                <a:gdLst>
                  <a:gd name="T0" fmla="*/ 0 w 5576711"/>
                  <a:gd name="T1" fmla="*/ 13889 h 1042340"/>
                  <a:gd name="T2" fmla="*/ 24109 w 5576711"/>
                  <a:gd name="T3" fmla="*/ 13627 h 1042340"/>
                  <a:gd name="T4" fmla="*/ 39308 w 5576711"/>
                  <a:gd name="T5" fmla="*/ 524 h 1042340"/>
                  <a:gd name="T6" fmla="*/ 57914 w 5576711"/>
                  <a:gd name="T7" fmla="*/ 16772 h 1042340"/>
                  <a:gd name="T8" fmla="*/ 80975 w 5576711"/>
                  <a:gd name="T9" fmla="*/ 13365 h 1042340"/>
                  <a:gd name="T10" fmla="*/ 101939 w 5576711"/>
                  <a:gd name="T11" fmla="*/ 22275 h 1042340"/>
                  <a:gd name="T12" fmla="*/ 112683 w 5576711"/>
                  <a:gd name="T13" fmla="*/ 1834 h 1042340"/>
                  <a:gd name="T14" fmla="*/ 129455 w 5576711"/>
                  <a:gd name="T15" fmla="*/ 12054 h 1042340"/>
                  <a:gd name="T16" fmla="*/ 129455 w 5576711"/>
                  <a:gd name="T17" fmla="*/ 12054 h 10423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76711"/>
                  <a:gd name="T28" fmla="*/ 0 h 1042340"/>
                  <a:gd name="T29" fmla="*/ 5576711 w 5576711"/>
                  <a:gd name="T30" fmla="*/ 1042340 h 104234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76711" h="1042340">
                    <a:moveTo>
                      <a:pt x="0" y="598311"/>
                    </a:moveTo>
                    <a:cubicBezTo>
                      <a:pt x="378177" y="640644"/>
                      <a:pt x="756355" y="682978"/>
                      <a:pt x="1038577" y="587022"/>
                    </a:cubicBezTo>
                    <a:cubicBezTo>
                      <a:pt x="1320799" y="491067"/>
                      <a:pt x="1450622" y="0"/>
                      <a:pt x="1693333" y="22578"/>
                    </a:cubicBezTo>
                    <a:cubicBezTo>
                      <a:pt x="1936044" y="45156"/>
                      <a:pt x="2195689" y="630297"/>
                      <a:pt x="2494844" y="722489"/>
                    </a:cubicBezTo>
                    <a:cubicBezTo>
                      <a:pt x="2794000" y="814682"/>
                      <a:pt x="3172177" y="536222"/>
                      <a:pt x="3488266" y="575733"/>
                    </a:cubicBezTo>
                    <a:cubicBezTo>
                      <a:pt x="3804355" y="615244"/>
                      <a:pt x="4163718" y="1042340"/>
                      <a:pt x="4391377" y="959555"/>
                    </a:cubicBezTo>
                    <a:cubicBezTo>
                      <a:pt x="4619036" y="876770"/>
                      <a:pt x="4656666" y="152400"/>
                      <a:pt x="4854222" y="79022"/>
                    </a:cubicBezTo>
                    <a:cubicBezTo>
                      <a:pt x="5051778" y="5644"/>
                      <a:pt x="5576711" y="519289"/>
                      <a:pt x="5576711" y="519289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45" name="Rounded Rectangle 69"/>
          <p:cNvSpPr/>
          <p:nvPr/>
        </p:nvSpPr>
        <p:spPr bwMode="auto">
          <a:xfrm>
            <a:off x="684001" y="5110410"/>
            <a:ext cx="7529760" cy="77768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2945" tIns="41473" rIns="82945" bIns="41473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tr-TR" sz="3300" dirty="0" smtClean="0">
                <a:latin typeface="Calibri" pitchFamily="34" charset="0"/>
                <a:cs typeface="Calibri" pitchFamily="34" charset="0"/>
              </a:rPr>
              <a:t>Donanım Saati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6" name="Group 58"/>
          <p:cNvGrpSpPr>
            <a:grpSpLocks/>
          </p:cNvGrpSpPr>
          <p:nvPr/>
        </p:nvGrpSpPr>
        <p:grpSpPr bwMode="auto">
          <a:xfrm>
            <a:off x="3827520" y="1481230"/>
            <a:ext cx="2316116" cy="1015307"/>
            <a:chOff x="4219575" y="2136775"/>
            <a:chExt cx="2206625" cy="1119188"/>
          </a:xfrm>
        </p:grpSpPr>
        <p:sp>
          <p:nvSpPr>
            <p:cNvPr id="47" name="Rounded Rectangle 42"/>
            <p:cNvSpPr/>
            <p:nvPr/>
          </p:nvSpPr>
          <p:spPr bwMode="auto">
            <a:xfrm>
              <a:off x="4219575" y="2136775"/>
              <a:ext cx="2206625" cy="111918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tr-TR" sz="2500" dirty="0" smtClean="0">
                  <a:latin typeface="Calibri" pitchFamily="34" charset="0"/>
                  <a:cs typeface="Calibri" pitchFamily="34" charset="0"/>
                </a:rPr>
                <a:t>Konum Bulma</a:t>
              </a:r>
              <a:endParaRPr lang="en-US" sz="25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8" name="Group 70"/>
            <p:cNvGrpSpPr>
              <a:grpSpLocks/>
            </p:cNvGrpSpPr>
            <p:nvPr/>
          </p:nvGrpSpPr>
          <p:grpSpPr bwMode="auto">
            <a:xfrm>
              <a:off x="4995863" y="2636838"/>
              <a:ext cx="758825" cy="571499"/>
              <a:chOff x="968346" y="1065193"/>
              <a:chExt cx="4643470" cy="3500462"/>
            </a:xfrm>
          </p:grpSpPr>
          <p:sp>
            <p:nvSpPr>
              <p:cNvPr id="49" name="Oval 71"/>
              <p:cNvSpPr>
                <a:spLocks noChangeArrowheads="1"/>
              </p:cNvSpPr>
              <p:nvPr/>
            </p:nvSpPr>
            <p:spPr bwMode="auto">
              <a:xfrm>
                <a:off x="2825734" y="1422383"/>
                <a:ext cx="2786082" cy="278608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de-CH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Oval 72"/>
              <p:cNvSpPr>
                <a:spLocks noChangeArrowheads="1"/>
              </p:cNvSpPr>
              <p:nvPr/>
            </p:nvSpPr>
            <p:spPr bwMode="auto">
              <a:xfrm>
                <a:off x="1182660" y="1065193"/>
                <a:ext cx="2786082" cy="278608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de-CH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1" name="Oval 73"/>
              <p:cNvSpPr>
                <a:spLocks noChangeArrowheads="1"/>
              </p:cNvSpPr>
              <p:nvPr/>
            </p:nvSpPr>
            <p:spPr bwMode="auto">
              <a:xfrm>
                <a:off x="2468544" y="2351077"/>
                <a:ext cx="214314" cy="21431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de-CH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Oval 74"/>
              <p:cNvSpPr>
                <a:spLocks noChangeArrowheads="1"/>
              </p:cNvSpPr>
              <p:nvPr/>
            </p:nvSpPr>
            <p:spPr bwMode="auto">
              <a:xfrm>
                <a:off x="4111618" y="2708267"/>
                <a:ext cx="214314" cy="21431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de-CH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3" name="Oval 75"/>
              <p:cNvSpPr>
                <a:spLocks noChangeArrowheads="1"/>
              </p:cNvSpPr>
              <p:nvPr/>
            </p:nvSpPr>
            <p:spPr bwMode="auto">
              <a:xfrm>
                <a:off x="968346" y="1779573"/>
                <a:ext cx="2786082" cy="2786082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de-CH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4" name="Oval 76"/>
              <p:cNvSpPr>
                <a:spLocks noChangeArrowheads="1"/>
              </p:cNvSpPr>
              <p:nvPr/>
            </p:nvSpPr>
            <p:spPr bwMode="auto">
              <a:xfrm>
                <a:off x="2254230" y="3065457"/>
                <a:ext cx="214314" cy="214314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de-CH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57" name="Rounded Rectangle 40"/>
          <p:cNvSpPr/>
          <p:nvPr/>
        </p:nvSpPr>
        <p:spPr bwMode="auto">
          <a:xfrm>
            <a:off x="684001" y="4063421"/>
            <a:ext cx="7529760" cy="78776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tr-TR" sz="3300" dirty="0" smtClean="0">
                <a:latin typeface="Calibri" pitchFamily="34" charset="0"/>
                <a:cs typeface="Calibri" pitchFamily="34" charset="0"/>
              </a:rPr>
              <a:t>Saat </a:t>
            </a:r>
            <a:r>
              <a:rPr lang="tr-TR" sz="3300" dirty="0" err="1" smtClean="0">
                <a:latin typeface="Calibri" pitchFamily="34" charset="0"/>
                <a:cs typeface="Calibri" pitchFamily="34" charset="0"/>
              </a:rPr>
              <a:t>Eşzamanlama</a:t>
            </a:r>
            <a:r>
              <a:rPr lang="tr-TR" sz="3300" dirty="0" smtClean="0">
                <a:latin typeface="Calibri" pitchFamily="34" charset="0"/>
                <a:cs typeface="Calibri" pitchFamily="34" charset="0"/>
              </a:rPr>
              <a:t> Protokolü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Tight</a:t>
            </a:r>
            <a:r>
              <a:rPr lang="tr-TR" dirty="0" smtClean="0"/>
              <a:t> </a:t>
            </a:r>
            <a:r>
              <a:rPr lang="tr-TR" dirty="0" err="1" smtClean="0"/>
              <a:t>Bounds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(</a:t>
            </a:r>
            <a:r>
              <a:rPr lang="tr-TR" dirty="0" err="1" smtClean="0"/>
              <a:t>Lenzen</a:t>
            </a:r>
            <a:r>
              <a:rPr lang="tr-TR" dirty="0" smtClean="0"/>
              <a:t> et al. 2010) - 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60</a:t>
            </a:fld>
            <a:endParaRPr lang="tr-TR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80295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3233757"/>
            <a:ext cx="81343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Bulut Belirtme Çizgisi"/>
          <p:cNvSpPr/>
          <p:nvPr/>
        </p:nvSpPr>
        <p:spPr>
          <a:xfrm>
            <a:off x="5786446" y="1714488"/>
            <a:ext cx="2143140" cy="1571636"/>
          </a:xfrm>
          <a:prstGeom prst="cloudCallout">
            <a:avLst>
              <a:gd name="adj1" fmla="val -152950"/>
              <a:gd name="adj2" fmla="val -14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Saatini periyodik olarak gönder</a:t>
            </a:r>
            <a:endParaRPr lang="tr-TR" dirty="0"/>
          </a:p>
        </p:txBody>
      </p:sp>
      <p:sp>
        <p:nvSpPr>
          <p:cNvPr id="10" name="9 Bulut Belirtme Çizgisi"/>
          <p:cNvSpPr/>
          <p:nvPr/>
        </p:nvSpPr>
        <p:spPr>
          <a:xfrm>
            <a:off x="5786446" y="3786190"/>
            <a:ext cx="2643206" cy="1571636"/>
          </a:xfrm>
          <a:prstGeom prst="cloudCallout">
            <a:avLst>
              <a:gd name="adj1" fmla="val -133846"/>
              <a:gd name="adj2" fmla="val -15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Komşularından gelen saat bilgisini güncelle</a:t>
            </a:r>
            <a:endParaRPr lang="tr-TR" dirty="0"/>
          </a:p>
        </p:txBody>
      </p:sp>
      <p:sp>
        <p:nvSpPr>
          <p:cNvPr id="11" name="10 Bulut Belirtme Çizgisi"/>
          <p:cNvSpPr/>
          <p:nvPr/>
        </p:nvSpPr>
        <p:spPr>
          <a:xfrm>
            <a:off x="4286248" y="5429264"/>
            <a:ext cx="2071702" cy="1000132"/>
          </a:xfrm>
          <a:prstGeom prst="cloudCallout">
            <a:avLst>
              <a:gd name="adj1" fmla="val -140042"/>
              <a:gd name="adj2" fmla="val 46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Saat hızını ayarla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Tight</a:t>
            </a:r>
            <a:r>
              <a:rPr lang="tr-TR" dirty="0" smtClean="0"/>
              <a:t> </a:t>
            </a:r>
            <a:r>
              <a:rPr lang="tr-TR" dirty="0" err="1" smtClean="0"/>
              <a:t>Bounds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(</a:t>
            </a:r>
            <a:r>
              <a:rPr lang="tr-TR" dirty="0" err="1" smtClean="0"/>
              <a:t>Lenzen</a:t>
            </a:r>
            <a:r>
              <a:rPr lang="tr-TR" dirty="0" smtClean="0"/>
              <a:t> et al. 2010) - II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61</a:t>
            </a:fld>
            <a:endParaRPr lang="tr-TR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715" y="2214554"/>
            <a:ext cx="79533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Oval"/>
          <p:cNvSpPr/>
          <p:nvPr/>
        </p:nvSpPr>
        <p:spPr>
          <a:xfrm>
            <a:off x="571472" y="2714620"/>
            <a:ext cx="3571900" cy="571504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0138" y="4881582"/>
            <a:ext cx="6943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Tight</a:t>
            </a:r>
            <a:r>
              <a:rPr lang="tr-TR" dirty="0" smtClean="0"/>
              <a:t> </a:t>
            </a:r>
            <a:r>
              <a:rPr lang="tr-TR" dirty="0" err="1" smtClean="0"/>
              <a:t>Bounds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 err="1" smtClean="0"/>
              <a:t>Synchronization</a:t>
            </a:r>
            <a:r>
              <a:rPr lang="tr-TR" dirty="0" smtClean="0"/>
              <a:t> (</a:t>
            </a:r>
            <a:r>
              <a:rPr lang="tr-TR" dirty="0" err="1" smtClean="0"/>
              <a:t>Lenzen</a:t>
            </a:r>
            <a:r>
              <a:rPr lang="tr-TR" dirty="0" smtClean="0"/>
              <a:t> et al. 2010) - III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62</a:t>
            </a:fld>
            <a:endParaRPr lang="tr-TR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714488"/>
            <a:ext cx="78962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4000504"/>
            <a:ext cx="2257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4214818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5476892"/>
            <a:ext cx="1504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Aşağı Ok"/>
          <p:cNvSpPr/>
          <p:nvPr/>
        </p:nvSpPr>
        <p:spPr>
          <a:xfrm>
            <a:off x="1142976" y="3143248"/>
            <a:ext cx="357190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Sağ Ok"/>
          <p:cNvSpPr/>
          <p:nvPr/>
        </p:nvSpPr>
        <p:spPr>
          <a:xfrm>
            <a:off x="3500430" y="4286256"/>
            <a:ext cx="100013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Aşağı Ok"/>
          <p:cNvSpPr/>
          <p:nvPr/>
        </p:nvSpPr>
        <p:spPr>
          <a:xfrm>
            <a:off x="7000892" y="4286256"/>
            <a:ext cx="357190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13 7-Noktalı Yıldız"/>
          <p:cNvSpPr/>
          <p:nvPr/>
        </p:nvSpPr>
        <p:spPr>
          <a:xfrm>
            <a:off x="1857356" y="4643446"/>
            <a:ext cx="2286016" cy="157163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İkili Arama </a:t>
            </a:r>
          </a:p>
          <a:p>
            <a:pPr algn="ctr"/>
            <a:r>
              <a:rPr lang="tr-TR" dirty="0" smtClean="0"/>
              <a:t>Yapılmalı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dirty="0" err="1" smtClean="0"/>
              <a:t>Gradient</a:t>
            </a:r>
            <a:r>
              <a:rPr lang="tr-TR" sz="3200" dirty="0" smtClean="0"/>
              <a:t> </a:t>
            </a:r>
            <a:r>
              <a:rPr lang="tr-TR" sz="3200" dirty="0" err="1" smtClean="0"/>
              <a:t>Clock</a:t>
            </a:r>
            <a:r>
              <a:rPr lang="tr-TR" sz="3200" dirty="0" smtClean="0"/>
              <a:t> </a:t>
            </a:r>
            <a:r>
              <a:rPr lang="tr-TR" sz="3200" dirty="0" err="1" smtClean="0"/>
              <a:t>Synchronization</a:t>
            </a:r>
            <a:r>
              <a:rPr lang="tr-TR" sz="3200" dirty="0" smtClean="0"/>
              <a:t> </a:t>
            </a:r>
            <a:r>
              <a:rPr lang="tr-TR" sz="3200" dirty="0" err="1" smtClean="0"/>
              <a:t>Using</a:t>
            </a:r>
            <a:r>
              <a:rPr lang="tr-TR" sz="3200" dirty="0" smtClean="0"/>
              <a:t> </a:t>
            </a:r>
            <a:r>
              <a:rPr lang="tr-TR" sz="3200" dirty="0" err="1" smtClean="0"/>
              <a:t>Reference</a:t>
            </a:r>
            <a:r>
              <a:rPr lang="tr-TR" sz="3200" dirty="0" smtClean="0"/>
              <a:t> </a:t>
            </a:r>
            <a:r>
              <a:rPr lang="tr-TR" sz="3200" dirty="0" err="1" smtClean="0"/>
              <a:t>Broadcasts</a:t>
            </a:r>
            <a:r>
              <a:rPr lang="tr-TR" sz="3200" dirty="0" smtClean="0"/>
              <a:t> (</a:t>
            </a:r>
            <a:r>
              <a:rPr lang="tr-TR" sz="3200" dirty="0" err="1" smtClean="0"/>
              <a:t>Kuhn</a:t>
            </a:r>
            <a:r>
              <a:rPr lang="tr-TR" sz="3200" dirty="0" smtClean="0"/>
              <a:t> </a:t>
            </a:r>
            <a:r>
              <a:rPr lang="tr-TR" sz="3200" dirty="0" err="1" smtClean="0"/>
              <a:t>and</a:t>
            </a:r>
            <a:r>
              <a:rPr lang="tr-TR" sz="3200" dirty="0" smtClean="0"/>
              <a:t> </a:t>
            </a:r>
            <a:r>
              <a:rPr lang="tr-TR" sz="3200" dirty="0" err="1" smtClean="0"/>
              <a:t>Oshman</a:t>
            </a:r>
            <a:r>
              <a:rPr lang="tr-TR" sz="3200" dirty="0" smtClean="0"/>
              <a:t> 2009)</a:t>
            </a:r>
            <a:endParaRPr lang="tr-TR" sz="3200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63</a:t>
            </a:fld>
            <a:endParaRPr lang="tr-TR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519240"/>
            <a:ext cx="78676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" y="3738572"/>
            <a:ext cx="58578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Aşağı Ok"/>
          <p:cNvSpPr/>
          <p:nvPr/>
        </p:nvSpPr>
        <p:spPr>
          <a:xfrm>
            <a:off x="214282" y="3357562"/>
            <a:ext cx="357190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4710126"/>
            <a:ext cx="4067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Sağ Ok"/>
          <p:cNvSpPr/>
          <p:nvPr/>
        </p:nvSpPr>
        <p:spPr>
          <a:xfrm>
            <a:off x="214282" y="4857760"/>
            <a:ext cx="100013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2975" y="5643578"/>
            <a:ext cx="43910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Aşağı Ok"/>
          <p:cNvSpPr/>
          <p:nvPr/>
        </p:nvSpPr>
        <p:spPr>
          <a:xfrm>
            <a:off x="6643702" y="4929198"/>
            <a:ext cx="357190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12 7-Noktalı Yıldız"/>
          <p:cNvSpPr/>
          <p:nvPr/>
        </p:nvSpPr>
        <p:spPr>
          <a:xfrm>
            <a:off x="6429388" y="3000372"/>
            <a:ext cx="2286016" cy="157163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İkili Arama </a:t>
            </a:r>
          </a:p>
          <a:p>
            <a:pPr algn="ctr"/>
            <a:r>
              <a:rPr lang="tr-TR" dirty="0" smtClean="0"/>
              <a:t>Yapılmalı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 Problem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64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Optimal algoritmalarda, mantıksal saatlerin ilerleme hızı arama yapmadan nasıl belirlenecek?</a:t>
            </a:r>
          </a:p>
          <a:p>
            <a:pPr lvl="1"/>
            <a:r>
              <a:rPr lang="tr-TR" dirty="0" smtClean="0"/>
              <a:t>Gerçekleştirim Kolaylığı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</a:t>
            </a:r>
            <a:r>
              <a:rPr lang="tr-TR" dirty="0" err="1" smtClean="0"/>
              <a:t>Eşzamanlama</a:t>
            </a:r>
            <a:r>
              <a:rPr lang="tr-TR" dirty="0" smtClean="0"/>
              <a:t> Bileşeni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65</a:t>
            </a:fld>
            <a:endParaRPr lang="tr-TR"/>
          </a:p>
        </p:txBody>
      </p:sp>
      <p:pic>
        <p:nvPicPr>
          <p:cNvPr id="6" name="5 İçerik Yer Tutucusu" descr="system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22487" y="2300302"/>
            <a:ext cx="5133975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Mantıksal Saat Modülü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66</a:t>
            </a:fld>
            <a:endParaRPr lang="tr-TR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43050"/>
            <a:ext cx="79343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Bulut Belirtme Çizgisi"/>
          <p:cNvSpPr/>
          <p:nvPr/>
        </p:nvSpPr>
        <p:spPr>
          <a:xfrm>
            <a:off x="6143636" y="4857760"/>
            <a:ext cx="2143140" cy="1571636"/>
          </a:xfrm>
          <a:prstGeom prst="cloudCallout">
            <a:avLst>
              <a:gd name="adj1" fmla="val -32593"/>
              <a:gd name="adj2" fmla="val -900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Saatini periyodik olarak gönder</a:t>
            </a:r>
            <a:endParaRPr lang="tr-TR" dirty="0"/>
          </a:p>
        </p:txBody>
      </p:sp>
      <p:sp>
        <p:nvSpPr>
          <p:cNvPr id="8" name="7 Bulut Belirtme Çizgisi"/>
          <p:cNvSpPr/>
          <p:nvPr/>
        </p:nvSpPr>
        <p:spPr>
          <a:xfrm>
            <a:off x="6215074" y="2143116"/>
            <a:ext cx="2143140" cy="1571636"/>
          </a:xfrm>
          <a:prstGeom prst="cloudCallout">
            <a:avLst>
              <a:gd name="adj1" fmla="val -234462"/>
              <a:gd name="adj2" fmla="val -12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Mantıksal saat ile ilgili değişkenler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Tahminleme</a:t>
            </a:r>
            <a:r>
              <a:rPr lang="tr-TR" dirty="0" smtClean="0"/>
              <a:t> Modülü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67</a:t>
            </a:fld>
            <a:endParaRPr lang="tr-TR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633538"/>
            <a:ext cx="78867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Bulut Belirtme Çizgisi"/>
          <p:cNvSpPr/>
          <p:nvPr/>
        </p:nvSpPr>
        <p:spPr>
          <a:xfrm>
            <a:off x="6715140" y="2071678"/>
            <a:ext cx="2143140" cy="1571636"/>
          </a:xfrm>
          <a:prstGeom prst="cloudCallout">
            <a:avLst>
              <a:gd name="adj1" fmla="val -181607"/>
              <a:gd name="adj2" fmla="val -5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Komşuların saat tahminleri</a:t>
            </a:r>
            <a:endParaRPr lang="tr-TR" dirty="0"/>
          </a:p>
        </p:txBody>
      </p:sp>
      <p:sp>
        <p:nvSpPr>
          <p:cNvPr id="8" name="7 Bulut Belirtme Çizgisi"/>
          <p:cNvSpPr/>
          <p:nvPr/>
        </p:nvSpPr>
        <p:spPr>
          <a:xfrm>
            <a:off x="6786578" y="4286256"/>
            <a:ext cx="2143140" cy="1571636"/>
          </a:xfrm>
          <a:prstGeom prst="cloudCallout">
            <a:avLst>
              <a:gd name="adj1" fmla="val -179060"/>
              <a:gd name="adj2" fmla="val -41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En büyük ve en küçük tahminler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Eşzamanlama</a:t>
            </a:r>
            <a:r>
              <a:rPr lang="tr-TR" dirty="0" smtClean="0"/>
              <a:t> Modülü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68</a:t>
            </a:fld>
            <a:endParaRPr lang="tr-TR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2971791"/>
            <a:ext cx="78771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1643050"/>
            <a:ext cx="3962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7-Noktalı Yıldız"/>
          <p:cNvSpPr/>
          <p:nvPr/>
        </p:nvSpPr>
        <p:spPr>
          <a:xfrm>
            <a:off x="3643306" y="4929198"/>
            <a:ext cx="2286016" cy="157163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Aramaya</a:t>
            </a:r>
          </a:p>
          <a:p>
            <a:pPr algn="ctr"/>
            <a:r>
              <a:rPr lang="tr-TR" dirty="0" smtClean="0"/>
              <a:t>Gerek Yok!!!</a:t>
            </a:r>
            <a:endParaRPr lang="tr-TR" dirty="0"/>
          </a:p>
        </p:txBody>
      </p:sp>
      <p:sp>
        <p:nvSpPr>
          <p:cNvPr id="9" name="8 Bulut Belirtme Çizgisi"/>
          <p:cNvSpPr/>
          <p:nvPr/>
        </p:nvSpPr>
        <p:spPr>
          <a:xfrm>
            <a:off x="6715140" y="3214686"/>
            <a:ext cx="2143140" cy="1571636"/>
          </a:xfrm>
          <a:prstGeom prst="cloudCallout">
            <a:avLst>
              <a:gd name="adj1" fmla="val -196254"/>
              <a:gd name="adj2" fmla="val 2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Saat hızını ayarla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Yazılımsal Gerçekleştirim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69</a:t>
            </a:fld>
            <a:endParaRPr lang="tr-TR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8263" y="2000240"/>
            <a:ext cx="64674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Modeli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Donanım Saati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İletişim Ağı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Mantıksal Saat</a:t>
            </a:r>
          </a:p>
        </p:txBody>
      </p:sp>
      <p:graphicFrame>
        <p:nvGraphicFramePr>
          <p:cNvPr id="6" name="5 Nesne"/>
          <p:cNvGraphicFramePr>
            <a:graphicFrameLocks noChangeAspect="1"/>
          </p:cNvGraphicFramePr>
          <p:nvPr/>
        </p:nvGraphicFramePr>
        <p:xfrm>
          <a:off x="3671888" y="1804988"/>
          <a:ext cx="3889375" cy="1227137"/>
        </p:xfrm>
        <a:graphic>
          <a:graphicData uri="http://schemas.openxmlformats.org/presentationml/2006/ole">
            <p:oleObj spid="_x0000_s1026" name="Denklem" r:id="rId3" imgW="1688760" imgH="533160" progId="Equation.3">
              <p:embed/>
            </p:oleObj>
          </a:graphicData>
        </a:graphic>
      </p:graphicFrame>
      <p:sp>
        <p:nvSpPr>
          <p:cNvPr id="44" name="43 Bulut Belirtme Çizgisi"/>
          <p:cNvSpPr/>
          <p:nvPr/>
        </p:nvSpPr>
        <p:spPr>
          <a:xfrm rot="14887567">
            <a:off x="3313258" y="2790147"/>
            <a:ext cx="1501614" cy="1997514"/>
          </a:xfrm>
          <a:prstGeom prst="cloudCallout">
            <a:avLst>
              <a:gd name="adj1" fmla="val -70866"/>
              <a:gd name="adj2" fmla="val 924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5" name="44 Metin kutusu"/>
          <p:cNvSpPr txBox="1"/>
          <p:nvPr/>
        </p:nvSpPr>
        <p:spPr>
          <a:xfrm>
            <a:off x="3386160" y="3270611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Rastgele Mesaj Gecikmeleri</a:t>
            </a:r>
            <a:endParaRPr lang="tr-TR" dirty="0"/>
          </a:p>
        </p:txBody>
      </p:sp>
      <p:sp>
        <p:nvSpPr>
          <p:cNvPr id="46" name="45 Oval"/>
          <p:cNvSpPr/>
          <p:nvPr/>
        </p:nvSpPr>
        <p:spPr>
          <a:xfrm>
            <a:off x="5500694" y="321468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47" name="Object 6"/>
          <p:cNvGraphicFramePr>
            <a:graphicFrameLocks noChangeAspect="1"/>
          </p:cNvGraphicFramePr>
          <p:nvPr/>
        </p:nvGraphicFramePr>
        <p:xfrm>
          <a:off x="5546735" y="3214686"/>
          <a:ext cx="525463" cy="527050"/>
        </p:xfrm>
        <a:graphic>
          <a:graphicData uri="http://schemas.openxmlformats.org/presentationml/2006/ole">
            <p:oleObj spid="_x0000_s1037" name="Denklem" r:id="rId4" imgW="228600" imgH="228600" progId="Equation.3">
              <p:embed/>
            </p:oleObj>
          </a:graphicData>
        </a:graphic>
      </p:graphicFrame>
      <p:sp>
        <p:nvSpPr>
          <p:cNvPr id="48" name="Line 14"/>
          <p:cNvSpPr>
            <a:spLocks noChangeShapeType="1"/>
          </p:cNvSpPr>
          <p:nvPr/>
        </p:nvSpPr>
        <p:spPr bwMode="auto">
          <a:xfrm flipH="1">
            <a:off x="7143768" y="4143380"/>
            <a:ext cx="1071570" cy="428629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7000892" y="5143512"/>
            <a:ext cx="285752" cy="902976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6072198" y="3857628"/>
            <a:ext cx="642942" cy="571504"/>
          </a:xfrm>
          <a:prstGeom prst="line">
            <a:avLst/>
          </a:prstGeom>
          <a:ln>
            <a:prstDash val="sysDot"/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50 Oval"/>
          <p:cNvSpPr/>
          <p:nvPr/>
        </p:nvSpPr>
        <p:spPr>
          <a:xfrm>
            <a:off x="6643702" y="4500570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51 Oval"/>
          <p:cNvSpPr/>
          <p:nvPr/>
        </p:nvSpPr>
        <p:spPr>
          <a:xfrm>
            <a:off x="8215338" y="372427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52 Oval"/>
          <p:cNvSpPr/>
          <p:nvPr/>
        </p:nvSpPr>
        <p:spPr>
          <a:xfrm>
            <a:off x="7072330" y="607220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54" name="Object 10"/>
          <p:cNvGraphicFramePr>
            <a:graphicFrameLocks noChangeAspect="1"/>
          </p:cNvGraphicFramePr>
          <p:nvPr/>
        </p:nvGraphicFramePr>
        <p:xfrm>
          <a:off x="7143768" y="6072206"/>
          <a:ext cx="468313" cy="527050"/>
        </p:xfrm>
        <a:graphic>
          <a:graphicData uri="http://schemas.openxmlformats.org/presentationml/2006/ole">
            <p:oleObj spid="_x0000_s1038" name="Denklem" r:id="rId5" imgW="203040" imgH="228600" progId="Equation.3">
              <p:embed/>
            </p:oleObj>
          </a:graphicData>
        </a:graphic>
      </p:graphicFrame>
      <p:graphicFrame>
        <p:nvGraphicFramePr>
          <p:cNvPr id="55" name="Object 11"/>
          <p:cNvGraphicFramePr>
            <a:graphicFrameLocks noChangeAspect="1"/>
          </p:cNvGraphicFramePr>
          <p:nvPr/>
        </p:nvGraphicFramePr>
        <p:xfrm>
          <a:off x="8261380" y="3759206"/>
          <a:ext cx="525462" cy="527050"/>
        </p:xfrm>
        <a:graphic>
          <a:graphicData uri="http://schemas.openxmlformats.org/presentationml/2006/ole">
            <p:oleObj spid="_x0000_s1039" name="Denklem" r:id="rId6" imgW="228600" imgH="228600" progId="Equation.3">
              <p:embed/>
            </p:oleObj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/>
        </p:nvGraphicFramePr>
        <p:xfrm>
          <a:off x="6718318" y="4500570"/>
          <a:ext cx="496888" cy="527050"/>
        </p:xfrm>
        <a:graphic>
          <a:graphicData uri="http://schemas.openxmlformats.org/presentationml/2006/ole">
            <p:oleObj spid="_x0000_s1040" name="Denklem" r:id="rId7" imgW="215640" imgH="228600" progId="Equation.3">
              <p:embed/>
            </p:oleObj>
          </a:graphicData>
        </a:graphic>
      </p:graphicFrame>
      <p:sp>
        <p:nvSpPr>
          <p:cNvPr id="57" name="Text Box 19"/>
          <p:cNvSpPr txBox="1">
            <a:spLocks noChangeArrowheads="1"/>
          </p:cNvSpPr>
          <p:nvPr/>
        </p:nvSpPr>
        <p:spPr bwMode="auto">
          <a:xfrm rot="20212191">
            <a:off x="7084353" y="3988111"/>
            <a:ext cx="973138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sz="1200" dirty="0" smtClean="0">
                <a:solidFill>
                  <a:srgbClr val="000000"/>
                </a:solidFill>
              </a:rPr>
              <a:t>Saat</a:t>
            </a:r>
            <a:r>
              <a:rPr lang="en-GB" sz="1200" dirty="0" smtClean="0">
                <a:solidFill>
                  <a:srgbClr val="000000"/>
                </a:solidFill>
              </a:rPr>
              <a:t>  </a:t>
            </a:r>
            <a:r>
              <a:rPr lang="en-GB" sz="1200" dirty="0">
                <a:solidFill>
                  <a:srgbClr val="000000"/>
                </a:solidFill>
              </a:rPr>
              <a:t>152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 rot="2417242">
            <a:off x="6098916" y="3800387"/>
            <a:ext cx="973138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sz="1200" dirty="0" smtClean="0">
                <a:solidFill>
                  <a:srgbClr val="000000"/>
                </a:solidFill>
              </a:rPr>
              <a:t>Saat  10</a:t>
            </a:r>
            <a:r>
              <a:rPr lang="en-GB" sz="1200" dirty="0" smtClean="0">
                <a:solidFill>
                  <a:srgbClr val="000000"/>
                </a:solidFill>
              </a:rPr>
              <a:t>2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59" name="Text Box 19"/>
          <p:cNvSpPr txBox="1">
            <a:spLocks noChangeArrowheads="1"/>
          </p:cNvSpPr>
          <p:nvPr/>
        </p:nvSpPr>
        <p:spPr bwMode="auto">
          <a:xfrm rot="4325204">
            <a:off x="7002583" y="5373456"/>
            <a:ext cx="973138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algn="ctr">
              <a:lnSpc>
                <a:spcPct val="93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sz="1200" dirty="0" smtClean="0">
                <a:solidFill>
                  <a:srgbClr val="000000"/>
                </a:solidFill>
              </a:rPr>
              <a:t>Saat</a:t>
            </a:r>
            <a:r>
              <a:rPr lang="en-GB" sz="1200" dirty="0" smtClean="0">
                <a:solidFill>
                  <a:srgbClr val="000000"/>
                </a:solidFill>
              </a:rPr>
              <a:t> 1</a:t>
            </a:r>
            <a:r>
              <a:rPr lang="tr-TR" sz="1200" dirty="0" smtClean="0">
                <a:solidFill>
                  <a:srgbClr val="000000"/>
                </a:solidFill>
              </a:rPr>
              <a:t>3</a:t>
            </a:r>
            <a:r>
              <a:rPr lang="en-GB" sz="1200" dirty="0" smtClean="0">
                <a:solidFill>
                  <a:srgbClr val="000000"/>
                </a:solidFill>
              </a:rPr>
              <a:t>2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0" name="59 Bulut Belirtme Çizgisi"/>
          <p:cNvSpPr/>
          <p:nvPr/>
        </p:nvSpPr>
        <p:spPr>
          <a:xfrm>
            <a:off x="3571868" y="5072074"/>
            <a:ext cx="1785950" cy="1071570"/>
          </a:xfrm>
          <a:prstGeom prst="cloudCallout">
            <a:avLst>
              <a:gd name="adj1" fmla="val 118344"/>
              <a:gd name="adj2" fmla="val -61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61" name="60 Nesne"/>
          <p:cNvGraphicFramePr>
            <a:graphicFrameLocks noChangeAspect="1"/>
          </p:cNvGraphicFramePr>
          <p:nvPr/>
        </p:nvGraphicFramePr>
        <p:xfrm>
          <a:off x="4213236" y="5286389"/>
          <a:ext cx="460375" cy="590550"/>
        </p:xfrm>
        <a:graphic>
          <a:graphicData uri="http://schemas.openxmlformats.org/presentationml/2006/ole">
            <p:oleObj spid="_x0000_s1041" name="Denklem" r:id="rId8" imgW="1774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 animBg="1"/>
      <p:bldP spid="50" grpId="0" animBg="1"/>
      <p:bldP spid="57" grpId="0"/>
      <p:bldP spid="58" grpId="0"/>
      <p:bldP spid="59" grpId="0"/>
      <p:bldP spid="6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Donanım Taslağı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70</a:t>
            </a:fld>
            <a:endParaRPr lang="tr-TR"/>
          </a:p>
        </p:txBody>
      </p:sp>
      <p:pic>
        <p:nvPicPr>
          <p:cNvPr id="6" name="5 İçerik Yer Tutucusu" descr="hardware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06922" y="1600200"/>
            <a:ext cx="5365105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 ve Yorumlar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71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Literatürde yer alan optimal meyilli saat </a:t>
            </a:r>
            <a:r>
              <a:rPr lang="tr-TR" dirty="0" err="1" smtClean="0"/>
              <a:t>eşzamanlama</a:t>
            </a:r>
            <a:r>
              <a:rPr lang="tr-TR" dirty="0" smtClean="0"/>
              <a:t> algoritmalarında yer alan uygulamada gerçekleştirimi zorlaştıran matematiksel ifadeler yerine, daha kolay gerçekleştirilebilir ifadeler sağlanmıştır. </a:t>
            </a:r>
          </a:p>
          <a:p>
            <a:r>
              <a:rPr lang="tr-TR" dirty="0" smtClean="0"/>
              <a:t>Donanım taslağının gerçekleştirilmesi (FPGA?) !!!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400" dirty="0" smtClean="0"/>
              <a:t>SONUÇLAR</a:t>
            </a:r>
            <a:endParaRPr lang="tr-TR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72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Katkılar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73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Yavaş sel yöntemi ile </a:t>
            </a:r>
            <a:r>
              <a:rPr lang="tr-TR" dirty="0" err="1" smtClean="0"/>
              <a:t>mikrosaniye</a:t>
            </a:r>
            <a:r>
              <a:rPr lang="tr-TR" dirty="0" smtClean="0"/>
              <a:t> mertebesinde hassasiyetle </a:t>
            </a:r>
            <a:r>
              <a:rPr lang="tr-TR" dirty="0" err="1" smtClean="0"/>
              <a:t>eşzamanlama</a:t>
            </a:r>
            <a:r>
              <a:rPr lang="tr-TR" dirty="0" smtClean="0"/>
              <a:t> sağlayan açık kaynak kodlu bir protokol </a:t>
            </a:r>
          </a:p>
          <a:p>
            <a:r>
              <a:rPr lang="tr-TR" dirty="0" smtClean="0"/>
              <a:t>Saatlerin geri alınmasını engelleyecek basit bir yöntem</a:t>
            </a:r>
          </a:p>
          <a:p>
            <a:r>
              <a:rPr lang="tr-TR" dirty="0" smtClean="0"/>
              <a:t>Birbirine komşu düğümler arasındaki </a:t>
            </a:r>
            <a:r>
              <a:rPr lang="tr-TR" dirty="0" err="1" smtClean="0"/>
              <a:t>eşzamanlama</a:t>
            </a:r>
            <a:r>
              <a:rPr lang="tr-TR" dirty="0" smtClean="0"/>
              <a:t> hatasını eniyilerken dışsal </a:t>
            </a:r>
            <a:r>
              <a:rPr lang="tr-TR" dirty="0" err="1" smtClean="0"/>
              <a:t>eşzamanlama</a:t>
            </a:r>
            <a:r>
              <a:rPr lang="tr-TR" dirty="0" smtClean="0"/>
              <a:t> sağlayan açık kaynak kodlu bir protokol</a:t>
            </a:r>
          </a:p>
          <a:p>
            <a:r>
              <a:rPr lang="tr-TR" dirty="0" smtClean="0"/>
              <a:t>Daha kolay gerçekleştirilebilir optimal meyilli bir </a:t>
            </a:r>
            <a:r>
              <a:rPr lang="tr-TR" dirty="0" err="1" smtClean="0"/>
              <a:t>eşzamanlama</a:t>
            </a:r>
            <a:r>
              <a:rPr lang="tr-TR" dirty="0" smtClean="0"/>
              <a:t> algoritması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Gelecek Çalışmalar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74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Uzlaşım algoritmasının Yakınsama Süresi</a:t>
            </a:r>
          </a:p>
          <a:p>
            <a:r>
              <a:rPr lang="tr-TR" dirty="0" smtClean="0"/>
              <a:t>Meyilli saat algoritmasının donanımsal gerçekleştirimi</a:t>
            </a:r>
          </a:p>
          <a:p>
            <a:r>
              <a:rPr lang="tr-TR" dirty="0" smtClean="0"/>
              <a:t>Ağın sıkı bağlılığını bozmayacak şekilde, komşuluk ilişkilerinin düzenlenmesi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 Problemler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75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Tamamiyle</a:t>
            </a:r>
            <a:r>
              <a:rPr lang="tr-TR" dirty="0" smtClean="0"/>
              <a:t> dağıtık, hiç komşuluk takibi yapmadan </a:t>
            </a:r>
            <a:r>
              <a:rPr lang="tr-TR" dirty="0" err="1" smtClean="0"/>
              <a:t>eşzamanlama</a:t>
            </a:r>
            <a:r>
              <a:rPr lang="tr-TR" smtClean="0"/>
              <a:t>??</a:t>
            </a:r>
          </a:p>
          <a:p>
            <a:r>
              <a:rPr lang="tr-TR" dirty="0" smtClean="0"/>
              <a:t>Enerji verimliliği</a:t>
            </a:r>
          </a:p>
          <a:p>
            <a:pPr lvl="1"/>
            <a:r>
              <a:rPr lang="tr-TR" dirty="0" smtClean="0"/>
              <a:t>Düğümlerin komşu sayılarını (derecelerini) gözeterek </a:t>
            </a:r>
          </a:p>
          <a:p>
            <a:pPr lvl="1"/>
            <a:r>
              <a:rPr lang="tr-TR" dirty="0" smtClean="0"/>
              <a:t>En küçük enerjili </a:t>
            </a:r>
            <a:r>
              <a:rPr lang="tr-TR" dirty="0" err="1" smtClean="0"/>
              <a:t>tümegönderim</a:t>
            </a:r>
            <a:r>
              <a:rPr lang="tr-TR" dirty="0" smtClean="0"/>
              <a:t> ağacı</a:t>
            </a:r>
          </a:p>
          <a:p>
            <a:pPr lvl="1"/>
            <a:r>
              <a:rPr lang="tr-TR" dirty="0" smtClean="0"/>
              <a:t>Ağın merkezindeki düğümü dayanak düğümü seçmek</a:t>
            </a:r>
          </a:p>
          <a:p>
            <a:r>
              <a:rPr lang="tr-TR" dirty="0" smtClean="0"/>
              <a:t>Uygulamalar</a:t>
            </a:r>
          </a:p>
          <a:p>
            <a:pPr lvl="1"/>
            <a:r>
              <a:rPr lang="tr-TR" dirty="0" smtClean="0"/>
              <a:t>Eşgüdümlü hareket eden nesneler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76</a:t>
            </a:fld>
            <a:endParaRPr lang="tr-TR"/>
          </a:p>
        </p:txBody>
      </p:sp>
      <p:sp>
        <p:nvSpPr>
          <p:cNvPr id="11" name="10 Dikdörtgen"/>
          <p:cNvSpPr/>
          <p:nvPr/>
        </p:nvSpPr>
        <p:spPr>
          <a:xfrm>
            <a:off x="1000100" y="3000372"/>
            <a:ext cx="7345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SORULAR ve TARTIŞMA</a:t>
            </a:r>
            <a:endParaRPr lang="tr-TR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2" name="5 İçerik Yer Tutucusu" descr="7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500042"/>
            <a:ext cx="8181762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</a:t>
            </a:r>
            <a:r>
              <a:rPr lang="tr-TR" dirty="0" err="1" smtClean="0"/>
              <a:t>Eşzamanlama</a:t>
            </a:r>
            <a:r>
              <a:rPr lang="tr-TR" dirty="0" smtClean="0"/>
              <a:t> Problemi</a:t>
            </a:r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Kablosuz Algılayıcı Ağlarında Saat </a:t>
            </a:r>
            <a:r>
              <a:rPr lang="tr-TR" dirty="0" err="1" smtClean="0"/>
              <a:t>Eşzamanlaması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Herhangi iki düğümün arasındaki mantıksal saat farkını eniyilemek – </a:t>
            </a:r>
            <a:r>
              <a:rPr lang="tr-TR" b="1" dirty="0" smtClean="0">
                <a:solidFill>
                  <a:srgbClr val="FF0000"/>
                </a:solidFill>
              </a:rPr>
              <a:t>Genel Saat Farkı</a:t>
            </a:r>
          </a:p>
          <a:p>
            <a:r>
              <a:rPr lang="tr-TR" dirty="0" smtClean="0"/>
              <a:t>Birbirine komşu düğümler arasındaki mantıksal saat farkını eniyilemek – </a:t>
            </a:r>
            <a:r>
              <a:rPr lang="tr-TR" b="1" dirty="0" smtClean="0">
                <a:solidFill>
                  <a:srgbClr val="FF0000"/>
                </a:solidFill>
              </a:rPr>
              <a:t>Yerel Saat Farkı 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643314"/>
            <a:ext cx="3685159" cy="259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23 Sağ Ayraç"/>
          <p:cNvSpPr/>
          <p:nvPr/>
        </p:nvSpPr>
        <p:spPr>
          <a:xfrm rot="10800000">
            <a:off x="2109752" y="3643314"/>
            <a:ext cx="1104926" cy="2060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Sağ Ayraç"/>
          <p:cNvSpPr/>
          <p:nvPr/>
        </p:nvSpPr>
        <p:spPr>
          <a:xfrm>
            <a:off x="6688518" y="4786322"/>
            <a:ext cx="669564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Metin kutusu"/>
          <p:cNvSpPr txBox="1"/>
          <p:nvPr/>
        </p:nvSpPr>
        <p:spPr>
          <a:xfrm>
            <a:off x="1214414" y="45005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Genel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7" name="26 Metin kutusu"/>
          <p:cNvSpPr txBox="1"/>
          <p:nvPr/>
        </p:nvSpPr>
        <p:spPr>
          <a:xfrm>
            <a:off x="7500958" y="5131370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Yerel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YAVAŞ SEL TABANLI SAAT EŞZAMANLAMASI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Kablosuz Algılayıcı Ağlarında Saat Eşzamanlaması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talama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talam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talam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1503</TotalTime>
  <Words>1541</Words>
  <Application>Microsoft Office PowerPoint</Application>
  <PresentationFormat>Ekran Gösterisi (4:3)</PresentationFormat>
  <Paragraphs>400</Paragraphs>
  <Slides>76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76</vt:i4>
      </vt:variant>
    </vt:vector>
  </HeadingPairs>
  <TitlesOfParts>
    <vt:vector size="78" baseType="lpstr">
      <vt:lpstr>Ortalama</vt:lpstr>
      <vt:lpstr>Denklem</vt:lpstr>
      <vt:lpstr>KABLOSUZ ALGILAYICI AĞLARINDA SAAT EŞZAMANLAMASI</vt:lpstr>
      <vt:lpstr>İçerik</vt:lpstr>
      <vt:lpstr>ALTYAPI</vt:lpstr>
      <vt:lpstr>Saat Donanımı</vt:lpstr>
      <vt:lpstr>İletişim Hattındaki Belirsizlikler</vt:lpstr>
      <vt:lpstr>Saat Eşzamanlamasının Önemi</vt:lpstr>
      <vt:lpstr>Sistem Modeli</vt:lpstr>
      <vt:lpstr>Saat Eşzamanlama Problemi</vt:lpstr>
      <vt:lpstr>YAVAŞ SEL TABANLI SAAT EŞZAMANLAMASI</vt:lpstr>
      <vt:lpstr>Saatler Arasında Doğrusal İlişki</vt:lpstr>
      <vt:lpstr>Flooding Time Synchronization Protocol (Maroti et. al. SenSys 2004)</vt:lpstr>
      <vt:lpstr>Bekleme Sürelerinin Etkisi</vt:lpstr>
      <vt:lpstr>PulseSync (Lenzen et. al. SenSys 2009)</vt:lpstr>
      <vt:lpstr>FTSP - PulseSync</vt:lpstr>
      <vt:lpstr>Açık Problem - I</vt:lpstr>
      <vt:lpstr>Açık Problem - II</vt:lpstr>
      <vt:lpstr>Eğim Geçmişi Kullanmak- I</vt:lpstr>
      <vt:lpstr>FTSP – 20 MICAz düğümü  Doğrusal İlinge</vt:lpstr>
      <vt:lpstr>Eğim Geçmişi Kullanmak- II</vt:lpstr>
      <vt:lpstr>FTSP ME – 20 MICAz düğümü  Doğrusal İlinge</vt:lpstr>
      <vt:lpstr>FTSP OE – 20 MICAz düğümü  Doğrusal İlinge</vt:lpstr>
      <vt:lpstr>FTSP OGE – 20 MICAz düğümü  Doğrusal İlinge</vt:lpstr>
      <vt:lpstr>En Küçük Varyansa Sahip İkili Eğim EKVSİE</vt:lpstr>
      <vt:lpstr>FTSP EKVSİE– 20 MICAz düğümü  Doğrusal İlinge</vt:lpstr>
      <vt:lpstr>Hız Seli Eşzamanlama Protokolü (HSEP)</vt:lpstr>
      <vt:lpstr>HSEP – 20 MICAz düğümü  Doğrusal İlinge</vt:lpstr>
      <vt:lpstr>Dağıtık Ortalama Alma</vt:lpstr>
      <vt:lpstr>Saat Hızı Uzlaşma Protokolü (SHUS)</vt:lpstr>
      <vt:lpstr>SHUS – 20 MICAz düğümü  Doğrusal İlinge</vt:lpstr>
      <vt:lpstr>Deneysel Sonuçların Özeti</vt:lpstr>
      <vt:lpstr>SHUS – Benzetim Sonuçları</vt:lpstr>
      <vt:lpstr>Sonuç ve Yorumlar -I</vt:lpstr>
      <vt:lpstr>Sonuç ve Yorumlar -II</vt:lpstr>
      <vt:lpstr>SAATLERİN GERİ ALINMASINI ENGELLEYEN BİR YÖNTEM</vt:lpstr>
      <vt:lpstr>Açık Problem</vt:lpstr>
      <vt:lpstr>En Küçük Kareler – Saatlerin Geri Alınması</vt:lpstr>
      <vt:lpstr>Geri Alınmayı Kaydırma İle Engellemek</vt:lpstr>
      <vt:lpstr>FTSP ve Değiştirilmiş FTSP: 20 MICAz düğümü Doğrusal İlinge - I</vt:lpstr>
      <vt:lpstr>FTSP ve Değiştirilmiş FTSP: 20 MICAz düğümü Doğrusal İlinge - II</vt:lpstr>
      <vt:lpstr>Sonuç ve Yorumlar</vt:lpstr>
      <vt:lpstr>DIŞSAL MEYİLLİ SAAT EŞZAMANLAMASI</vt:lpstr>
      <vt:lpstr>Dayanak Düğümüne İhtiyaç Duyan Protokoller</vt:lpstr>
      <vt:lpstr>Gradient Time Synchronization Protocol  (Sommer and Wattenhofer, IPSN 2009)</vt:lpstr>
      <vt:lpstr>FTSP - GTSP</vt:lpstr>
      <vt:lpstr>Açık Problem</vt:lpstr>
      <vt:lpstr>Dışsal Meyilli Saat Eşzamanlama Protokolü (DMSEP) -I</vt:lpstr>
      <vt:lpstr>Dışsal Meyilli Saat Eşzamanlama Protokolü (DMSEP) - II</vt:lpstr>
      <vt:lpstr>GTSP - DMSEP</vt:lpstr>
      <vt:lpstr>Deneyler</vt:lpstr>
      <vt:lpstr>Slayt 50</vt:lpstr>
      <vt:lpstr>Slayt 51</vt:lpstr>
      <vt:lpstr>Slayt 52</vt:lpstr>
      <vt:lpstr>Slayt 53</vt:lpstr>
      <vt:lpstr>Slayt 54</vt:lpstr>
      <vt:lpstr>Deneysel Sonuçların Özeti</vt:lpstr>
      <vt:lpstr>Benzetim Sonuçları</vt:lpstr>
      <vt:lpstr>Sonuçlar ve Yorumlar</vt:lpstr>
      <vt:lpstr>OPTİMAL MEYİLLİ SAAT EŞZAMANLAMA ALGORİTMALARININ GERÇEKLEŞTİRİMLERİNİ KOLAYLAŞTIRMAK ÜZERİNE BİR ÇALIŞMA</vt:lpstr>
      <vt:lpstr>Teorik Çalışmalar</vt:lpstr>
      <vt:lpstr>Tight Bounds for Clock Synchronization (Lenzen et al. 2010) - I</vt:lpstr>
      <vt:lpstr>Tight Bounds for Clock Synchronization (Lenzen et al. 2010) - II</vt:lpstr>
      <vt:lpstr>Tight Bounds for Clock Synchronization (Lenzen et al. 2010) - III</vt:lpstr>
      <vt:lpstr>Gradient Clock Synchronization Using Reference Broadcasts (Kuhn and Oshman 2009)</vt:lpstr>
      <vt:lpstr>Açık Problem</vt:lpstr>
      <vt:lpstr>Saat Eşzamanlama Bileşeni</vt:lpstr>
      <vt:lpstr>Mantıksal Saat Modülü</vt:lpstr>
      <vt:lpstr>Tahminleme Modülü</vt:lpstr>
      <vt:lpstr>Eşzamanlama Modülü</vt:lpstr>
      <vt:lpstr>Yazılımsal Gerçekleştirim</vt:lpstr>
      <vt:lpstr>Donanım Taslağı</vt:lpstr>
      <vt:lpstr>Sonuç ve Yorumlar</vt:lpstr>
      <vt:lpstr>SONUÇLAR</vt:lpstr>
      <vt:lpstr>Katkılar</vt:lpstr>
      <vt:lpstr>Gelecek Çalışmalar</vt:lpstr>
      <vt:lpstr>Açık Problemler</vt:lpstr>
      <vt:lpstr>Slayt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ALGILAYICI AĞLARINDA SAAT EŞZAMANLAMASI</dc:title>
  <cp:lastModifiedBy>oyp</cp:lastModifiedBy>
  <cp:revision>160</cp:revision>
  <dcterms:modified xsi:type="dcterms:W3CDTF">2012-04-11T11:36:45Z</dcterms:modified>
</cp:coreProperties>
</file>