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embeddings/oleObject1.bin" ContentType="application/vnd.openxmlformats-officedocument.oleObject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038" r:id="rId1"/>
  </p:sldMasterIdLst>
  <p:notesMasterIdLst>
    <p:notesMasterId r:id="rId21"/>
  </p:notesMasterIdLst>
  <p:sldIdLst>
    <p:sldId id="256" r:id="rId2"/>
    <p:sldId id="522" r:id="rId3"/>
    <p:sldId id="564" r:id="rId4"/>
    <p:sldId id="456" r:id="rId5"/>
    <p:sldId id="458" r:id="rId6"/>
    <p:sldId id="560" r:id="rId7"/>
    <p:sldId id="561" r:id="rId8"/>
    <p:sldId id="562" r:id="rId9"/>
    <p:sldId id="563" r:id="rId10"/>
    <p:sldId id="565" r:id="rId11"/>
    <p:sldId id="566" r:id="rId12"/>
    <p:sldId id="567" r:id="rId13"/>
    <p:sldId id="466" r:id="rId14"/>
    <p:sldId id="467" r:id="rId15"/>
    <p:sldId id="527" r:id="rId16"/>
    <p:sldId id="528" r:id="rId17"/>
    <p:sldId id="529" r:id="rId18"/>
    <p:sldId id="530" r:id="rId19"/>
    <p:sldId id="421" r:id="rId20"/>
  </p:sldIdLst>
  <p:sldSz cx="13004800" cy="9753600"/>
  <p:notesSz cx="6794500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6987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3978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0965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7957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4946" algn="l" defTabSz="456987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1936" algn="l" defTabSz="456987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198927" algn="l" defTabSz="456987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5917" algn="l" defTabSz="456987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755" autoAdjust="0"/>
  </p:normalViewPr>
  <p:slideViewPr>
    <p:cSldViewPr snapToGrid="0" snapToObjects="1">
      <p:cViewPr>
        <p:scale>
          <a:sx n="75" d="100"/>
          <a:sy n="75" d="100"/>
        </p:scale>
        <p:origin x="-3144" y="-72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0440D-0A98-6645-89B6-4A0D7CC97562}" type="datetimeFigureOut">
              <a:rPr lang="en-US" smtClean="0"/>
              <a:t>11/03/19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C6139-1EE3-B54F-8CE9-9D8048FD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0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AE4A05-ACAA-4EDE-858B-3582F38803B5}" type="slidenum">
              <a:rPr lang="en-US"/>
              <a:pPr/>
              <a:t>4</a:t>
            </a:fld>
            <a:endParaRPr lang="en-US"/>
          </a:p>
        </p:txBody>
      </p:sp>
      <p:sp>
        <p:nvSpPr>
          <p:cNvPr id="111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9FA9A2-97C6-4734-B8BB-7FBEF9A520F2}" type="slidenum">
              <a:rPr lang="en-US"/>
              <a:pPr/>
              <a:t>5</a:t>
            </a:fld>
            <a:endParaRPr lang="en-US"/>
          </a:p>
        </p:txBody>
      </p:sp>
      <p:sp>
        <p:nvSpPr>
          <p:cNvPr id="111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698C1-AA24-4069-A84B-28DB67054A50}" type="slidenum">
              <a:rPr lang="en-US"/>
              <a:pPr/>
              <a:t>13</a:t>
            </a:fld>
            <a:endParaRPr lang="en-US"/>
          </a:p>
        </p:txBody>
      </p:sp>
      <p:sp>
        <p:nvSpPr>
          <p:cNvPr id="91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C6430A-35D5-42FF-B152-2B38F4D2F3B0}" type="slidenum">
              <a:rPr lang="en-US"/>
              <a:pPr/>
              <a:t>14</a:t>
            </a:fld>
            <a:endParaRPr lang="en-US"/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>
            <a:normAutofit/>
          </a:bodyPr>
          <a:lstStyle>
            <a:lvl1pPr algn="ctr">
              <a:defRPr sz="6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69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5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34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5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34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5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34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5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34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5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34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5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34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4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476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4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476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4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476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4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476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8409-3B08-BC4E-890E-B1827862067E}" type="datetimeFigureOut">
              <a:rPr lang="en-US" smtClean="0"/>
              <a:t>11/03/19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8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8A95-DCF6-D845-B2BB-7134A318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8068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8A95-DCF6-D845-B2BB-7134A318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515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8A95-DCF6-D845-B2BB-7134A318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0097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8409-3B08-BC4E-890E-B1827862067E}" type="datetimeFigureOut">
              <a:rPr lang="en-US" smtClean="0"/>
              <a:t>11/03/19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8A95-DCF6-D845-B2BB-7134A318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5715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8432138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39" tIns="65020" rIns="130039" bIns="6502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39" tIns="65020" rIns="130039" bIns="65020"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2" y="8453120"/>
            <a:ext cx="1100187" cy="122924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211733" y="8886616"/>
            <a:ext cx="2817707" cy="437727"/>
          </a:xfrm>
          <a:prstGeom prst="rect">
            <a:avLst/>
          </a:prstGeom>
          <a:noFill/>
        </p:spPr>
        <p:txBody>
          <a:bodyPr wrap="square" lIns="130039" tIns="65020" rIns="130039" bIns="65020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842347" y="8886616"/>
            <a:ext cx="7477760" cy="437727"/>
          </a:xfrm>
          <a:prstGeom prst="rect">
            <a:avLst/>
          </a:prstGeom>
          <a:noFill/>
        </p:spPr>
        <p:txBody>
          <a:bodyPr wrap="square" lIns="130039" tIns="65020" rIns="130039" bIns="65020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10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151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151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48409-3B08-BC4E-890E-B1827862067E}" type="datetimeFigureOut">
              <a:rPr lang="en-US" smtClean="0"/>
              <a:t>11/03/19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B8A95-DCF6-D845-B2BB-7134A318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0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8" r:id="rId8"/>
    <p:sldLayoutId id="2147484049" r:id="rId9"/>
    <p:sldLayoutId id="2147484082" r:id="rId10"/>
    <p:sldLayoutId id="2147484084" r:id="rId11"/>
    <p:sldLayoutId id="2147484086" r:id="rId12"/>
    <p:sldLayoutId id="2147484087" r:id="rId13"/>
    <p:sldLayoutId id="2147484090" r:id="rId14"/>
    <p:sldLayoutId id="2147484091" r:id="rId15"/>
    <p:sldLayoutId id="2147484094" r:id="rId16"/>
    <p:sldLayoutId id="2147484095" r:id="rId17"/>
    <p:sldLayoutId id="2147484097" r:id="rId18"/>
    <p:sldLayoutId id="2147484099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2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4" Type="http://schemas.openxmlformats.org/officeDocument/2006/relationships/slideLayout" Target="../slideLayouts/slideLayout2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HDLs and </a:t>
            </a:r>
            <a:r>
              <a:rPr lang="en-US" dirty="0" err="1" smtClean="0"/>
              <a:t>SystemVerilog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Digital Computer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80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Advantages &amp; Disadvantages of FPGAs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25120" y="2016125"/>
            <a:ext cx="12246187" cy="7387449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Advantages</a:t>
            </a:r>
          </a:p>
          <a:p>
            <a:pPr lvl="1"/>
            <a:r>
              <a:rPr lang="en-US" dirty="0">
                <a:ea typeface="ＭＳ Ｐゴシック" charset="0"/>
              </a:rPr>
              <a:t>Low development cost</a:t>
            </a:r>
          </a:p>
          <a:p>
            <a:pPr lvl="1"/>
            <a:r>
              <a:rPr lang="en-US" dirty="0">
                <a:ea typeface="ＭＳ Ｐゴシック" charset="0"/>
              </a:rPr>
              <a:t>Short time to market</a:t>
            </a:r>
          </a:p>
          <a:p>
            <a:pPr lvl="1"/>
            <a:r>
              <a:rPr lang="en-US" dirty="0">
                <a:ea typeface="ＭＳ Ｐゴシック" charset="0"/>
              </a:rPr>
              <a:t>Reconfigurable in the field</a:t>
            </a:r>
          </a:p>
          <a:p>
            <a:pPr lvl="1"/>
            <a:r>
              <a:rPr lang="en-US" dirty="0">
                <a:ea typeface="ＭＳ Ｐゴシック" charset="0"/>
              </a:rPr>
              <a:t>Reusability</a:t>
            </a:r>
          </a:p>
          <a:p>
            <a:pPr lvl="1"/>
            <a:r>
              <a:rPr lang="en-US" dirty="0">
                <a:ea typeface="ＭＳ Ｐゴシック" charset="0"/>
              </a:rPr>
              <a:t>An algorithm can be implemented directly in hardware</a:t>
            </a:r>
          </a:p>
          <a:p>
            <a:pPr lvl="2"/>
            <a:r>
              <a:rPr lang="en-US" dirty="0">
                <a:ea typeface="ＭＳ Ｐゴシック" charset="0"/>
              </a:rPr>
              <a:t>No ISA, high specialization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Disadvantages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ea typeface="ＭＳ Ｐゴシック" charset="0"/>
              </a:rPr>
              <a:t>Not as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fast</a:t>
            </a:r>
            <a:r>
              <a:rPr lang="en-US" dirty="0">
                <a:ea typeface="ＭＳ Ｐゴシック" charset="0"/>
              </a:rPr>
              <a:t> and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power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efficient</a:t>
            </a:r>
            <a:r>
              <a:rPr lang="en-US" dirty="0">
                <a:ea typeface="ＭＳ Ｐゴシック" charset="0"/>
              </a:rPr>
              <a:t> as </a:t>
            </a:r>
            <a:r>
              <a:rPr lang="en-US" i="1" dirty="0">
                <a:ea typeface="ＭＳ Ｐゴシック" charset="0"/>
              </a:rPr>
              <a:t>application specific hardware</a:t>
            </a:r>
          </a:p>
          <a:p>
            <a:pPr lvl="1"/>
            <a:r>
              <a:rPr lang="en-US" dirty="0" err="1">
                <a:ea typeface="ＭＳ Ｐゴシック" charset="0"/>
              </a:rPr>
              <a:t>Reconfigurability</a:t>
            </a:r>
            <a:r>
              <a:rPr lang="en-US" dirty="0">
                <a:ea typeface="ＭＳ Ｐゴシック" charset="0"/>
              </a:rPr>
              <a:t> adds significant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area overhead</a:t>
            </a:r>
          </a:p>
        </p:txBody>
      </p:sp>
    </p:spTree>
    <p:extLst>
      <p:ext uri="{BB962C8B-B14F-4D97-AF65-F5344CB8AC3E}">
        <p14:creationId xmlns:p14="http://schemas.microsoft.com/office/powerpoint/2010/main" val="4071265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 noChangeArrowheads="1"/>
          </p:cNvSpPr>
          <p:nvPr>
            <p:ph type="title"/>
          </p:nvPr>
        </p:nvSpPr>
        <p:spPr>
          <a:xfrm>
            <a:off x="650875" y="221192"/>
            <a:ext cx="11703050" cy="1625600"/>
          </a:xfrm>
        </p:spPr>
        <p:txBody>
          <a:bodyPr/>
          <a:lstStyle/>
          <a:p>
            <a:r>
              <a:rPr lang="en-US" dirty="0"/>
              <a:t>Computer-Aided Design (CAD) Tools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xmlns="" id="{5C4809F8-290B-47CE-8258-C0FCF523BF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5120" y="1607538"/>
            <a:ext cx="12246187" cy="738744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dirty="0">
                <a:latin typeface="+mj-lt"/>
                <a:ea typeface="ＭＳ Ｐゴシック" panose="020B0600070205080204" pitchFamily="34" charset="-128"/>
              </a:rPr>
              <a:t>FPGAs have many </a:t>
            </a:r>
            <a:r>
              <a:rPr lang="en-US" altLang="en-US" dirty="0">
                <a:solidFill>
                  <a:srgbClr val="0000FF"/>
                </a:solidFill>
                <a:latin typeface="+mj-lt"/>
                <a:ea typeface="ＭＳ Ｐゴシック" panose="020B0600070205080204" pitchFamily="34" charset="-128"/>
              </a:rPr>
              <a:t>resources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</a:rPr>
              <a:t> (e.g., LUTs, switches)</a:t>
            </a:r>
          </a:p>
          <a:p>
            <a:pPr marL="0" indent="0">
              <a:buNone/>
              <a:defRPr/>
            </a:pPr>
            <a:r>
              <a:rPr lang="en-US" altLang="en-US" dirty="0" smtClean="0">
                <a:latin typeface="+mj-lt"/>
                <a:ea typeface="ＭＳ Ｐゴシック" panose="020B0600070205080204" pitchFamily="34" charset="-128"/>
              </a:rPr>
              <a:t>They 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</a:rPr>
              <a:t>are </a:t>
            </a:r>
            <a:r>
              <a:rPr lang="en-US" altLang="en-US" dirty="0">
                <a:solidFill>
                  <a:srgbClr val="FF0000"/>
                </a:solidFill>
                <a:latin typeface="+mj-lt"/>
                <a:ea typeface="ＭＳ Ｐゴシック" panose="020B0600070205080204" pitchFamily="34" charset="-128"/>
              </a:rPr>
              <a:t>hard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</a:rPr>
              <a:t> to program manually</a:t>
            </a:r>
          </a:p>
          <a:p>
            <a:pPr marL="0" indent="0">
              <a:buNone/>
              <a:defRPr/>
            </a:pPr>
            <a:endParaRPr lang="en-US" altLang="en-US" dirty="0">
              <a:latin typeface="+mj-lt"/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r>
              <a:rPr lang="en-US" altLang="en-US" dirty="0">
                <a:latin typeface="+mj-lt"/>
                <a:ea typeface="ＭＳ Ｐゴシック" panose="020B0600070205080204" pitchFamily="34" charset="-128"/>
              </a:rPr>
              <a:t>How can we</a:t>
            </a:r>
          </a:p>
          <a:p>
            <a:pPr marL="457200" lvl="1" indent="0">
              <a:buNone/>
              <a:defRPr/>
            </a:pPr>
            <a:r>
              <a:rPr lang="en-US" altLang="en-US" dirty="0">
                <a:latin typeface="+mj-lt"/>
                <a:ea typeface="ＭＳ Ｐゴシック" panose="020B0600070205080204" pitchFamily="34" charset="-128"/>
              </a:rPr>
              <a:t>represent a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+mj-lt"/>
                <a:ea typeface="ＭＳ Ｐゴシック" panose="020B0600070205080204" pitchFamily="34" charset="-128"/>
              </a:rPr>
              <a:t>high-level functional description 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</a:rPr>
              <a:t>of our hardware circuit using the FPGA resources?</a:t>
            </a:r>
          </a:p>
          <a:p>
            <a:pPr marL="457200" lvl="1" indent="0">
              <a:buNone/>
              <a:defRPr/>
            </a:pPr>
            <a:r>
              <a:rPr lang="en-US" altLang="en-US" dirty="0">
                <a:latin typeface="+mj-lt"/>
                <a:ea typeface="ＭＳ Ｐゴシック" panose="020B0600070205080204" pitchFamily="34" charset="-128"/>
              </a:rPr>
              <a:t>select the resources to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+mj-lt"/>
                <a:ea typeface="ＭＳ Ｐゴシック" panose="020B0600070205080204" pitchFamily="34" charset="-128"/>
              </a:rPr>
              <a:t>map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</a:rPr>
              <a:t> our circuit to?</a:t>
            </a:r>
          </a:p>
          <a:p>
            <a:pPr marL="457200" lvl="1" indent="0">
              <a:buNone/>
              <a:defRPr/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+mj-lt"/>
                <a:ea typeface="ＭＳ Ｐゴシック" panose="020B0600070205080204" pitchFamily="34" charset="-128"/>
              </a:rPr>
              <a:t>optimally configure the interconnect 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</a:rPr>
              <a:t>between the selected resources?</a:t>
            </a:r>
          </a:p>
          <a:p>
            <a:pPr marL="457200" lvl="1" indent="0">
              <a:buNone/>
              <a:defRPr/>
            </a:pPr>
            <a:r>
              <a:rPr lang="en-US" altLang="en-US" dirty="0">
                <a:latin typeface="+mj-lt"/>
                <a:ea typeface="ＭＳ Ｐゴシック" panose="020B0600070205080204" pitchFamily="34" charset="-128"/>
              </a:rPr>
              <a:t>generate a final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+mj-lt"/>
                <a:ea typeface="ＭＳ Ｐゴシック" panose="020B0600070205080204" pitchFamily="34" charset="-128"/>
              </a:rPr>
              <a:t>configuration file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</a:rPr>
              <a:t> to properly configure an FPGA?</a:t>
            </a:r>
          </a:p>
        </p:txBody>
      </p:sp>
    </p:spTree>
    <p:extLst>
      <p:ext uri="{BB962C8B-B14F-4D97-AF65-F5344CB8AC3E}">
        <p14:creationId xmlns:p14="http://schemas.microsoft.com/office/powerpoint/2010/main" val="2434599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 noChangeArrowheads="1"/>
          </p:cNvSpPr>
          <p:nvPr>
            <p:ph type="title"/>
          </p:nvPr>
        </p:nvSpPr>
        <p:spPr>
          <a:xfrm>
            <a:off x="650875" y="177165"/>
            <a:ext cx="11703050" cy="1625600"/>
          </a:xfrm>
        </p:spPr>
        <p:txBody>
          <a:bodyPr/>
          <a:lstStyle/>
          <a:p>
            <a:r>
              <a:rPr lang="en-US" dirty="0">
                <a:latin typeface="+mn-lt"/>
              </a:rPr>
              <a:t>FPGA Design Flow</a:t>
            </a:r>
          </a:p>
        </p:txBody>
      </p:sp>
      <p:sp>
        <p:nvSpPr>
          <p:cNvPr id="35843" name="Slide Number Placeholder 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056623" indent="-406394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625575" indent="-32511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2275804" indent="-32511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926034" indent="-32511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357626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422649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487672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552695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9B346A4-ABCB-1F42-A6C3-40414254E120}" type="slidenum">
              <a:rPr lang="en-US" sz="900">
                <a:solidFill>
                  <a:srgbClr val="000000"/>
                </a:solidFill>
                <a:latin typeface="+mn-lt"/>
                <a:cs typeface="Arial" charset="0"/>
              </a:rPr>
              <a:pPr/>
              <a:t>12</a:t>
            </a:fld>
            <a:endParaRPr lang="en-US" sz="90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35844" name="Rectangle: Rounded Corners 3"/>
          <p:cNvSpPr>
            <a:spLocks noChangeArrowheads="1"/>
          </p:cNvSpPr>
          <p:nvPr/>
        </p:nvSpPr>
        <p:spPr bwMode="auto">
          <a:xfrm>
            <a:off x="1625600" y="1733973"/>
            <a:ext cx="4226560" cy="5418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30046" tIns="65023" rIns="130046" bIns="65023" anchor="ctr"/>
          <a:lstStyle/>
          <a:p>
            <a:pPr algn="ctr" eaLnBrk="1" hangingPunct="1"/>
            <a:r>
              <a:rPr lang="en-US" sz="2800" b="1" dirty="0">
                <a:latin typeface="+mn-lt"/>
              </a:rPr>
              <a:t>Problem Definition</a:t>
            </a:r>
          </a:p>
        </p:txBody>
      </p:sp>
      <p:sp>
        <p:nvSpPr>
          <p:cNvPr id="5" name="Arrow: Down 4"/>
          <p:cNvSpPr>
            <a:spLocks noChangeArrowheads="1"/>
          </p:cNvSpPr>
          <p:nvPr/>
        </p:nvSpPr>
        <p:spPr bwMode="auto">
          <a:xfrm>
            <a:off x="3467946" y="2384213"/>
            <a:ext cx="541867" cy="54186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pPr eaLnBrk="1" hangingPunct="1"/>
            <a:endParaRPr lang="en-US" sz="2800">
              <a:latin typeface="+mn-lt"/>
            </a:endParaRPr>
          </a:p>
        </p:txBody>
      </p:sp>
      <p:sp>
        <p:nvSpPr>
          <p:cNvPr id="8" name="Rectangle: Rounded Corners 7"/>
          <p:cNvSpPr>
            <a:spLocks noChangeArrowheads="1"/>
          </p:cNvSpPr>
          <p:nvPr/>
        </p:nvSpPr>
        <p:spPr bwMode="auto">
          <a:xfrm>
            <a:off x="1625600" y="3038970"/>
            <a:ext cx="4226560" cy="97084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30046" tIns="65023" rIns="130046" bIns="65023" anchor="ctr"/>
          <a:lstStyle/>
          <a:p>
            <a:pPr algn="ctr" eaLnBrk="1" hangingPunct="1"/>
            <a:r>
              <a:rPr lang="en-US" sz="2800" b="1">
                <a:latin typeface="+mn-lt"/>
              </a:rPr>
              <a:t>Hardware Description Language (HDL)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177280" y="3251200"/>
            <a:ext cx="3251200" cy="56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1" i="1">
                <a:solidFill>
                  <a:srgbClr val="0000FF"/>
                </a:solidFill>
                <a:latin typeface="+mn-lt"/>
              </a:rPr>
              <a:t>Verilog</a:t>
            </a:r>
            <a:r>
              <a:rPr lang="en-US" sz="2800" i="1">
                <a:solidFill>
                  <a:srgbClr val="0000FF"/>
                </a:solidFill>
                <a:latin typeface="+mn-lt"/>
              </a:rPr>
              <a:t>, VHDL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524587" y="2384213"/>
            <a:ext cx="3251200" cy="56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i="1">
                <a:solidFill>
                  <a:srgbClr val="FF0000"/>
                </a:solidFill>
                <a:latin typeface="+mn-lt"/>
              </a:rPr>
              <a:t>Your task!</a:t>
            </a:r>
          </a:p>
        </p:txBody>
      </p:sp>
      <p:sp>
        <p:nvSpPr>
          <p:cNvPr id="11" name="Arrow: Down 10"/>
          <p:cNvSpPr>
            <a:spLocks noChangeArrowheads="1"/>
          </p:cNvSpPr>
          <p:nvPr/>
        </p:nvSpPr>
        <p:spPr bwMode="auto">
          <a:xfrm>
            <a:off x="3467946" y="4118187"/>
            <a:ext cx="541867" cy="54186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pPr eaLnBrk="1" hangingPunct="1"/>
            <a:endParaRPr lang="en-US" sz="2800">
              <a:latin typeface="+mn-lt"/>
            </a:endParaRPr>
          </a:p>
        </p:txBody>
      </p:sp>
      <p:sp>
        <p:nvSpPr>
          <p:cNvPr id="12" name="Rectangle: Rounded Corners 11"/>
          <p:cNvSpPr>
            <a:spLocks noChangeArrowheads="1"/>
          </p:cNvSpPr>
          <p:nvPr/>
        </p:nvSpPr>
        <p:spPr bwMode="auto">
          <a:xfrm>
            <a:off x="1625600" y="4876800"/>
            <a:ext cx="4226560" cy="5418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30046" tIns="65023" rIns="130046" bIns="65023" anchor="ctr"/>
          <a:lstStyle/>
          <a:p>
            <a:pPr algn="ctr" eaLnBrk="1" hangingPunct="1"/>
            <a:r>
              <a:rPr lang="en-US" sz="2800" b="1" dirty="0">
                <a:latin typeface="+mn-lt"/>
              </a:rPr>
              <a:t>Logic Synthesis</a:t>
            </a:r>
          </a:p>
        </p:txBody>
      </p:sp>
      <p:sp>
        <p:nvSpPr>
          <p:cNvPr id="13" name="Arrow: Down 12"/>
          <p:cNvSpPr>
            <a:spLocks noChangeArrowheads="1"/>
          </p:cNvSpPr>
          <p:nvPr/>
        </p:nvSpPr>
        <p:spPr bwMode="auto">
          <a:xfrm>
            <a:off x="3467946" y="5635413"/>
            <a:ext cx="541867" cy="54186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pPr eaLnBrk="1" hangingPunct="1"/>
            <a:endParaRPr lang="en-US" sz="2800">
              <a:latin typeface="+mn-lt"/>
            </a:endParaRPr>
          </a:p>
        </p:txBody>
      </p:sp>
      <p:sp>
        <p:nvSpPr>
          <p:cNvPr id="14" name="Rectangle: Rounded Corners 13"/>
          <p:cNvSpPr>
            <a:spLocks noChangeArrowheads="1"/>
          </p:cNvSpPr>
          <p:nvPr/>
        </p:nvSpPr>
        <p:spPr bwMode="auto">
          <a:xfrm>
            <a:off x="1625600" y="6394027"/>
            <a:ext cx="4226560" cy="5418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30046" tIns="65023" rIns="130046" bIns="65023" anchor="ctr"/>
          <a:lstStyle/>
          <a:p>
            <a:pPr algn="ctr" eaLnBrk="1" hangingPunct="1"/>
            <a:r>
              <a:rPr lang="en-US" sz="2800" b="1">
                <a:latin typeface="+mn-lt"/>
              </a:rPr>
              <a:t>Placement and Routing</a:t>
            </a:r>
          </a:p>
        </p:txBody>
      </p:sp>
      <p:sp>
        <p:nvSpPr>
          <p:cNvPr id="15" name="Arrow: Down 14"/>
          <p:cNvSpPr>
            <a:spLocks noChangeArrowheads="1"/>
          </p:cNvSpPr>
          <p:nvPr/>
        </p:nvSpPr>
        <p:spPr bwMode="auto">
          <a:xfrm>
            <a:off x="3467946" y="7152640"/>
            <a:ext cx="541867" cy="54186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pPr eaLnBrk="1" hangingPunct="1"/>
            <a:endParaRPr lang="en-US" sz="2800">
              <a:latin typeface="+mn-lt"/>
            </a:endParaRPr>
          </a:p>
        </p:txBody>
      </p:sp>
      <p:sp>
        <p:nvSpPr>
          <p:cNvPr id="16" name="Rectangle: Rounded Corners 15"/>
          <p:cNvSpPr>
            <a:spLocks noChangeArrowheads="1"/>
          </p:cNvSpPr>
          <p:nvPr/>
        </p:nvSpPr>
        <p:spPr bwMode="auto">
          <a:xfrm>
            <a:off x="1625600" y="7911253"/>
            <a:ext cx="4226560" cy="5418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30046" tIns="65023" rIns="130046" bIns="65023" anchor="ctr"/>
          <a:lstStyle/>
          <a:p>
            <a:pPr algn="ctr" eaLnBrk="1" hangingPunct="1"/>
            <a:r>
              <a:rPr lang="en-US" sz="2800" b="1">
                <a:latin typeface="+mn-lt"/>
              </a:rPr>
              <a:t>Bitstream Generation</a:t>
            </a:r>
          </a:p>
        </p:txBody>
      </p:sp>
      <p:sp>
        <p:nvSpPr>
          <p:cNvPr id="17" name="Arrow: Down 16"/>
          <p:cNvSpPr>
            <a:spLocks noChangeArrowheads="1"/>
          </p:cNvSpPr>
          <p:nvPr/>
        </p:nvSpPr>
        <p:spPr bwMode="auto">
          <a:xfrm rot="-5400000">
            <a:off x="6150187" y="7911253"/>
            <a:ext cx="541867" cy="54186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pPr eaLnBrk="1" hangingPunct="1"/>
            <a:endParaRPr lang="en-US" sz="2800">
              <a:latin typeface="+mn-lt"/>
            </a:endParaRPr>
          </a:p>
        </p:txBody>
      </p:sp>
      <p:sp>
        <p:nvSpPr>
          <p:cNvPr id="18" name="Rectangle: Rounded Corners 17"/>
          <p:cNvSpPr>
            <a:spLocks noChangeArrowheads="1"/>
          </p:cNvSpPr>
          <p:nvPr/>
        </p:nvSpPr>
        <p:spPr bwMode="auto">
          <a:xfrm>
            <a:off x="6990080" y="7911253"/>
            <a:ext cx="4226560" cy="5418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30046" tIns="65023" rIns="130046" bIns="65023" anchor="ctr"/>
          <a:lstStyle/>
          <a:p>
            <a:pPr algn="ctr" eaLnBrk="1" hangingPunct="1"/>
            <a:r>
              <a:rPr lang="en-US" sz="2800" b="1">
                <a:latin typeface="+mn-lt"/>
              </a:rPr>
              <a:t>Programming the FPGA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850294" y="5581227"/>
            <a:ext cx="3251200" cy="74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i="1" dirty="0">
                <a:solidFill>
                  <a:srgbClr val="FF0000"/>
                </a:solidFill>
                <a:latin typeface="+mn-lt"/>
              </a:rPr>
              <a:t>Xilinx </a:t>
            </a:r>
            <a:r>
              <a:rPr lang="en-US" sz="4000" i="1" dirty="0" err="1">
                <a:solidFill>
                  <a:srgbClr val="FF0000"/>
                </a:solidFill>
                <a:latin typeface="+mn-lt"/>
              </a:rPr>
              <a:t>Vivado</a:t>
            </a:r>
            <a:endParaRPr lang="en-US" sz="4000" i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 bwMode="auto">
          <a:xfrm>
            <a:off x="4865512" y="4605867"/>
            <a:ext cx="2720622" cy="119210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/>
          <p:cNvCxnSpPr>
            <a:cxnSpLocks/>
          </p:cNvCxnSpPr>
          <p:nvPr/>
        </p:nvCxnSpPr>
        <p:spPr bwMode="auto">
          <a:xfrm>
            <a:off x="4757139" y="5829582"/>
            <a:ext cx="2828995" cy="126436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23"/>
          <p:cNvCxnSpPr>
            <a:cxnSpLocks/>
          </p:cNvCxnSpPr>
          <p:nvPr/>
        </p:nvCxnSpPr>
        <p:spPr bwMode="auto">
          <a:xfrm flipV="1">
            <a:off x="4757139" y="6082454"/>
            <a:ext cx="2828995" cy="1325316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/>
          <p:cNvCxnSpPr>
            <a:cxnSpLocks/>
          </p:cNvCxnSpPr>
          <p:nvPr/>
        </p:nvCxnSpPr>
        <p:spPr bwMode="auto">
          <a:xfrm flipV="1">
            <a:off x="6421120" y="6204374"/>
            <a:ext cx="1354667" cy="161205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44680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description language (HDL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757763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4300" dirty="0"/>
              <a:t>S</a:t>
            </a:r>
            <a:r>
              <a:rPr lang="en-US" sz="4300" dirty="0" smtClean="0"/>
              <a:t>pecifies </a:t>
            </a:r>
            <a:r>
              <a:rPr lang="en-US" sz="4300" dirty="0"/>
              <a:t>logic function </a:t>
            </a:r>
            <a:r>
              <a:rPr lang="en-US" sz="4300" dirty="0" smtClean="0"/>
              <a:t>only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omputer-aided </a:t>
            </a:r>
            <a:r>
              <a:rPr lang="en-US" dirty="0"/>
              <a:t>design (CAD) tool produces or </a:t>
            </a:r>
            <a:r>
              <a:rPr lang="en-US" b="1" i="1" dirty="0">
                <a:solidFill>
                  <a:srgbClr val="0000FF"/>
                </a:solidFill>
              </a:rPr>
              <a:t>synthesizes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dirty="0"/>
              <a:t>the optimized </a:t>
            </a:r>
            <a:r>
              <a:rPr lang="en-US" dirty="0" smtClean="0"/>
              <a:t>gates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cs typeface="Arial" charset="0"/>
              </a:rPr>
              <a:t>Think </a:t>
            </a:r>
            <a:r>
              <a:rPr lang="en-US" dirty="0">
                <a:solidFill>
                  <a:srgbClr val="0000FF"/>
                </a:solidFill>
                <a:cs typeface="Arial" charset="0"/>
              </a:rPr>
              <a:t>of the </a:t>
            </a:r>
            <a:r>
              <a:rPr lang="en-US" b="1" dirty="0">
                <a:solidFill>
                  <a:srgbClr val="0000FF"/>
                </a:solidFill>
                <a:cs typeface="Arial" charset="0"/>
              </a:rPr>
              <a:t>hardware</a:t>
            </a:r>
            <a:r>
              <a:rPr lang="en-US" dirty="0">
                <a:solidFill>
                  <a:srgbClr val="0000FF"/>
                </a:solidFill>
                <a:cs typeface="Arial" charset="0"/>
              </a:rPr>
              <a:t> the HDL should </a:t>
            </a:r>
            <a:r>
              <a:rPr lang="en-US" dirty="0" smtClean="0">
                <a:solidFill>
                  <a:srgbClr val="0000FF"/>
                </a:solidFill>
                <a:cs typeface="Arial" charset="0"/>
              </a:rPr>
              <a:t>produce!</a:t>
            </a:r>
            <a:endParaRPr lang="en-US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4300" dirty="0"/>
              <a:t>Most commercial designs built using HDLs</a:t>
            </a:r>
          </a:p>
          <a:p>
            <a:pPr>
              <a:lnSpc>
                <a:spcPct val="90000"/>
              </a:lnSpc>
            </a:pPr>
            <a:r>
              <a:rPr lang="en-US" sz="4300" dirty="0"/>
              <a:t>Two leading HDLs:</a:t>
            </a: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rgbClr val="0000FF"/>
                </a:solidFill>
              </a:rPr>
              <a:t>SystemVerilog</a:t>
            </a:r>
            <a:endParaRPr lang="en-US" b="1" dirty="0">
              <a:solidFill>
                <a:srgbClr val="0000FF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dirty="0"/>
              <a:t>developed in 1984 by Gateway Design Automation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IEEE </a:t>
            </a:r>
            <a:r>
              <a:rPr lang="en-US" dirty="0"/>
              <a:t>standard (1364) in </a:t>
            </a:r>
            <a:r>
              <a:rPr lang="en-US" dirty="0" smtClean="0"/>
              <a:t>1995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Extended in 2005 (IEEE STD 1800-2009)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VHDL 2008</a:t>
            </a:r>
            <a:endParaRPr lang="en-US" b="1" dirty="0">
              <a:solidFill>
                <a:srgbClr val="0000FF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dirty="0"/>
              <a:t>Developed in 1981 by the Department of Defense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IEEE </a:t>
            </a:r>
            <a:r>
              <a:rPr lang="en-US" dirty="0"/>
              <a:t>standard (1076) in </a:t>
            </a:r>
            <a:r>
              <a:rPr lang="en-US" dirty="0" smtClean="0"/>
              <a:t>1987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Updated in 2008 (IEEE STD 1076-2008)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97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8614" y="1517227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893959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1867" y="1408853"/>
            <a:ext cx="11704320" cy="704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3400" dirty="0">
              <a:solidFill>
                <a:srgbClr val="C00000"/>
              </a:solidFill>
              <a:latin typeface="+mj-lt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HDL to </a:t>
            </a:r>
            <a:r>
              <a:rPr lang="en-US" dirty="0" smtClean="0"/>
              <a:t>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7672" indent="-487672">
              <a:buFontTx/>
              <a:buChar char="•"/>
            </a:pPr>
            <a:r>
              <a:rPr lang="en-US" sz="4600" b="1" dirty="0">
                <a:solidFill>
                  <a:srgbClr val="0000FF"/>
                </a:solidFill>
                <a:cs typeface="Arial" charset="0"/>
              </a:rPr>
              <a:t>Simulation</a:t>
            </a:r>
          </a:p>
          <a:p>
            <a:pPr marL="1056623" lvl="1" indent="-406394">
              <a:buFontTx/>
              <a:buChar char="–"/>
            </a:pPr>
            <a:r>
              <a:rPr lang="en-US" sz="3400" dirty="0">
                <a:cs typeface="Arial" charset="0"/>
              </a:rPr>
              <a:t>Inputs applied to circuit</a:t>
            </a:r>
            <a:endParaRPr lang="en-US" sz="3400" i="1" dirty="0">
              <a:cs typeface="Arial" charset="0"/>
            </a:endParaRPr>
          </a:p>
          <a:p>
            <a:pPr marL="1056623" lvl="1" indent="-406394">
              <a:buFontTx/>
              <a:buChar char="–"/>
            </a:pPr>
            <a:r>
              <a:rPr lang="en-US" sz="3400" dirty="0">
                <a:cs typeface="Arial" charset="0"/>
              </a:rPr>
              <a:t>Outputs checked for correctness</a:t>
            </a:r>
          </a:p>
          <a:p>
            <a:pPr marL="1056623" lvl="1" indent="-406394">
              <a:buFontTx/>
              <a:buChar char="–"/>
            </a:pPr>
            <a:r>
              <a:rPr lang="en-US" sz="3400" dirty="0">
                <a:cs typeface="Arial" charset="0"/>
              </a:rPr>
              <a:t>Millions of dollars saved by debugging in simulation instead of hardware</a:t>
            </a:r>
          </a:p>
          <a:p>
            <a:pPr marL="487672" indent="-487672">
              <a:buFontTx/>
              <a:buChar char="•"/>
            </a:pPr>
            <a:r>
              <a:rPr lang="en-US" sz="4600" b="1" dirty="0">
                <a:solidFill>
                  <a:srgbClr val="0000FF"/>
                </a:solidFill>
                <a:cs typeface="Arial" charset="0"/>
              </a:rPr>
              <a:t>Synthesis</a:t>
            </a:r>
          </a:p>
          <a:p>
            <a:pPr marL="1056623" lvl="1" indent="-406394">
              <a:buFontTx/>
              <a:buChar char="–"/>
            </a:pPr>
            <a:r>
              <a:rPr lang="en-US" sz="3400" dirty="0">
                <a:cs typeface="Arial" charset="0"/>
              </a:rPr>
              <a:t>Transforms HDL code into a </a:t>
            </a:r>
            <a:r>
              <a:rPr lang="en-US" sz="3400" i="1" dirty="0" err="1">
                <a:cs typeface="Arial" charset="0"/>
              </a:rPr>
              <a:t>netlist</a:t>
            </a:r>
            <a:r>
              <a:rPr lang="en-US" sz="3400" dirty="0">
                <a:cs typeface="Arial" charset="0"/>
              </a:rPr>
              <a:t> describing the hardware (i.e., a list of gates and the wires connecting them)</a:t>
            </a:r>
          </a:p>
          <a:p>
            <a:pPr marL="1056623" lvl="1" indent="-406394">
              <a:buFontTx/>
              <a:buChar char="–"/>
            </a:pPr>
            <a:endParaRPr lang="en-US" sz="2000" dirty="0">
              <a:cs typeface="Arial" charset="0"/>
            </a:endParaRPr>
          </a:p>
          <a:p>
            <a:pPr marL="487672" indent="-487672"/>
            <a:endParaRPr lang="en-US" sz="3400" dirty="0">
              <a:solidFill>
                <a:srgbClr val="C00000"/>
              </a:solidFill>
              <a:cs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430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SystemVerilog</a:t>
            </a:r>
            <a:r>
              <a:rPr lang="en-US" dirty="0"/>
              <a:t>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block of hardware with inputs and outputs is called a module</a:t>
            </a:r>
            <a:r>
              <a:rPr lang="en-US" dirty="0" smtClean="0"/>
              <a:t>.</a:t>
            </a:r>
          </a:p>
          <a:p>
            <a:pPr marL="487672" indent="-487672"/>
            <a:r>
              <a:rPr lang="en-US" b="1" dirty="0">
                <a:cs typeface="Arial" charset="0"/>
              </a:rPr>
              <a:t>Two types of Modules:</a:t>
            </a:r>
          </a:p>
          <a:p>
            <a:pPr marL="1056623" lvl="1" indent="-406394">
              <a:buFontTx/>
              <a:buChar char="–"/>
            </a:pPr>
            <a:r>
              <a:rPr lang="en-US" sz="3300" b="1" dirty="0">
                <a:solidFill>
                  <a:srgbClr val="0000FF"/>
                </a:solidFill>
                <a:cs typeface="Arial" charset="0"/>
              </a:rPr>
              <a:t>Behavioral:</a:t>
            </a:r>
            <a:r>
              <a:rPr lang="en-US" sz="3300" b="1" dirty="0">
                <a:cs typeface="Arial" charset="0"/>
              </a:rPr>
              <a:t> </a:t>
            </a:r>
            <a:r>
              <a:rPr lang="en-US" sz="3300" dirty="0">
                <a:cs typeface="Arial" charset="0"/>
              </a:rPr>
              <a:t>describe what a module does</a:t>
            </a:r>
          </a:p>
          <a:p>
            <a:pPr marL="1056623" lvl="1" indent="-406394">
              <a:buFontTx/>
              <a:buChar char="–"/>
            </a:pPr>
            <a:r>
              <a:rPr lang="en-US" sz="3300" b="1" dirty="0">
                <a:solidFill>
                  <a:srgbClr val="0000FF"/>
                </a:solidFill>
                <a:cs typeface="Arial" charset="0"/>
              </a:rPr>
              <a:t>Structural:</a:t>
            </a:r>
            <a:r>
              <a:rPr lang="en-US" sz="3300" b="1" dirty="0">
                <a:solidFill>
                  <a:schemeClr val="accent1"/>
                </a:solidFill>
                <a:cs typeface="Arial" charset="0"/>
              </a:rPr>
              <a:t> </a:t>
            </a:r>
            <a:r>
              <a:rPr lang="en-US" sz="3300" dirty="0">
                <a:cs typeface="Arial" charset="0"/>
              </a:rPr>
              <a:t>describe how it is built from simpler modules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21424131"/>
              </p:ext>
            </p:extLst>
          </p:nvPr>
        </p:nvGraphicFramePr>
        <p:xfrm>
          <a:off x="3179763" y="6581775"/>
          <a:ext cx="6031169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70" name="VISIO" r:id="rId4" imgW="1285920" imgH="491760" progId="Visio.Drawing.6">
                  <p:embed/>
                </p:oleObj>
              </mc:Choice>
              <mc:Fallback>
                <p:oleObj name="VISIO" r:id="rId4" imgW="1285920" imgH="491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3" y="6581775"/>
                        <a:ext cx="6031169" cy="230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4764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Behavioral </a:t>
            </a:r>
            <a:r>
              <a:rPr lang="en-US" dirty="0" err="1">
                <a:solidFill>
                  <a:srgbClr val="000000"/>
                </a:solidFill>
              </a:rPr>
              <a:t>SystemVerilog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7672" indent="-487672">
              <a:buFont typeface="Arial" panose="020B0604020202020204" pitchFamily="34" charset="0"/>
              <a:buChar char="•"/>
            </a:pPr>
            <a:r>
              <a:rPr lang="en-US" sz="3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module/</a:t>
            </a:r>
            <a:r>
              <a:rPr lang="en-US" sz="31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r>
              <a:rPr lang="en-US" sz="3100" dirty="0"/>
              <a:t>:  required to begin/end module</a:t>
            </a:r>
          </a:p>
          <a:p>
            <a:pPr marL="487672" indent="-487672">
              <a:buFont typeface="Arial" panose="020B0604020202020204" pitchFamily="34" charset="0"/>
              <a:buChar char="•"/>
            </a:pPr>
            <a:r>
              <a:rPr lang="en-US" sz="3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3100" dirty="0"/>
              <a:t>:  name of the module</a:t>
            </a:r>
          </a:p>
          <a:p>
            <a:pPr marL="487672" indent="-487672">
              <a:buFont typeface="Arial" panose="020B0604020202020204" pitchFamily="34" charset="0"/>
              <a:buChar char="•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Operators:</a:t>
            </a:r>
          </a:p>
          <a:p>
            <a:pPr lvl="1"/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3100" dirty="0"/>
              <a:t>:  NOT</a:t>
            </a:r>
          </a:p>
          <a:p>
            <a:pPr lvl="1"/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3100" dirty="0"/>
              <a:t>:  AND</a:t>
            </a:r>
          </a:p>
          <a:p>
            <a:pPr lvl="1"/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3100" dirty="0"/>
              <a:t>:  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67181" y="6098540"/>
            <a:ext cx="8973820" cy="2232660"/>
          </a:xfrm>
          <a:prstGeom prst="rect">
            <a:avLst/>
          </a:prstGeom>
          <a:solidFill>
            <a:srgbClr val="DCE6F2"/>
          </a:solidFill>
          <a:ln>
            <a:noFill/>
          </a:ln>
          <a:effectLst/>
          <a:extLst/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r>
              <a:rPr lang="en-US" sz="2600" dirty="0">
                <a:latin typeface="Courier New" pitchFamily="49" charset="0"/>
                <a:cs typeface="Arial" charset="0"/>
              </a:rPr>
              <a:t>module example(input  logic a, b, c,</a:t>
            </a:r>
          </a:p>
          <a:p>
            <a:pPr marL="487672" indent="-487672">
              <a:spcBef>
                <a:spcPct val="20000"/>
              </a:spcBef>
            </a:pPr>
            <a:r>
              <a:rPr lang="en-US" sz="2600" dirty="0">
                <a:latin typeface="Courier New" pitchFamily="49" charset="0"/>
                <a:cs typeface="Arial" charset="0"/>
              </a:rPr>
              <a:t>               output logic y);</a:t>
            </a:r>
          </a:p>
          <a:p>
            <a:pPr marL="487672" indent="-487672">
              <a:spcBef>
                <a:spcPct val="20000"/>
              </a:spcBef>
            </a:pPr>
            <a:r>
              <a:rPr lang="en-US" sz="26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487672" indent="-487672">
              <a:spcBef>
                <a:spcPct val="20000"/>
              </a:spcBef>
            </a:pPr>
            <a:r>
              <a:rPr lang="en-US" sz="2600" dirty="0" err="1">
                <a:latin typeface="Courier New" pitchFamily="49" charset="0"/>
                <a:cs typeface="Arial" charset="0"/>
              </a:rPr>
              <a:t>endmodule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024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HDL </a:t>
            </a:r>
            <a:r>
              <a:rPr lang="en-US" dirty="0" smtClean="0">
                <a:solidFill>
                  <a:srgbClr val="000000"/>
                </a:solidFill>
              </a:rPr>
              <a:t>Simulation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62493" y="2056765"/>
            <a:ext cx="8973820" cy="2232660"/>
          </a:xfrm>
          <a:prstGeom prst="rect">
            <a:avLst/>
          </a:prstGeom>
          <a:solidFill>
            <a:srgbClr val="DCE6F2"/>
          </a:solidFill>
          <a:ln>
            <a:noFill/>
          </a:ln>
          <a:effectLst/>
          <a:extLst/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r>
              <a:rPr lang="en-US" sz="2600" dirty="0">
                <a:latin typeface="Courier New" pitchFamily="49" charset="0"/>
                <a:cs typeface="Arial" charset="0"/>
              </a:rPr>
              <a:t>module example(input  logic a, b, c,</a:t>
            </a:r>
          </a:p>
          <a:p>
            <a:pPr marL="487672" indent="-487672">
              <a:spcBef>
                <a:spcPct val="20000"/>
              </a:spcBef>
            </a:pPr>
            <a:r>
              <a:rPr lang="en-US" sz="2600" dirty="0">
                <a:latin typeface="Courier New" pitchFamily="49" charset="0"/>
                <a:cs typeface="Arial" charset="0"/>
              </a:rPr>
              <a:t>               output logic y);</a:t>
            </a:r>
          </a:p>
          <a:p>
            <a:pPr marL="487672" indent="-487672">
              <a:spcBef>
                <a:spcPct val="20000"/>
              </a:spcBef>
            </a:pPr>
            <a:r>
              <a:rPr lang="en-US" sz="26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487672" indent="-487672">
              <a:spcBef>
                <a:spcPct val="20000"/>
              </a:spcBef>
            </a:pPr>
            <a:r>
              <a:rPr lang="en-US" sz="2600" dirty="0" err="1">
                <a:latin typeface="Courier New" pitchFamily="49" charset="0"/>
                <a:cs typeface="Arial" charset="0"/>
              </a:rPr>
              <a:t>endmodule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813" y="4429125"/>
            <a:ext cx="7669213" cy="27273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" y="7932945"/>
            <a:ext cx="1300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229" lvl="1" algn="ctr"/>
            <a:r>
              <a:rPr lang="en-US" sz="2800" dirty="0" smtClean="0">
                <a:cs typeface="Arial" charset="0"/>
              </a:rPr>
              <a:t>Inputs </a:t>
            </a:r>
            <a:r>
              <a:rPr lang="en-US" sz="2800" dirty="0">
                <a:cs typeface="Arial" charset="0"/>
              </a:rPr>
              <a:t>applied to </a:t>
            </a:r>
            <a:r>
              <a:rPr lang="en-US" sz="2800" dirty="0" smtClean="0">
                <a:cs typeface="Arial" charset="0"/>
              </a:rPr>
              <a:t>circuit, Outputs </a:t>
            </a:r>
            <a:r>
              <a:rPr lang="en-US" sz="2800" dirty="0">
                <a:cs typeface="Arial" charset="0"/>
              </a:rPr>
              <a:t>checked for </a:t>
            </a:r>
            <a:r>
              <a:rPr lang="en-US" sz="2800" dirty="0" smtClean="0">
                <a:cs typeface="Arial" charset="0"/>
              </a:rPr>
              <a:t>correctness</a:t>
            </a:r>
            <a:endParaRPr lang="en-US" sz="28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733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HDL </a:t>
            </a:r>
            <a:r>
              <a:rPr lang="en-US" dirty="0" smtClean="0"/>
              <a:t>Synthesis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25981" y="2005965"/>
            <a:ext cx="8973820" cy="2232660"/>
          </a:xfrm>
          <a:prstGeom prst="rect">
            <a:avLst/>
          </a:prstGeom>
          <a:solidFill>
            <a:srgbClr val="DCE6F2"/>
          </a:solidFill>
          <a:ln>
            <a:noFill/>
          </a:ln>
          <a:effectLst/>
          <a:extLst/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r>
              <a:rPr lang="en-US" sz="2600" dirty="0">
                <a:latin typeface="Courier New" pitchFamily="49" charset="0"/>
                <a:cs typeface="Arial" charset="0"/>
              </a:rPr>
              <a:t>module example(input  logic a, b, c,</a:t>
            </a:r>
          </a:p>
          <a:p>
            <a:pPr marL="487672" indent="-487672">
              <a:spcBef>
                <a:spcPct val="20000"/>
              </a:spcBef>
            </a:pPr>
            <a:r>
              <a:rPr lang="en-US" sz="2600" dirty="0">
                <a:latin typeface="Courier New" pitchFamily="49" charset="0"/>
                <a:cs typeface="Arial" charset="0"/>
              </a:rPr>
              <a:t>               output logic y);</a:t>
            </a:r>
          </a:p>
          <a:p>
            <a:pPr marL="487672" indent="-487672">
              <a:spcBef>
                <a:spcPct val="20000"/>
              </a:spcBef>
            </a:pPr>
            <a:r>
              <a:rPr lang="en-US" sz="26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487672" indent="-487672">
              <a:spcBef>
                <a:spcPct val="20000"/>
              </a:spcBef>
            </a:pPr>
            <a:r>
              <a:rPr lang="en-US" sz="2600" dirty="0" err="1">
                <a:latin typeface="Courier New" pitchFamily="49" charset="0"/>
                <a:cs typeface="Arial" charset="0"/>
              </a:rPr>
              <a:t>endmodule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47854483"/>
              </p:ext>
            </p:extLst>
          </p:nvPr>
        </p:nvGraphicFramePr>
        <p:xfrm>
          <a:off x="3684693" y="4691996"/>
          <a:ext cx="6719147" cy="3648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VISIO" r:id="rId5" imgW="2545385" imgH="1374038" progId="Visio.Drawing.6">
                  <p:embed/>
                </p:oleObj>
              </mc:Choice>
              <mc:Fallback>
                <p:oleObj name="VISIO" r:id="rId5" imgW="2545385" imgH="137403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693" y="4691996"/>
                        <a:ext cx="6719147" cy="36485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-139700" y="8605985"/>
            <a:ext cx="131445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229" lvl="1"/>
            <a:r>
              <a:rPr lang="en-US" sz="2800" dirty="0">
                <a:cs typeface="Arial" charset="0"/>
              </a:rPr>
              <a:t>Transforms HDL code into a </a:t>
            </a:r>
            <a:r>
              <a:rPr lang="en-US" sz="2800" b="1" i="1" dirty="0" err="1">
                <a:solidFill>
                  <a:srgbClr val="0000FF"/>
                </a:solidFill>
                <a:cs typeface="Arial" charset="0"/>
              </a:rPr>
              <a:t>netlist</a:t>
            </a:r>
            <a:r>
              <a:rPr lang="en-US" sz="2800" dirty="0">
                <a:solidFill>
                  <a:srgbClr val="0000FF"/>
                </a:solidFill>
                <a:cs typeface="Arial" charset="0"/>
              </a:rPr>
              <a:t> </a:t>
            </a:r>
            <a:r>
              <a:rPr lang="en-US" sz="2800" dirty="0">
                <a:cs typeface="Arial" charset="0"/>
              </a:rPr>
              <a:t>describing the hardware (i.e., a list of gates and the wires connecting them)</a:t>
            </a:r>
          </a:p>
        </p:txBody>
      </p:sp>
    </p:spTree>
    <p:extLst>
      <p:ext uri="{BB962C8B-B14F-4D97-AF65-F5344CB8AC3E}">
        <p14:creationId xmlns:p14="http://schemas.microsoft.com/office/powerpoint/2010/main" val="809394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4400" dirty="0" smtClean="0"/>
              <a:t>You can read </a:t>
            </a:r>
            <a:r>
              <a:rPr lang="en-US" sz="4400" b="1" dirty="0" smtClean="0"/>
              <a:t>Chapter 4 </a:t>
            </a:r>
            <a:r>
              <a:rPr lang="en-US" sz="4400" dirty="0" smtClean="0"/>
              <a:t>of your book.</a:t>
            </a:r>
            <a:endParaRPr lang="en-US" sz="4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216" y="4922543"/>
            <a:ext cx="2859121" cy="352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44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Gates </a:t>
            </a:r>
            <a:r>
              <a:rPr lang="en-US" dirty="0"/>
              <a:t>can be organized into regular arrays.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connections are </a:t>
            </a:r>
            <a:r>
              <a:rPr lang="en-US" dirty="0"/>
              <a:t>made programmable, these logic arrays  can be configured </a:t>
            </a:r>
            <a:r>
              <a:rPr lang="en-US" dirty="0" smtClean="0"/>
              <a:t>to perform </a:t>
            </a:r>
            <a:r>
              <a:rPr lang="en-US" dirty="0"/>
              <a:t>any function without the user having to connect wires in </a:t>
            </a:r>
            <a:r>
              <a:rPr lang="en-US" dirty="0" smtClean="0"/>
              <a:t>specific ways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Software </a:t>
            </a:r>
            <a:r>
              <a:rPr lang="en-US" dirty="0">
                <a:solidFill>
                  <a:srgbClr val="0000FF"/>
                </a:solidFill>
              </a:rPr>
              <a:t>tools </a:t>
            </a:r>
            <a:r>
              <a:rPr lang="en-US" dirty="0" smtClean="0"/>
              <a:t>allow users </a:t>
            </a:r>
            <a:r>
              <a:rPr lang="en-US" dirty="0"/>
              <a:t>to map logic designs onto these arrays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Two </a:t>
            </a:r>
            <a:r>
              <a:rPr lang="en-US" dirty="0"/>
              <a:t>types of logic arrays: </a:t>
            </a:r>
            <a:endParaRPr lang="en-US" dirty="0" smtClean="0"/>
          </a:p>
          <a:p>
            <a:pPr lvl="1"/>
            <a:r>
              <a:rPr lang="en-US" dirty="0" smtClean="0"/>
              <a:t>programmable logic arrays </a:t>
            </a:r>
            <a:r>
              <a:rPr lang="en-US" dirty="0"/>
              <a:t>(PLAs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field </a:t>
            </a:r>
            <a:r>
              <a:rPr lang="en-US" dirty="0"/>
              <a:t>programmable gate arrays (FPGAs)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28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FPGA </a:t>
            </a:r>
            <a:r>
              <a:rPr lang="en-US" dirty="0"/>
              <a:t>Board</a:t>
            </a:r>
          </a:p>
        </p:txBody>
      </p:sp>
      <p:pic>
        <p:nvPicPr>
          <p:cNvPr id="25603" name="Picture 2" descr="https://reference.digilentinc.com/_media/reference/programmable-logic/basys-3/basys-3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0" y="2255521"/>
            <a:ext cx="9972605" cy="6305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3" name="Slide Number Placeholder 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056623" indent="-406394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625575" indent="-32511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2275804" indent="-32511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926034" indent="-32511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357626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422649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487672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552695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928B66-2C4A-CC4B-9CBB-35E2B4131FE3}" type="slidenum">
              <a:rPr lang="en-US" sz="800">
                <a:solidFill>
                  <a:srgbClr val="000000"/>
                </a:solidFill>
                <a:latin typeface="+mj-lt"/>
                <a:cs typeface="Arial" charset="0"/>
              </a:rPr>
              <a:pPr/>
              <a:t>3</a:t>
            </a:fld>
            <a:endParaRPr lang="en-US" sz="800">
              <a:solidFill>
                <a:srgbClr val="000000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60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8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8614" y="1517227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01888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01888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-396518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101888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8614" y="140885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3700" dirty="0">
              <a:latin typeface="+mj-lt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FPGA: Field Programmable Gate </a:t>
            </a:r>
            <a:r>
              <a:rPr lang="en-US" dirty="0" smtClean="0">
                <a:solidFill>
                  <a:srgbClr val="000000"/>
                </a:solidFill>
              </a:rPr>
              <a:t>Array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631" y="2060457"/>
            <a:ext cx="7299250" cy="6435725"/>
          </a:xfrm>
        </p:spPr>
        <p:txBody>
          <a:bodyPr>
            <a:normAutofit/>
          </a:bodyPr>
          <a:lstStyle/>
          <a:p>
            <a:pPr marL="0" indent="0">
              <a:buSzPts val="1500"/>
              <a:buNone/>
            </a:pPr>
            <a:r>
              <a:rPr lang="en-US" sz="4400" dirty="0" smtClean="0">
                <a:solidFill>
                  <a:srgbClr val="000000"/>
                </a:solidFill>
                <a:ea typeface="ＭＳ Ｐゴシック"/>
              </a:rPr>
              <a:t>FPGA </a:t>
            </a:r>
            <a:r>
              <a:rPr lang="en-US" sz="4400" dirty="0">
                <a:solidFill>
                  <a:srgbClr val="000000"/>
                </a:solidFill>
                <a:ea typeface="ＭＳ Ｐゴシック"/>
              </a:rPr>
              <a:t>is a reconfigurable substrate</a:t>
            </a:r>
          </a:p>
          <a:p>
            <a:pPr marL="457200" lvl="1" indent="0">
              <a:buSzPts val="1500"/>
              <a:buNone/>
            </a:pPr>
            <a:r>
              <a:rPr lang="en-US" sz="3000" dirty="0">
                <a:solidFill>
                  <a:srgbClr val="000000"/>
                </a:solidFill>
                <a:ea typeface="ＭＳ Ｐゴシック"/>
              </a:rPr>
              <a:t>Reconfigurable functions</a:t>
            </a:r>
          </a:p>
          <a:p>
            <a:pPr marL="457200" lvl="1" indent="0">
              <a:buSzPts val="1500"/>
              <a:buNone/>
            </a:pPr>
            <a:r>
              <a:rPr lang="en-US" sz="3000" dirty="0">
                <a:solidFill>
                  <a:srgbClr val="000000"/>
                </a:solidFill>
                <a:ea typeface="ＭＳ Ｐゴシック"/>
              </a:rPr>
              <a:t>Reconfigurable interconnection of functions</a:t>
            </a:r>
          </a:p>
          <a:p>
            <a:pPr marL="457200" lvl="1" indent="0">
              <a:buSzPts val="1500"/>
              <a:buNone/>
            </a:pPr>
            <a:r>
              <a:rPr lang="en-US" sz="3000" dirty="0">
                <a:solidFill>
                  <a:srgbClr val="000000"/>
                </a:solidFill>
                <a:ea typeface="ＭＳ Ｐゴシック"/>
              </a:rPr>
              <a:t>Reconfigurable input/output (IO)</a:t>
            </a:r>
          </a:p>
          <a:p>
            <a:pPr marL="0" indent="0">
              <a:buSzPts val="1500"/>
              <a:buNone/>
            </a:pPr>
            <a:r>
              <a:rPr lang="en-US" sz="4800" dirty="0" smtClean="0">
                <a:solidFill>
                  <a:srgbClr val="000000"/>
                </a:solidFill>
                <a:ea typeface="ＭＳ Ｐゴシック"/>
              </a:rPr>
              <a:t>FPGAs </a:t>
            </a:r>
            <a:r>
              <a:rPr lang="en-US" sz="4800" dirty="0">
                <a:solidFill>
                  <a:srgbClr val="000000"/>
                </a:solidFill>
                <a:ea typeface="ＭＳ Ｐゴシック"/>
              </a:rPr>
              <a:t>fill the gap between software and hardware</a:t>
            </a:r>
          </a:p>
          <a:p>
            <a:pPr marL="457200" lvl="1" indent="0">
              <a:buSzPts val="1500"/>
              <a:buNone/>
            </a:pPr>
            <a:r>
              <a:rPr lang="en-US" sz="2800" dirty="0">
                <a:solidFill>
                  <a:srgbClr val="000000"/>
                </a:solidFill>
                <a:ea typeface="ＭＳ Ｐゴシック"/>
              </a:rPr>
              <a:t>Achieves higher performance than software</a:t>
            </a:r>
          </a:p>
          <a:p>
            <a:pPr marL="457200" lvl="1" indent="0">
              <a:buSzPts val="1500"/>
              <a:buNone/>
            </a:pPr>
            <a:r>
              <a:rPr lang="en-US" sz="2800" dirty="0">
                <a:solidFill>
                  <a:srgbClr val="000000"/>
                </a:solidFill>
                <a:ea typeface="ＭＳ Ｐゴシック"/>
              </a:rPr>
              <a:t>Maintains more flexibility than hardware</a:t>
            </a:r>
          </a:p>
        </p:txBody>
      </p:sp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348" y="2510409"/>
            <a:ext cx="5258182" cy="523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1310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73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8614" y="1517227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01274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01274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-396518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101274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0048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3700" dirty="0">
              <a:latin typeface="+mj-lt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LE: Logic </a:t>
            </a:r>
            <a:r>
              <a:rPr lang="en-US" dirty="0" smtClean="0">
                <a:solidFill>
                  <a:srgbClr val="000000"/>
                </a:solidFill>
              </a:rPr>
              <a:t>Element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702" y="2016125"/>
            <a:ext cx="10951706" cy="6435725"/>
          </a:xfrm>
        </p:spPr>
        <p:txBody>
          <a:bodyPr>
            <a:normAutofit/>
          </a:bodyPr>
          <a:lstStyle/>
          <a:p>
            <a:pPr marL="487672" indent="-487672">
              <a:buFontTx/>
              <a:buChar char="•"/>
            </a:pPr>
            <a:r>
              <a:rPr lang="en-US" sz="4600" dirty="0">
                <a:cs typeface="Arial" charset="0"/>
              </a:rPr>
              <a:t>Composed of:</a:t>
            </a:r>
          </a:p>
          <a:p>
            <a:pPr marL="1056623" lvl="1" indent="-406394">
              <a:buFontTx/>
              <a:buChar char="–"/>
            </a:pPr>
            <a:r>
              <a:rPr lang="en-US" sz="3700" b="1" dirty="0">
                <a:solidFill>
                  <a:srgbClr val="0000FF"/>
                </a:solidFill>
                <a:cs typeface="Times New Roman" pitchFamily="18" charset="0"/>
              </a:rPr>
              <a:t>LUTs</a:t>
            </a:r>
            <a:r>
              <a:rPr lang="en-US" sz="3700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3700" dirty="0">
                <a:cs typeface="Times New Roman" pitchFamily="18" charset="0"/>
              </a:rPr>
              <a:t>(lookup tables): perform combinational logic</a:t>
            </a:r>
          </a:p>
          <a:p>
            <a:pPr marL="1056623" lvl="1" indent="-406394">
              <a:buFontTx/>
              <a:buChar char="–"/>
            </a:pPr>
            <a:r>
              <a:rPr lang="en-US" sz="3700" b="1" dirty="0">
                <a:solidFill>
                  <a:srgbClr val="0000FF"/>
                </a:solidFill>
                <a:cs typeface="Times New Roman" pitchFamily="18" charset="0"/>
              </a:rPr>
              <a:t>Flip-flops:</a:t>
            </a:r>
            <a:r>
              <a:rPr lang="en-US" sz="3700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3700" dirty="0">
                <a:cs typeface="Times New Roman" pitchFamily="18" charset="0"/>
              </a:rPr>
              <a:t>perform sequential logic</a:t>
            </a:r>
          </a:p>
          <a:p>
            <a:pPr marL="1056623" lvl="1" indent="-406394">
              <a:buFontTx/>
              <a:buChar char="–"/>
            </a:pPr>
            <a:r>
              <a:rPr lang="en-US" sz="3700" b="1" dirty="0">
                <a:solidFill>
                  <a:srgbClr val="0000FF"/>
                </a:solidFill>
                <a:cs typeface="Times New Roman" pitchFamily="18" charset="0"/>
              </a:rPr>
              <a:t>Multiplexers:</a:t>
            </a:r>
            <a:r>
              <a:rPr lang="en-US" sz="3700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3700" dirty="0">
                <a:cs typeface="Times New Roman" pitchFamily="18" charset="0"/>
              </a:rPr>
              <a:t>connect LUTs and flip-flops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505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100" dirty="0">
                <a:latin typeface="+mn-lt"/>
              </a:rPr>
              <a:t>FPGA Architecture - Looking Inside an FPGA</a:t>
            </a:r>
          </a:p>
        </p:txBody>
      </p:sp>
      <p:sp>
        <p:nvSpPr>
          <p:cNvPr id="27651" name="Slide Number Placeholder 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056623" indent="-406394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625575" indent="-32511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2275804" indent="-32511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926034" indent="-32511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357626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422649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487672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552695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6ADD504-6AB1-C045-96AC-ABC640B9B5E5}" type="slidenum">
              <a:rPr lang="en-US">
                <a:solidFill>
                  <a:srgbClr val="000000"/>
                </a:solidFill>
                <a:latin typeface="+mn-lt"/>
                <a:cs typeface="Arial" charset="0"/>
              </a:rPr>
              <a:pPr/>
              <a:t>6</a:t>
            </a:fld>
            <a:endParaRPr lang="en-US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854" y="2626289"/>
            <a:ext cx="10193867" cy="6933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25120" y="1417884"/>
            <a:ext cx="12246187" cy="7387449"/>
          </a:xfrm>
        </p:spPr>
        <p:txBody>
          <a:bodyPr/>
          <a:lstStyle/>
          <a:p>
            <a:r>
              <a:rPr lang="en-US" dirty="0"/>
              <a:t>Two main building blocks:</a:t>
            </a:r>
          </a:p>
          <a:p>
            <a:pPr lvl="1"/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Look-Up Tables (LUT) </a:t>
            </a:r>
            <a:r>
              <a:rPr lang="en-US" dirty="0">
                <a:ea typeface="ＭＳ Ｐゴシック" charset="0"/>
              </a:rPr>
              <a:t>and</a:t>
            </a: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 Switches</a:t>
            </a: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201920" y="4443308"/>
            <a:ext cx="1842347" cy="3375378"/>
            <a:chOff x="3657600" y="3124200"/>
            <a:chExt cx="1295400" cy="2373630"/>
          </a:xfrm>
        </p:grpSpPr>
        <p:cxnSp>
          <p:nvCxnSpPr>
            <p:cNvPr id="27656" name="Straight Connector 4"/>
            <p:cNvCxnSpPr>
              <a:cxnSpLocks/>
            </p:cNvCxnSpPr>
            <p:nvPr/>
          </p:nvCxnSpPr>
          <p:spPr bwMode="auto">
            <a:xfrm>
              <a:off x="3985260" y="3528060"/>
              <a:ext cx="27051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57" name="Straight Connector 8"/>
            <p:cNvCxnSpPr>
              <a:cxnSpLocks/>
            </p:cNvCxnSpPr>
            <p:nvPr/>
          </p:nvCxnSpPr>
          <p:spPr bwMode="auto">
            <a:xfrm flipV="1">
              <a:off x="4240530" y="3124200"/>
              <a:ext cx="0" cy="396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58" name="Straight Connector 10"/>
            <p:cNvCxnSpPr>
              <a:cxnSpLocks/>
            </p:cNvCxnSpPr>
            <p:nvPr/>
          </p:nvCxnSpPr>
          <p:spPr bwMode="auto">
            <a:xfrm flipH="1">
              <a:off x="4240530" y="3143250"/>
              <a:ext cx="69723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59" name="Straight Connector 13"/>
            <p:cNvCxnSpPr>
              <a:cxnSpLocks/>
            </p:cNvCxnSpPr>
            <p:nvPr/>
          </p:nvCxnSpPr>
          <p:spPr bwMode="auto">
            <a:xfrm flipH="1" flipV="1">
              <a:off x="4933950" y="3124200"/>
              <a:ext cx="3810" cy="1524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0" name="Straight Connector 16"/>
            <p:cNvCxnSpPr>
              <a:cxnSpLocks/>
            </p:cNvCxnSpPr>
            <p:nvPr/>
          </p:nvCxnSpPr>
          <p:spPr bwMode="auto">
            <a:xfrm flipH="1">
              <a:off x="3657600" y="4632960"/>
              <a:ext cx="12954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1" name="Straight Connector 18"/>
            <p:cNvCxnSpPr>
              <a:cxnSpLocks/>
            </p:cNvCxnSpPr>
            <p:nvPr/>
          </p:nvCxnSpPr>
          <p:spPr bwMode="auto">
            <a:xfrm flipV="1">
              <a:off x="3684270" y="4632960"/>
              <a:ext cx="0" cy="8534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2" name="Straight Connector 20"/>
            <p:cNvCxnSpPr>
              <a:cxnSpLocks/>
            </p:cNvCxnSpPr>
            <p:nvPr/>
          </p:nvCxnSpPr>
          <p:spPr bwMode="auto">
            <a:xfrm flipH="1">
              <a:off x="3672840" y="5497830"/>
              <a:ext cx="76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819662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xmlns="" id="{58E437FD-9216-402C-B1DB-A1A07103C4A7}"/>
              </a:ext>
            </a:extLst>
          </p:cNvPr>
          <p:cNvSpPr/>
          <p:nvPr/>
        </p:nvSpPr>
        <p:spPr bwMode="auto">
          <a:xfrm>
            <a:off x="5030330" y="7983503"/>
            <a:ext cx="3781778" cy="11537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 eaLnBrk="1" hangingPunct="1">
              <a:defRPr/>
            </a:pPr>
            <a:endParaRPr lang="en-US" dirty="0">
              <a:latin typeface="+mn-lt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867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47040" y="1352410"/>
            <a:ext cx="12246187" cy="7387449"/>
          </a:xfrm>
        </p:spPr>
        <p:txBody>
          <a:bodyPr/>
          <a:lstStyle/>
          <a:p>
            <a:r>
              <a:rPr lang="en-US" b="1"/>
              <a:t>3-bit input LUT (3-LUT)</a:t>
            </a:r>
            <a:endParaRPr lang="en-US" b="1">
              <a:solidFill>
                <a:srgbClr val="0000FF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BE4081C2-E075-4237-8A5F-2E4F8F11BDC6}"/>
              </a:ext>
            </a:extLst>
          </p:cNvPr>
          <p:cNvSpPr/>
          <p:nvPr/>
        </p:nvSpPr>
        <p:spPr bwMode="auto">
          <a:xfrm>
            <a:off x="2020713" y="2054579"/>
            <a:ext cx="2171982" cy="644595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 eaLnBrk="1" hangingPunct="1">
              <a:defRPr/>
            </a:pPr>
            <a:endParaRPr lang="en-US" dirty="0">
              <a:latin typeface="+mn-lt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8677" name="Title 1"/>
          <p:cNvSpPr>
            <a:spLocks noGrp="1" noChangeArrowheads="1"/>
          </p:cNvSpPr>
          <p:nvPr>
            <p:ph type="title"/>
          </p:nvPr>
        </p:nvSpPr>
        <p:spPr>
          <a:xfrm>
            <a:off x="650875" y="160304"/>
            <a:ext cx="11703050" cy="1625600"/>
          </a:xfrm>
        </p:spPr>
        <p:txBody>
          <a:bodyPr/>
          <a:lstStyle/>
          <a:p>
            <a:r>
              <a:rPr lang="en-US" dirty="0">
                <a:latin typeface="+mn-lt"/>
              </a:rPr>
              <a:t>How Do We Program LUTs?</a:t>
            </a:r>
          </a:p>
        </p:txBody>
      </p:sp>
      <p:sp>
        <p:nvSpPr>
          <p:cNvPr id="28678" name="Slide Number Placeholder 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056623" indent="-406394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625575" indent="-32511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2275804" indent="-32511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926034" indent="-32511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357626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422649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487672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552695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38B52C0-662D-A946-9375-8583D1530F80}" type="slidenum">
              <a:rPr lang="en-US">
                <a:solidFill>
                  <a:srgbClr val="000000"/>
                </a:solidFill>
                <a:latin typeface="+mn-lt"/>
                <a:cs typeface="Arial" charset="0"/>
              </a:rPr>
              <a:pPr/>
              <a:t>7</a:t>
            </a:fld>
            <a:endParaRPr lang="en-US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5" name="Rectangle: Top Corners Snipped 4">
            <a:extLst>
              <a:ext uri="{FF2B5EF4-FFF2-40B4-BE49-F238E27FC236}">
                <a16:creationId xmlns:a16="http://schemas.microsoft.com/office/drawing/2014/main" xmlns="" id="{40065E03-FB39-490E-AFBA-3B71CAE607E6}"/>
              </a:ext>
            </a:extLst>
          </p:cNvPr>
          <p:cNvSpPr/>
          <p:nvPr/>
        </p:nvSpPr>
        <p:spPr bwMode="auto">
          <a:xfrm rot="5400000">
            <a:off x="2326640" y="4839548"/>
            <a:ext cx="5750561" cy="65024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 eaLnBrk="1" hangingPunct="1">
              <a:defRPr/>
            </a:pPr>
            <a:endParaRPr lang="en-US" dirty="0">
              <a:latin typeface="+mn-lt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FA1C9F5-112C-4493-9DF3-3702B87D0E4D}"/>
              </a:ext>
            </a:extLst>
          </p:cNvPr>
          <p:cNvSpPr/>
          <p:nvPr/>
        </p:nvSpPr>
        <p:spPr bwMode="auto">
          <a:xfrm>
            <a:off x="2600960" y="2289387"/>
            <a:ext cx="975360" cy="541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 eaLnBrk="1" hangingPunct="1">
              <a:defRPr/>
            </a:pPr>
            <a:endParaRPr lang="en-US" dirty="0">
              <a:latin typeface="+mn-lt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233551F-86C6-4534-9EE2-C9767DE29242}"/>
              </a:ext>
            </a:extLst>
          </p:cNvPr>
          <p:cNvSpPr/>
          <p:nvPr/>
        </p:nvSpPr>
        <p:spPr bwMode="auto">
          <a:xfrm>
            <a:off x="2600960" y="3048000"/>
            <a:ext cx="975360" cy="541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 eaLnBrk="1" hangingPunct="1">
              <a:defRPr/>
            </a:pPr>
            <a:endParaRPr lang="en-US" dirty="0">
              <a:latin typeface="+mn-lt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05E755C-8F09-4A66-8052-62106BF57290}"/>
              </a:ext>
            </a:extLst>
          </p:cNvPr>
          <p:cNvSpPr/>
          <p:nvPr/>
        </p:nvSpPr>
        <p:spPr bwMode="auto">
          <a:xfrm>
            <a:off x="2600960" y="3781778"/>
            <a:ext cx="975360" cy="541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 eaLnBrk="1" hangingPunct="1">
              <a:defRPr/>
            </a:pPr>
            <a:endParaRPr lang="en-US" dirty="0">
              <a:latin typeface="+mn-lt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23B249D-9DC4-4884-98E0-7E0A8FE5987C}"/>
              </a:ext>
            </a:extLst>
          </p:cNvPr>
          <p:cNvSpPr/>
          <p:nvPr/>
        </p:nvSpPr>
        <p:spPr bwMode="auto">
          <a:xfrm>
            <a:off x="2600960" y="4517814"/>
            <a:ext cx="975360" cy="541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 eaLnBrk="1" hangingPunct="1">
              <a:defRPr/>
            </a:pPr>
            <a:endParaRPr lang="en-US" dirty="0">
              <a:latin typeface="+mn-lt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F788F02-6A54-4D3F-BB4F-98950B3441AA}"/>
              </a:ext>
            </a:extLst>
          </p:cNvPr>
          <p:cNvSpPr/>
          <p:nvPr/>
        </p:nvSpPr>
        <p:spPr bwMode="auto">
          <a:xfrm>
            <a:off x="2600960" y="5269653"/>
            <a:ext cx="975360" cy="541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 eaLnBrk="1" hangingPunct="1">
              <a:defRPr/>
            </a:pPr>
            <a:endParaRPr lang="en-US" dirty="0">
              <a:latin typeface="+mn-lt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128DA73-27A0-4332-BD13-319D60F1A264}"/>
              </a:ext>
            </a:extLst>
          </p:cNvPr>
          <p:cNvSpPr/>
          <p:nvPr/>
        </p:nvSpPr>
        <p:spPr bwMode="auto">
          <a:xfrm>
            <a:off x="2600960" y="6028267"/>
            <a:ext cx="975360" cy="541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 eaLnBrk="1" hangingPunct="1">
              <a:defRPr/>
            </a:pPr>
            <a:endParaRPr lang="en-US" dirty="0">
              <a:latin typeface="+mn-lt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E1716A4-C4AC-48B4-A0E1-D533CDAD22C4}"/>
              </a:ext>
            </a:extLst>
          </p:cNvPr>
          <p:cNvSpPr/>
          <p:nvPr/>
        </p:nvSpPr>
        <p:spPr bwMode="auto">
          <a:xfrm>
            <a:off x="2600960" y="6762045"/>
            <a:ext cx="975360" cy="541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 eaLnBrk="1" hangingPunct="1">
              <a:defRPr/>
            </a:pPr>
            <a:endParaRPr lang="en-US" dirty="0">
              <a:latin typeface="+mn-lt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45B97C7-B3E1-40A2-8F90-6FC00A4B165F}"/>
              </a:ext>
            </a:extLst>
          </p:cNvPr>
          <p:cNvSpPr/>
          <p:nvPr/>
        </p:nvSpPr>
        <p:spPr bwMode="auto">
          <a:xfrm>
            <a:off x="2600960" y="7498081"/>
            <a:ext cx="975360" cy="541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 eaLnBrk="1" hangingPunct="1">
              <a:defRPr/>
            </a:pPr>
            <a:endParaRPr lang="en-US" dirty="0">
              <a:latin typeface="+mn-lt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28688" name="Straight Connector 7"/>
          <p:cNvCxnSpPr>
            <a:cxnSpLocks/>
            <a:stCxn id="6" idx="3"/>
          </p:cNvCxnSpPr>
          <p:nvPr/>
        </p:nvCxnSpPr>
        <p:spPr bwMode="auto">
          <a:xfrm>
            <a:off x="3576320" y="2560320"/>
            <a:ext cx="13004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9" name="Straight Connector 18"/>
          <p:cNvCxnSpPr>
            <a:cxnSpLocks/>
          </p:cNvCxnSpPr>
          <p:nvPr/>
        </p:nvCxnSpPr>
        <p:spPr bwMode="auto">
          <a:xfrm>
            <a:off x="3576320" y="3321192"/>
            <a:ext cx="13004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0" name="Straight Connector 19"/>
          <p:cNvCxnSpPr>
            <a:cxnSpLocks/>
          </p:cNvCxnSpPr>
          <p:nvPr/>
        </p:nvCxnSpPr>
        <p:spPr bwMode="auto">
          <a:xfrm>
            <a:off x="3576320" y="4039165"/>
            <a:ext cx="13004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1" name="Straight Connector 20"/>
          <p:cNvCxnSpPr>
            <a:cxnSpLocks/>
          </p:cNvCxnSpPr>
          <p:nvPr/>
        </p:nvCxnSpPr>
        <p:spPr bwMode="auto">
          <a:xfrm>
            <a:off x="3576320" y="4800036"/>
            <a:ext cx="13004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2" name="Straight Connector 21"/>
          <p:cNvCxnSpPr>
            <a:cxnSpLocks/>
          </p:cNvCxnSpPr>
          <p:nvPr/>
        </p:nvCxnSpPr>
        <p:spPr bwMode="auto">
          <a:xfrm>
            <a:off x="3576320" y="5540587"/>
            <a:ext cx="13004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3" name="Straight Connector 22"/>
          <p:cNvCxnSpPr>
            <a:cxnSpLocks/>
          </p:cNvCxnSpPr>
          <p:nvPr/>
        </p:nvCxnSpPr>
        <p:spPr bwMode="auto">
          <a:xfrm>
            <a:off x="3576320" y="6301458"/>
            <a:ext cx="13004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4" name="Straight Connector 23"/>
          <p:cNvCxnSpPr>
            <a:cxnSpLocks/>
          </p:cNvCxnSpPr>
          <p:nvPr/>
        </p:nvCxnSpPr>
        <p:spPr bwMode="auto">
          <a:xfrm>
            <a:off x="3576320" y="7019432"/>
            <a:ext cx="13004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5" name="Straight Connector 24"/>
          <p:cNvCxnSpPr>
            <a:cxnSpLocks/>
          </p:cNvCxnSpPr>
          <p:nvPr/>
        </p:nvCxnSpPr>
        <p:spPr bwMode="auto">
          <a:xfrm>
            <a:off x="3576320" y="7780302"/>
            <a:ext cx="13004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6" name="Straight Arrow Connector 17"/>
          <p:cNvCxnSpPr>
            <a:cxnSpLocks noChangeShapeType="1"/>
          </p:cNvCxnSpPr>
          <p:nvPr/>
        </p:nvCxnSpPr>
        <p:spPr bwMode="auto">
          <a:xfrm flipV="1">
            <a:off x="5201920" y="8039948"/>
            <a:ext cx="0" cy="792479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7" name="Straight Arrow Connector 27"/>
          <p:cNvCxnSpPr>
            <a:cxnSpLocks/>
          </p:cNvCxnSpPr>
          <p:nvPr/>
        </p:nvCxnSpPr>
        <p:spPr bwMode="auto">
          <a:xfrm flipH="1">
            <a:off x="5168054" y="8832427"/>
            <a:ext cx="119210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8" name="TextBox 26"/>
          <p:cNvSpPr txBox="1">
            <a:spLocks noChangeArrowheads="1"/>
          </p:cNvSpPr>
          <p:nvPr/>
        </p:nvSpPr>
        <p:spPr bwMode="auto">
          <a:xfrm>
            <a:off x="6398543" y="8534400"/>
            <a:ext cx="2596444" cy="56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1">
                <a:solidFill>
                  <a:srgbClr val="FF0000"/>
                </a:solidFill>
                <a:latin typeface="+mn-lt"/>
              </a:rPr>
              <a:t>input (3 bits)</a:t>
            </a:r>
          </a:p>
        </p:txBody>
      </p:sp>
      <p:cxnSp>
        <p:nvCxnSpPr>
          <p:cNvPr id="28699" name="Straight Connector 30"/>
          <p:cNvCxnSpPr>
            <a:cxnSpLocks/>
          </p:cNvCxnSpPr>
          <p:nvPr/>
        </p:nvCxnSpPr>
        <p:spPr bwMode="auto">
          <a:xfrm>
            <a:off x="5527040" y="5052907"/>
            <a:ext cx="130048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0" name="TextBox 31"/>
          <p:cNvSpPr txBox="1">
            <a:spLocks noChangeArrowheads="1"/>
          </p:cNvSpPr>
          <p:nvPr/>
        </p:nvSpPr>
        <p:spPr bwMode="auto">
          <a:xfrm>
            <a:off x="6820748" y="4768427"/>
            <a:ext cx="2596444" cy="56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1">
                <a:solidFill>
                  <a:srgbClr val="0000FF"/>
                </a:solidFill>
                <a:latin typeface="+mn-lt"/>
              </a:rPr>
              <a:t>output (1 bit)</a:t>
            </a:r>
          </a:p>
        </p:txBody>
      </p:sp>
      <p:cxnSp>
        <p:nvCxnSpPr>
          <p:cNvPr id="23552" name="Straight Arrow Connector 23551"/>
          <p:cNvCxnSpPr>
            <a:cxnSpLocks/>
          </p:cNvCxnSpPr>
          <p:nvPr/>
        </p:nvCxnSpPr>
        <p:spPr bwMode="auto">
          <a:xfrm flipV="1">
            <a:off x="4043682" y="2070384"/>
            <a:ext cx="3653084" cy="219004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7680961" y="1785904"/>
            <a:ext cx="4240107" cy="571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1" i="1">
                <a:latin typeface="+mn-lt"/>
              </a:rPr>
              <a:t>Data Input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 bwMode="auto">
          <a:xfrm flipV="1">
            <a:off x="5682828" y="6272107"/>
            <a:ext cx="1645919" cy="489938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7328747" y="5594774"/>
            <a:ext cx="5486400" cy="1442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1" dirty="0">
                <a:latin typeface="+mn-lt"/>
              </a:rPr>
              <a:t>Multiplexer (Mux): </a:t>
            </a:r>
            <a:r>
              <a:rPr lang="en-US" sz="2800" b="1" i="1" dirty="0">
                <a:latin typeface="+mn-lt"/>
              </a:rPr>
              <a:t/>
            </a:r>
            <a:br>
              <a:rPr lang="en-US" sz="2800" b="1" i="1" dirty="0">
                <a:latin typeface="+mn-lt"/>
              </a:rPr>
            </a:br>
            <a:r>
              <a:rPr lang="en-US" sz="2800" dirty="0">
                <a:latin typeface="+mn-lt"/>
              </a:rPr>
              <a:t>Selects one of the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data</a:t>
            </a:r>
            <a:r>
              <a:rPr lang="en-US" sz="2800" dirty="0">
                <a:latin typeface="+mn-lt"/>
              </a:rPr>
              <a:t> input corresponding to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select</a:t>
            </a:r>
            <a:r>
              <a:rPr lang="en-US" sz="2800" dirty="0">
                <a:latin typeface="+mn-lt"/>
              </a:rPr>
              <a:t> input</a:t>
            </a:r>
          </a:p>
        </p:txBody>
      </p:sp>
      <p:cxnSp>
        <p:nvCxnSpPr>
          <p:cNvPr id="28705" name="Straight Arrow Connector 42"/>
          <p:cNvCxnSpPr>
            <a:cxnSpLocks/>
          </p:cNvCxnSpPr>
          <p:nvPr/>
        </p:nvCxnSpPr>
        <p:spPr bwMode="auto">
          <a:xfrm flipH="1">
            <a:off x="5499948" y="8685673"/>
            <a:ext cx="368018" cy="311573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6" name="TextBox 44"/>
          <p:cNvSpPr txBox="1">
            <a:spLocks noChangeArrowheads="1"/>
          </p:cNvSpPr>
          <p:nvPr/>
        </p:nvSpPr>
        <p:spPr bwMode="auto">
          <a:xfrm>
            <a:off x="5545102" y="8222827"/>
            <a:ext cx="2594187" cy="56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1">
                <a:solidFill>
                  <a:srgbClr val="FF0000"/>
                </a:solidFill>
                <a:latin typeface="+mn-lt"/>
              </a:rPr>
              <a:t>3</a:t>
            </a:r>
          </a:p>
        </p:txBody>
      </p:sp>
      <p:cxnSp>
        <p:nvCxnSpPr>
          <p:cNvPr id="49" name="Straight Arrow Connector 48"/>
          <p:cNvCxnSpPr>
            <a:cxnSpLocks/>
          </p:cNvCxnSpPr>
          <p:nvPr/>
        </p:nvCxnSpPr>
        <p:spPr bwMode="auto">
          <a:xfrm flipV="1">
            <a:off x="8773725" y="8039948"/>
            <a:ext cx="1027290" cy="383822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9782952" y="7717084"/>
            <a:ext cx="4240107" cy="56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1" i="1">
                <a:latin typeface="+mn-lt"/>
              </a:rPr>
              <a:t>Select Input</a:t>
            </a:r>
          </a:p>
        </p:txBody>
      </p:sp>
      <p:sp>
        <p:nvSpPr>
          <p:cNvPr id="23563" name="TextBox 23562"/>
          <p:cNvSpPr txBox="1">
            <a:spLocks noChangeArrowheads="1"/>
          </p:cNvSpPr>
          <p:nvPr/>
        </p:nvSpPr>
        <p:spPr bwMode="auto">
          <a:xfrm>
            <a:off x="810543" y="2307449"/>
            <a:ext cx="1126630" cy="79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000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826348" y="3034454"/>
            <a:ext cx="1124373" cy="79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001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810544" y="3815644"/>
            <a:ext cx="1124373" cy="79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010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824090" y="4542649"/>
            <a:ext cx="1124373" cy="79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011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810544" y="5265138"/>
            <a:ext cx="1124373" cy="79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100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824090" y="5989886"/>
            <a:ext cx="1126630" cy="79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101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792482" y="6773333"/>
            <a:ext cx="1124373" cy="79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110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806028" y="7500338"/>
            <a:ext cx="1126630" cy="79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111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3556" name="TextBox 23555">
            <a:extLst>
              <a:ext uri="{FF2B5EF4-FFF2-40B4-BE49-F238E27FC236}">
                <a16:creationId xmlns:a16="http://schemas.microsoft.com/office/drawing/2014/main" xmlns="" id="{28741404-4DA5-4576-B0BB-ABCF55668C71}"/>
              </a:ext>
            </a:extLst>
          </p:cNvPr>
          <p:cNvSpPr txBox="1"/>
          <p:nvPr/>
        </p:nvSpPr>
        <p:spPr>
          <a:xfrm>
            <a:off x="6553200" y="2744903"/>
            <a:ext cx="6140027" cy="1547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2"/>
            </a:solidFill>
          </a:ln>
        </p:spPr>
        <p:txBody>
          <a:bodyPr wrap="square" lIns="130046" tIns="65023" rIns="130046" bIns="65023" anchor="ctr">
            <a:spAutoFit/>
          </a:bodyPr>
          <a:lstStyle/>
          <a:p>
            <a:pPr algn="ctr">
              <a:defRPr/>
            </a:pPr>
            <a:r>
              <a:rPr lang="en-US" sz="4600" dirty="0">
                <a:latin typeface="+mn-lt"/>
                <a:ea typeface="ＭＳ Ｐゴシック" panose="020B0600070205080204" pitchFamily="34" charset="-128"/>
                <a:cs typeface="+mn-cs"/>
              </a:rPr>
              <a:t>3-LUT can implement </a:t>
            </a:r>
            <a:br>
              <a:rPr lang="en-US" sz="4600" dirty="0">
                <a:latin typeface="+mn-lt"/>
                <a:ea typeface="ＭＳ Ｐゴシック" panose="020B0600070205080204" pitchFamily="34" charset="-128"/>
                <a:cs typeface="+mn-cs"/>
              </a:rPr>
            </a:br>
            <a:r>
              <a:rPr lang="en-US" sz="4600" b="1" dirty="0">
                <a:solidFill>
                  <a:schemeClr val="accent2"/>
                </a:solidFill>
                <a:latin typeface="+mn-lt"/>
                <a:ea typeface="ＭＳ Ｐゴシック" panose="020B0600070205080204" pitchFamily="34" charset="-128"/>
                <a:cs typeface="+mn-cs"/>
              </a:rPr>
              <a:t>any</a:t>
            </a:r>
            <a:r>
              <a:rPr lang="en-US" sz="4600" dirty="0">
                <a:latin typeface="+mn-lt"/>
                <a:ea typeface="ＭＳ Ｐゴシック" panose="020B0600070205080204" pitchFamily="34" charset="-128"/>
                <a:cs typeface="+mn-cs"/>
              </a:rPr>
              <a:t> 3-bit input function</a:t>
            </a:r>
          </a:p>
        </p:txBody>
      </p:sp>
    </p:spTree>
    <p:extLst>
      <p:ext uri="{BB962C8B-B14F-4D97-AF65-F5344CB8AC3E}">
        <p14:creationId xmlns:p14="http://schemas.microsoft.com/office/powerpoint/2010/main" val="4205408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47040" y="1352410"/>
            <a:ext cx="12246187" cy="7387449"/>
          </a:xfrm>
        </p:spPr>
        <p:txBody>
          <a:bodyPr/>
          <a:lstStyle/>
          <a:p>
            <a:r>
              <a:rPr lang="en-US"/>
              <a:t>Let’s implement a function that outputs ‘1’ when there are more than one ‘1’ in select inputs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BE4081C2-E075-4237-8A5F-2E4F8F11BDC6}"/>
              </a:ext>
            </a:extLst>
          </p:cNvPr>
          <p:cNvSpPr/>
          <p:nvPr/>
        </p:nvSpPr>
        <p:spPr bwMode="auto">
          <a:xfrm>
            <a:off x="2887699" y="2596445"/>
            <a:ext cx="2171982" cy="644595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 eaLnBrk="1" hangingPunct="1">
              <a:defRPr/>
            </a:pPr>
            <a:endParaRPr lang="en-US" dirty="0">
              <a:latin typeface="+mn-lt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700" name="Title 1"/>
          <p:cNvSpPr>
            <a:spLocks noGrp="1" noChangeArrowheads="1"/>
          </p:cNvSpPr>
          <p:nvPr>
            <p:ph type="title"/>
          </p:nvPr>
        </p:nvSpPr>
        <p:spPr>
          <a:xfrm>
            <a:off x="650875" y="85725"/>
            <a:ext cx="11703050" cy="1625600"/>
          </a:xfrm>
        </p:spPr>
        <p:txBody>
          <a:bodyPr/>
          <a:lstStyle/>
          <a:p>
            <a:r>
              <a:rPr lang="en-US" dirty="0">
                <a:latin typeface="+mn-lt"/>
              </a:rPr>
              <a:t>An Example of Programming a LUT</a:t>
            </a:r>
          </a:p>
        </p:txBody>
      </p:sp>
      <p:sp>
        <p:nvSpPr>
          <p:cNvPr id="29701" name="Slide Number Placeholder 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056623" indent="-406394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625575" indent="-32511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2275804" indent="-32511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926034" indent="-32511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357626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422649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487672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5526954" indent="-32511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F816347-46AE-9940-BB99-E2D7CB5D4617}" type="slidenum">
              <a:rPr lang="en-US">
                <a:solidFill>
                  <a:srgbClr val="000000"/>
                </a:solidFill>
                <a:latin typeface="+mn-lt"/>
                <a:cs typeface="Arial" charset="0"/>
              </a:rPr>
              <a:pPr/>
              <a:t>8</a:t>
            </a:fld>
            <a:endParaRPr lang="en-US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5" name="Rectangle: Top Corners Snipped 4">
            <a:extLst>
              <a:ext uri="{FF2B5EF4-FFF2-40B4-BE49-F238E27FC236}">
                <a16:creationId xmlns:a16="http://schemas.microsoft.com/office/drawing/2014/main" xmlns="" id="{40065E03-FB39-490E-AFBA-3B71CAE607E6}"/>
              </a:ext>
            </a:extLst>
          </p:cNvPr>
          <p:cNvSpPr/>
          <p:nvPr/>
        </p:nvSpPr>
        <p:spPr bwMode="auto">
          <a:xfrm rot="5400000">
            <a:off x="3193626" y="5381414"/>
            <a:ext cx="5750561" cy="65024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 eaLnBrk="1" hangingPunct="1">
              <a:defRPr/>
            </a:pPr>
            <a:endParaRPr lang="en-US" dirty="0">
              <a:latin typeface="+mn-lt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FA1C9F5-112C-4493-9DF3-3702B87D0E4D}"/>
              </a:ext>
            </a:extLst>
          </p:cNvPr>
          <p:cNvSpPr/>
          <p:nvPr/>
        </p:nvSpPr>
        <p:spPr bwMode="auto">
          <a:xfrm>
            <a:off x="3467947" y="2831253"/>
            <a:ext cx="975360" cy="541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 eaLnBrk="1" hangingPunct="1">
              <a:defRPr/>
            </a:pPr>
            <a:endParaRPr lang="en-US" dirty="0">
              <a:latin typeface="+mn-lt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233551F-86C6-4534-9EE2-C9767DE29242}"/>
              </a:ext>
            </a:extLst>
          </p:cNvPr>
          <p:cNvSpPr/>
          <p:nvPr/>
        </p:nvSpPr>
        <p:spPr bwMode="auto">
          <a:xfrm>
            <a:off x="3467947" y="3589867"/>
            <a:ext cx="975360" cy="541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 eaLnBrk="1" hangingPunct="1">
              <a:defRPr/>
            </a:pPr>
            <a:endParaRPr lang="en-US" dirty="0">
              <a:latin typeface="+mn-lt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05E755C-8F09-4A66-8052-62106BF57290}"/>
              </a:ext>
            </a:extLst>
          </p:cNvPr>
          <p:cNvSpPr/>
          <p:nvPr/>
        </p:nvSpPr>
        <p:spPr bwMode="auto">
          <a:xfrm>
            <a:off x="3467947" y="4323645"/>
            <a:ext cx="975360" cy="541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 eaLnBrk="1" hangingPunct="1">
              <a:defRPr/>
            </a:pPr>
            <a:endParaRPr lang="en-US" dirty="0">
              <a:latin typeface="+mn-lt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23B249D-9DC4-4884-98E0-7E0A8FE5987C}"/>
              </a:ext>
            </a:extLst>
          </p:cNvPr>
          <p:cNvSpPr/>
          <p:nvPr/>
        </p:nvSpPr>
        <p:spPr bwMode="auto">
          <a:xfrm>
            <a:off x="3467947" y="5059681"/>
            <a:ext cx="975360" cy="541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 eaLnBrk="1" hangingPunct="1">
              <a:defRPr/>
            </a:pPr>
            <a:endParaRPr lang="en-US" dirty="0">
              <a:latin typeface="+mn-lt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F788F02-6A54-4D3F-BB4F-98950B3441AA}"/>
              </a:ext>
            </a:extLst>
          </p:cNvPr>
          <p:cNvSpPr/>
          <p:nvPr/>
        </p:nvSpPr>
        <p:spPr bwMode="auto">
          <a:xfrm>
            <a:off x="3467947" y="5811520"/>
            <a:ext cx="975360" cy="541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 eaLnBrk="1" hangingPunct="1">
              <a:defRPr/>
            </a:pPr>
            <a:endParaRPr lang="en-US" dirty="0">
              <a:latin typeface="+mn-lt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128DA73-27A0-4332-BD13-319D60F1A264}"/>
              </a:ext>
            </a:extLst>
          </p:cNvPr>
          <p:cNvSpPr/>
          <p:nvPr/>
        </p:nvSpPr>
        <p:spPr bwMode="auto">
          <a:xfrm>
            <a:off x="3467947" y="6570133"/>
            <a:ext cx="975360" cy="541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 eaLnBrk="1" hangingPunct="1">
              <a:defRPr/>
            </a:pPr>
            <a:endParaRPr lang="en-US" dirty="0">
              <a:latin typeface="+mn-lt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E1716A4-C4AC-48B4-A0E1-D533CDAD22C4}"/>
              </a:ext>
            </a:extLst>
          </p:cNvPr>
          <p:cNvSpPr/>
          <p:nvPr/>
        </p:nvSpPr>
        <p:spPr bwMode="auto">
          <a:xfrm>
            <a:off x="3467947" y="7303912"/>
            <a:ext cx="975360" cy="541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 eaLnBrk="1" hangingPunct="1">
              <a:defRPr/>
            </a:pPr>
            <a:endParaRPr lang="en-US" dirty="0">
              <a:latin typeface="+mn-lt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45B97C7-B3E1-40A2-8F90-6FC00A4B165F}"/>
              </a:ext>
            </a:extLst>
          </p:cNvPr>
          <p:cNvSpPr/>
          <p:nvPr/>
        </p:nvSpPr>
        <p:spPr bwMode="auto">
          <a:xfrm>
            <a:off x="3467947" y="8039947"/>
            <a:ext cx="975360" cy="541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 eaLnBrk="1" hangingPunct="1">
              <a:defRPr/>
            </a:pPr>
            <a:endParaRPr lang="en-US" dirty="0">
              <a:latin typeface="+mn-lt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8" name="Straight Connector 7"/>
          <p:cNvCxnSpPr>
            <a:cxnSpLocks/>
            <a:stCxn id="6" idx="3"/>
          </p:cNvCxnSpPr>
          <p:nvPr/>
        </p:nvCxnSpPr>
        <p:spPr bwMode="auto">
          <a:xfrm>
            <a:off x="4443307" y="3102187"/>
            <a:ext cx="13004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/>
          <p:cNvCxnSpPr>
            <a:cxnSpLocks/>
          </p:cNvCxnSpPr>
          <p:nvPr/>
        </p:nvCxnSpPr>
        <p:spPr bwMode="auto">
          <a:xfrm>
            <a:off x="4443307" y="3863058"/>
            <a:ext cx="13004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/>
          <p:cNvCxnSpPr>
            <a:cxnSpLocks/>
          </p:cNvCxnSpPr>
          <p:nvPr/>
        </p:nvCxnSpPr>
        <p:spPr bwMode="auto">
          <a:xfrm>
            <a:off x="4443307" y="4581032"/>
            <a:ext cx="13004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0"/>
          <p:cNvCxnSpPr>
            <a:cxnSpLocks/>
          </p:cNvCxnSpPr>
          <p:nvPr/>
        </p:nvCxnSpPr>
        <p:spPr bwMode="auto">
          <a:xfrm>
            <a:off x="4443307" y="5341902"/>
            <a:ext cx="13004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/>
          <p:cNvCxnSpPr>
            <a:cxnSpLocks/>
          </p:cNvCxnSpPr>
          <p:nvPr/>
        </p:nvCxnSpPr>
        <p:spPr bwMode="auto">
          <a:xfrm>
            <a:off x="4443307" y="6082453"/>
            <a:ext cx="13004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/>
          <p:cNvCxnSpPr>
            <a:cxnSpLocks/>
          </p:cNvCxnSpPr>
          <p:nvPr/>
        </p:nvCxnSpPr>
        <p:spPr bwMode="auto">
          <a:xfrm>
            <a:off x="4443307" y="6843325"/>
            <a:ext cx="13004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3"/>
          <p:cNvCxnSpPr>
            <a:cxnSpLocks/>
          </p:cNvCxnSpPr>
          <p:nvPr/>
        </p:nvCxnSpPr>
        <p:spPr bwMode="auto">
          <a:xfrm>
            <a:off x="4443307" y="7561298"/>
            <a:ext cx="13004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4"/>
          <p:cNvCxnSpPr>
            <a:cxnSpLocks/>
          </p:cNvCxnSpPr>
          <p:nvPr/>
        </p:nvCxnSpPr>
        <p:spPr bwMode="auto">
          <a:xfrm>
            <a:off x="4443307" y="8322169"/>
            <a:ext cx="13004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V="1">
            <a:off x="6068907" y="8581814"/>
            <a:ext cx="0" cy="792479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/>
          <p:cNvCxnSpPr>
            <a:cxnSpLocks/>
          </p:cNvCxnSpPr>
          <p:nvPr/>
        </p:nvCxnSpPr>
        <p:spPr bwMode="auto">
          <a:xfrm flipH="1">
            <a:off x="6035041" y="9374293"/>
            <a:ext cx="119210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7265530" y="9076267"/>
            <a:ext cx="2596444" cy="56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1">
                <a:solidFill>
                  <a:srgbClr val="FF0000"/>
                </a:solidFill>
                <a:latin typeface="+mn-lt"/>
              </a:rPr>
              <a:t>input (3 bits)</a:t>
            </a:r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 bwMode="auto">
          <a:xfrm>
            <a:off x="6394027" y="5594773"/>
            <a:ext cx="130048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7687735" y="5310293"/>
            <a:ext cx="2596444" cy="56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1">
                <a:solidFill>
                  <a:srgbClr val="0000FF"/>
                </a:solidFill>
                <a:latin typeface="+mn-lt"/>
              </a:rPr>
              <a:t>output (1 bit)</a:t>
            </a:r>
          </a:p>
        </p:txBody>
      </p:sp>
      <p:cxnSp>
        <p:nvCxnSpPr>
          <p:cNvPr id="23552" name="Straight Arrow Connector 23551"/>
          <p:cNvCxnSpPr>
            <a:cxnSpLocks/>
          </p:cNvCxnSpPr>
          <p:nvPr/>
        </p:nvCxnSpPr>
        <p:spPr bwMode="auto">
          <a:xfrm flipV="1">
            <a:off x="4910668" y="2612250"/>
            <a:ext cx="3653084" cy="219004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8547947" y="2327770"/>
            <a:ext cx="4240107" cy="571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1" i="1">
                <a:latin typeface="+mn-lt"/>
              </a:rPr>
              <a:t>Data Input</a:t>
            </a:r>
          </a:p>
        </p:txBody>
      </p:sp>
      <p:cxnSp>
        <p:nvCxnSpPr>
          <p:cNvPr id="43" name="Straight Arrow Connector 42"/>
          <p:cNvCxnSpPr>
            <a:cxnSpLocks/>
          </p:cNvCxnSpPr>
          <p:nvPr/>
        </p:nvCxnSpPr>
        <p:spPr bwMode="auto">
          <a:xfrm flipH="1">
            <a:off x="6366934" y="9227539"/>
            <a:ext cx="368018" cy="311573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6412089" y="8764693"/>
            <a:ext cx="2594187" cy="56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1">
                <a:solidFill>
                  <a:srgbClr val="FF0000"/>
                </a:solidFill>
                <a:latin typeface="+mn-lt"/>
              </a:rPr>
              <a:t>3</a:t>
            </a:r>
          </a:p>
        </p:txBody>
      </p:sp>
      <p:sp>
        <p:nvSpPr>
          <p:cNvPr id="3" name="Arrow: Down 2"/>
          <p:cNvSpPr>
            <a:spLocks noChangeArrowheads="1"/>
          </p:cNvSpPr>
          <p:nvPr/>
        </p:nvSpPr>
        <p:spPr bwMode="auto">
          <a:xfrm>
            <a:off x="9320107" y="2894471"/>
            <a:ext cx="433493" cy="568960"/>
          </a:xfrm>
          <a:prstGeom prst="downArrow">
            <a:avLst>
              <a:gd name="adj1" fmla="val 50000"/>
              <a:gd name="adj2" fmla="val 4999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30046" tIns="65023" rIns="130046" bIns="65023"/>
          <a:lstStyle/>
          <a:p>
            <a:pPr eaLnBrk="1" hangingPunct="1"/>
            <a:endParaRPr lang="en-US">
              <a:latin typeface="+mn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FD1D27AA-9A10-4848-85B0-6A765796D28E}"/>
              </a:ext>
            </a:extLst>
          </p:cNvPr>
          <p:cNvSpPr txBox="1"/>
          <p:nvPr/>
        </p:nvSpPr>
        <p:spPr>
          <a:xfrm>
            <a:off x="7543237" y="3406987"/>
            <a:ext cx="4240107" cy="568960"/>
          </a:xfrm>
          <a:prstGeom prst="rect">
            <a:avLst/>
          </a:prstGeom>
          <a:noFill/>
        </p:spPr>
        <p:txBody>
          <a:bodyPr lIns="130046" tIns="65023" rIns="130046" bIns="65023">
            <a:spAutoFit/>
          </a:bodyPr>
          <a:lstStyle/>
          <a:p>
            <a:pPr>
              <a:defRPr/>
            </a:pPr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  <a:latin typeface="+mn-lt"/>
                <a:ea typeface="ＭＳ Ｐゴシック" panose="020B0600070205080204" pitchFamily="34" charset="-128"/>
                <a:cs typeface="+mn-cs"/>
              </a:rPr>
              <a:t>Configuration Memory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486009" y="2761263"/>
            <a:ext cx="975360" cy="65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400" b="1">
                <a:latin typeface="+mn-lt"/>
              </a:rPr>
              <a:t>0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3463431" y="3515361"/>
            <a:ext cx="975360" cy="65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400" b="1">
                <a:latin typeface="+mn-lt"/>
              </a:rPr>
              <a:t>0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3449884" y="4253654"/>
            <a:ext cx="975360" cy="65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400" b="1">
                <a:latin typeface="+mn-lt"/>
              </a:rPr>
              <a:t>0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3449884" y="4991947"/>
            <a:ext cx="975360" cy="65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400" b="1">
                <a:latin typeface="+mn-lt"/>
              </a:rPr>
              <a:t>1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3463431" y="5773139"/>
            <a:ext cx="975360" cy="654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400" b="1">
                <a:latin typeface="+mn-lt"/>
              </a:rPr>
              <a:t>0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3449884" y="6531752"/>
            <a:ext cx="975360" cy="65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400" b="1">
                <a:latin typeface="+mn-lt"/>
              </a:rPr>
              <a:t>1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3434081" y="7254241"/>
            <a:ext cx="975360" cy="65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400" b="1">
                <a:latin typeface="+mn-lt"/>
              </a:rPr>
              <a:t>1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3434081" y="7988019"/>
            <a:ext cx="975360" cy="65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400" b="1">
                <a:latin typeface="+mn-lt"/>
              </a:rPr>
              <a:t>1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1747521" y="2761264"/>
            <a:ext cx="1126630" cy="79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000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1763326" y="3488269"/>
            <a:ext cx="1124373" cy="79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001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1747522" y="4269459"/>
            <a:ext cx="1124373" cy="79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010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1761068" y="4996464"/>
            <a:ext cx="1124373" cy="79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011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1747522" y="5718953"/>
            <a:ext cx="1124373" cy="79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100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1761068" y="6443701"/>
            <a:ext cx="1126630" cy="79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101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1729460" y="7227148"/>
            <a:ext cx="1124373" cy="79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110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1743006" y="7954153"/>
            <a:ext cx="1126630" cy="79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111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6359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 noChangeArrowheads="1"/>
          </p:cNvSpPr>
          <p:nvPr>
            <p:ph type="title"/>
          </p:nvPr>
        </p:nvSpPr>
        <p:spPr>
          <a:xfrm>
            <a:off x="650875" y="85725"/>
            <a:ext cx="11703050" cy="1625600"/>
          </a:xfrm>
        </p:spPr>
        <p:txBody>
          <a:bodyPr/>
          <a:lstStyle/>
          <a:p>
            <a:r>
              <a:rPr lang="en-US" sz="5100" dirty="0">
                <a:latin typeface="+mn-lt"/>
              </a:rPr>
              <a:t>How to Implement Complex Functions?</a:t>
            </a:r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1"/>
          </p:nvPr>
        </p:nvSpPr>
        <p:spPr>
          <a:xfrm>
            <a:off x="325120" y="1417884"/>
            <a:ext cx="12246187" cy="2808676"/>
          </a:xfrm>
        </p:spPr>
        <p:txBody>
          <a:bodyPr/>
          <a:lstStyle/>
          <a:p>
            <a:r>
              <a:rPr lang="en-US" dirty="0"/>
              <a:t>FPGAs are composed of </a:t>
            </a:r>
            <a:r>
              <a:rPr lang="en-US" dirty="0">
                <a:solidFill>
                  <a:schemeClr val="accent2"/>
                </a:solidFill>
              </a:rPr>
              <a:t>a large number </a:t>
            </a:r>
            <a:r>
              <a:rPr lang="en-US" dirty="0"/>
              <a:t>of </a:t>
            </a:r>
            <a:r>
              <a:rPr lang="en-US" dirty="0">
                <a:solidFill>
                  <a:srgbClr val="0000FF"/>
                </a:solidFill>
              </a:rPr>
              <a:t>LUTs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switches</a:t>
            </a:r>
          </a:p>
        </p:txBody>
      </p:sp>
      <p:grpSp>
        <p:nvGrpSpPr>
          <p:cNvPr id="22529" name="Group 22528"/>
          <p:cNvGrpSpPr>
            <a:grpSpLocks/>
          </p:cNvGrpSpPr>
          <p:nvPr/>
        </p:nvGrpSpPr>
        <p:grpSpPr bwMode="auto">
          <a:xfrm>
            <a:off x="5856676" y="2659662"/>
            <a:ext cx="6398542" cy="6522721"/>
            <a:chOff x="4117888" y="1823774"/>
            <a:chExt cx="4499010" cy="4585989"/>
          </a:xfrm>
        </p:grpSpPr>
        <p:grpSp>
          <p:nvGrpSpPr>
            <p:cNvPr id="30732" name="Group 23"/>
            <p:cNvGrpSpPr>
              <a:grpSpLocks/>
            </p:cNvGrpSpPr>
            <p:nvPr/>
          </p:nvGrpSpPr>
          <p:grpSpPr bwMode="auto">
            <a:xfrm>
              <a:off x="4267200" y="1899088"/>
              <a:ext cx="4345911" cy="4345911"/>
              <a:chOff x="3325271" y="1978517"/>
              <a:chExt cx="3657600" cy="36576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7A0B7A9A-3408-4D0C-A75F-9144DEF3C93A}"/>
                  </a:ext>
                </a:extLst>
              </p:cNvPr>
              <p:cNvSpPr/>
              <p:nvPr/>
            </p:nvSpPr>
            <p:spPr>
              <a:xfrm>
                <a:off x="3782138" y="1977923"/>
                <a:ext cx="3201248" cy="3201015"/>
              </a:xfrm>
              <a:prstGeom prst="rect">
                <a:avLst/>
              </a:prstGeom>
              <a:pattFill prst="smGrid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BFA47E41-59C1-487D-8477-7E9481952B3F}"/>
                  </a:ext>
                </a:extLst>
              </p:cNvPr>
              <p:cNvSpPr/>
              <p:nvPr/>
            </p:nvSpPr>
            <p:spPr>
              <a:xfrm>
                <a:off x="3325199" y="1977923"/>
                <a:ext cx="456939" cy="3201015"/>
              </a:xfrm>
              <a:prstGeom prst="rect">
                <a:avLst/>
              </a:prstGeom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647DCD29-E47E-4CC7-8CC0-09F6FECC7A5E}"/>
                  </a:ext>
                </a:extLst>
              </p:cNvPr>
              <p:cNvSpPr/>
              <p:nvPr/>
            </p:nvSpPr>
            <p:spPr>
              <a:xfrm rot="5400000">
                <a:off x="5154309" y="3806767"/>
                <a:ext cx="456906" cy="3201248"/>
              </a:xfrm>
              <a:prstGeom prst="rect">
                <a:avLst/>
              </a:prstGeom>
              <a:pattFill prst="ltVert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sp>
          <p:nvSpPr>
            <p:cNvPr id="30733" name="Rectangle 11"/>
            <p:cNvSpPr>
              <a:spLocks noChangeArrowheads="1"/>
            </p:cNvSpPr>
            <p:nvPr/>
          </p:nvSpPr>
          <p:spPr bwMode="auto">
            <a:xfrm>
              <a:off x="4117888" y="1823774"/>
              <a:ext cx="685800" cy="40366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latin typeface="+mn-lt"/>
              </a:endParaRPr>
            </a:p>
          </p:txBody>
        </p:sp>
        <p:sp>
          <p:nvSpPr>
            <p:cNvPr id="30734" name="Rectangle 29"/>
            <p:cNvSpPr>
              <a:spLocks noChangeArrowheads="1"/>
            </p:cNvSpPr>
            <p:nvPr/>
          </p:nvSpPr>
          <p:spPr bwMode="auto">
            <a:xfrm rot="-5400000">
              <a:off x="6255649" y="4048514"/>
              <a:ext cx="685800" cy="40366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latin typeface="+mn-lt"/>
              </a:endParaRPr>
            </a:p>
          </p:txBody>
        </p:sp>
      </p:grp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" y="3628251"/>
            <a:ext cx="3780134" cy="373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28" name="Group 22527"/>
          <p:cNvGrpSpPr>
            <a:grpSpLocks/>
          </p:cNvGrpSpPr>
          <p:nvPr/>
        </p:nvGrpSpPr>
        <p:grpSpPr bwMode="auto">
          <a:xfrm>
            <a:off x="3901440" y="3935308"/>
            <a:ext cx="3255716" cy="3108959"/>
            <a:chOff x="9829800" y="2514600"/>
            <a:chExt cx="1828800" cy="1617562"/>
          </a:xfrm>
        </p:grpSpPr>
        <p:cxnSp>
          <p:nvCxnSpPr>
            <p:cNvPr id="30730" name="Straight Connector 14"/>
            <p:cNvCxnSpPr>
              <a:cxnSpLocks noChangeShapeType="1"/>
            </p:cNvCxnSpPr>
            <p:nvPr/>
          </p:nvCxnSpPr>
          <p:spPr bwMode="auto">
            <a:xfrm>
              <a:off x="9829800" y="2514600"/>
              <a:ext cx="1828800" cy="1143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1" name="Straight Connector 30"/>
            <p:cNvCxnSpPr>
              <a:cxnSpLocks/>
            </p:cNvCxnSpPr>
            <p:nvPr/>
          </p:nvCxnSpPr>
          <p:spPr bwMode="auto">
            <a:xfrm flipV="1">
              <a:off x="9829800" y="3657600"/>
              <a:ext cx="1828800" cy="474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532" name="TextBox 22531"/>
          <p:cNvSpPr txBox="1">
            <a:spLocks noChangeArrowheads="1"/>
          </p:cNvSpPr>
          <p:nvPr/>
        </p:nvSpPr>
        <p:spPr bwMode="auto">
          <a:xfrm>
            <a:off x="8008339" y="2070384"/>
            <a:ext cx="3034453" cy="742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 b="1">
                <a:latin typeface="+mn-lt"/>
              </a:rPr>
              <a:t>FPGA Chip</a:t>
            </a:r>
          </a:p>
        </p:txBody>
      </p:sp>
    </p:spTree>
    <p:extLst>
      <p:ext uri="{BB962C8B-B14F-4D97-AF65-F5344CB8AC3E}">
        <p14:creationId xmlns:p14="http://schemas.microsoft.com/office/powerpoint/2010/main" val="1835252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Sinan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6531</TotalTime>
  <Words>857</Words>
  <Application>Microsoft Macintosh PowerPoint</Application>
  <PresentationFormat>Custom</PresentationFormat>
  <Paragraphs>169</Paragraphs>
  <Slides>19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SinanMain</vt:lpstr>
      <vt:lpstr>VISIO</vt:lpstr>
      <vt:lpstr>HDLs and SystemVerilog</vt:lpstr>
      <vt:lpstr>Logic Arrays</vt:lpstr>
      <vt:lpstr>A FPGA Board</vt:lpstr>
      <vt:lpstr>FPGA: Field Programmable Gate Array</vt:lpstr>
      <vt:lpstr>LE: Logic Element</vt:lpstr>
      <vt:lpstr>FPGA Architecture - Looking Inside an FPGA</vt:lpstr>
      <vt:lpstr>How Do We Program LUTs?</vt:lpstr>
      <vt:lpstr>An Example of Programming a LUT</vt:lpstr>
      <vt:lpstr>How to Implement Complex Functions?</vt:lpstr>
      <vt:lpstr>Advantages &amp; Disadvantages of FPGAs</vt:lpstr>
      <vt:lpstr>Computer-Aided Design (CAD) Tools</vt:lpstr>
      <vt:lpstr>FPGA Design Flow</vt:lpstr>
      <vt:lpstr>Hardware description language (HDL) </vt:lpstr>
      <vt:lpstr>HDL to Gates</vt:lpstr>
      <vt:lpstr>SystemVerilog Modules</vt:lpstr>
      <vt:lpstr>Behavioral SystemVerilog</vt:lpstr>
      <vt:lpstr>HDL Simulation</vt:lpstr>
      <vt:lpstr>HDL Synthesis</vt:lpstr>
      <vt:lpstr>Further Reading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Kasim Sinan YILDIRIM</dc:creator>
  <cp:lastModifiedBy>Kasim Sinan YILDIRIM</cp:lastModifiedBy>
  <cp:revision>462</cp:revision>
  <dcterms:created xsi:type="dcterms:W3CDTF">2018-02-12T20:52:03Z</dcterms:created>
  <dcterms:modified xsi:type="dcterms:W3CDTF">2019-03-11T15:03:45Z</dcterms:modified>
</cp:coreProperties>
</file>