
<file path=[Content_Types].xml><?xml version="1.0" encoding="utf-8"?>
<Types xmlns="http://schemas.openxmlformats.org/package/2006/content-types">
  <Default Extension="xml" ContentType="application/xml"/>
  <Default Extension="vsdx" ContentType="application/vnd.ms-visio.drawing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embeddings/oleObject1.bin" ContentType="application/vnd.openxmlformats-officedocument.oleObject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embeddings/oleObject2.bin" ContentType="application/vnd.openxmlformats-officedocument.oleObject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embeddings/oleObject3.bin" ContentType="application/vnd.openxmlformats-officedocument.oleObject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embeddings/oleObject4.bin" ContentType="application/vnd.openxmlformats-officedocument.oleObject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embeddings/oleObject5.bin" ContentType="application/vnd.openxmlformats-officedocument.oleObject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embeddings/oleObject6.bin" ContentType="application/vnd.openxmlformats-officedocument.oleObject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embeddings/oleObject7.bin" ContentType="application/vnd.openxmlformats-officedocument.oleObject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embeddings/oleObject8.bin" ContentType="application/vnd.openxmlformats-officedocument.oleObject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embeddings/oleObject9.bin" ContentType="application/vnd.openxmlformats-officedocument.oleObject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embeddings/oleObject10.bin" ContentType="application/vnd.openxmlformats-officedocument.oleObject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embeddings/oleObject11.bin" ContentType="application/vnd.openxmlformats-officedocument.oleObject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embeddings/oleObject12.bin" ContentType="application/vnd.openxmlformats-officedocument.oleObject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embeddings/oleObject13.bin" ContentType="application/vnd.openxmlformats-officedocument.oleObject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embeddings/oleObject14.bin" ContentType="application/vnd.openxmlformats-officedocument.oleObject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2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6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27.xml" ContentType="application/vnd.openxmlformats-officedocument.presentationml.notesSlide+xml"/>
  <Override PartName="/ppt/tags/tag43.xml" ContentType="application/vnd.openxmlformats-officedocument.presentationml.tags+xml"/>
  <Override PartName="/ppt/notesSlides/notesSlide28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9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30.xml" ContentType="application/vnd.openxmlformats-officedocument.presentationml.notesSlide+xml"/>
  <Override PartName="/ppt/tags/tag50.xml" ContentType="application/vnd.openxmlformats-officedocument.presentationml.tags+xml"/>
  <Override PartName="/ppt/notesSlides/notesSlide31.xml" ContentType="application/vnd.openxmlformats-officedocument.presentationml.notesSlide+xml"/>
  <Override PartName="/ppt/embeddings/oleObject15.bin" ContentType="application/vnd.openxmlformats-officedocument.oleObject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32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33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34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35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36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notesSlides/notesSlide37.xml" ContentType="application/vnd.openxmlformats-officedocument.presentationml.notesSlide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38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notesSlides/notesSlide39.xml" ContentType="application/vnd.openxmlformats-officedocument.presentationml.notesSlid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40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41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42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43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44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45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notesSlides/notesSlide46.xml" ContentType="application/vnd.openxmlformats-officedocument.presentationml.notesSlide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47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48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49.xml" ContentType="application/vnd.openxmlformats-officedocument.presentationml.notesSlide+xml"/>
  <Override PartName="/ppt/embeddings/oleObject16.bin" ContentType="application/vnd.openxmlformats-officedocument.oleObject"/>
  <Override PartName="/ppt/tags/tag101.xml" ContentType="application/vnd.openxmlformats-officedocument.presentationml.tags+xml"/>
  <Override PartName="/ppt/notesSlides/notesSlide50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51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52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notesSlides/notesSlide53.xml" ContentType="application/vnd.openxmlformats-officedocument.presentationml.notesSlide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54.xml" ContentType="application/vnd.openxmlformats-officedocument.presentationml.notesSlide+xml"/>
  <Override PartName="/ppt/tags/tag115.xml" ContentType="application/vnd.openxmlformats-officedocument.presentationml.tags+xml"/>
  <Override PartName="/ppt/notesSlides/notesSlide55.xml" ContentType="application/vnd.openxmlformats-officedocument.presentationml.notesSlide+xml"/>
  <Override PartName="/ppt/tags/tag116.xml" ContentType="application/vnd.openxmlformats-officedocument.presentationml.tags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38" r:id="rId1"/>
  </p:sldMasterIdLst>
  <p:notesMasterIdLst>
    <p:notesMasterId r:id="rId64"/>
  </p:notesMasterIdLst>
  <p:handoutMasterIdLst>
    <p:handoutMasterId r:id="rId65"/>
  </p:handoutMasterIdLst>
  <p:sldIdLst>
    <p:sldId id="377" r:id="rId2"/>
    <p:sldId id="381" r:id="rId3"/>
    <p:sldId id="459" r:id="rId4"/>
    <p:sldId id="386" r:id="rId5"/>
    <p:sldId id="458" r:id="rId6"/>
    <p:sldId id="384" r:id="rId7"/>
    <p:sldId id="389" r:id="rId8"/>
    <p:sldId id="390" r:id="rId9"/>
    <p:sldId id="391" r:id="rId10"/>
    <p:sldId id="392" r:id="rId11"/>
    <p:sldId id="393" r:id="rId12"/>
    <p:sldId id="394" r:id="rId13"/>
    <p:sldId id="395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405" r:id="rId22"/>
    <p:sldId id="406" r:id="rId23"/>
    <p:sldId id="407" r:id="rId24"/>
    <p:sldId id="410" r:id="rId25"/>
    <p:sldId id="413" r:id="rId26"/>
    <p:sldId id="463" r:id="rId27"/>
    <p:sldId id="416" r:id="rId28"/>
    <p:sldId id="460" r:id="rId29"/>
    <p:sldId id="418" r:id="rId30"/>
    <p:sldId id="461" r:id="rId31"/>
    <p:sldId id="420" r:id="rId32"/>
    <p:sldId id="421" r:id="rId33"/>
    <p:sldId id="423" r:id="rId34"/>
    <p:sldId id="462" r:id="rId35"/>
    <p:sldId id="425" r:id="rId36"/>
    <p:sldId id="464" r:id="rId37"/>
    <p:sldId id="428" r:id="rId38"/>
    <p:sldId id="429" r:id="rId39"/>
    <p:sldId id="432" r:id="rId40"/>
    <p:sldId id="433" r:id="rId41"/>
    <p:sldId id="434" r:id="rId42"/>
    <p:sldId id="435" r:id="rId43"/>
    <p:sldId id="436" r:id="rId44"/>
    <p:sldId id="437" r:id="rId45"/>
    <p:sldId id="438" r:id="rId46"/>
    <p:sldId id="439" r:id="rId47"/>
    <p:sldId id="440" r:id="rId48"/>
    <p:sldId id="441" r:id="rId49"/>
    <p:sldId id="443" r:id="rId50"/>
    <p:sldId id="444" r:id="rId51"/>
    <p:sldId id="445" r:id="rId52"/>
    <p:sldId id="446" r:id="rId53"/>
    <p:sldId id="447" r:id="rId54"/>
    <p:sldId id="448" r:id="rId55"/>
    <p:sldId id="465" r:id="rId56"/>
    <p:sldId id="451" r:id="rId57"/>
    <p:sldId id="453" r:id="rId58"/>
    <p:sldId id="454" r:id="rId59"/>
    <p:sldId id="455" r:id="rId60"/>
    <p:sldId id="456" r:id="rId61"/>
    <p:sldId id="457" r:id="rId62"/>
    <p:sldId id="376" r:id="rId63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6987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3978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0965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7957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4946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1936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198927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5917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2064" y="-8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printerSettings" Target="printerSettings/printerSettings1.bin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C008E-7419-744C-B3B5-DEAA6F42EE8A}" type="datetimeFigureOut">
              <a:rPr lang="en-US" smtClean="0"/>
              <a:t>07/05/19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F37C0-69EC-5745-BFB0-2402D9D20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429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0440D-0A98-6645-89B6-4A0D7CC97562}" type="datetimeFigureOut">
              <a:rPr lang="en-US" smtClean="0"/>
              <a:t>07/05/19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C6139-1EE3-B54F-8CE9-9D8048FD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33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A12898-5B80-4728-A62A-50D6A1DE6BF0}" type="slidenum">
              <a:rPr lang="en-US"/>
              <a:pPr/>
              <a:t>2</a:t>
            </a:fld>
            <a:endParaRPr lang="en-US"/>
          </a:p>
        </p:txBody>
      </p:sp>
      <p:sp>
        <p:nvSpPr>
          <p:cNvPr id="135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2405B-27BD-44F4-A341-1CD560017CD2}" type="slidenum">
              <a:rPr lang="en-US"/>
              <a:pPr/>
              <a:t>13</a:t>
            </a:fld>
            <a:endParaRPr lang="en-US"/>
          </a:p>
        </p:txBody>
      </p:sp>
      <p:sp>
        <p:nvSpPr>
          <p:cNvPr id="136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2405B-27BD-44F4-A341-1CD560017CD2}" type="slidenum">
              <a:rPr lang="en-US"/>
              <a:pPr/>
              <a:t>14</a:t>
            </a:fld>
            <a:endParaRPr lang="en-US"/>
          </a:p>
        </p:txBody>
      </p:sp>
      <p:sp>
        <p:nvSpPr>
          <p:cNvPr id="136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268C7-9330-4FF6-B88E-8F9390C46787}" type="slidenum">
              <a:rPr lang="en-US"/>
              <a:pPr/>
              <a:t>15</a:t>
            </a:fld>
            <a:endParaRPr lang="en-US"/>
          </a:p>
        </p:txBody>
      </p:sp>
      <p:sp>
        <p:nvSpPr>
          <p:cNvPr id="136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04A31-E7AA-49B9-AB13-6ACD4B3FFBA8}" type="slidenum">
              <a:rPr lang="en-US"/>
              <a:pPr/>
              <a:t>16</a:t>
            </a:fld>
            <a:endParaRPr lang="en-US"/>
          </a:p>
        </p:txBody>
      </p:sp>
      <p:sp>
        <p:nvSpPr>
          <p:cNvPr id="137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04A31-E7AA-49B9-AB13-6ACD4B3FFBA8}" type="slidenum">
              <a:rPr lang="en-US"/>
              <a:pPr/>
              <a:t>17</a:t>
            </a:fld>
            <a:endParaRPr lang="en-US"/>
          </a:p>
        </p:txBody>
      </p:sp>
      <p:sp>
        <p:nvSpPr>
          <p:cNvPr id="137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04A31-E7AA-49B9-AB13-6ACD4B3FFBA8}" type="slidenum">
              <a:rPr lang="en-US"/>
              <a:pPr/>
              <a:t>18</a:t>
            </a:fld>
            <a:endParaRPr lang="en-US"/>
          </a:p>
        </p:txBody>
      </p:sp>
      <p:sp>
        <p:nvSpPr>
          <p:cNvPr id="137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04A31-E7AA-49B9-AB13-6ACD4B3FFBA8}" type="slidenum">
              <a:rPr lang="en-US"/>
              <a:pPr/>
              <a:t>19</a:t>
            </a:fld>
            <a:endParaRPr lang="en-US"/>
          </a:p>
        </p:txBody>
      </p:sp>
      <p:sp>
        <p:nvSpPr>
          <p:cNvPr id="137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CE9A0-E7EE-465F-A9E2-2A09D0577B70}" type="slidenum">
              <a:rPr lang="en-US"/>
              <a:pPr/>
              <a:t>20</a:t>
            </a:fld>
            <a:endParaRPr lang="en-US"/>
          </a:p>
        </p:txBody>
      </p:sp>
      <p:sp>
        <p:nvSpPr>
          <p:cNvPr id="137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BCE9A0-E7EE-465F-A9E2-2A09D0577B70}" type="slidenum">
              <a:rPr lang="en-US"/>
              <a:pPr/>
              <a:t>21</a:t>
            </a:fld>
            <a:endParaRPr lang="en-US"/>
          </a:p>
        </p:txBody>
      </p:sp>
      <p:sp>
        <p:nvSpPr>
          <p:cNvPr id="137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A40A60-4161-4AA9-B4A0-BB2E25B9069F}" type="slidenum">
              <a:rPr lang="en-US"/>
              <a:pPr/>
              <a:t>22</a:t>
            </a:fld>
            <a:endParaRPr lang="en-US"/>
          </a:p>
        </p:txBody>
      </p:sp>
      <p:sp>
        <p:nvSpPr>
          <p:cNvPr id="137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95DF1D-A0E9-436D-A100-376B78C97228}" type="slidenum">
              <a:rPr lang="en-US"/>
              <a:pPr/>
              <a:t>4</a:t>
            </a:fld>
            <a:endParaRPr lang="en-US"/>
          </a:p>
        </p:txBody>
      </p:sp>
      <p:sp>
        <p:nvSpPr>
          <p:cNvPr id="136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B36AC-B89B-4A9D-8A2F-8274ABA61DB6}" type="slidenum">
              <a:rPr lang="en-US"/>
              <a:pPr/>
              <a:t>23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B36AC-B89B-4A9D-8A2F-8274ABA61DB6}" type="slidenum">
              <a:rPr lang="en-US"/>
              <a:pPr/>
              <a:t>24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B36AC-B89B-4A9D-8A2F-8274ABA61DB6}" type="slidenum">
              <a:rPr lang="en-US"/>
              <a:pPr/>
              <a:t>25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B36AC-B89B-4A9D-8A2F-8274ABA61DB6}" type="slidenum">
              <a:rPr lang="en-US"/>
              <a:pPr/>
              <a:t>27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B36AC-B89B-4A9D-8A2F-8274ABA61DB6}" type="slidenum">
              <a:rPr lang="en-US"/>
              <a:pPr/>
              <a:t>28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9A03F2-2321-4F48-A899-1BD0031E880D}" type="slidenum">
              <a:rPr lang="en-US"/>
              <a:pPr/>
              <a:t>29</a:t>
            </a:fld>
            <a:endParaRPr lang="en-US"/>
          </a:p>
        </p:txBody>
      </p:sp>
      <p:sp>
        <p:nvSpPr>
          <p:cNvPr id="148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B36AC-B89B-4A9D-8A2F-8274ABA61DB6}" type="slidenum">
              <a:rPr lang="en-US"/>
              <a:pPr/>
              <a:t>30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9057C-BDDE-4681-B946-256AB01FDE58}" type="slidenum">
              <a:rPr lang="en-US"/>
              <a:pPr/>
              <a:t>31</a:t>
            </a:fld>
            <a:endParaRPr lang="en-US"/>
          </a:p>
        </p:txBody>
      </p:sp>
      <p:sp>
        <p:nvSpPr>
          <p:cNvPr id="137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28B51-CF9E-468C-84F0-CAC51ED7FFBF}" type="slidenum">
              <a:rPr lang="en-US"/>
              <a:pPr/>
              <a:t>32</a:t>
            </a:fld>
            <a:endParaRPr lang="en-US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9A03F2-2321-4F48-A899-1BD0031E880D}" type="slidenum">
              <a:rPr lang="en-US"/>
              <a:pPr/>
              <a:t>33</a:t>
            </a:fld>
            <a:endParaRPr lang="en-US"/>
          </a:p>
        </p:txBody>
      </p:sp>
      <p:sp>
        <p:nvSpPr>
          <p:cNvPr id="148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46671D-A8C6-47B3-A75A-9352EA65CFB7}" type="slidenum">
              <a:rPr lang="en-US"/>
              <a:pPr/>
              <a:t>6</a:t>
            </a:fld>
            <a:endParaRPr lang="en-US"/>
          </a:p>
        </p:txBody>
      </p:sp>
      <p:sp>
        <p:nvSpPr>
          <p:cNvPr id="135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B36AC-B89B-4A9D-8A2F-8274ABA61DB6}" type="slidenum">
              <a:rPr lang="en-US"/>
              <a:pPr/>
              <a:t>34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04A31-E7AA-49B9-AB13-6ACD4B3FFBA8}" type="slidenum">
              <a:rPr lang="en-US"/>
              <a:pPr/>
              <a:t>35</a:t>
            </a:fld>
            <a:endParaRPr lang="en-US"/>
          </a:p>
        </p:txBody>
      </p:sp>
      <p:sp>
        <p:nvSpPr>
          <p:cNvPr id="137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B36AC-B89B-4A9D-8A2F-8274ABA61DB6}" type="slidenum">
              <a:rPr lang="en-US"/>
              <a:pPr/>
              <a:t>37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B36AC-B89B-4A9D-8A2F-8274ABA61DB6}" type="slidenum">
              <a:rPr lang="en-US"/>
              <a:pPr/>
              <a:t>38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B36AC-B89B-4A9D-8A2F-8274ABA61DB6}" type="slidenum">
              <a:rPr lang="en-US"/>
              <a:pPr/>
              <a:t>39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5039FB-68DD-4C18-92F0-0C883BEBA8EB}" type="slidenum">
              <a:rPr lang="en-US"/>
              <a:pPr/>
              <a:t>40</a:t>
            </a:fld>
            <a:endParaRPr lang="en-US"/>
          </a:p>
        </p:txBody>
      </p:sp>
      <p:sp>
        <p:nvSpPr>
          <p:cNvPr id="122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B36AC-B89B-4A9D-8A2F-8274ABA61DB6}" type="slidenum">
              <a:rPr lang="en-US"/>
              <a:pPr/>
              <a:t>41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B36AC-B89B-4A9D-8A2F-8274ABA61DB6}" type="slidenum">
              <a:rPr lang="en-US"/>
              <a:pPr/>
              <a:t>42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B36AC-B89B-4A9D-8A2F-8274ABA61DB6}" type="slidenum">
              <a:rPr lang="en-US"/>
              <a:pPr/>
              <a:t>43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B36AC-B89B-4A9D-8A2F-8274ABA61DB6}" type="slidenum">
              <a:rPr lang="en-US"/>
              <a:pPr/>
              <a:t>44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125141-5B24-4BAE-9559-A86E56479F27}" type="slidenum">
              <a:rPr lang="en-US"/>
              <a:pPr/>
              <a:t>7</a:t>
            </a:fld>
            <a:endParaRPr lang="en-US"/>
          </a:p>
        </p:txBody>
      </p:sp>
      <p:sp>
        <p:nvSpPr>
          <p:cNvPr id="136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B36AC-B89B-4A9D-8A2F-8274ABA61DB6}" type="slidenum">
              <a:rPr lang="en-US"/>
              <a:pPr/>
              <a:t>45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9A03F2-2321-4F48-A899-1BD0031E880D}" type="slidenum">
              <a:rPr lang="en-US"/>
              <a:pPr/>
              <a:t>46</a:t>
            </a:fld>
            <a:endParaRPr lang="en-US"/>
          </a:p>
        </p:txBody>
      </p:sp>
      <p:sp>
        <p:nvSpPr>
          <p:cNvPr id="148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B36AC-B89B-4A9D-8A2F-8274ABA61DB6}" type="slidenum">
              <a:rPr lang="en-US"/>
              <a:pPr/>
              <a:t>47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0B36AC-B89B-4A9D-8A2F-8274ABA61DB6}" type="slidenum">
              <a:rPr lang="en-US"/>
              <a:pPr/>
              <a:t>48</a:t>
            </a:fld>
            <a:endParaRPr lang="en-US"/>
          </a:p>
        </p:txBody>
      </p:sp>
      <p:sp>
        <p:nvSpPr>
          <p:cNvPr id="137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3838E-1E82-43E4-B8DE-813DBE74A75D}" type="slidenum">
              <a:rPr lang="en-US"/>
              <a:pPr/>
              <a:t>49</a:t>
            </a:fld>
            <a:endParaRPr lang="en-US"/>
          </a:p>
        </p:txBody>
      </p:sp>
      <p:sp>
        <p:nvSpPr>
          <p:cNvPr id="137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994F5-F061-44A3-908C-7C3DEF08D5CA}" type="slidenum">
              <a:rPr lang="en-US"/>
              <a:pPr/>
              <a:t>50</a:t>
            </a:fld>
            <a:endParaRPr lang="en-US"/>
          </a:p>
        </p:txBody>
      </p:sp>
      <p:sp>
        <p:nvSpPr>
          <p:cNvPr id="138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994F5-F061-44A3-908C-7C3DEF08D5CA}" type="slidenum">
              <a:rPr lang="en-US"/>
              <a:pPr/>
              <a:t>51</a:t>
            </a:fld>
            <a:endParaRPr lang="en-US"/>
          </a:p>
        </p:txBody>
      </p:sp>
      <p:sp>
        <p:nvSpPr>
          <p:cNvPr id="138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994F5-F061-44A3-908C-7C3DEF08D5CA}" type="slidenum">
              <a:rPr lang="en-US"/>
              <a:pPr/>
              <a:t>52</a:t>
            </a:fld>
            <a:endParaRPr lang="en-US"/>
          </a:p>
        </p:txBody>
      </p:sp>
      <p:sp>
        <p:nvSpPr>
          <p:cNvPr id="138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994F5-F061-44A3-908C-7C3DEF08D5CA}" type="slidenum">
              <a:rPr lang="en-US"/>
              <a:pPr/>
              <a:t>53</a:t>
            </a:fld>
            <a:endParaRPr lang="en-US"/>
          </a:p>
        </p:txBody>
      </p:sp>
      <p:sp>
        <p:nvSpPr>
          <p:cNvPr id="138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994F5-F061-44A3-908C-7C3DEF08D5CA}" type="slidenum">
              <a:rPr lang="en-US"/>
              <a:pPr/>
              <a:t>54</a:t>
            </a:fld>
            <a:endParaRPr lang="en-US"/>
          </a:p>
        </p:txBody>
      </p:sp>
      <p:sp>
        <p:nvSpPr>
          <p:cNvPr id="138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B377D0-3401-4DB7-96DB-6B7BE03ABE96}" type="slidenum">
              <a:rPr lang="en-US"/>
              <a:pPr/>
              <a:t>8</a:t>
            </a:fld>
            <a:endParaRPr lang="en-US"/>
          </a:p>
        </p:txBody>
      </p:sp>
      <p:sp>
        <p:nvSpPr>
          <p:cNvPr id="136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DC739A-9C17-47CD-9F20-15742CBE6C74}" type="slidenum">
              <a:rPr lang="en-US"/>
              <a:pPr/>
              <a:t>55</a:t>
            </a:fld>
            <a:endParaRPr lang="en-US"/>
          </a:p>
        </p:txBody>
      </p:sp>
      <p:sp>
        <p:nvSpPr>
          <p:cNvPr id="135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7116BC-9845-471E-87D1-5CAE8EC4FE68}" type="slidenum">
              <a:rPr lang="en-US"/>
              <a:pPr/>
              <a:t>56</a:t>
            </a:fld>
            <a:endParaRPr lang="en-US"/>
          </a:p>
        </p:txBody>
      </p:sp>
      <p:sp>
        <p:nvSpPr>
          <p:cNvPr id="138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4D85A-B427-48AE-B378-B47345FE1CD1}" type="slidenum">
              <a:rPr lang="en-US"/>
              <a:pPr/>
              <a:t>57</a:t>
            </a:fld>
            <a:endParaRPr lang="en-US"/>
          </a:p>
        </p:txBody>
      </p:sp>
      <p:sp>
        <p:nvSpPr>
          <p:cNvPr id="150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A4D85A-B427-48AE-B378-B47345FE1CD1}" type="slidenum">
              <a:rPr lang="en-US"/>
              <a:pPr/>
              <a:t>58</a:t>
            </a:fld>
            <a:endParaRPr lang="en-US"/>
          </a:p>
        </p:txBody>
      </p:sp>
      <p:sp>
        <p:nvSpPr>
          <p:cNvPr id="150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892480-A986-40A2-BCD8-1F86C64961F0}" type="slidenum">
              <a:rPr lang="en-US"/>
              <a:pPr/>
              <a:t>59</a:t>
            </a:fld>
            <a:endParaRPr lang="en-US"/>
          </a:p>
        </p:txBody>
      </p:sp>
      <p:sp>
        <p:nvSpPr>
          <p:cNvPr id="150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E8EF40-91B1-421E-92B6-E19FF298737A}" type="slidenum">
              <a:rPr lang="en-US"/>
              <a:pPr/>
              <a:t>60</a:t>
            </a:fld>
            <a:endParaRPr lang="en-US"/>
          </a:p>
        </p:txBody>
      </p:sp>
      <p:sp>
        <p:nvSpPr>
          <p:cNvPr id="139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E8EF40-91B1-421E-92B6-E19FF298737A}" type="slidenum">
              <a:rPr lang="en-US"/>
              <a:pPr/>
              <a:t>61</a:t>
            </a:fld>
            <a:endParaRPr lang="en-US"/>
          </a:p>
        </p:txBody>
      </p:sp>
      <p:sp>
        <p:nvSpPr>
          <p:cNvPr id="139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5D2DB2-BA90-4463-B0A8-AE12B0A66EE8}" type="slidenum">
              <a:rPr lang="en-US"/>
              <a:pPr/>
              <a:t>9</a:t>
            </a:fld>
            <a:endParaRPr lang="en-US"/>
          </a:p>
        </p:txBody>
      </p:sp>
      <p:sp>
        <p:nvSpPr>
          <p:cNvPr id="136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C829F-7ED2-40C6-BF34-D0B3FCC86EBA}" type="slidenum">
              <a:rPr lang="en-US"/>
              <a:pPr/>
              <a:t>10</a:t>
            </a:fld>
            <a:endParaRPr lang="en-US"/>
          </a:p>
        </p:txBody>
      </p:sp>
      <p:sp>
        <p:nvSpPr>
          <p:cNvPr id="136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1C4C82-1E05-4440-9F7E-6FAEB2EAAE75}" type="slidenum">
              <a:rPr lang="en-US"/>
              <a:pPr/>
              <a:t>11</a:t>
            </a:fld>
            <a:endParaRPr lang="en-US"/>
          </a:p>
        </p:txBody>
      </p:sp>
      <p:sp>
        <p:nvSpPr>
          <p:cNvPr id="136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622678-56B4-4083-93DF-293C377DC8BB}" type="slidenum">
              <a:rPr lang="en-US"/>
              <a:pPr/>
              <a:t>12</a:t>
            </a:fld>
            <a:endParaRPr lang="en-US"/>
          </a:p>
        </p:txBody>
      </p:sp>
      <p:sp>
        <p:nvSpPr>
          <p:cNvPr id="136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>
            <a:normAutofit/>
          </a:bodyPr>
          <a:lstStyle>
            <a:lvl1pPr algn="ctr">
              <a:defRPr sz="6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9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87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806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15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009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5715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8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9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0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7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97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8432138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2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6"/>
            <a:ext cx="2817707" cy="437727"/>
          </a:xfrm>
          <a:prstGeom prst="rect">
            <a:avLst/>
          </a:prstGeom>
          <a:noFill/>
        </p:spPr>
        <p:txBody>
          <a:bodyPr wrap="square" lIns="130039" tIns="65020" rIns="130039" bIns="65020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6"/>
            <a:ext cx="7477760" cy="437727"/>
          </a:xfrm>
          <a:prstGeom prst="rect">
            <a:avLst/>
          </a:prstGeom>
          <a:noFill/>
        </p:spPr>
        <p:txBody>
          <a:bodyPr wrap="square" lIns="130039" tIns="65020" rIns="130039" bIns="6502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0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51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51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63" Type="http://schemas.openxmlformats.org/officeDocument/2006/relationships/slideLayout" Target="../slideLayouts/slideLayout63.xml"/><Relationship Id="rId64" Type="http://schemas.openxmlformats.org/officeDocument/2006/relationships/slideLayout" Target="../slideLayouts/slideLayout64.xml"/><Relationship Id="rId65" Type="http://schemas.openxmlformats.org/officeDocument/2006/relationships/slideLayout" Target="../slideLayouts/slideLayout65.xml"/><Relationship Id="rId66" Type="http://schemas.openxmlformats.org/officeDocument/2006/relationships/theme" Target="../theme/theme1.xml"/><Relationship Id="rId50" Type="http://schemas.openxmlformats.org/officeDocument/2006/relationships/slideLayout" Target="../slideLayouts/slideLayout50.xml"/><Relationship Id="rId51" Type="http://schemas.openxmlformats.org/officeDocument/2006/relationships/slideLayout" Target="../slideLayouts/slideLayout51.xml"/><Relationship Id="rId52" Type="http://schemas.openxmlformats.org/officeDocument/2006/relationships/slideLayout" Target="../slideLayouts/slideLayout52.xml"/><Relationship Id="rId53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54.xml"/><Relationship Id="rId55" Type="http://schemas.openxmlformats.org/officeDocument/2006/relationships/slideLayout" Target="../slideLayouts/slideLayout55.xml"/><Relationship Id="rId56" Type="http://schemas.openxmlformats.org/officeDocument/2006/relationships/slideLayout" Target="../slideLayouts/slideLayout56.xml"/><Relationship Id="rId57" Type="http://schemas.openxmlformats.org/officeDocument/2006/relationships/slideLayout" Target="../slideLayouts/slideLayout57.xml"/><Relationship Id="rId58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5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slideLayout" Target="../slideLayouts/slideLayout46.xml"/><Relationship Id="rId47" Type="http://schemas.openxmlformats.org/officeDocument/2006/relationships/slideLayout" Target="../slideLayouts/slideLayout47.xml"/><Relationship Id="rId48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4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60" Type="http://schemas.openxmlformats.org/officeDocument/2006/relationships/slideLayout" Target="../slideLayouts/slideLayout60.xml"/><Relationship Id="rId61" Type="http://schemas.openxmlformats.org/officeDocument/2006/relationships/slideLayout" Target="../slideLayouts/slideLayout61.xml"/><Relationship Id="rId62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0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8" r:id="rId8"/>
    <p:sldLayoutId id="2147484049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61" r:id="rId16"/>
    <p:sldLayoutId id="2147484062" r:id="rId17"/>
    <p:sldLayoutId id="2147484063" r:id="rId18"/>
    <p:sldLayoutId id="2147484064" r:id="rId19"/>
    <p:sldLayoutId id="2147484065" r:id="rId20"/>
    <p:sldLayoutId id="2147484066" r:id="rId21"/>
    <p:sldLayoutId id="2147484067" r:id="rId22"/>
    <p:sldLayoutId id="2147484070" r:id="rId23"/>
    <p:sldLayoutId id="2147484071" r:id="rId24"/>
    <p:sldLayoutId id="2147484072" r:id="rId25"/>
    <p:sldLayoutId id="2147484073" r:id="rId26"/>
    <p:sldLayoutId id="2147484074" r:id="rId27"/>
    <p:sldLayoutId id="2147484075" r:id="rId28"/>
    <p:sldLayoutId id="2147484076" r:id="rId29"/>
    <p:sldLayoutId id="2147484077" r:id="rId30"/>
    <p:sldLayoutId id="2147484078" r:id="rId31"/>
    <p:sldLayoutId id="2147484079" r:id="rId32"/>
    <p:sldLayoutId id="2147484082" r:id="rId33"/>
    <p:sldLayoutId id="2147484085" r:id="rId34"/>
    <p:sldLayoutId id="2147484088" r:id="rId35"/>
    <p:sldLayoutId id="2147484090" r:id="rId36"/>
    <p:sldLayoutId id="2147484092" r:id="rId37"/>
    <p:sldLayoutId id="2147484093" r:id="rId38"/>
    <p:sldLayoutId id="2147484095" r:id="rId39"/>
    <p:sldLayoutId id="2147484097" r:id="rId40"/>
    <p:sldLayoutId id="2147484100" r:id="rId41"/>
    <p:sldLayoutId id="2147484101" r:id="rId42"/>
    <p:sldLayoutId id="2147484104" r:id="rId43"/>
    <p:sldLayoutId id="2147484105" r:id="rId44"/>
    <p:sldLayoutId id="2147484106" r:id="rId45"/>
    <p:sldLayoutId id="2147484107" r:id="rId46"/>
    <p:sldLayoutId id="2147484108" r:id="rId47"/>
    <p:sldLayoutId id="2147484109" r:id="rId48"/>
    <p:sldLayoutId id="2147484110" r:id="rId49"/>
    <p:sldLayoutId id="2147484111" r:id="rId50"/>
    <p:sldLayoutId id="2147484112" r:id="rId51"/>
    <p:sldLayoutId id="2147484113" r:id="rId52"/>
    <p:sldLayoutId id="2147484115" r:id="rId53"/>
    <p:sldLayoutId id="2147484116" r:id="rId54"/>
    <p:sldLayoutId id="2147484117" r:id="rId55"/>
    <p:sldLayoutId id="2147484118" r:id="rId56"/>
    <p:sldLayoutId id="2147484119" r:id="rId57"/>
    <p:sldLayoutId id="2147484120" r:id="rId58"/>
    <p:sldLayoutId id="2147484122" r:id="rId59"/>
    <p:sldLayoutId id="2147484123" r:id="rId60"/>
    <p:sldLayoutId id="2147484125" r:id="rId61"/>
    <p:sldLayoutId id="2147484126" r:id="rId62"/>
    <p:sldLayoutId id="2147484127" r:id="rId63"/>
    <p:sldLayoutId id="2147484128" r:id="rId64"/>
    <p:sldLayoutId id="2147484129" r:id="rId6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7.xml"/><Relationship Id="rId5" Type="http://schemas.openxmlformats.org/officeDocument/2006/relationships/oleObject" Target="../embeddings/oleObject4.bin"/><Relationship Id="rId6" Type="http://schemas.openxmlformats.org/officeDocument/2006/relationships/package" Target="../embeddings/Microsoft_Visio_Drawing4444.vsdx"/><Relationship Id="rId7" Type="http://schemas.openxmlformats.org/officeDocument/2006/relationships/image" Target="../media/image8.emf"/><Relationship Id="rId8" Type="http://schemas.openxmlformats.org/officeDocument/2006/relationships/image" Target="../media/image5.png"/><Relationship Id="rId1" Type="http://schemas.openxmlformats.org/officeDocument/2006/relationships/vmlDrawing" Target="../drawings/vmlDrawing4.vml"/><Relationship Id="rId2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<Relationship Id="rId5" Type="http://schemas.openxmlformats.org/officeDocument/2006/relationships/oleObject" Target="../embeddings/oleObject5.bin"/><Relationship Id="rId6" Type="http://schemas.openxmlformats.org/officeDocument/2006/relationships/package" Target="../embeddings/Microsoft_Visio_Drawing5555.vsdx"/><Relationship Id="rId7" Type="http://schemas.openxmlformats.org/officeDocument/2006/relationships/image" Target="../media/image9.emf"/><Relationship Id="rId8" Type="http://schemas.openxmlformats.org/officeDocument/2006/relationships/image" Target="../media/image5.png"/><Relationship Id="rId1" Type="http://schemas.openxmlformats.org/officeDocument/2006/relationships/vmlDrawing" Target="../drawings/vmlDrawing5.vml"/><Relationship Id="rId2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9.xml"/><Relationship Id="rId5" Type="http://schemas.openxmlformats.org/officeDocument/2006/relationships/image" Target="../media/image5.png"/><Relationship Id="rId6" Type="http://schemas.openxmlformats.org/officeDocument/2006/relationships/oleObject" Target="../embeddings/oleObject6.bin"/><Relationship Id="rId7" Type="http://schemas.openxmlformats.org/officeDocument/2006/relationships/package" Target="../embeddings/Microsoft_Visio_Drawing6666.vsdx"/><Relationship Id="rId8" Type="http://schemas.openxmlformats.org/officeDocument/2006/relationships/image" Target="../media/image10.emf"/><Relationship Id="rId1" Type="http://schemas.openxmlformats.org/officeDocument/2006/relationships/vmlDrawing" Target="../drawings/vmlDrawing6.vml"/><Relationship Id="rId2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<Relationship Id="rId5" Type="http://schemas.openxmlformats.org/officeDocument/2006/relationships/oleObject" Target="../embeddings/oleObject7.bin"/><Relationship Id="rId6" Type="http://schemas.openxmlformats.org/officeDocument/2006/relationships/package" Target="../embeddings/Microsoft_Visio_Drawing7777.vsdx"/><Relationship Id="rId7" Type="http://schemas.openxmlformats.org/officeDocument/2006/relationships/image" Target="../media/image11.emf"/><Relationship Id="rId1" Type="http://schemas.openxmlformats.org/officeDocument/2006/relationships/vmlDrawing" Target="../drawings/vmlDrawing7.vml"/><Relationship Id="rId2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<Relationship Id="rId5" Type="http://schemas.openxmlformats.org/officeDocument/2006/relationships/oleObject" Target="../embeddings/oleObject8.bin"/><Relationship Id="rId6" Type="http://schemas.openxmlformats.org/officeDocument/2006/relationships/package" Target="../embeddings/Microsoft_Visio_Drawing10888.vsdx"/><Relationship Id="rId7" Type="http://schemas.openxmlformats.org/officeDocument/2006/relationships/image" Target="../media/image12.emf"/><Relationship Id="rId1" Type="http://schemas.openxmlformats.org/officeDocument/2006/relationships/vmlDrawing" Target="../drawings/vmlDrawing8.vml"/><Relationship Id="rId2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2.xml"/><Relationship Id="rId5" Type="http://schemas.openxmlformats.org/officeDocument/2006/relationships/oleObject" Target="../embeddings/oleObject9.bin"/><Relationship Id="rId6" Type="http://schemas.openxmlformats.org/officeDocument/2006/relationships/package" Target="../embeddings/Microsoft_Visio_Drawing11999.vsdx"/><Relationship Id="rId7" Type="http://schemas.openxmlformats.org/officeDocument/2006/relationships/image" Target="../media/image13.emf"/><Relationship Id="rId8" Type="http://schemas.openxmlformats.org/officeDocument/2006/relationships/image" Target="../media/image5.png"/><Relationship Id="rId1" Type="http://schemas.openxmlformats.org/officeDocument/2006/relationships/vmlDrawing" Target="../drawings/vmlDrawing9.vml"/><Relationship Id="rId2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image" Target="../media/image14.png"/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4.xml"/><Relationship Id="rId5" Type="http://schemas.openxmlformats.org/officeDocument/2006/relationships/oleObject" Target="../embeddings/oleObject10.bin"/><Relationship Id="rId6" Type="http://schemas.openxmlformats.org/officeDocument/2006/relationships/package" Target="../embeddings/Microsoft_Visio_Drawing12101010.vsdx"/><Relationship Id="rId7" Type="http://schemas.openxmlformats.org/officeDocument/2006/relationships/image" Target="../media/image15.emf"/><Relationship Id="rId1" Type="http://schemas.openxmlformats.org/officeDocument/2006/relationships/vmlDrawing" Target="../drawings/vmlDrawing10.vml"/><Relationship Id="rId2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4" Type="http://schemas.openxmlformats.org/officeDocument/2006/relationships/image" Target="../media/image14.png"/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<Relationship Id="rId5" Type="http://schemas.openxmlformats.org/officeDocument/2006/relationships/oleObject" Target="../embeddings/oleObject11.bin"/><Relationship Id="rId6" Type="http://schemas.openxmlformats.org/officeDocument/2006/relationships/package" Target="../embeddings/Microsoft_Visio_Drawing13111111.vsdx"/><Relationship Id="rId7" Type="http://schemas.openxmlformats.org/officeDocument/2006/relationships/image" Target="../media/image16.emf"/><Relationship Id="rId1" Type="http://schemas.openxmlformats.org/officeDocument/2006/relationships/vmlDrawing" Target="../drawings/vmlDrawing11.vml"/><Relationship Id="rId2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3.jp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7.xml"/><Relationship Id="rId5" Type="http://schemas.openxmlformats.org/officeDocument/2006/relationships/oleObject" Target="../embeddings/oleObject12.bin"/><Relationship Id="rId6" Type="http://schemas.openxmlformats.org/officeDocument/2006/relationships/package" Target="../embeddings/Microsoft_Visio_Drawing14121212.vsdx"/><Relationship Id="rId7" Type="http://schemas.openxmlformats.org/officeDocument/2006/relationships/image" Target="../media/image17.emf"/><Relationship Id="rId8" Type="http://schemas.openxmlformats.org/officeDocument/2006/relationships/image" Target="../media/image18.png"/><Relationship Id="rId1" Type="http://schemas.openxmlformats.org/officeDocument/2006/relationships/vmlDrawing" Target="../drawings/vmlDrawing12.vml"/><Relationship Id="rId2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8.xml"/><Relationship Id="rId5" Type="http://schemas.openxmlformats.org/officeDocument/2006/relationships/oleObject" Target="../embeddings/oleObject13.bin"/><Relationship Id="rId6" Type="http://schemas.openxmlformats.org/officeDocument/2006/relationships/package" Target="../embeddings/Microsoft_Visio_Drawing15131313.vsdx"/><Relationship Id="rId7" Type="http://schemas.openxmlformats.org/officeDocument/2006/relationships/image" Target="../media/image17.emf"/><Relationship Id="rId1" Type="http://schemas.openxmlformats.org/officeDocument/2006/relationships/vmlDrawing" Target="../drawings/vmlDrawing13.vml"/><Relationship Id="rId2" Type="http://schemas.openxmlformats.org/officeDocument/2006/relationships/tags" Target="../tags/tag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9.xml"/><Relationship Id="rId6" Type="http://schemas.openxmlformats.org/officeDocument/2006/relationships/oleObject" Target="../embeddings/oleObject14.bin"/><Relationship Id="rId7" Type="http://schemas.openxmlformats.org/officeDocument/2006/relationships/package" Target="../embeddings/Microsoft_Visio_Drawing16141414.vsdx"/><Relationship Id="rId8" Type="http://schemas.openxmlformats.org/officeDocument/2006/relationships/image" Target="../media/image19.emf"/><Relationship Id="rId1" Type="http://schemas.openxmlformats.org/officeDocument/2006/relationships/vmlDrawing" Target="../drawings/vmlDrawing14.vml"/><Relationship Id="rId2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0.xml"/><Relationship Id="rId6" Type="http://schemas.openxmlformats.org/officeDocument/2006/relationships/image" Target="../media/image20.png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1.xml"/><Relationship Id="rId6" Type="http://schemas.openxmlformats.org/officeDocument/2006/relationships/image" Target="../media/image20.png"/><Relationship Id="rId1" Type="http://schemas.openxmlformats.org/officeDocument/2006/relationships/tags" Target="../tags/tag23.xml"/><Relationship Id="rId2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2.xml"/><Relationship Id="rId6" Type="http://schemas.openxmlformats.org/officeDocument/2006/relationships/image" Target="../media/image20.png"/><Relationship Id="rId1" Type="http://schemas.openxmlformats.org/officeDocument/2006/relationships/tags" Target="../tags/tag26.xml"/><Relationship Id="rId2" Type="http://schemas.openxmlformats.org/officeDocument/2006/relationships/tags" Target="../tags/tag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3.xml"/><Relationship Id="rId6" Type="http://schemas.openxmlformats.org/officeDocument/2006/relationships/image" Target="../media/image21.png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4.xml"/><Relationship Id="rId6" Type="http://schemas.openxmlformats.org/officeDocument/2006/relationships/image" Target="../media/image21.png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5.xml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6.xml"/><Relationship Id="rId6" Type="http://schemas.openxmlformats.org/officeDocument/2006/relationships/image" Target="../media/image21.png"/><Relationship Id="rId1" Type="http://schemas.openxmlformats.org/officeDocument/2006/relationships/tags" Target="../tags/tag38.xml"/><Relationship Id="rId2" Type="http://schemas.openxmlformats.org/officeDocument/2006/relationships/tags" Target="../tags/tag3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7.xml"/><Relationship Id="rId5" Type="http://schemas.openxmlformats.org/officeDocument/2006/relationships/image" Target="../media/image22.png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image" Target="../media/image23.png"/><Relationship Id="rId1" Type="http://schemas.openxmlformats.org/officeDocument/2006/relationships/tags" Target="../tags/tag43.x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9.xml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4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0.xml"/><Relationship Id="rId6" Type="http://schemas.openxmlformats.org/officeDocument/2006/relationships/image" Target="../media/image21.png"/><Relationship Id="rId1" Type="http://schemas.openxmlformats.org/officeDocument/2006/relationships/tags" Target="../tags/tag47.xml"/><Relationship Id="rId2" Type="http://schemas.openxmlformats.org/officeDocument/2006/relationships/tags" Target="../tags/tag4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1.xml"/><Relationship Id="rId5" Type="http://schemas.openxmlformats.org/officeDocument/2006/relationships/oleObject" Target="../embeddings/oleObject15.bin"/><Relationship Id="rId6" Type="http://schemas.openxmlformats.org/officeDocument/2006/relationships/package" Target="../embeddings/Microsoft_Visio_Drawing17151515.vsdx"/><Relationship Id="rId7" Type="http://schemas.openxmlformats.org/officeDocument/2006/relationships/image" Target="../media/image19.emf"/><Relationship Id="rId1" Type="http://schemas.openxmlformats.org/officeDocument/2006/relationships/vmlDrawing" Target="../drawings/vmlDrawing15.vml"/><Relationship Id="rId2" Type="http://schemas.openxmlformats.org/officeDocument/2006/relationships/tags" Target="../tags/tag5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2.xml"/><Relationship Id="rId6" Type="http://schemas.openxmlformats.org/officeDocument/2006/relationships/image" Target="../media/image20.png"/><Relationship Id="rId1" Type="http://schemas.openxmlformats.org/officeDocument/2006/relationships/tags" Target="../tags/tag51.xml"/><Relationship Id="rId2" Type="http://schemas.openxmlformats.org/officeDocument/2006/relationships/tags" Target="../tags/tag5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3.xml"/><Relationship Id="rId6" Type="http://schemas.openxmlformats.org/officeDocument/2006/relationships/image" Target="../media/image20.png"/><Relationship Id="rId1" Type="http://schemas.openxmlformats.org/officeDocument/2006/relationships/tags" Target="../tags/tag54.xml"/><Relationship Id="rId2" Type="http://schemas.openxmlformats.org/officeDocument/2006/relationships/tags" Target="../tags/tag5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4.xml"/><Relationship Id="rId6" Type="http://schemas.openxmlformats.org/officeDocument/2006/relationships/image" Target="../media/image24.png"/><Relationship Id="rId1" Type="http://schemas.openxmlformats.org/officeDocument/2006/relationships/tags" Target="../tags/tag57.xml"/><Relationship Id="rId2" Type="http://schemas.openxmlformats.org/officeDocument/2006/relationships/tags" Target="../tags/tag5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oleObject1.bin"/><Relationship Id="rId5" Type="http://schemas.openxmlformats.org/officeDocument/2006/relationships/package" Target="../embeddings/Microsoft_Visio_Drawing1111.vsdx"/><Relationship Id="rId6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5.xml"/><Relationship Id="rId1" Type="http://schemas.openxmlformats.org/officeDocument/2006/relationships/tags" Target="../tags/tag60.xml"/><Relationship Id="rId2" Type="http://schemas.openxmlformats.org/officeDocument/2006/relationships/tags" Target="../tags/tag6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6.xml"/><Relationship Id="rId6" Type="http://schemas.openxmlformats.org/officeDocument/2006/relationships/image" Target="../media/image24.png"/><Relationship Id="rId1" Type="http://schemas.openxmlformats.org/officeDocument/2006/relationships/tags" Target="../tags/tag62.xml"/><Relationship Id="rId2" Type="http://schemas.openxmlformats.org/officeDocument/2006/relationships/tags" Target="../tags/tag6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7.xml"/><Relationship Id="rId6" Type="http://schemas.openxmlformats.org/officeDocument/2006/relationships/image" Target="../media/image24.png"/><Relationship Id="rId1" Type="http://schemas.openxmlformats.org/officeDocument/2006/relationships/tags" Target="../tags/tag65.xml"/><Relationship Id="rId2" Type="http://schemas.openxmlformats.org/officeDocument/2006/relationships/tags" Target="../tags/tag6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8.xml"/><Relationship Id="rId6" Type="http://schemas.openxmlformats.org/officeDocument/2006/relationships/image" Target="../media/image20.png"/><Relationship Id="rId1" Type="http://schemas.openxmlformats.org/officeDocument/2006/relationships/tags" Target="../tags/tag68.xml"/><Relationship Id="rId2" Type="http://schemas.openxmlformats.org/officeDocument/2006/relationships/tags" Target="../tags/tag6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7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39.xml"/><Relationship Id="rId6" Type="http://schemas.openxmlformats.org/officeDocument/2006/relationships/image" Target="../media/image24.png"/><Relationship Id="rId1" Type="http://schemas.openxmlformats.org/officeDocument/2006/relationships/tags" Target="../tags/tag71.xml"/><Relationship Id="rId2" Type="http://schemas.openxmlformats.org/officeDocument/2006/relationships/tags" Target="../tags/tag7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0.xml"/><Relationship Id="rId6" Type="http://schemas.openxmlformats.org/officeDocument/2006/relationships/image" Target="../media/image25.png"/><Relationship Id="rId1" Type="http://schemas.openxmlformats.org/officeDocument/2006/relationships/tags" Target="../tags/tag74.xml"/><Relationship Id="rId2" Type="http://schemas.openxmlformats.org/officeDocument/2006/relationships/tags" Target="../tags/tag7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1.xml"/><Relationship Id="rId1" Type="http://schemas.openxmlformats.org/officeDocument/2006/relationships/tags" Target="../tags/tag77.xml"/><Relationship Id="rId2" Type="http://schemas.openxmlformats.org/officeDocument/2006/relationships/tags" Target="../tags/tag7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82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2.xml"/><Relationship Id="rId6" Type="http://schemas.openxmlformats.org/officeDocument/2006/relationships/image" Target="../media/image24.png"/><Relationship Id="rId1" Type="http://schemas.openxmlformats.org/officeDocument/2006/relationships/tags" Target="../tags/tag80.xml"/><Relationship Id="rId2" Type="http://schemas.openxmlformats.org/officeDocument/2006/relationships/tags" Target="../tags/tag8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3.xml"/><Relationship Id="rId6" Type="http://schemas.openxmlformats.org/officeDocument/2006/relationships/image" Target="../media/image24.png"/><Relationship Id="rId1" Type="http://schemas.openxmlformats.org/officeDocument/2006/relationships/tags" Target="../tags/tag83.xml"/><Relationship Id="rId2" Type="http://schemas.openxmlformats.org/officeDocument/2006/relationships/tags" Target="../tags/tag8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8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4.xml"/><Relationship Id="rId6" Type="http://schemas.openxmlformats.org/officeDocument/2006/relationships/image" Target="../media/image26.png"/><Relationship Id="rId1" Type="http://schemas.openxmlformats.org/officeDocument/2006/relationships/tags" Target="../tags/tag86.xml"/><Relationship Id="rId2" Type="http://schemas.openxmlformats.org/officeDocument/2006/relationships/tags" Target="../tags/tag8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5.xml"/><Relationship Id="rId5" Type="http://schemas.openxmlformats.org/officeDocument/2006/relationships/image" Target="../media/image27.png"/><Relationship Id="rId1" Type="http://schemas.openxmlformats.org/officeDocument/2006/relationships/tags" Target="../tags/tag89.xml"/><Relationship Id="rId2" Type="http://schemas.openxmlformats.org/officeDocument/2006/relationships/tags" Target="../tags/tag9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6.xml"/><Relationship Id="rId6" Type="http://schemas.openxmlformats.org/officeDocument/2006/relationships/image" Target="../media/image27.png"/><Relationship Id="rId1" Type="http://schemas.openxmlformats.org/officeDocument/2006/relationships/tags" Target="../tags/tag91.xml"/><Relationship Id="rId2" Type="http://schemas.openxmlformats.org/officeDocument/2006/relationships/tags" Target="../tags/tag9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47.xml"/><Relationship Id="rId5" Type="http://schemas.openxmlformats.org/officeDocument/2006/relationships/image" Target="../media/image28.png"/><Relationship Id="rId1" Type="http://schemas.openxmlformats.org/officeDocument/2006/relationships/tags" Target="../tags/tag94.xml"/><Relationship Id="rId2" Type="http://schemas.openxmlformats.org/officeDocument/2006/relationships/tags" Target="../tags/tag9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8.xml"/><Relationship Id="rId1" Type="http://schemas.openxmlformats.org/officeDocument/2006/relationships/tags" Target="../tags/tag96.xml"/><Relationship Id="rId2" Type="http://schemas.openxmlformats.org/officeDocument/2006/relationships/tags" Target="../tags/tag9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9.xml"/><Relationship Id="rId6" Type="http://schemas.openxmlformats.org/officeDocument/2006/relationships/oleObject" Target="../embeddings/oleObject16.bin"/><Relationship Id="rId7" Type="http://schemas.openxmlformats.org/officeDocument/2006/relationships/package" Target="../embeddings/Microsoft_Visio_Drawing18161616.vsdx"/><Relationship Id="rId8" Type="http://schemas.openxmlformats.org/officeDocument/2006/relationships/image" Target="../media/image29.emf"/><Relationship Id="rId9" Type="http://schemas.openxmlformats.org/officeDocument/2006/relationships/image" Target="../media/image30.png"/><Relationship Id="rId1" Type="http://schemas.openxmlformats.org/officeDocument/2006/relationships/vmlDrawing" Target="../drawings/vmlDrawing16.vml"/><Relationship Id="rId2" Type="http://schemas.openxmlformats.org/officeDocument/2006/relationships/tags" Target="../tags/tag9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tags" Target="../tags/tag10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0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1.xml"/><Relationship Id="rId6" Type="http://schemas.openxmlformats.org/officeDocument/2006/relationships/image" Target="../media/image31.png"/><Relationship Id="rId1" Type="http://schemas.openxmlformats.org/officeDocument/2006/relationships/tags" Target="../tags/tag102.xml"/><Relationship Id="rId2" Type="http://schemas.openxmlformats.org/officeDocument/2006/relationships/tags" Target="../tags/tag10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2.xml"/><Relationship Id="rId1" Type="http://schemas.openxmlformats.org/officeDocument/2006/relationships/tags" Target="../tags/tag105.xml"/><Relationship Id="rId2" Type="http://schemas.openxmlformats.org/officeDocument/2006/relationships/tags" Target="../tags/tag10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4" Type="http://schemas.openxmlformats.org/officeDocument/2006/relationships/tags" Target="../tags/tag111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53.xml"/><Relationship Id="rId1" Type="http://schemas.openxmlformats.org/officeDocument/2006/relationships/tags" Target="../tags/tag108.xml"/><Relationship Id="rId2" Type="http://schemas.openxmlformats.org/officeDocument/2006/relationships/tags" Target="../tags/tag10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54.xml"/><Relationship Id="rId1" Type="http://schemas.openxmlformats.org/officeDocument/2006/relationships/tags" Target="../tags/tag112.xml"/><Relationship Id="rId2" Type="http://schemas.openxmlformats.org/officeDocument/2006/relationships/tags" Target="../tags/tag1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tags" Target="../tags/tag115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116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5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Relationship Id="rId5" Type="http://schemas.openxmlformats.org/officeDocument/2006/relationships/oleObject" Target="../embeddings/oleObject2.bin"/><Relationship Id="rId6" Type="http://schemas.openxmlformats.org/officeDocument/2006/relationships/package" Target="../embeddings/Microsoft_Visio_Drawing2222.vsdx"/><Relationship Id="rId7" Type="http://schemas.openxmlformats.org/officeDocument/2006/relationships/image" Target="../media/image6.emf"/><Relationship Id="rId1" Type="http://schemas.openxmlformats.org/officeDocument/2006/relationships/vmlDrawing" Target="../drawings/vmlDrawing2.vml"/><Relationship Id="rId2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6.xml"/><Relationship Id="rId5" Type="http://schemas.openxmlformats.org/officeDocument/2006/relationships/oleObject" Target="../embeddings/oleObject3.bin"/><Relationship Id="rId6" Type="http://schemas.openxmlformats.org/officeDocument/2006/relationships/package" Target="../embeddings/Microsoft_Visio_Drawing3333.vsdx"/><Relationship Id="rId7" Type="http://schemas.openxmlformats.org/officeDocument/2006/relationships/image" Target="../media/image7.emf"/><Relationship Id="rId8" Type="http://schemas.openxmlformats.org/officeDocument/2006/relationships/image" Target="../media/image5.png"/><Relationship Id="rId1" Type="http://schemas.openxmlformats.org/officeDocument/2006/relationships/vmlDrawing" Target="../drawings/vmlDrawing3.vml"/><Relationship Id="rId2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Digital Computer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23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</a:t>
            </a:r>
            <a:r>
              <a:rPr lang="en-US" dirty="0" err="1">
                <a:solidFill>
                  <a:srgbClr val="000000"/>
                </a:solidFill>
              </a:rPr>
              <a:t>Datapath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LDR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Immed</a:t>
            </a:r>
            <a:r>
              <a:rPr lang="en-US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7350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50875" y="2161017"/>
            <a:ext cx="11703050" cy="6435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STEP 3: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E</a:t>
            </a:r>
            <a:r>
              <a:rPr lang="en-US" dirty="0" smtClean="0"/>
              <a:t>xtend </a:t>
            </a:r>
            <a:r>
              <a:rPr lang="en-US" dirty="0"/>
              <a:t>the immediate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478128"/>
              </p:ext>
            </p:extLst>
          </p:nvPr>
        </p:nvGraphicFramePr>
        <p:xfrm>
          <a:off x="1300481" y="2709333"/>
          <a:ext cx="10283937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73" name="Visio" r:id="rId6" imgW="4248049" imgH="1342957" progId="Visio.Drawing.15">
                  <p:embed/>
                </p:oleObj>
              </mc:Choice>
              <mc:Fallback>
                <p:oleObj name="Visio" r:id="rId6" imgW="4248049" imgH="134295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0481" y="2709333"/>
                        <a:ext cx="10283937" cy="325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61" y="6373287"/>
            <a:ext cx="9245599" cy="175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359574" y="7911254"/>
            <a:ext cx="6549992" cy="737892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LDR Rd, [Rn, imm12]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99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</a:t>
            </a:r>
            <a:r>
              <a:rPr lang="en-US" dirty="0" err="1">
                <a:solidFill>
                  <a:srgbClr val="000000"/>
                </a:solidFill>
              </a:rPr>
              <a:t>Datapath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LDR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Address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7453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50875" y="2141774"/>
            <a:ext cx="11703050" cy="6435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STEP 4: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Compute the memory address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152481"/>
              </p:ext>
            </p:extLst>
          </p:nvPr>
        </p:nvGraphicFramePr>
        <p:xfrm>
          <a:off x="1083734" y="2384214"/>
          <a:ext cx="10741002" cy="3684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7" name="Visio" r:id="rId6" imgW="4248049" imgH="1457257" progId="Visio.Drawing.15">
                  <p:embed/>
                </p:oleObj>
              </mc:Choice>
              <mc:Fallback>
                <p:oleObj name="Visio" r:id="rId6" imgW="4248049" imgH="145725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83734" y="2384214"/>
                        <a:ext cx="10741002" cy="3684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61" y="6373287"/>
            <a:ext cx="9245599" cy="175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3359574" y="7911254"/>
            <a:ext cx="6549992" cy="737892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LDR Rd, [Rn, imm12]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0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61" y="6373287"/>
            <a:ext cx="9245599" cy="175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59574" y="7911254"/>
            <a:ext cx="6549992" cy="737892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LDR Rd, [Rn, imm12]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</a:t>
            </a:r>
            <a:r>
              <a:rPr lang="en-US" dirty="0" err="1">
                <a:solidFill>
                  <a:srgbClr val="000000"/>
                </a:solidFill>
              </a:rPr>
              <a:t>Datapath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LDR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Mem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Read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7555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50875" y="2141774"/>
            <a:ext cx="11703050" cy="6435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STEP 5: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Read data from memory and write it back to register file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926166"/>
              </p:ext>
            </p:extLst>
          </p:nvPr>
        </p:nvGraphicFramePr>
        <p:xfrm>
          <a:off x="1300481" y="2898987"/>
          <a:ext cx="10221951" cy="3386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1" name="Visio" r:id="rId7" imgW="4714959" imgH="1562100" progId="Visio.Drawing.15">
                  <p:embed/>
                </p:oleObj>
              </mc:Choice>
              <mc:Fallback>
                <p:oleObj name="Visio" r:id="rId7" imgW="4714959" imgH="15621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00481" y="2898987"/>
                        <a:ext cx="10221951" cy="33866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49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</a:t>
            </a:r>
            <a:r>
              <a:rPr lang="en-US" dirty="0" err="1">
                <a:solidFill>
                  <a:srgbClr val="000000"/>
                </a:solidFill>
              </a:rPr>
              <a:t>Datapath</a:t>
            </a:r>
            <a:r>
              <a:rPr lang="en-US" dirty="0">
                <a:solidFill>
                  <a:srgbClr val="000000"/>
                </a:solidFill>
              </a:rPr>
              <a:t>: PC </a:t>
            </a:r>
            <a:r>
              <a:rPr lang="en-US" dirty="0" smtClean="0">
                <a:solidFill>
                  <a:srgbClr val="000000"/>
                </a:solidFill>
              </a:rPr>
              <a:t>Increment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7657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STEP 6: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Determine </a:t>
            </a:r>
            <a:r>
              <a:rPr lang="en-US" dirty="0" smtClean="0"/>
              <a:t>address </a:t>
            </a:r>
            <a:r>
              <a:rPr lang="en-US" dirty="0"/>
              <a:t>of </a:t>
            </a:r>
            <a:r>
              <a:rPr lang="en-US" dirty="0" smtClean="0"/>
              <a:t>next </a:t>
            </a:r>
            <a:r>
              <a:rPr lang="en-US" dirty="0"/>
              <a:t>instruction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197350"/>
              </p:ext>
            </p:extLst>
          </p:nvPr>
        </p:nvGraphicFramePr>
        <p:xfrm>
          <a:off x="1300481" y="2709334"/>
          <a:ext cx="10254662" cy="327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45" name="Visio" r:id="rId6" imgW="4886241" imgH="1562100" progId="Visio.Drawing.15">
                  <p:embed/>
                </p:oleObj>
              </mc:Choice>
              <mc:Fallback>
                <p:oleObj name="Visio" r:id="rId6" imgW="4886241" imgH="15621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0481" y="2709334"/>
                        <a:ext cx="10254662" cy="3278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02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</a:t>
            </a:r>
            <a:r>
              <a:rPr lang="en-US" dirty="0" err="1">
                <a:solidFill>
                  <a:srgbClr val="000000"/>
                </a:solidFill>
              </a:rPr>
              <a:t>Datapath</a:t>
            </a:r>
            <a:r>
              <a:rPr lang="en-US" dirty="0">
                <a:solidFill>
                  <a:srgbClr val="000000"/>
                </a:solidFill>
              </a:rPr>
              <a:t>: Access to </a:t>
            </a:r>
            <a:r>
              <a:rPr lang="en-US" dirty="0" smtClean="0">
                <a:solidFill>
                  <a:srgbClr val="000000"/>
                </a:solidFill>
              </a:rPr>
              <a:t>PC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7657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PC can be source/destination of instruction</a:t>
            </a:r>
          </a:p>
          <a:p>
            <a:r>
              <a:rPr lang="en-US" sz="3400" b="1" dirty="0">
                <a:solidFill>
                  <a:srgbClr val="0000FF"/>
                </a:solidFill>
              </a:rPr>
              <a:t>Source:</a:t>
            </a:r>
            <a:r>
              <a:rPr lang="en-US" sz="3400" dirty="0">
                <a:solidFill>
                  <a:srgbClr val="0070C0"/>
                </a:solidFill>
              </a:rPr>
              <a:t> </a:t>
            </a:r>
            <a:r>
              <a:rPr lang="en-US" sz="3400" dirty="0"/>
              <a:t>R15 must be available in Register </a:t>
            </a:r>
            <a:r>
              <a:rPr lang="en-US" sz="3400" dirty="0" smtClean="0"/>
              <a:t>File</a:t>
            </a:r>
          </a:p>
          <a:p>
            <a:pPr lvl="1"/>
            <a:r>
              <a:rPr lang="en-US" sz="2800" dirty="0" smtClean="0"/>
              <a:t>in </a:t>
            </a:r>
            <a:r>
              <a:rPr lang="en-US" sz="2800" dirty="0"/>
              <a:t>the ARM architecture, reading </a:t>
            </a:r>
            <a:r>
              <a:rPr lang="en-US" sz="2800" dirty="0" smtClean="0"/>
              <a:t>register </a:t>
            </a:r>
            <a:r>
              <a:rPr lang="en-US" sz="3200" dirty="0" smtClean="0"/>
              <a:t>R15 </a:t>
            </a:r>
            <a:r>
              <a:rPr lang="en-US" sz="3200" dirty="0"/>
              <a:t>returns PC +  8.</a:t>
            </a:r>
            <a:endParaRPr lang="en-US" sz="3400" dirty="0"/>
          </a:p>
          <a:p>
            <a:r>
              <a:rPr lang="en-US" sz="3400" b="1" dirty="0" smtClean="0">
                <a:solidFill>
                  <a:srgbClr val="0000FF"/>
                </a:solidFill>
              </a:rPr>
              <a:t>Destination</a:t>
            </a:r>
            <a:r>
              <a:rPr lang="en-US" sz="3400" b="1" dirty="0">
                <a:solidFill>
                  <a:srgbClr val="0000FF"/>
                </a:solidFill>
              </a:rPr>
              <a:t>:</a:t>
            </a:r>
            <a:r>
              <a:rPr lang="en-US" sz="3400" dirty="0">
                <a:solidFill>
                  <a:srgbClr val="0000FF"/>
                </a:solidFill>
              </a:rPr>
              <a:t> </a:t>
            </a:r>
            <a:r>
              <a:rPr lang="en-US" sz="3400" dirty="0"/>
              <a:t>Be able to write result to PC</a:t>
            </a:r>
          </a:p>
          <a:p>
            <a:endParaRPr lang="en-U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9132143"/>
              </p:ext>
            </p:extLst>
          </p:nvPr>
        </p:nvGraphicFramePr>
        <p:xfrm>
          <a:off x="1300481" y="5352627"/>
          <a:ext cx="10754732" cy="3359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317" name="Visio" r:id="rId6" imgW="5000608" imgH="1562100" progId="Visio.Drawing.15">
                  <p:embed/>
                </p:oleObj>
              </mc:Choice>
              <mc:Fallback>
                <p:oleObj name="Visio" r:id="rId6" imgW="5000608" imgH="15621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0481" y="5352627"/>
                        <a:ext cx="10754732" cy="33595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165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</a:t>
            </a:r>
            <a:r>
              <a:rPr lang="en-US" dirty="0" err="1">
                <a:solidFill>
                  <a:srgbClr val="000000"/>
                </a:solidFill>
              </a:rPr>
              <a:t>Datapath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7760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50875" y="1776157"/>
            <a:ext cx="11703050" cy="6435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Expand </a:t>
            </a:r>
            <a:r>
              <a:rPr lang="en-US" b="1" dirty="0" err="1" smtClean="0">
                <a:solidFill>
                  <a:srgbClr val="0000FF"/>
                </a:solidFill>
              </a:rPr>
              <a:t>datapath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to handle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 smtClean="0"/>
              <a:t>:</a:t>
            </a:r>
          </a:p>
          <a:p>
            <a:r>
              <a:rPr lang="en-US" sz="3400" dirty="0"/>
              <a:t>Write data in </a:t>
            </a:r>
            <a:r>
              <a:rPr lang="en-US" sz="3400" dirty="0">
                <a:latin typeface="Courier New" pitchFamily="49" charset="0"/>
              </a:rPr>
              <a:t>Rd</a:t>
            </a:r>
            <a:r>
              <a:rPr lang="en-US" sz="3400" dirty="0"/>
              <a:t> to memory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045696"/>
              </p:ext>
            </p:extLst>
          </p:nvPr>
        </p:nvGraphicFramePr>
        <p:xfrm>
          <a:off x="1133499" y="2838027"/>
          <a:ext cx="10462448" cy="3447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1" name="Visio" r:id="rId6" imgW="5000608" imgH="1647757" progId="Visio.Drawing.15">
                  <p:embed/>
                </p:oleObj>
              </mc:Choice>
              <mc:Fallback>
                <p:oleObj name="Visio" r:id="rId6" imgW="5000608" imgH="164775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33499" y="2838027"/>
                        <a:ext cx="10462448" cy="3447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61" y="6394027"/>
            <a:ext cx="9245599" cy="175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59574" y="8182152"/>
            <a:ext cx="6549992" cy="737892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Rd, [Rn, imm12]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052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</a:t>
            </a:r>
            <a:r>
              <a:rPr lang="en-US" dirty="0" err="1">
                <a:solidFill>
                  <a:srgbClr val="000000"/>
                </a:solidFill>
              </a:rPr>
              <a:t>Datapath</a:t>
            </a:r>
            <a:r>
              <a:rPr lang="en-US" dirty="0">
                <a:solidFill>
                  <a:srgbClr val="000000"/>
                </a:solidFill>
              </a:rPr>
              <a:t>: Data-</a:t>
            </a:r>
            <a:r>
              <a:rPr lang="en-US" dirty="0" smtClean="0">
                <a:solidFill>
                  <a:srgbClr val="000000"/>
                </a:solidFill>
              </a:rPr>
              <a:t>processing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3400" b="1" dirty="0"/>
              <a:t>With</a:t>
            </a:r>
            <a:r>
              <a:rPr lang="en-US" sz="3400" b="1" dirty="0">
                <a:solidFill>
                  <a:srgbClr val="0070C0"/>
                </a:solidFill>
              </a:rPr>
              <a:t> </a:t>
            </a:r>
            <a:r>
              <a:rPr lang="en-US" sz="3400" b="1" dirty="0">
                <a:solidFill>
                  <a:srgbClr val="0000FF"/>
                </a:solidFill>
              </a:rPr>
              <a:t>immediate</a:t>
            </a:r>
            <a:r>
              <a:rPr lang="en-US" sz="3400" b="1" dirty="0">
                <a:solidFill>
                  <a:srgbClr val="0070C0"/>
                </a:solidFill>
              </a:rPr>
              <a:t> </a:t>
            </a:r>
            <a:r>
              <a:rPr lang="en-US" sz="3400" b="1" dirty="0"/>
              <a:t>Src2: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Read from </a:t>
            </a:r>
            <a:r>
              <a:rPr lang="en-US" sz="2800" dirty="0">
                <a:latin typeface="Courier New" pitchFamily="49" charset="0"/>
              </a:rPr>
              <a:t>Rn</a:t>
            </a:r>
            <a:r>
              <a:rPr lang="en-US" sz="2800" dirty="0"/>
              <a:t> and </a:t>
            </a:r>
            <a:r>
              <a:rPr lang="en-US" sz="2800" dirty="0">
                <a:latin typeface="Courier New" pitchFamily="49" charset="0"/>
              </a:rPr>
              <a:t>Imm8</a:t>
            </a:r>
            <a:r>
              <a:rPr lang="en-US" sz="2800" dirty="0">
                <a:latin typeface="+mj-lt"/>
              </a:rPr>
              <a:t> (</a:t>
            </a:r>
            <a:r>
              <a:rPr lang="en-US" sz="2800" i="1" dirty="0" err="1">
                <a:latin typeface="+mj-lt"/>
              </a:rPr>
              <a:t>ImmSrc</a:t>
            </a:r>
            <a:r>
              <a:rPr lang="en-US" sz="2800" dirty="0">
                <a:latin typeface="+mj-lt"/>
              </a:rPr>
              <a:t> chooses the zero-extended </a:t>
            </a:r>
            <a:r>
              <a:rPr lang="en-US" sz="2800" dirty="0">
                <a:latin typeface="Courier New" pitchFamily="49" charset="0"/>
              </a:rPr>
              <a:t>Imm8</a:t>
            </a:r>
            <a:r>
              <a:rPr lang="en-US" sz="2800" dirty="0">
                <a:latin typeface="+mj-lt"/>
              </a:rPr>
              <a:t> instead of </a:t>
            </a:r>
            <a:r>
              <a:rPr lang="en-US" sz="2800" dirty="0">
                <a:latin typeface="Courier New" pitchFamily="49" charset="0"/>
              </a:rPr>
              <a:t>Imm12</a:t>
            </a:r>
            <a:r>
              <a:rPr lang="en-US" sz="2800" dirty="0">
                <a:latin typeface="+mj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Write </a:t>
            </a:r>
            <a:r>
              <a:rPr lang="en-US" sz="2800" i="1" dirty="0" err="1"/>
              <a:t>ALUResult</a:t>
            </a:r>
            <a:r>
              <a:rPr lang="en-US" sz="2800" dirty="0"/>
              <a:t> to register file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Write to </a:t>
            </a:r>
            <a:r>
              <a:rPr lang="en-US" sz="2800" dirty="0">
                <a:latin typeface="Courier New" pitchFamily="49" charset="0"/>
              </a:rPr>
              <a:t>Rd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439531" y="4931466"/>
            <a:ext cx="12293035" cy="4008718"/>
            <a:chOff x="309045" y="3044950"/>
            <a:chExt cx="8643540" cy="2818630"/>
          </a:xfrm>
        </p:grpSpPr>
        <p:pic>
          <p:nvPicPr>
            <p:cNvPr id="7" name="Picture 6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045" y="3044950"/>
              <a:ext cx="8492817" cy="2818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5992985" y="4051554"/>
              <a:ext cx="2959600" cy="1731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40100" y="4596215"/>
              <a:ext cx="1766630" cy="1228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4248501" y="7750497"/>
            <a:ext cx="5570075" cy="737892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Rd,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imm8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006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</a:t>
            </a:r>
            <a:r>
              <a:rPr lang="en-US" dirty="0" err="1">
                <a:solidFill>
                  <a:srgbClr val="000000"/>
                </a:solidFill>
              </a:rPr>
              <a:t>Datapath</a:t>
            </a:r>
            <a:r>
              <a:rPr lang="en-US" dirty="0">
                <a:solidFill>
                  <a:srgbClr val="000000"/>
                </a:solidFill>
              </a:rPr>
              <a:t>: Data-</a:t>
            </a:r>
            <a:r>
              <a:rPr lang="en-US" dirty="0" smtClean="0">
                <a:solidFill>
                  <a:srgbClr val="000000"/>
                </a:solidFill>
              </a:rPr>
              <a:t>processing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3400" b="1" dirty="0"/>
              <a:t>With</a:t>
            </a:r>
            <a:r>
              <a:rPr lang="en-US" sz="3400" b="1" dirty="0">
                <a:solidFill>
                  <a:srgbClr val="0070C0"/>
                </a:solidFill>
              </a:rPr>
              <a:t> </a:t>
            </a:r>
            <a:r>
              <a:rPr lang="en-US" sz="3400" b="1" dirty="0">
                <a:solidFill>
                  <a:srgbClr val="0000FF"/>
                </a:solidFill>
              </a:rPr>
              <a:t>immediate</a:t>
            </a:r>
            <a:r>
              <a:rPr lang="en-US" sz="3400" b="1" dirty="0">
                <a:solidFill>
                  <a:srgbClr val="0070C0"/>
                </a:solidFill>
              </a:rPr>
              <a:t> </a:t>
            </a:r>
            <a:r>
              <a:rPr lang="en-US" sz="3400" b="1" dirty="0"/>
              <a:t>Src2: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Read from </a:t>
            </a:r>
            <a:r>
              <a:rPr lang="en-US" sz="2800" dirty="0">
                <a:latin typeface="Courier New" pitchFamily="49" charset="0"/>
              </a:rPr>
              <a:t>Rn</a:t>
            </a:r>
            <a:r>
              <a:rPr lang="en-US" sz="2800" dirty="0"/>
              <a:t> and </a:t>
            </a:r>
            <a:r>
              <a:rPr lang="en-US" sz="2800" dirty="0">
                <a:latin typeface="Courier New" pitchFamily="49" charset="0"/>
              </a:rPr>
              <a:t>Imm8</a:t>
            </a:r>
            <a:r>
              <a:rPr lang="en-US" sz="2800" dirty="0">
                <a:latin typeface="+mj-lt"/>
              </a:rPr>
              <a:t> (</a:t>
            </a:r>
            <a:r>
              <a:rPr lang="en-US" sz="2800" i="1" dirty="0" err="1">
                <a:latin typeface="+mj-lt"/>
              </a:rPr>
              <a:t>ImmSrc</a:t>
            </a:r>
            <a:r>
              <a:rPr lang="en-US" sz="2800" dirty="0">
                <a:latin typeface="+mj-lt"/>
              </a:rPr>
              <a:t> chooses the zero-extended </a:t>
            </a:r>
            <a:r>
              <a:rPr lang="en-US" sz="2800" dirty="0">
                <a:latin typeface="Courier New" pitchFamily="49" charset="0"/>
              </a:rPr>
              <a:t>Imm8</a:t>
            </a:r>
            <a:r>
              <a:rPr lang="en-US" sz="2800" dirty="0">
                <a:latin typeface="+mj-lt"/>
              </a:rPr>
              <a:t> instead of </a:t>
            </a:r>
            <a:r>
              <a:rPr lang="en-US" sz="2800" dirty="0">
                <a:latin typeface="Courier New" pitchFamily="49" charset="0"/>
              </a:rPr>
              <a:t>Imm12</a:t>
            </a:r>
            <a:r>
              <a:rPr lang="en-US" sz="2800" dirty="0">
                <a:latin typeface="+mj-lt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Write </a:t>
            </a:r>
            <a:r>
              <a:rPr lang="en-US" sz="2800" i="1" dirty="0" err="1"/>
              <a:t>ALUResult</a:t>
            </a:r>
            <a:r>
              <a:rPr lang="en-US" sz="2800" dirty="0"/>
              <a:t> to register file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Write to </a:t>
            </a:r>
            <a:r>
              <a:rPr lang="en-US" sz="2800" dirty="0">
                <a:latin typeface="Courier New" pitchFamily="49" charset="0"/>
              </a:rPr>
              <a:t>Rd</a:t>
            </a:r>
            <a:endParaRPr lang="en-US" sz="28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307952"/>
              </p:ext>
            </p:extLst>
          </p:nvPr>
        </p:nvGraphicFramePr>
        <p:xfrm>
          <a:off x="1192107" y="4875307"/>
          <a:ext cx="10762594" cy="34679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65" name="Visio" r:id="rId6" imgW="5143567" imgH="1657485" progId="Visio.Drawing.15">
                  <p:embed/>
                </p:oleObj>
              </mc:Choice>
              <mc:Fallback>
                <p:oleObj name="Visio" r:id="rId6" imgW="5143567" imgH="165748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107" y="4875307"/>
                        <a:ext cx="10762594" cy="34679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248501" y="8507617"/>
            <a:ext cx="5570075" cy="737892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Rd,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imm8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63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</a:t>
            </a:r>
            <a:r>
              <a:rPr lang="en-US" dirty="0" err="1">
                <a:solidFill>
                  <a:srgbClr val="000000"/>
                </a:solidFill>
              </a:rPr>
              <a:t>Datapath</a:t>
            </a:r>
            <a:r>
              <a:rPr lang="en-US" dirty="0">
                <a:solidFill>
                  <a:srgbClr val="000000"/>
                </a:solidFill>
              </a:rPr>
              <a:t>: Data-</a:t>
            </a:r>
            <a:r>
              <a:rPr lang="en-US" dirty="0" smtClean="0">
                <a:solidFill>
                  <a:srgbClr val="000000"/>
                </a:solidFill>
              </a:rPr>
              <a:t>processing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3400" b="1" dirty="0"/>
              <a:t>With </a:t>
            </a:r>
            <a:r>
              <a:rPr lang="en-US" sz="3400" b="1" dirty="0">
                <a:solidFill>
                  <a:srgbClr val="0000FF"/>
                </a:solidFill>
              </a:rPr>
              <a:t>register</a:t>
            </a:r>
            <a:r>
              <a:rPr lang="en-US" sz="3400" b="1" dirty="0">
                <a:solidFill>
                  <a:srgbClr val="0070C0"/>
                </a:solidFill>
              </a:rPr>
              <a:t> </a:t>
            </a:r>
            <a:r>
              <a:rPr lang="en-US" sz="3400" b="1" dirty="0"/>
              <a:t>Src2: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Read from </a:t>
            </a:r>
            <a:r>
              <a:rPr lang="en-US" sz="2800" dirty="0">
                <a:latin typeface="Courier New" pitchFamily="49" charset="0"/>
              </a:rPr>
              <a:t>Rn</a:t>
            </a:r>
            <a:r>
              <a:rPr lang="en-US" sz="2800" dirty="0"/>
              <a:t> and </a:t>
            </a:r>
            <a:r>
              <a:rPr lang="en-US" sz="2800" dirty="0">
                <a:latin typeface="Courier New" pitchFamily="49" charset="0"/>
              </a:rPr>
              <a:t>Rm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(instead of </a:t>
            </a:r>
            <a:r>
              <a:rPr lang="en-US" sz="2800" dirty="0">
                <a:latin typeface="Courier New" pitchFamily="49" charset="0"/>
              </a:rPr>
              <a:t>Imm8)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Write </a:t>
            </a:r>
            <a:r>
              <a:rPr lang="en-US" sz="2800" i="1" dirty="0" err="1"/>
              <a:t>ALUResult</a:t>
            </a:r>
            <a:r>
              <a:rPr lang="en-US" sz="2800" dirty="0"/>
              <a:t> to register file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Write to </a:t>
            </a:r>
            <a:r>
              <a:rPr lang="en-US" sz="2800" dirty="0">
                <a:latin typeface="Courier New" pitchFamily="49" charset="0"/>
              </a:rPr>
              <a:t>Rd</a:t>
            </a:r>
            <a:endParaRPr lang="en-US" sz="28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39532" y="3292808"/>
            <a:ext cx="12412895" cy="5046507"/>
            <a:chOff x="309045" y="2315255"/>
            <a:chExt cx="8727817" cy="3548325"/>
          </a:xfrm>
        </p:grpSpPr>
        <p:grpSp>
          <p:nvGrpSpPr>
            <p:cNvPr id="14" name="Group 13"/>
            <p:cNvGrpSpPr/>
            <p:nvPr/>
          </p:nvGrpSpPr>
          <p:grpSpPr>
            <a:xfrm>
              <a:off x="309045" y="3044950"/>
              <a:ext cx="8727817" cy="2818630"/>
              <a:chOff x="309045" y="3044950"/>
              <a:chExt cx="8727817" cy="2818630"/>
            </a:xfrm>
          </p:grpSpPr>
          <p:pic>
            <p:nvPicPr>
              <p:cNvPr id="16" name="Picture 6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045" y="3044950"/>
                <a:ext cx="8492817" cy="28186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5892171" y="4611428"/>
                <a:ext cx="3144691" cy="124402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071266" y="3298720"/>
                <a:ext cx="1478592" cy="898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453845" y="4477125"/>
                <a:ext cx="230431" cy="8983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800960" y="4611428"/>
                <a:ext cx="182423" cy="1617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5992985" y="2315255"/>
              <a:ext cx="2959600" cy="1731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4248501" y="7750497"/>
            <a:ext cx="4917752" cy="737892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Rd,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272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</a:t>
            </a:r>
            <a:r>
              <a:rPr lang="en-US" dirty="0" err="1">
                <a:solidFill>
                  <a:srgbClr val="000000"/>
                </a:solidFill>
              </a:rPr>
              <a:t>Datapath</a:t>
            </a:r>
            <a:r>
              <a:rPr lang="en-US" dirty="0">
                <a:solidFill>
                  <a:srgbClr val="000000"/>
                </a:solidFill>
              </a:rPr>
              <a:t>: Data-</a:t>
            </a:r>
            <a:r>
              <a:rPr lang="en-US" dirty="0" smtClean="0">
                <a:solidFill>
                  <a:srgbClr val="000000"/>
                </a:solidFill>
              </a:rPr>
              <a:t>processing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3400" b="1" dirty="0"/>
              <a:t>With </a:t>
            </a:r>
            <a:r>
              <a:rPr lang="en-US" sz="3400" b="1" dirty="0">
                <a:solidFill>
                  <a:srgbClr val="0000FF"/>
                </a:solidFill>
              </a:rPr>
              <a:t>register</a:t>
            </a:r>
            <a:r>
              <a:rPr lang="en-US" sz="3400" b="1" dirty="0">
                <a:solidFill>
                  <a:srgbClr val="0070C0"/>
                </a:solidFill>
              </a:rPr>
              <a:t> </a:t>
            </a:r>
            <a:r>
              <a:rPr lang="en-US" sz="3400" b="1" dirty="0"/>
              <a:t>Src2: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Read from </a:t>
            </a:r>
            <a:r>
              <a:rPr lang="en-US" sz="2800" dirty="0">
                <a:latin typeface="Courier New" pitchFamily="49" charset="0"/>
              </a:rPr>
              <a:t>Rn</a:t>
            </a:r>
            <a:r>
              <a:rPr lang="en-US" sz="2800" dirty="0"/>
              <a:t> and </a:t>
            </a:r>
            <a:r>
              <a:rPr lang="en-US" sz="2800" dirty="0">
                <a:latin typeface="Courier New" pitchFamily="49" charset="0"/>
              </a:rPr>
              <a:t>Rm</a:t>
            </a:r>
            <a:r>
              <a:rPr lang="en-US" sz="2800" dirty="0">
                <a:latin typeface="+mj-lt"/>
                <a:cs typeface="Times New Roman" panose="02020603050405020304" pitchFamily="18" charset="0"/>
              </a:rPr>
              <a:t> (instead of </a:t>
            </a:r>
            <a:r>
              <a:rPr lang="en-US" sz="2800" dirty="0">
                <a:latin typeface="Courier New" pitchFamily="49" charset="0"/>
              </a:rPr>
              <a:t>Imm8)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Write </a:t>
            </a:r>
            <a:r>
              <a:rPr lang="en-US" sz="2800" i="1" dirty="0" err="1"/>
              <a:t>ALUResult</a:t>
            </a:r>
            <a:r>
              <a:rPr lang="en-US" sz="2800" dirty="0"/>
              <a:t> to register file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Write to </a:t>
            </a:r>
            <a:r>
              <a:rPr lang="en-US" sz="2800" dirty="0">
                <a:latin typeface="Courier New" pitchFamily="49" charset="0"/>
              </a:rPr>
              <a:t>Rd</a:t>
            </a:r>
            <a:endParaRPr lang="en-US" sz="28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934916"/>
              </p:ext>
            </p:extLst>
          </p:nvPr>
        </p:nvGraphicFramePr>
        <p:xfrm>
          <a:off x="1083734" y="4517205"/>
          <a:ext cx="11056883" cy="3562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89" name="Visio" r:id="rId6" imgW="5143567" imgH="1657485" progId="Visio.Drawing.15">
                  <p:embed/>
                </p:oleObj>
              </mc:Choice>
              <mc:Fallback>
                <p:oleObj name="Visio" r:id="rId6" imgW="5143567" imgH="165748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83734" y="4517205"/>
                        <a:ext cx="11056883" cy="35627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4686961" y="8366261"/>
            <a:ext cx="4917752" cy="737892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Rd,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182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Introduction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7763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>
          <a:xfrm>
            <a:off x="650875" y="2276475"/>
            <a:ext cx="9200736" cy="64357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Microarchitecture: </a:t>
            </a:r>
            <a:r>
              <a:rPr lang="en-US" dirty="0"/>
              <a:t>how to implement an architecture in hardware</a:t>
            </a:r>
          </a:p>
          <a:p>
            <a:pPr>
              <a:lnSpc>
                <a:spcPct val="90000"/>
              </a:lnSpc>
            </a:pPr>
            <a:r>
              <a:rPr lang="en-US" dirty="0"/>
              <a:t>Processor:</a:t>
            </a:r>
          </a:p>
          <a:p>
            <a:pPr lvl="1">
              <a:lnSpc>
                <a:spcPct val="90000"/>
              </a:lnSpc>
            </a:pPr>
            <a:r>
              <a:rPr lang="en-US" sz="3700" b="1" dirty="0" err="1">
                <a:solidFill>
                  <a:srgbClr val="0000FF"/>
                </a:solidFill>
              </a:rPr>
              <a:t>Datapath</a:t>
            </a:r>
            <a:r>
              <a:rPr lang="en-US" sz="3700" b="1" dirty="0">
                <a:solidFill>
                  <a:srgbClr val="0000FF"/>
                </a:solidFill>
              </a:rPr>
              <a:t>: </a:t>
            </a:r>
            <a:r>
              <a:rPr lang="en-US" dirty="0" smtClean="0"/>
              <a:t>operates </a:t>
            </a:r>
            <a:r>
              <a:rPr lang="en-US" dirty="0"/>
              <a:t>on words of data. It </a:t>
            </a:r>
            <a:r>
              <a:rPr lang="en-US" dirty="0" smtClean="0"/>
              <a:t>contains structures </a:t>
            </a:r>
            <a:r>
              <a:rPr lang="en-US" dirty="0"/>
              <a:t>such as memories, registers, ALUs, and multiplexers.</a:t>
            </a:r>
            <a:endParaRPr lang="en-US" sz="9600" b="1" dirty="0" smtClean="0">
              <a:solidFill>
                <a:srgbClr val="0070C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3700" b="1" dirty="0" smtClean="0">
                <a:solidFill>
                  <a:srgbClr val="0000FF"/>
                </a:solidFill>
              </a:rPr>
              <a:t>Control</a:t>
            </a:r>
            <a:r>
              <a:rPr lang="en-US" sz="3700" b="1" dirty="0">
                <a:solidFill>
                  <a:srgbClr val="0000FF"/>
                </a:solidFill>
              </a:rPr>
              <a:t>: </a:t>
            </a:r>
            <a:r>
              <a:rPr lang="en-US" dirty="0" smtClean="0"/>
              <a:t>receives </a:t>
            </a:r>
            <a:r>
              <a:rPr lang="en-US" dirty="0"/>
              <a:t>the current instruction from the </a:t>
            </a:r>
            <a:r>
              <a:rPr lang="en-US" dirty="0" err="1"/>
              <a:t>datapath</a:t>
            </a:r>
            <a:r>
              <a:rPr lang="en-US" dirty="0"/>
              <a:t> </a:t>
            </a:r>
            <a:r>
              <a:rPr lang="en-US" dirty="0" smtClean="0"/>
              <a:t>and tells </a:t>
            </a:r>
            <a:r>
              <a:rPr lang="en-US" dirty="0"/>
              <a:t>the </a:t>
            </a:r>
            <a:r>
              <a:rPr lang="en-US" dirty="0" err="1"/>
              <a:t>datapath</a:t>
            </a:r>
            <a:r>
              <a:rPr lang="en-US" dirty="0"/>
              <a:t> how to execute that instruction.</a:t>
            </a:r>
            <a:endParaRPr lang="en-US" sz="9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0770" y="1795810"/>
            <a:ext cx="2444888" cy="666853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57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</a:t>
            </a:r>
            <a:r>
              <a:rPr lang="en-US" dirty="0" err="1">
                <a:solidFill>
                  <a:srgbClr val="000000"/>
                </a:solidFill>
              </a:rPr>
              <a:t>Datapath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79651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 smtClean="0">
                <a:latin typeface="+mj-lt"/>
              </a:rPr>
              <a:t>Calculate </a:t>
            </a:r>
            <a:r>
              <a:rPr lang="en-US" b="1" dirty="0">
                <a:latin typeface="+mj-lt"/>
              </a:rPr>
              <a:t>branch target address: </a:t>
            </a:r>
            <a:endParaRPr lang="en-US" b="1" dirty="0" smtClean="0">
              <a:latin typeface="+mj-lt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+mj-lt"/>
              </a:rPr>
              <a:t>     		BTA = (</a:t>
            </a:r>
            <a:r>
              <a:rPr lang="en-US" sz="2800" i="1" dirty="0" err="1">
                <a:latin typeface="+mj-lt"/>
                <a:cs typeface="Courier New" panose="02070309020205020404" pitchFamily="49" charset="0"/>
              </a:rPr>
              <a:t>ExtImm</a:t>
            </a:r>
            <a:r>
              <a:rPr lang="en-US" sz="2800" dirty="0">
                <a:latin typeface="+mj-lt"/>
              </a:rPr>
              <a:t>) + (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PC </a:t>
            </a:r>
            <a:r>
              <a:rPr lang="en-US" sz="2800" dirty="0">
                <a:latin typeface="+mj-lt"/>
              </a:rPr>
              <a:t>+ 8)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i="1" dirty="0">
                <a:latin typeface="+mj-lt"/>
              </a:rPr>
              <a:t>	  	</a:t>
            </a:r>
            <a:r>
              <a:rPr lang="en-US" sz="2800" i="1" dirty="0" err="1">
                <a:latin typeface="+mj-lt"/>
              </a:rPr>
              <a:t>ExtImm</a:t>
            </a:r>
            <a:r>
              <a:rPr lang="en-US" sz="2800" i="1" dirty="0">
                <a:latin typeface="+mj-lt"/>
              </a:rPr>
              <a:t> = </a:t>
            </a:r>
            <a:r>
              <a:rPr lang="en-US" sz="2800" dirty="0">
                <a:latin typeface="+mj-lt"/>
                <a:cs typeface="Courier New" panose="02070309020205020404" pitchFamily="49" charset="0"/>
              </a:rPr>
              <a:t>Imm24</a:t>
            </a:r>
            <a:r>
              <a:rPr lang="en-US" sz="2800" i="1" dirty="0">
                <a:latin typeface="+mj-lt"/>
              </a:rPr>
              <a:t> &lt;&lt; 2 </a:t>
            </a:r>
            <a:r>
              <a:rPr lang="en-US" sz="2800" dirty="0">
                <a:latin typeface="+mj-lt"/>
              </a:rPr>
              <a:t>and sign-extended</a:t>
            </a:r>
            <a:r>
              <a:rPr lang="en-US" sz="2800" i="1" dirty="0">
                <a:latin typeface="+mj-lt"/>
              </a:rPr>
              <a:t>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514481"/>
              </p:ext>
            </p:extLst>
          </p:nvPr>
        </p:nvGraphicFramePr>
        <p:xfrm>
          <a:off x="1192107" y="4006992"/>
          <a:ext cx="10728960" cy="3457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13" name="Visio" r:id="rId6" imgW="5143567" imgH="1657485" progId="Visio.Drawing.15">
                  <p:embed/>
                </p:oleObj>
              </mc:Choice>
              <mc:Fallback>
                <p:oleObj name="Visio" r:id="rId6" imgW="5143567" imgH="165748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107" y="4006992"/>
                        <a:ext cx="10728960" cy="3457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485" y="7464103"/>
            <a:ext cx="7524608" cy="159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635413" y="8712200"/>
            <a:ext cx="2579027" cy="737892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Label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007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50240" y="97791"/>
            <a:ext cx="11270827" cy="1094316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endParaRPr lang="en-US" sz="6300" dirty="0">
              <a:solidFill>
                <a:schemeClr val="bg1"/>
              </a:solidFill>
              <a:latin typeface="+mj-lt"/>
              <a:cs typeface="Courier New" pitchFamily="49" charset="0"/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60246491"/>
              </p:ext>
            </p:extLst>
          </p:nvPr>
        </p:nvGraphicFramePr>
        <p:xfrm>
          <a:off x="2384213" y="6749480"/>
          <a:ext cx="7802880" cy="1922272"/>
        </p:xfrm>
        <a:graphic>
          <a:graphicData uri="http://schemas.openxmlformats.org/drawingml/2006/table">
            <a:tbl>
              <a:tblPr/>
              <a:tblGrid>
                <a:gridCol w="1733972"/>
                <a:gridCol w="2926080"/>
                <a:gridCol w="3142828"/>
              </a:tblGrid>
              <a:tr h="4768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ImmSrc</a:t>
                      </a:r>
                      <a:r>
                        <a:rPr kumimoji="0" lang="en-US" sz="23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1:0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ExtImm</a:t>
                      </a:r>
                      <a:endParaRPr kumimoji="0" lang="en-US" sz="2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cs typeface="Arial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Description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00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{24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urier New" panose="02070309020205020404" pitchFamily="49" charset="0"/>
                        </a:rPr>
                        <a:t>’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b0, Instr</a:t>
                      </a:r>
                      <a:r>
                        <a:rPr kumimoji="0" lang="en-US" sz="23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7:0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}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Zero-extended </a:t>
                      </a:r>
                      <a:r>
                        <a:rPr kumimoji="0" lang="en-US" sz="23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urier New" panose="02070309020205020404" pitchFamily="49" charset="0"/>
                        </a:rPr>
                        <a:t>imm8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8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01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{20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urier New" panose="02070309020205020404" pitchFamily="49" charset="0"/>
                        </a:rPr>
                        <a:t>’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b0, Instr</a:t>
                      </a:r>
                      <a:r>
                        <a:rPr kumimoji="0" lang="en-US" sz="23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11:0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}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Zero-extended </a:t>
                      </a:r>
                      <a:r>
                        <a:rPr kumimoji="0" lang="en-US" sz="23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urier New" panose="02070309020205020404" pitchFamily="49" charset="0"/>
                        </a:rPr>
                        <a:t>imm12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68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10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{6{Instr</a:t>
                      </a:r>
                      <a:r>
                        <a:rPr kumimoji="0" lang="en-US" sz="23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23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}, Instr</a:t>
                      </a:r>
                      <a:r>
                        <a:rPr kumimoji="0" lang="en-US" sz="23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23:0</a:t>
                      </a: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}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Sign-extended </a:t>
                      </a:r>
                      <a:r>
                        <a:rPr kumimoji="0" lang="en-US" sz="23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Courier New" panose="02070309020205020404" pitchFamily="49" charset="0"/>
                        </a:rPr>
                        <a:t>imm24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234243"/>
              </p:ext>
            </p:extLst>
          </p:nvPr>
        </p:nvGraphicFramePr>
        <p:xfrm>
          <a:off x="279965" y="1733974"/>
          <a:ext cx="12444871" cy="400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37" name="Visio" r:id="rId6" imgW="5143567" imgH="1657485" progId="Visio.Drawing.15">
                  <p:embed/>
                </p:oleObj>
              </mc:Choice>
              <mc:Fallback>
                <p:oleObj name="Visio" r:id="rId6" imgW="5143567" imgH="1657485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965" y="1733974"/>
                        <a:ext cx="12444871" cy="400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</a:t>
            </a:r>
            <a:r>
              <a:rPr lang="en-US" dirty="0" err="1">
                <a:solidFill>
                  <a:srgbClr val="000000"/>
                </a:solidFill>
              </a:rPr>
              <a:t>Datapath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 err="1" smtClean="0">
                <a:solidFill>
                  <a:srgbClr val="000000"/>
                </a:solidFill>
                <a:cs typeface="Courier New" pitchFamily="49" charset="0"/>
              </a:rPr>
              <a:t>ExtImm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77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747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8374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115211"/>
              </p:ext>
            </p:extLst>
          </p:nvPr>
        </p:nvGraphicFramePr>
        <p:xfrm>
          <a:off x="756677" y="2016125"/>
          <a:ext cx="11706256" cy="6231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1" name="Visio" r:id="rId7" imgW="5010049" imgH="2667000" progId="Visio.Drawing.15">
                  <p:embed/>
                </p:oleObj>
              </mc:Choice>
              <mc:Fallback>
                <p:oleObj name="Visio" r:id="rId7" imgW="5010049" imgH="26670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6677" y="2016125"/>
                        <a:ext cx="11706256" cy="6231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ARM </a:t>
            </a:r>
            <a:r>
              <a:rPr lang="en-US" dirty="0" smtClean="0">
                <a:solidFill>
                  <a:srgbClr val="000000"/>
                </a:solidFill>
              </a:rPr>
              <a:t>Processor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200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87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87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732762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446214" y="2016125"/>
            <a:ext cx="9761051" cy="6610773"/>
            <a:chOff x="381000" y="1066800"/>
            <a:chExt cx="6863239" cy="4648200"/>
          </a:xfrm>
        </p:grpSpPr>
        <p:pic>
          <p:nvPicPr>
            <p:cNvPr id="167016" name="Picture 10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066800"/>
              <a:ext cx="6710839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381000" y="5257800"/>
              <a:ext cx="1828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</a:t>
            </a:r>
            <a:r>
              <a:rPr lang="en-US" dirty="0" smtClean="0">
                <a:solidFill>
                  <a:srgbClr val="000000"/>
                </a:solidFill>
              </a:rPr>
              <a:t>Control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69141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53252" y="1517227"/>
            <a:ext cx="9761051" cy="6610773"/>
            <a:chOff x="381000" y="1066800"/>
            <a:chExt cx="6863239" cy="4648200"/>
          </a:xfrm>
        </p:grpSpPr>
        <p:pic>
          <p:nvPicPr>
            <p:cNvPr id="21" name="Picture 10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066800"/>
              <a:ext cx="6710839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381000" y="5257800"/>
              <a:ext cx="1828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8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44734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87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87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9374" y="2732762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322419" y="1432238"/>
            <a:ext cx="5201920" cy="216674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</a:rPr>
              <a:t>These signals </a:t>
            </a:r>
            <a:r>
              <a:rPr lang="en-US" sz="3100" b="1" dirty="0">
                <a:latin typeface="+mn-lt"/>
              </a:rPr>
              <a:t>change the state</a:t>
            </a:r>
            <a:r>
              <a:rPr lang="en-US" sz="3100" dirty="0">
                <a:latin typeface="+mn-lt"/>
              </a:rPr>
              <a:t>  (PC, RF, Memory)</a:t>
            </a:r>
          </a:p>
          <a:p>
            <a:pPr marL="243836" indent="-243836">
              <a:buFont typeface="Arial" panose="020B0604020202020204" pitchFamily="34" charset="0"/>
              <a:buChar char="•"/>
            </a:pPr>
            <a:endParaRPr lang="en-US" sz="700" dirty="0">
              <a:latin typeface="+mn-lt"/>
            </a:endParaRPr>
          </a:p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3100" dirty="0">
                <a:latin typeface="+mn-lt"/>
              </a:rPr>
              <a:t>If instruction shouldn’t execute, </a:t>
            </a:r>
            <a:r>
              <a:rPr lang="en-US" sz="3100" b="1" dirty="0">
                <a:latin typeface="+mn-lt"/>
              </a:rPr>
              <a:t>forced to 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601487" y="3903218"/>
            <a:ext cx="3091644" cy="2039531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3100" b="1" dirty="0">
                <a:solidFill>
                  <a:srgbClr val="C00000"/>
                </a:solidFill>
                <a:latin typeface="+mj-lt"/>
              </a:rPr>
              <a:t>Sent through</a:t>
            </a:r>
          </a:p>
          <a:p>
            <a:r>
              <a:rPr lang="en-US" sz="3100" b="1" dirty="0">
                <a:solidFill>
                  <a:srgbClr val="C00000"/>
                </a:solidFill>
                <a:latin typeface="+mj-lt"/>
              </a:rPr>
              <a:t>Conditional Logic</a:t>
            </a:r>
          </a:p>
          <a:p>
            <a:r>
              <a:rPr lang="en-US" sz="3100" b="1" dirty="0">
                <a:solidFill>
                  <a:srgbClr val="C00000"/>
                </a:solidFill>
                <a:latin typeface="+mj-lt"/>
              </a:rPr>
              <a:t>first, then to </a:t>
            </a:r>
          </a:p>
          <a:p>
            <a:r>
              <a:rPr lang="en-US" sz="3100" b="1" dirty="0" err="1">
                <a:solidFill>
                  <a:srgbClr val="C00000"/>
                </a:solidFill>
                <a:latin typeface="+mj-lt"/>
              </a:rPr>
              <a:t>datapath</a:t>
            </a:r>
            <a:endParaRPr lang="en-US" sz="3100" b="1" dirty="0">
              <a:solidFill>
                <a:srgbClr val="C00000"/>
              </a:solidFill>
              <a:latin typeface="+mj-lt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9248238" y="4226561"/>
            <a:ext cx="284996" cy="1323058"/>
            <a:chOff x="8458200" y="4513943"/>
            <a:chExt cx="304800" cy="12954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458200" y="4513943"/>
              <a:ext cx="304800" cy="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63000" y="4513943"/>
              <a:ext cx="0" cy="129540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458200" y="5809343"/>
              <a:ext cx="304800" cy="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9433522" y="5852160"/>
            <a:ext cx="489857" cy="2275840"/>
            <a:chOff x="8458200" y="4513943"/>
            <a:chExt cx="304800" cy="12954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8458200" y="4513943"/>
              <a:ext cx="304800" cy="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8763000" y="4513943"/>
              <a:ext cx="0" cy="129540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458200" y="5809343"/>
              <a:ext cx="304800" cy="0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006852" y="6394027"/>
            <a:ext cx="2340124" cy="1085423"/>
          </a:xfrm>
          <a:prstGeom prst="rect">
            <a:avLst/>
          </a:prstGeom>
          <a:noFill/>
        </p:spPr>
        <p:txBody>
          <a:bodyPr wrap="none" lIns="130046" tIns="65023" rIns="130046" bIns="65023" rtlCol="0">
            <a:spAutoFit/>
          </a:bodyPr>
          <a:lstStyle/>
          <a:p>
            <a:r>
              <a:rPr lang="en-US" sz="3100" b="1" dirty="0">
                <a:solidFill>
                  <a:srgbClr val="C00000"/>
                </a:solidFill>
                <a:latin typeface="+mj-lt"/>
              </a:rPr>
              <a:t>Sent directly </a:t>
            </a:r>
          </a:p>
          <a:p>
            <a:r>
              <a:rPr lang="en-US" sz="3100" b="1" dirty="0">
                <a:solidFill>
                  <a:srgbClr val="C00000"/>
                </a:solidFill>
                <a:latin typeface="+mj-lt"/>
              </a:rPr>
              <a:t>to </a:t>
            </a:r>
            <a:r>
              <a:rPr lang="en-US" sz="3100" b="1" dirty="0" err="1">
                <a:solidFill>
                  <a:srgbClr val="C00000"/>
                </a:solidFill>
                <a:latin typeface="+mj-lt"/>
              </a:rPr>
              <a:t>datapath</a:t>
            </a:r>
            <a:endParaRPr lang="en-US" sz="3100" b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" name="Oval 1"/>
          <p:cNvSpPr/>
          <p:nvPr/>
        </p:nvSpPr>
        <p:spPr>
          <a:xfrm>
            <a:off x="7731012" y="4009814"/>
            <a:ext cx="1762101" cy="173397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8814745" y="3467947"/>
            <a:ext cx="216747" cy="54364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</a:t>
            </a:r>
            <a:r>
              <a:rPr lang="en-US" dirty="0" smtClean="0">
                <a:solidFill>
                  <a:srgbClr val="000000"/>
                </a:solidFill>
              </a:rPr>
              <a:t>Control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0728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16747" y="1517227"/>
            <a:ext cx="7680828" cy="5201920"/>
            <a:chOff x="381000" y="1066800"/>
            <a:chExt cx="6863239" cy="4648200"/>
          </a:xfrm>
        </p:grpSpPr>
        <p:pic>
          <p:nvPicPr>
            <p:cNvPr id="11" name="Picture 10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066800"/>
              <a:ext cx="6710839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>
              <a:off x="381000" y="5257800"/>
              <a:ext cx="1828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78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87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87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732762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94507" y="1689185"/>
            <a:ext cx="5310293" cy="6872309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3100" b="1" i="1" dirty="0">
                <a:latin typeface="+mj-lt"/>
              </a:rPr>
              <a:t>FlagW</a:t>
            </a:r>
            <a:r>
              <a:rPr lang="en-US" sz="3100" b="1" baseline="-25000" dirty="0">
                <a:latin typeface="+mj-lt"/>
              </a:rPr>
              <a:t>1:0</a:t>
            </a:r>
            <a:r>
              <a:rPr lang="en-US" sz="3100" b="1" dirty="0">
                <a:latin typeface="+mj-lt"/>
              </a:rPr>
              <a:t>:</a:t>
            </a:r>
            <a:r>
              <a:rPr lang="en-US" sz="3100" dirty="0">
                <a:latin typeface="+mj-lt"/>
              </a:rPr>
              <a:t> Flag Write signal, asserted when </a:t>
            </a:r>
            <a:r>
              <a:rPr lang="en-US" sz="3100" i="1" dirty="0" err="1">
                <a:latin typeface="+mj-lt"/>
              </a:rPr>
              <a:t>ALUFlags</a:t>
            </a:r>
            <a:r>
              <a:rPr lang="en-US" sz="3100" dirty="0">
                <a:latin typeface="+mj-lt"/>
              </a:rPr>
              <a:t> should be saved (i.e., on instruction with S=1)</a:t>
            </a:r>
          </a:p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ADD, SUB update all flags (</a:t>
            </a:r>
            <a:r>
              <a:rPr lang="en-US" sz="3100" b="1" dirty="0">
                <a:latin typeface="+mj-lt"/>
              </a:rPr>
              <a:t>NZCV</a:t>
            </a:r>
            <a:r>
              <a:rPr lang="en-US" sz="3100" dirty="0">
                <a:latin typeface="+mj-lt"/>
              </a:rPr>
              <a:t>)</a:t>
            </a:r>
          </a:p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AND, ORR only update </a:t>
            </a:r>
            <a:r>
              <a:rPr lang="en-US" sz="3100" b="1" dirty="0">
                <a:latin typeface="+mj-lt"/>
              </a:rPr>
              <a:t>NZ</a:t>
            </a:r>
            <a:r>
              <a:rPr lang="en-US" sz="3100" dirty="0">
                <a:latin typeface="+mj-lt"/>
              </a:rPr>
              <a:t> flags</a:t>
            </a:r>
          </a:p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So, two bits needed:</a:t>
            </a:r>
          </a:p>
          <a:p>
            <a:pPr lvl="1"/>
            <a:r>
              <a:rPr lang="en-US" sz="3100" b="1" i="1" dirty="0">
                <a:latin typeface="+mj-lt"/>
              </a:rPr>
              <a:t>	FlagW</a:t>
            </a:r>
            <a:r>
              <a:rPr lang="en-US" sz="3100" b="1" baseline="-25000" dirty="0">
                <a:latin typeface="+mj-lt"/>
              </a:rPr>
              <a:t>1</a:t>
            </a:r>
            <a:r>
              <a:rPr lang="en-US" sz="3100" baseline="-25000" dirty="0">
                <a:latin typeface="+mj-lt"/>
              </a:rPr>
              <a:t> </a:t>
            </a:r>
            <a:r>
              <a:rPr lang="en-US" sz="3100" dirty="0">
                <a:latin typeface="+mj-lt"/>
              </a:rPr>
              <a:t>= 1: </a:t>
            </a:r>
            <a:r>
              <a:rPr lang="en-US" sz="3100" i="1" dirty="0">
                <a:latin typeface="+mj-lt"/>
              </a:rPr>
              <a:t>NZ </a:t>
            </a:r>
            <a:r>
              <a:rPr lang="en-US" sz="3100" dirty="0">
                <a:latin typeface="+mj-lt"/>
              </a:rPr>
              <a:t>saved  	(</a:t>
            </a:r>
            <a:r>
              <a:rPr lang="en-US" sz="3100" i="1" dirty="0">
                <a:latin typeface="+mj-lt"/>
              </a:rPr>
              <a:t>ALUFlags</a:t>
            </a:r>
            <a:r>
              <a:rPr lang="en-US" sz="3100" baseline="-25000" dirty="0">
                <a:latin typeface="+mj-lt"/>
              </a:rPr>
              <a:t>3:2</a:t>
            </a:r>
            <a:r>
              <a:rPr lang="en-US" sz="3100" dirty="0">
                <a:latin typeface="+mj-lt"/>
              </a:rPr>
              <a:t> saved)</a:t>
            </a:r>
          </a:p>
          <a:p>
            <a:pPr lvl="1"/>
            <a:r>
              <a:rPr lang="en-US" sz="3100" b="1" i="1" dirty="0">
                <a:latin typeface="+mj-lt"/>
              </a:rPr>
              <a:t>	FlagW</a:t>
            </a:r>
            <a:r>
              <a:rPr lang="en-US" sz="3100" b="1" baseline="-25000" dirty="0">
                <a:latin typeface="+mj-lt"/>
              </a:rPr>
              <a:t>0</a:t>
            </a:r>
            <a:r>
              <a:rPr lang="en-US" sz="3100" baseline="-25000" dirty="0">
                <a:latin typeface="+mj-lt"/>
              </a:rPr>
              <a:t> </a:t>
            </a:r>
            <a:r>
              <a:rPr lang="en-US" sz="3100" dirty="0">
                <a:latin typeface="+mj-lt"/>
              </a:rPr>
              <a:t>= 1: </a:t>
            </a:r>
            <a:r>
              <a:rPr lang="en-US" sz="3100" i="1" dirty="0">
                <a:latin typeface="+mj-lt"/>
              </a:rPr>
              <a:t>CV</a:t>
            </a:r>
            <a:r>
              <a:rPr lang="en-US" sz="3100" dirty="0">
                <a:latin typeface="+mj-lt"/>
              </a:rPr>
              <a:t> saved 	(</a:t>
            </a:r>
            <a:r>
              <a:rPr lang="en-US" sz="3100" i="1" dirty="0">
                <a:latin typeface="+mj-lt"/>
              </a:rPr>
              <a:t>ALUFlags</a:t>
            </a:r>
            <a:r>
              <a:rPr lang="en-US" sz="3100" baseline="-25000" dirty="0">
                <a:latin typeface="+mj-lt"/>
              </a:rPr>
              <a:t>1:0</a:t>
            </a:r>
            <a:r>
              <a:rPr lang="en-US" sz="3100" dirty="0">
                <a:latin typeface="+mj-lt"/>
              </a:rPr>
              <a:t> saved)</a:t>
            </a:r>
          </a:p>
          <a:p>
            <a:pPr marL="487672" indent="-487672">
              <a:buFont typeface="Arial" panose="020B0604020202020204" pitchFamily="34" charset="0"/>
              <a:buChar char="•"/>
            </a:pPr>
            <a:endParaRPr lang="en-US" sz="3100" dirty="0">
              <a:latin typeface="+mj-l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251199" y="2926080"/>
            <a:ext cx="1408855" cy="65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294310"/>
            <a:ext cx="11703050" cy="1625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</a:t>
            </a:r>
            <a:r>
              <a:rPr lang="en-US" dirty="0" smtClean="0">
                <a:solidFill>
                  <a:srgbClr val="000000"/>
                </a:solidFill>
              </a:rPr>
              <a:t>Control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636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Single-Cycle Control: Decoder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39279" y="2370953"/>
            <a:ext cx="9848294" cy="6669860"/>
            <a:chOff x="381000" y="1066800"/>
            <a:chExt cx="6863239" cy="4648200"/>
          </a:xfrm>
        </p:grpSpPr>
        <p:pic>
          <p:nvPicPr>
            <p:cNvPr id="6" name="Picture 10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066800"/>
              <a:ext cx="6710839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81000" y="5257800"/>
              <a:ext cx="1828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135800" y="4194890"/>
            <a:ext cx="4906564" cy="5137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09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87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87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732762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pic>
        <p:nvPicPr>
          <p:cNvPr id="238669" name="Picture 7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47" y="2035368"/>
            <a:ext cx="6285653" cy="682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5120" y="3361351"/>
            <a:ext cx="3467947" cy="2057316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3100" b="1" dirty="0">
                <a:latin typeface="+mj-lt"/>
              </a:rPr>
              <a:t>Submodules:</a:t>
            </a:r>
          </a:p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Main Decoder</a:t>
            </a:r>
          </a:p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ALU Decoder</a:t>
            </a:r>
          </a:p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PC Logic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Control: </a:t>
            </a:r>
            <a:r>
              <a:rPr lang="en-US" dirty="0" smtClean="0">
                <a:solidFill>
                  <a:srgbClr val="000000"/>
                </a:solidFill>
              </a:rPr>
              <a:t>Decoder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0792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87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87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732762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pic>
        <p:nvPicPr>
          <p:cNvPr id="238669" name="Picture 7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47" y="2035368"/>
            <a:ext cx="6285653" cy="682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5120" y="3361351"/>
            <a:ext cx="3467947" cy="2057316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3100" b="1" dirty="0">
                <a:latin typeface="+mj-lt"/>
              </a:rPr>
              <a:t>Submodules:</a:t>
            </a:r>
          </a:p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00FF"/>
                </a:solidFill>
                <a:latin typeface="+mj-lt"/>
              </a:rPr>
              <a:t>Main Decoder</a:t>
            </a:r>
          </a:p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ALU Decoder</a:t>
            </a:r>
          </a:p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PC Logic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Control: </a:t>
            </a:r>
            <a:r>
              <a:rPr lang="en-US" dirty="0" smtClean="0">
                <a:solidFill>
                  <a:srgbClr val="000000"/>
                </a:solidFill>
              </a:rPr>
              <a:t>Decoder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25806" y="3771552"/>
            <a:ext cx="5118219" cy="29248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0445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Control Unit: Main </a:t>
            </a:r>
            <a:r>
              <a:rPr lang="en-US" dirty="0" smtClean="0">
                <a:solidFill>
                  <a:srgbClr val="000000"/>
                </a:solidFill>
              </a:rPr>
              <a:t>Decoder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487878" name="Group 6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33708996"/>
              </p:ext>
            </p:extLst>
          </p:nvPr>
        </p:nvGraphicFramePr>
        <p:xfrm>
          <a:off x="650875" y="2276475"/>
          <a:ext cx="11702934" cy="5743787"/>
        </p:xfrm>
        <a:graphic>
          <a:graphicData uri="http://schemas.openxmlformats.org/drawingml/2006/table">
            <a:tbl>
              <a:tblPr/>
              <a:tblGrid>
                <a:gridCol w="748989"/>
                <a:gridCol w="1011133"/>
                <a:gridCol w="1011133"/>
                <a:gridCol w="1664710"/>
                <a:gridCol w="568713"/>
                <a:gridCol w="799977"/>
                <a:gridCol w="842613"/>
                <a:gridCol w="1011133"/>
                <a:gridCol w="1181059"/>
                <a:gridCol w="841208"/>
                <a:gridCol w="1011133"/>
                <a:gridCol w="1011133"/>
              </a:tblGrid>
              <a:tr h="2138267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Op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9045" marR="139045" marT="65024" marB="65024" vert="vert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Funct</a:t>
                      </a:r>
                      <a:r>
                        <a:rPr kumimoji="0" lang="en-US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5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9045" marR="139045" marT="65024" marB="65024"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Funct</a:t>
                      </a:r>
                      <a:r>
                        <a:rPr kumimoji="0" lang="en-US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9045" marR="139045" marT="65024" marB="65024"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Type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9045" marR="139045" marT="65024" marB="65024"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Branch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9045" marR="139045" marT="65024" marB="65024" vert="vert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MemtoReg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9045" marR="139045" marT="65024" marB="65024"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MemW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9045" marR="139045" marT="65024" marB="65024"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ALUSrc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9045" marR="139045" marT="65024" marB="65024"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ImmSrc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9045" marR="139045" marT="65024" marB="65024"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RegW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9045" marR="139045" marT="65024" marB="65024"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RegSrc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9045" marR="139045" marT="65024" marB="65024"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ALUOp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9045" marR="139045" marT="65024" marB="65024" vert="vert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7211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00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9045" marR="139045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X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DP 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Reg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9045" marR="139045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XX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1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</a:p>
                  </a:txBody>
                  <a:tcPr marL="139045" marR="139045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X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DP </a:t>
                      </a: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Imm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9045" marR="139045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X0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1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01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9045" marR="139045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X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STR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9045" marR="139045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X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01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1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01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9045" marR="139045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X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LDR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9045" marR="139045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01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X0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21104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11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9045" marR="139045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X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X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B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39045" marR="139045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X1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9045" marR="139045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878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4878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732762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3250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Single-Cycle 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Executes </a:t>
            </a:r>
            <a:r>
              <a:rPr lang="en-US" sz="4400" dirty="0"/>
              <a:t>instructions </a:t>
            </a:r>
            <a:r>
              <a:rPr lang="en-US" sz="4400" b="1" dirty="0"/>
              <a:t>in a single </a:t>
            </a:r>
            <a:r>
              <a:rPr lang="en-US" sz="4400" b="1" dirty="0" smtClean="0"/>
              <a:t>cycle</a:t>
            </a:r>
          </a:p>
          <a:p>
            <a:pPr lvl="1"/>
            <a:r>
              <a:rPr lang="en-US" sz="3600" b="1" dirty="0" err="1" smtClean="0">
                <a:solidFill>
                  <a:srgbClr val="0000FF"/>
                </a:solidFill>
              </a:rPr>
              <a:t>Datapath</a:t>
            </a:r>
            <a:r>
              <a:rPr lang="en-US" sz="3600" b="1" dirty="0" smtClean="0">
                <a:solidFill>
                  <a:srgbClr val="0000FF"/>
                </a:solidFill>
              </a:rPr>
              <a:t>: </a:t>
            </a:r>
            <a:r>
              <a:rPr lang="en-US" sz="3600" dirty="0" smtClean="0"/>
              <a:t>state </a:t>
            </a:r>
            <a:r>
              <a:rPr lang="en-US" sz="3600" dirty="0"/>
              <a:t>elements </a:t>
            </a:r>
            <a:r>
              <a:rPr lang="en-US" sz="3600" dirty="0" smtClean="0"/>
              <a:t>with </a:t>
            </a:r>
            <a:r>
              <a:rPr lang="en-US" sz="3600" dirty="0"/>
              <a:t>combinational logic that can execute the various </a:t>
            </a:r>
            <a:r>
              <a:rPr lang="en-US" sz="3600" dirty="0" smtClean="0"/>
              <a:t>instructions</a:t>
            </a:r>
          </a:p>
          <a:p>
            <a:pPr lvl="1"/>
            <a:r>
              <a:rPr lang="en-US" sz="3600" b="1" dirty="0" smtClean="0">
                <a:solidFill>
                  <a:srgbClr val="0000FF"/>
                </a:solidFill>
              </a:rPr>
              <a:t>Control signals: </a:t>
            </a:r>
            <a:r>
              <a:rPr lang="en-US" sz="3600" dirty="0" smtClean="0"/>
              <a:t>determine which specific instruction is performed by the </a:t>
            </a:r>
            <a:r>
              <a:rPr lang="en-US" sz="3600" dirty="0" err="1" smtClean="0"/>
              <a:t>datapath</a:t>
            </a:r>
            <a:r>
              <a:rPr lang="en-US" sz="3600" dirty="0" smtClean="0"/>
              <a:t> at any given time. </a:t>
            </a:r>
          </a:p>
          <a:p>
            <a:pPr lvl="1"/>
            <a:r>
              <a:rPr lang="en-US" sz="3600" b="1" dirty="0" smtClean="0">
                <a:solidFill>
                  <a:srgbClr val="0000FF"/>
                </a:solidFill>
              </a:rPr>
              <a:t>The </a:t>
            </a:r>
            <a:r>
              <a:rPr lang="en-US" sz="3600" b="1" dirty="0">
                <a:solidFill>
                  <a:srgbClr val="0000FF"/>
                </a:solidFill>
              </a:rPr>
              <a:t>control </a:t>
            </a:r>
            <a:r>
              <a:rPr lang="en-US" sz="3600" b="1" dirty="0" smtClean="0">
                <a:solidFill>
                  <a:srgbClr val="0000FF"/>
                </a:solidFill>
              </a:rPr>
              <a:t>unit:</a:t>
            </a:r>
            <a:r>
              <a:rPr lang="en-US" sz="3600" dirty="0" smtClean="0"/>
              <a:t> </a:t>
            </a:r>
            <a:r>
              <a:rPr lang="en-US" sz="3600" dirty="0"/>
              <a:t>contains combinational logic </a:t>
            </a:r>
            <a:r>
              <a:rPr lang="en-US" sz="3600" dirty="0" smtClean="0"/>
              <a:t>that generates </a:t>
            </a:r>
            <a:r>
              <a:rPr lang="en-US" sz="3600" dirty="0"/>
              <a:t>the appropriate control signals based on the current </a:t>
            </a:r>
            <a:r>
              <a:rPr lang="en-US" sz="3600" dirty="0" smtClean="0"/>
              <a:t> instruction.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386491" y="7669976"/>
            <a:ext cx="644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+mj-lt"/>
              </a:rPr>
              <a:t>   Fetch -&gt; Decode -&gt; Execute</a:t>
            </a:r>
            <a:endParaRPr lang="en-US" sz="3600" b="1" dirty="0">
              <a:solidFill>
                <a:srgbClr val="0000FF"/>
              </a:solidFill>
              <a:latin typeface="+mj-lt"/>
            </a:endParaRPr>
          </a:p>
        </p:txBody>
      </p:sp>
      <p:cxnSp>
        <p:nvCxnSpPr>
          <p:cNvPr id="7" name="Curved Connector 6"/>
          <p:cNvCxnSpPr>
            <a:stCxn id="5" idx="3"/>
            <a:endCxn id="5" idx="1"/>
          </p:cNvCxnSpPr>
          <p:nvPr/>
        </p:nvCxnSpPr>
        <p:spPr>
          <a:xfrm flipH="1">
            <a:off x="3386491" y="7993142"/>
            <a:ext cx="6445879" cy="12700"/>
          </a:xfrm>
          <a:prstGeom prst="curvedConnector5">
            <a:avLst>
              <a:gd name="adj1" fmla="val -16083"/>
              <a:gd name="adj2" fmla="val 8738598"/>
              <a:gd name="adj3" fmla="val 112800"/>
            </a:avLst>
          </a:prstGeom>
          <a:ln w="57150" cmpd="sng"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84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87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87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732762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pic>
        <p:nvPicPr>
          <p:cNvPr id="238669" name="Picture 7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47" y="2035368"/>
            <a:ext cx="6285653" cy="682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5120" y="3361351"/>
            <a:ext cx="3467947" cy="2057316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3100" b="1" dirty="0">
                <a:latin typeface="+mj-lt"/>
              </a:rPr>
              <a:t>Submodules:</a:t>
            </a:r>
          </a:p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Main Decoder</a:t>
            </a:r>
          </a:p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00FF"/>
                </a:solidFill>
                <a:latin typeface="+mj-lt"/>
              </a:rPr>
              <a:t>ALU Decoder</a:t>
            </a:r>
          </a:p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PC Logic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Control: </a:t>
            </a:r>
            <a:r>
              <a:rPr lang="en-US" dirty="0" smtClean="0">
                <a:solidFill>
                  <a:srgbClr val="000000"/>
                </a:solidFill>
              </a:rPr>
              <a:t>Decoder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06842" y="7196737"/>
            <a:ext cx="4771873" cy="1666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05947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038" name="Picture 10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465" y="2600960"/>
            <a:ext cx="6230389" cy="4226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6755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1226757" name="Group 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52654098"/>
              </p:ext>
            </p:extLst>
          </p:nvPr>
        </p:nvGraphicFramePr>
        <p:xfrm>
          <a:off x="758613" y="2817707"/>
          <a:ext cx="5201920" cy="3386665"/>
        </p:xfrm>
        <a:graphic>
          <a:graphicData uri="http://schemas.openxmlformats.org/drawingml/2006/table">
            <a:tbl>
              <a:tblPr/>
              <a:tblGrid>
                <a:gridCol w="3073862"/>
                <a:gridCol w="2128058"/>
              </a:tblGrid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ALUControl</a:t>
                      </a:r>
                      <a:r>
                        <a:rPr kumimoji="0" lang="en-US" sz="3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1:0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Arial" charset="0"/>
                        </a:rPr>
                        <a:t>Function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Add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01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Subtract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AND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73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11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OR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Review: </a:t>
            </a:r>
            <a:r>
              <a:rPr lang="en-US" dirty="0" smtClean="0">
                <a:solidFill>
                  <a:srgbClr val="000000"/>
                </a:solidFill>
              </a:rPr>
              <a:t>ALU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3861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9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pic>
        <p:nvPicPr>
          <p:cNvPr id="169064" name="Picture 10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2347" y="1487331"/>
            <a:ext cx="9320107" cy="674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Review: </a:t>
            </a:r>
            <a:r>
              <a:rPr lang="en-US" dirty="0" smtClean="0">
                <a:solidFill>
                  <a:srgbClr val="000000"/>
                </a:solidFill>
              </a:rPr>
              <a:t>ALU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0905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Control Unit: ALU </a:t>
            </a:r>
            <a:r>
              <a:rPr lang="en-US" dirty="0" smtClean="0">
                <a:solidFill>
                  <a:srgbClr val="000000"/>
                </a:solidFill>
              </a:rPr>
              <a:t>Decoder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487878" name="Group 6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4165479"/>
              </p:ext>
            </p:extLst>
          </p:nvPr>
        </p:nvGraphicFramePr>
        <p:xfrm>
          <a:off x="650240" y="2004520"/>
          <a:ext cx="11703169" cy="5659120"/>
        </p:xfrm>
        <a:graphic>
          <a:graphicData uri="http://schemas.openxmlformats.org/drawingml/2006/table">
            <a:tbl>
              <a:tblPr/>
              <a:tblGrid>
                <a:gridCol w="1653710"/>
                <a:gridCol w="1908126"/>
                <a:gridCol w="2025485"/>
                <a:gridCol w="1536349"/>
                <a:gridCol w="2798583"/>
                <a:gridCol w="1780916"/>
              </a:tblGrid>
              <a:tr h="9103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ALUOp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49402" marR="149402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Funct</a:t>
                      </a:r>
                      <a:r>
                        <a:rPr kumimoji="0" lang="en-US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4:1 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cmd</a:t>
                      </a: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Funct</a:t>
                      </a:r>
                      <a:r>
                        <a:rPr kumimoji="0" lang="en-US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Type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ALUControl</a:t>
                      </a:r>
                      <a:r>
                        <a:rPr kumimoji="0" lang="en-US" sz="2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1:0</a:t>
                      </a:r>
                      <a:endParaRPr kumimoji="0" lang="en-US" sz="2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49402" marR="149402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FlagW</a:t>
                      </a:r>
                      <a:r>
                        <a:rPr kumimoji="0" lang="en-US" sz="2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1:0</a:t>
                      </a:r>
                      <a:endParaRPr kumimoji="0" lang="en-US" sz="2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5201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49402" marR="149402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X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X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Not DP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</a:p>
                  </a:txBody>
                  <a:tcPr marL="149402" marR="149402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192">
                <a:tc rowSpan="8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49402" marR="149402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0100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ADD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</a:p>
                  </a:txBody>
                  <a:tcPr marL="149402" marR="149402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192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11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192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0010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SUB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01</a:t>
                      </a:r>
                    </a:p>
                  </a:txBody>
                  <a:tcPr marL="149402" marR="149402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192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11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192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0000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AND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</a:p>
                  </a:txBody>
                  <a:tcPr marL="149402" marR="149402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192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192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1100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ORR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11</a:t>
                      </a:r>
                    </a:p>
                  </a:txBody>
                  <a:tcPr marL="149402" marR="149402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192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878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4878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732762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67466" y="7935595"/>
            <a:ext cx="8994987" cy="157581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marL="1137902" lvl="1" indent="-487672">
              <a:buFont typeface="Arial" panose="020B0604020202020204" pitchFamily="34" charset="0"/>
              <a:buChar char="•"/>
            </a:pPr>
            <a:r>
              <a:rPr lang="en-US" sz="3100" b="1" i="1" dirty="0">
                <a:solidFill>
                  <a:srgbClr val="0070C0"/>
                </a:solidFill>
              </a:rPr>
              <a:t>FlagW</a:t>
            </a:r>
            <a:r>
              <a:rPr lang="en-US" sz="3100" b="1" baseline="-25000" dirty="0">
                <a:solidFill>
                  <a:srgbClr val="0070C0"/>
                </a:solidFill>
              </a:rPr>
              <a:t>1</a:t>
            </a:r>
            <a:r>
              <a:rPr lang="en-US" sz="3100" baseline="-25000" dirty="0"/>
              <a:t> </a:t>
            </a:r>
            <a:r>
              <a:rPr lang="en-US" sz="3100" dirty="0"/>
              <a:t>= 1: </a:t>
            </a:r>
            <a:r>
              <a:rPr lang="en-US" sz="3100" i="1" dirty="0"/>
              <a:t>NZ</a:t>
            </a:r>
            <a:r>
              <a:rPr lang="en-US" sz="3100" dirty="0"/>
              <a:t> (</a:t>
            </a:r>
            <a:r>
              <a:rPr lang="en-US" sz="3100" i="1" dirty="0"/>
              <a:t>Flags</a:t>
            </a:r>
            <a:r>
              <a:rPr lang="en-US" sz="3100" baseline="-25000" dirty="0"/>
              <a:t>3:2</a:t>
            </a:r>
            <a:r>
              <a:rPr lang="en-US" sz="3100" dirty="0"/>
              <a:t>) should be saved</a:t>
            </a:r>
          </a:p>
          <a:p>
            <a:pPr marL="1137902" lvl="1" indent="-487672">
              <a:buFont typeface="Arial" panose="020B0604020202020204" pitchFamily="34" charset="0"/>
              <a:buChar char="•"/>
            </a:pPr>
            <a:r>
              <a:rPr lang="en-US" sz="3100" b="1" i="1" dirty="0">
                <a:solidFill>
                  <a:srgbClr val="0070C0"/>
                </a:solidFill>
              </a:rPr>
              <a:t>FlagW</a:t>
            </a:r>
            <a:r>
              <a:rPr lang="en-US" sz="3100" b="1" baseline="-25000" dirty="0">
                <a:solidFill>
                  <a:srgbClr val="0070C0"/>
                </a:solidFill>
              </a:rPr>
              <a:t>0</a:t>
            </a:r>
            <a:r>
              <a:rPr lang="en-US" sz="3100" baseline="-25000" dirty="0"/>
              <a:t> </a:t>
            </a:r>
            <a:r>
              <a:rPr lang="en-US" sz="3100" dirty="0"/>
              <a:t>= 1: </a:t>
            </a:r>
            <a:r>
              <a:rPr lang="en-US" sz="3100" i="1" dirty="0"/>
              <a:t>CV</a:t>
            </a:r>
            <a:r>
              <a:rPr lang="en-US" sz="3100" dirty="0"/>
              <a:t> (</a:t>
            </a:r>
            <a:r>
              <a:rPr lang="en-US" sz="3100" i="1" dirty="0"/>
              <a:t>Flags</a:t>
            </a:r>
            <a:r>
              <a:rPr lang="en-US" sz="3100" baseline="-25000" dirty="0"/>
              <a:t>1:0</a:t>
            </a:r>
            <a:r>
              <a:rPr lang="en-US" sz="3100" dirty="0"/>
              <a:t>) should be saved </a:t>
            </a:r>
          </a:p>
          <a:p>
            <a:pPr marL="487672" indent="-487672">
              <a:buFont typeface="Arial" panose="020B0604020202020204" pitchFamily="34" charset="0"/>
              <a:buChar char="•"/>
            </a:pPr>
            <a:endParaRPr lang="en-US" sz="31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4473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87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87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732762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pic>
        <p:nvPicPr>
          <p:cNvPr id="238669" name="Picture 7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2447" y="2035368"/>
            <a:ext cx="6285653" cy="6828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25120" y="3361351"/>
            <a:ext cx="3467947" cy="2057316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3100" b="1" dirty="0">
                <a:latin typeface="+mj-lt"/>
              </a:rPr>
              <a:t>Submodules:</a:t>
            </a:r>
          </a:p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chemeClr val="tx1"/>
                </a:solidFill>
                <a:latin typeface="+mj-lt"/>
              </a:rPr>
              <a:t>Main Decoder</a:t>
            </a:r>
          </a:p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3100" dirty="0">
                <a:latin typeface="+mj-lt"/>
              </a:rPr>
              <a:t>ALU Decoder</a:t>
            </a:r>
          </a:p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rgbClr val="0000FF"/>
                </a:solidFill>
                <a:latin typeface="+mj-lt"/>
              </a:rPr>
              <a:t>PC Logic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Control: </a:t>
            </a:r>
            <a:r>
              <a:rPr lang="en-US" dirty="0" smtClean="0">
                <a:solidFill>
                  <a:srgbClr val="000000"/>
                </a:solidFill>
              </a:rPr>
              <a:t>Decoder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87324" y="2035368"/>
            <a:ext cx="4771873" cy="1666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43962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0875" y="153721"/>
            <a:ext cx="11703050" cy="1625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Control: PC </a:t>
            </a:r>
            <a:r>
              <a:rPr lang="en-US" dirty="0" smtClean="0">
                <a:solidFill>
                  <a:srgbClr val="000000"/>
                </a:solidFill>
              </a:rPr>
              <a:t>Logic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50875" y="1754406"/>
            <a:ext cx="11703050" cy="643572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3400" b="1" i="1" dirty="0"/>
              <a:t>      PCS</a:t>
            </a:r>
            <a:r>
              <a:rPr lang="en-US" sz="3400" b="1" dirty="0"/>
              <a:t> = 1 if PC is written by an instruction or branch (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3400" b="1" dirty="0">
                <a:sym typeface="Wingdings" panose="05000000000000000000" pitchFamily="2" charset="2"/>
              </a:rPr>
              <a:t>):</a:t>
            </a:r>
            <a:endParaRPr lang="en-US" sz="3400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sz="3400" dirty="0"/>
              <a:t>		</a:t>
            </a:r>
            <a:r>
              <a:rPr lang="en-US" sz="3400" i="1" dirty="0"/>
              <a:t>PCS</a:t>
            </a:r>
            <a:r>
              <a:rPr lang="en-US" sz="3400" dirty="0"/>
              <a:t> = ((</a:t>
            </a:r>
            <a:r>
              <a:rPr lang="en-US" sz="3400" i="1" dirty="0"/>
              <a:t>Rd</a:t>
            </a:r>
            <a:r>
              <a:rPr lang="en-US" sz="3400" dirty="0"/>
              <a:t> == 15) &amp; </a:t>
            </a:r>
            <a:r>
              <a:rPr lang="en-US" sz="3400" i="1" dirty="0" err="1"/>
              <a:t>RegW</a:t>
            </a:r>
            <a:r>
              <a:rPr lang="en-US" sz="3400" dirty="0"/>
              <a:t>) | </a:t>
            </a:r>
            <a:r>
              <a:rPr lang="en-US" sz="3400" i="1" dirty="0"/>
              <a:t>Branch</a:t>
            </a:r>
            <a:endParaRPr lang="en-US" sz="3400" i="1" dirty="0">
              <a:latin typeface="Courier New" pitchFamily="49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783404"/>
              </p:ext>
            </p:extLst>
          </p:nvPr>
        </p:nvGraphicFramePr>
        <p:xfrm>
          <a:off x="1893954" y="3031385"/>
          <a:ext cx="9376873" cy="4991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5" name="Visio" r:id="rId6" imgW="5010049" imgH="2667000" progId="Visio.Drawing.15">
                  <p:embed/>
                </p:oleObj>
              </mc:Choice>
              <mc:Fallback>
                <p:oleObj name="Visio" r:id="rId6" imgW="5010049" imgH="2667000" progId="Visio.Drawing.1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954" y="3031385"/>
                        <a:ext cx="9376873" cy="4991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893953" y="8415201"/>
            <a:ext cx="9753600" cy="1094316"/>
          </a:xfrm>
          <a:prstGeom prst="rect">
            <a:avLst/>
          </a:prstGeom>
        </p:spPr>
        <p:txBody>
          <a:bodyPr wrap="square" lIns="130046" tIns="65023" rIns="130046" bIns="65023">
            <a:spAutoFit/>
          </a:bodyPr>
          <a:lstStyle/>
          <a:p>
            <a:r>
              <a:rPr lang="en-US" sz="3100" b="1" dirty="0">
                <a:latin typeface="+mn-lt"/>
              </a:rPr>
              <a:t>If instruction is executed:   </a:t>
            </a:r>
            <a:r>
              <a:rPr lang="en-US" sz="3100" b="1" dirty="0" smtClean="0">
                <a:latin typeface="+mn-lt"/>
              </a:rPr>
              <a:t>	</a:t>
            </a:r>
            <a:r>
              <a:rPr lang="en-US" sz="3100" b="1" i="1" dirty="0" err="1" smtClean="0">
                <a:latin typeface="+mn-lt"/>
              </a:rPr>
              <a:t>PCSrc</a:t>
            </a:r>
            <a:r>
              <a:rPr lang="en-US" sz="3100" b="1" dirty="0" smtClean="0">
                <a:latin typeface="+mn-lt"/>
              </a:rPr>
              <a:t> </a:t>
            </a:r>
            <a:r>
              <a:rPr lang="en-US" sz="3100" b="1" dirty="0">
                <a:latin typeface="+mn-lt"/>
              </a:rPr>
              <a:t>= </a:t>
            </a:r>
            <a:r>
              <a:rPr lang="en-US" sz="3100" b="1" i="1" dirty="0">
                <a:latin typeface="+mn-lt"/>
              </a:rPr>
              <a:t>PCS</a:t>
            </a:r>
            <a:endParaRPr lang="en-US" sz="3100" b="1" dirty="0">
              <a:latin typeface="+mn-lt"/>
            </a:endParaRPr>
          </a:p>
          <a:p>
            <a:r>
              <a:rPr lang="en-US" sz="3100" b="1" dirty="0">
                <a:latin typeface="+mn-lt"/>
              </a:rPr>
              <a:t>Else			      </a:t>
            </a:r>
            <a:r>
              <a:rPr lang="en-US" sz="3100" b="1" dirty="0" smtClean="0">
                <a:latin typeface="+mn-lt"/>
              </a:rPr>
              <a:t>		</a:t>
            </a:r>
            <a:r>
              <a:rPr lang="en-US" sz="3100" b="1" i="1" dirty="0" err="1" smtClean="0">
                <a:latin typeface="+mn-lt"/>
              </a:rPr>
              <a:t>PCSrc</a:t>
            </a:r>
            <a:r>
              <a:rPr lang="en-US" sz="3100" b="1" dirty="0" smtClean="0">
                <a:latin typeface="+mn-lt"/>
              </a:rPr>
              <a:t> </a:t>
            </a:r>
            <a:r>
              <a:rPr lang="en-US" sz="3100" b="1" dirty="0">
                <a:latin typeface="+mn-lt"/>
              </a:rPr>
              <a:t>= 0 (i.e., PC = PC + 4) </a:t>
            </a:r>
            <a:endParaRPr lang="en-US" sz="31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50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Single-Cycle Control: Cond.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639279" y="2370953"/>
            <a:ext cx="9848294" cy="6669860"/>
            <a:chOff x="381000" y="1066800"/>
            <a:chExt cx="6863239" cy="4648200"/>
          </a:xfrm>
        </p:grpSpPr>
        <p:pic>
          <p:nvPicPr>
            <p:cNvPr id="6" name="Picture 10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066800"/>
              <a:ext cx="6710839" cy="464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381000" y="5257800"/>
              <a:ext cx="1828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6580568" y="2232144"/>
            <a:ext cx="2589482" cy="5137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5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87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87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732762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517227" y="1562210"/>
            <a:ext cx="10078720" cy="6726198"/>
            <a:chOff x="1066800" y="1098429"/>
            <a:chExt cx="7086600" cy="4729358"/>
          </a:xfrm>
        </p:grpSpPr>
        <p:grpSp>
          <p:nvGrpSpPr>
            <p:cNvPr id="13" name="Group 12"/>
            <p:cNvGrpSpPr/>
            <p:nvPr/>
          </p:nvGrpSpPr>
          <p:grpSpPr>
            <a:xfrm>
              <a:off x="1152618" y="1098429"/>
              <a:ext cx="6924582" cy="4689745"/>
              <a:chOff x="381000" y="1066800"/>
              <a:chExt cx="6863239" cy="4648200"/>
            </a:xfrm>
          </p:grpSpPr>
          <p:pic>
            <p:nvPicPr>
              <p:cNvPr id="14" name="Picture 10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00" y="1066800"/>
                <a:ext cx="6710839" cy="464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381000" y="5257800"/>
                <a:ext cx="1828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066800" y="2514600"/>
              <a:ext cx="3048000" cy="3273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4800" y="4191000"/>
              <a:ext cx="4038600" cy="1636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00480" y="6065323"/>
            <a:ext cx="9428480" cy="267013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+mn-lt"/>
              </a:rPr>
              <a:t>Function: </a:t>
            </a:r>
            <a:r>
              <a:rPr lang="en-US" sz="3100" dirty="0">
                <a:solidFill>
                  <a:srgbClr val="0000FF"/>
                </a:solidFill>
                <a:latin typeface="+mn-lt"/>
              </a:rPr>
              <a:t>	</a:t>
            </a:r>
          </a:p>
          <a:p>
            <a:pPr marL="650230" indent="-650230">
              <a:buAutoNum type="arabicPeriod"/>
            </a:pPr>
            <a:r>
              <a:rPr lang="en-US" sz="3100" dirty="0">
                <a:latin typeface="+mn-lt"/>
              </a:rPr>
              <a:t>Check if instruction should execute (if not, force </a:t>
            </a:r>
            <a:r>
              <a:rPr lang="en-US" sz="3100" dirty="0" err="1">
                <a:latin typeface="+mn-lt"/>
              </a:rPr>
              <a:t>PCSrc</a:t>
            </a:r>
            <a:r>
              <a:rPr lang="en-US" sz="3100" dirty="0">
                <a:latin typeface="+mn-lt"/>
              </a:rPr>
              <a:t>, </a:t>
            </a:r>
            <a:r>
              <a:rPr lang="en-US" sz="3100" dirty="0" err="1">
                <a:latin typeface="+mn-lt"/>
              </a:rPr>
              <a:t>RegWrite</a:t>
            </a:r>
            <a:r>
              <a:rPr lang="en-US" sz="3100" dirty="0">
                <a:latin typeface="+mn-lt"/>
              </a:rPr>
              <a:t>, and </a:t>
            </a:r>
            <a:r>
              <a:rPr lang="en-US" sz="3100" dirty="0" err="1">
                <a:latin typeface="+mn-lt"/>
              </a:rPr>
              <a:t>MemWrite</a:t>
            </a:r>
            <a:r>
              <a:rPr lang="en-US" sz="3100" dirty="0">
                <a:latin typeface="+mn-lt"/>
              </a:rPr>
              <a:t> to 0)</a:t>
            </a:r>
          </a:p>
          <a:p>
            <a:pPr marL="650230" indent="-650230">
              <a:buAutoNum type="arabicPeriod"/>
            </a:pPr>
            <a:r>
              <a:rPr lang="en-US" sz="3100" dirty="0">
                <a:latin typeface="+mn-lt"/>
              </a:rPr>
              <a:t>Possibly update Status Register (Flags</a:t>
            </a:r>
            <a:r>
              <a:rPr lang="en-US" sz="3100" baseline="-25000" dirty="0">
                <a:latin typeface="+mn-lt"/>
              </a:rPr>
              <a:t>3:0</a:t>
            </a:r>
            <a:r>
              <a:rPr lang="en-US" sz="3100" dirty="0">
                <a:latin typeface="+mn-lt"/>
              </a:rPr>
              <a:t>)</a:t>
            </a:r>
          </a:p>
          <a:p>
            <a:endParaRPr lang="en-US" sz="3100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Conditional </a:t>
            </a:r>
            <a:r>
              <a:rPr lang="en-US" dirty="0" smtClean="0">
                <a:solidFill>
                  <a:srgbClr val="000000"/>
                </a:solidFill>
              </a:rPr>
              <a:t>Logic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42233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87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87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732762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517227" y="1562210"/>
            <a:ext cx="10078720" cy="6726198"/>
            <a:chOff x="1066800" y="1098429"/>
            <a:chExt cx="7086600" cy="4729358"/>
          </a:xfrm>
        </p:grpSpPr>
        <p:grpSp>
          <p:nvGrpSpPr>
            <p:cNvPr id="13" name="Group 12"/>
            <p:cNvGrpSpPr/>
            <p:nvPr/>
          </p:nvGrpSpPr>
          <p:grpSpPr>
            <a:xfrm>
              <a:off x="1152618" y="1098429"/>
              <a:ext cx="6924582" cy="4689745"/>
              <a:chOff x="381000" y="1066800"/>
              <a:chExt cx="6863239" cy="4648200"/>
            </a:xfrm>
          </p:grpSpPr>
          <p:pic>
            <p:nvPicPr>
              <p:cNvPr id="14" name="Picture 10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00" y="1066800"/>
                <a:ext cx="6710839" cy="464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381000" y="5257800"/>
                <a:ext cx="1828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066800" y="2514600"/>
              <a:ext cx="3048000" cy="3273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4800" y="4191000"/>
              <a:ext cx="4038600" cy="1636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00480" y="6065323"/>
            <a:ext cx="9428480" cy="2655084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+mj-lt"/>
              </a:rPr>
              <a:t>Function: </a:t>
            </a:r>
            <a:r>
              <a:rPr lang="en-US" sz="3100" dirty="0">
                <a:solidFill>
                  <a:srgbClr val="0000FF"/>
                </a:solidFill>
                <a:latin typeface="+mj-lt"/>
              </a:rPr>
              <a:t>	</a:t>
            </a:r>
          </a:p>
          <a:p>
            <a:pPr marL="650230" indent="-650230">
              <a:buAutoNum type="arabicPeriod"/>
            </a:pPr>
            <a:r>
              <a:rPr lang="en-US" sz="3100" b="1" dirty="0">
                <a:latin typeface="+mj-lt"/>
              </a:rPr>
              <a:t>Check if instruction should execute (if not, force </a:t>
            </a:r>
            <a:r>
              <a:rPr lang="en-US" sz="3100" b="1" dirty="0" err="1">
                <a:latin typeface="+mj-lt"/>
              </a:rPr>
              <a:t>PCSrc</a:t>
            </a:r>
            <a:r>
              <a:rPr lang="en-US" sz="3100" b="1" dirty="0">
                <a:latin typeface="+mj-lt"/>
              </a:rPr>
              <a:t>, </a:t>
            </a:r>
            <a:r>
              <a:rPr lang="en-US" sz="3100" b="1" dirty="0" err="1">
                <a:latin typeface="+mj-lt"/>
              </a:rPr>
              <a:t>RegWrite</a:t>
            </a:r>
            <a:r>
              <a:rPr lang="en-US" sz="3100" b="1" dirty="0">
                <a:latin typeface="+mj-lt"/>
              </a:rPr>
              <a:t>, and </a:t>
            </a:r>
            <a:r>
              <a:rPr lang="en-US" sz="3100" b="1" dirty="0" err="1">
                <a:latin typeface="+mj-lt"/>
              </a:rPr>
              <a:t>MemWrite</a:t>
            </a:r>
            <a:r>
              <a:rPr lang="en-US" sz="3100" b="1" dirty="0">
                <a:latin typeface="+mj-lt"/>
              </a:rPr>
              <a:t> to 0)</a:t>
            </a:r>
          </a:p>
          <a:p>
            <a:pPr marL="650230" indent="-650230">
              <a:buAutoNum type="arabicPeriod"/>
            </a:pPr>
            <a:r>
              <a:rPr lang="en-US" sz="3100" dirty="0">
                <a:latin typeface="+mj-lt"/>
              </a:rPr>
              <a:t>Possibly update Status Register (Flags</a:t>
            </a:r>
            <a:r>
              <a:rPr lang="en-US" sz="3100" baseline="-25000" dirty="0">
                <a:latin typeface="+mj-lt"/>
              </a:rPr>
              <a:t>3:0</a:t>
            </a:r>
            <a:r>
              <a:rPr lang="en-US" sz="3100" dirty="0">
                <a:latin typeface="+mj-lt"/>
              </a:rPr>
              <a:t>)</a:t>
            </a:r>
          </a:p>
          <a:p>
            <a:endParaRPr lang="en-US" sz="3100" dirty="0"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Conditional </a:t>
            </a:r>
            <a:r>
              <a:rPr lang="en-US" dirty="0" smtClean="0">
                <a:solidFill>
                  <a:srgbClr val="000000"/>
                </a:solidFill>
              </a:rPr>
              <a:t>Logic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89270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87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87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3252323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25600" y="7563828"/>
            <a:ext cx="10735462" cy="1094316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3100" dirty="0">
                <a:latin typeface="+mn-lt"/>
              </a:rPr>
              <a:t>Depending on condition mnemonic (</a:t>
            </a:r>
            <a:r>
              <a:rPr lang="en-US" sz="3100" b="1" i="1" dirty="0">
                <a:latin typeface="+mn-lt"/>
              </a:rPr>
              <a:t>Cond</a:t>
            </a:r>
            <a:r>
              <a:rPr lang="en-US" sz="3100" b="1" baseline="-25000" dirty="0">
                <a:latin typeface="+mn-lt"/>
              </a:rPr>
              <a:t>3:0</a:t>
            </a:r>
            <a:r>
              <a:rPr lang="en-US" sz="3100" dirty="0">
                <a:latin typeface="+mn-lt"/>
              </a:rPr>
              <a:t>) and condition flags (</a:t>
            </a:r>
            <a:r>
              <a:rPr lang="en-US" sz="3100" b="1" i="1" dirty="0">
                <a:latin typeface="+mn-lt"/>
              </a:rPr>
              <a:t>Flags</a:t>
            </a:r>
            <a:r>
              <a:rPr lang="en-US" sz="3100" b="1" baseline="-25000" dirty="0">
                <a:latin typeface="+mn-lt"/>
              </a:rPr>
              <a:t>3:0</a:t>
            </a:r>
            <a:r>
              <a:rPr lang="en-US" sz="3100" dirty="0">
                <a:latin typeface="+mn-lt"/>
              </a:rPr>
              <a:t>) the instruction is executed (</a:t>
            </a:r>
            <a:r>
              <a:rPr lang="en-US" sz="3100" b="1" i="1" dirty="0" err="1">
                <a:latin typeface="+mn-lt"/>
              </a:rPr>
              <a:t>CondEx</a:t>
            </a:r>
            <a:r>
              <a:rPr lang="en-US" sz="3100" dirty="0">
                <a:latin typeface="+mn-lt"/>
              </a:rPr>
              <a:t> = 1)</a:t>
            </a:r>
          </a:p>
        </p:txBody>
      </p:sp>
      <p:pic>
        <p:nvPicPr>
          <p:cNvPr id="250942" name="Picture 6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12" y="1883406"/>
            <a:ext cx="6664960" cy="568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3793067" y="4204254"/>
            <a:ext cx="866987" cy="65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27040" y="4746121"/>
            <a:ext cx="1192107" cy="22758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61013" y="3337269"/>
            <a:ext cx="650240" cy="9497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5120" y="3868552"/>
            <a:ext cx="2709333" cy="108542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3100" b="1" dirty="0">
                <a:latin typeface="+mn-lt"/>
              </a:rPr>
              <a:t>Flags</a:t>
            </a:r>
            <a:r>
              <a:rPr lang="en-US" sz="3100" b="1" baseline="-25000" dirty="0">
                <a:latin typeface="+mn-lt"/>
              </a:rPr>
              <a:t>3:0</a:t>
            </a:r>
            <a:r>
              <a:rPr lang="en-US" sz="3100" dirty="0">
                <a:latin typeface="+mn-lt"/>
              </a:rPr>
              <a:t> is the </a:t>
            </a:r>
            <a:r>
              <a:rPr lang="en-US" sz="3100" b="1" dirty="0">
                <a:solidFill>
                  <a:srgbClr val="0000FF"/>
                </a:solidFill>
                <a:latin typeface="+mn-lt"/>
              </a:rPr>
              <a:t>status register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Conditional Logic: Conditional </a:t>
            </a:r>
            <a:r>
              <a:rPr lang="en-US" dirty="0" smtClean="0">
                <a:solidFill>
                  <a:srgbClr val="000000"/>
                </a:solidFill>
              </a:rPr>
              <a:t>Execution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019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233774"/>
              </p:ext>
            </p:extLst>
          </p:nvPr>
        </p:nvGraphicFramePr>
        <p:xfrm>
          <a:off x="1207911" y="2059094"/>
          <a:ext cx="10388036" cy="4660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01" name="Visio" r:id="rId5" imgW="3057441" imgH="1371600" progId="Visio.Drawing.15">
                  <p:embed/>
                </p:oleObj>
              </mc:Choice>
              <mc:Fallback>
                <p:oleObj name="Visio" r:id="rId5" imgW="3057441" imgH="13716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7911" y="2059094"/>
                        <a:ext cx="10388036" cy="4660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ARM Architectural State </a:t>
            </a:r>
            <a:r>
              <a:rPr lang="en-US" dirty="0" smtClean="0">
                <a:solidFill>
                  <a:srgbClr val="000000"/>
                </a:solidFill>
              </a:rPr>
              <a:t>Elements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294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643470"/>
              </p:ext>
            </p:extLst>
          </p:nvPr>
        </p:nvGraphicFramePr>
        <p:xfrm>
          <a:off x="1200784" y="1818279"/>
          <a:ext cx="10763661" cy="7734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803"/>
                <a:gridCol w="2078195"/>
                <a:gridCol w="4717261"/>
                <a:gridCol w="2676402"/>
              </a:tblGrid>
              <a:tr h="520192">
                <a:tc>
                  <a:txBody>
                    <a:bodyPr/>
                    <a:lstStyle/>
                    <a:p>
                      <a:r>
                        <a:rPr lang="en-US" sz="2600" i="0" dirty="0" smtClean="0">
                          <a:latin typeface="+mj-lt"/>
                          <a:cs typeface="Courier New" panose="02070309020205020404" pitchFamily="49" charset="0"/>
                        </a:rPr>
                        <a:t>Cond</a:t>
                      </a:r>
                      <a:r>
                        <a:rPr lang="en-US" sz="2600" i="0" baseline="-25000" dirty="0" smtClean="0">
                          <a:latin typeface="+mj-lt"/>
                          <a:cs typeface="Courier New" panose="02070309020205020404" pitchFamily="49" charset="0"/>
                        </a:rPr>
                        <a:t>3:0</a:t>
                      </a:r>
                      <a:endParaRPr lang="en-US" sz="2600" i="0" baseline="-2500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 marL="130048" marR="130048" marT="65024" marB="6502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Mnemonic</a:t>
                      </a:r>
                      <a:endParaRPr lang="en-US" sz="2600" dirty="0"/>
                    </a:p>
                  </a:txBody>
                  <a:tcPr marL="130048" marR="130048" marT="65024" marB="6502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 smtClean="0"/>
                        <a:t>Name</a:t>
                      </a:r>
                      <a:endParaRPr lang="en-US" sz="2600" dirty="0"/>
                    </a:p>
                  </a:txBody>
                  <a:tcPr marL="130048" marR="130048" marT="65024" marB="6502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err="1" smtClean="0"/>
                        <a:t>CondEx</a:t>
                      </a:r>
                      <a:endParaRPr lang="en-US" sz="2600" dirty="0"/>
                    </a:p>
                  </a:txBody>
                  <a:tcPr marL="130048" marR="130048" marT="65024" marB="6502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0000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EQ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Equal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0001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NE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Not equal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0010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CS /</a:t>
                      </a:r>
                      <a:r>
                        <a:rPr lang="en-US" sz="2300" baseline="0" dirty="0" smtClean="0"/>
                        <a:t> HS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Carry set / Unsigned higher or same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0011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CC /</a:t>
                      </a:r>
                      <a:r>
                        <a:rPr lang="en-US" sz="2300" baseline="0" dirty="0" smtClean="0"/>
                        <a:t> LO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Carry clear / Unsigned</a:t>
                      </a:r>
                      <a:r>
                        <a:rPr lang="en-US" sz="2300" baseline="0" dirty="0" smtClean="0"/>
                        <a:t> lower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0100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MI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Minus / Negative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0101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PL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Plus / Positive of zero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0110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VS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Overflow / Overflow set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0111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VC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No</a:t>
                      </a:r>
                      <a:r>
                        <a:rPr lang="en-US" sz="2300" baseline="0" dirty="0" smtClean="0"/>
                        <a:t> overflow / Overflow clear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1000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HI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Unsigned higher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1001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LS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Unsigned</a:t>
                      </a:r>
                      <a:r>
                        <a:rPr lang="en-US" sz="2300" baseline="0" dirty="0" smtClean="0"/>
                        <a:t> lower or same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1010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GE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Signed</a:t>
                      </a:r>
                      <a:r>
                        <a:rPr lang="en-US" sz="2300" baseline="0" dirty="0" smtClean="0"/>
                        <a:t> greater than or equal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1011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LT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Signed less than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1100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GT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Signed greater than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1101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LE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Signed less than or equal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76843"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1110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AL (or none)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dirty="0" smtClean="0"/>
                        <a:t>Always / unconditional</a:t>
                      </a:r>
                      <a:endParaRPr lang="en-US" sz="2300" dirty="0"/>
                    </a:p>
                  </a:txBody>
                  <a:tcPr marL="130048" marR="130048" marT="65024" marB="650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>
                          <a:solidFill>
                            <a:srgbClr val="231F2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ignored</a:t>
                      </a:r>
                      <a:endParaRPr lang="en-US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7536" marR="9753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8772" y="97791"/>
            <a:ext cx="12347655" cy="1094316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6300" dirty="0">
                <a:solidFill>
                  <a:schemeClr val="bg1"/>
                </a:solidFill>
                <a:latin typeface="+mj-lt"/>
              </a:rPr>
              <a:t>Review: Condition Mnemonics</a:t>
            </a:r>
            <a:endParaRPr lang="en-US" sz="6300" i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50875" y="180434"/>
            <a:ext cx="11703050" cy="1625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Conditional Logic: Conditional </a:t>
            </a:r>
            <a:r>
              <a:rPr lang="en-US" dirty="0" smtClean="0">
                <a:solidFill>
                  <a:srgbClr val="000000"/>
                </a:solidFill>
              </a:rPr>
              <a:t>Execution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506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2330506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87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87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3329295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3737" y="7640799"/>
            <a:ext cx="12144316" cy="157581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3100" b="1" dirty="0">
                <a:solidFill>
                  <a:srgbClr val="0000FF"/>
                </a:solidFill>
                <a:latin typeface="+mn-lt"/>
              </a:rPr>
              <a:t>Example:</a:t>
            </a:r>
            <a:r>
              <a:rPr lang="en-US" sz="3100" b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100" dirty="0">
                <a:latin typeface="+mn-lt"/>
              </a:rPr>
              <a:t>	</a:t>
            </a:r>
            <a:r>
              <a:rPr lang="en-US" sz="3100" dirty="0">
                <a:latin typeface="+mn-lt"/>
                <a:cs typeface="Courier New" panose="02070309020205020404" pitchFamily="49" charset="0"/>
              </a:rPr>
              <a:t>AND R1, R2, R3</a:t>
            </a:r>
          </a:p>
          <a:p>
            <a:r>
              <a:rPr lang="en-US" sz="3100" dirty="0">
                <a:latin typeface="+mn-lt"/>
              </a:rPr>
              <a:t>		</a:t>
            </a:r>
            <a:r>
              <a:rPr lang="en-US" sz="3100" b="1" dirty="0">
                <a:latin typeface="+mn-lt"/>
              </a:rPr>
              <a:t>Cond</a:t>
            </a:r>
            <a:r>
              <a:rPr lang="en-US" sz="3100" b="1" baseline="-25000" dirty="0">
                <a:latin typeface="+mn-lt"/>
              </a:rPr>
              <a:t>3:0</a:t>
            </a:r>
            <a:r>
              <a:rPr lang="en-US" sz="3100" dirty="0">
                <a:latin typeface="+mn-lt"/>
              </a:rPr>
              <a:t>=1110 (unconditional)		=&gt; </a:t>
            </a:r>
            <a:r>
              <a:rPr lang="en-US" sz="3100" b="1" dirty="0" err="1">
                <a:solidFill>
                  <a:srgbClr val="0000FF"/>
                </a:solidFill>
                <a:latin typeface="+mn-lt"/>
              </a:rPr>
              <a:t>CondEx</a:t>
            </a:r>
            <a:r>
              <a:rPr lang="en-US" sz="31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3100" dirty="0">
                <a:latin typeface="+mn-lt"/>
              </a:rPr>
              <a:t>= 1</a:t>
            </a:r>
          </a:p>
          <a:p>
            <a:r>
              <a:rPr lang="en-US" sz="3100" dirty="0">
                <a:latin typeface="+mn-lt"/>
              </a:rPr>
              <a:t>		</a:t>
            </a:r>
          </a:p>
        </p:txBody>
      </p:sp>
      <p:pic>
        <p:nvPicPr>
          <p:cNvPr id="250942" name="Picture 6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12" y="1960378"/>
            <a:ext cx="6664960" cy="568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3793067" y="4281226"/>
            <a:ext cx="866987" cy="65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27040" y="4823093"/>
            <a:ext cx="1192107" cy="22758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61013" y="3414241"/>
            <a:ext cx="650240" cy="9497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5120" y="3945524"/>
            <a:ext cx="2709333" cy="608370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3100" b="1" dirty="0">
                <a:latin typeface="+mn-lt"/>
              </a:rPr>
              <a:t>Flags</a:t>
            </a:r>
            <a:r>
              <a:rPr lang="en-US" sz="3100" b="1" baseline="-25000" dirty="0">
                <a:latin typeface="+mn-lt"/>
              </a:rPr>
              <a:t>3:0</a:t>
            </a:r>
            <a:r>
              <a:rPr lang="en-US" sz="3100" dirty="0">
                <a:latin typeface="+mn-lt"/>
              </a:rPr>
              <a:t> = NZCV</a:t>
            </a:r>
            <a:endParaRPr lang="en-US" sz="31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Conditional Logic: Conditional </a:t>
            </a:r>
            <a:r>
              <a:rPr lang="en-US" dirty="0" smtClean="0">
                <a:solidFill>
                  <a:srgbClr val="000000"/>
                </a:solidFill>
              </a:rPr>
              <a:t>Execution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2865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211883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87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87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3387024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0875" y="8064139"/>
            <a:ext cx="12144316" cy="108542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3100" b="1" dirty="0">
                <a:solidFill>
                  <a:srgbClr val="0000FF"/>
                </a:solidFill>
                <a:latin typeface="+mn-lt"/>
              </a:rPr>
              <a:t>Example: </a:t>
            </a:r>
            <a:r>
              <a:rPr lang="en-US" sz="3100" dirty="0">
                <a:latin typeface="+mn-lt"/>
              </a:rPr>
              <a:t>	</a:t>
            </a:r>
            <a:r>
              <a:rPr lang="en-US" sz="3100" dirty="0">
                <a:latin typeface="+mn-lt"/>
                <a:cs typeface="Courier New" panose="02070309020205020404" pitchFamily="49" charset="0"/>
              </a:rPr>
              <a:t>EOREQ R5, R6, R7</a:t>
            </a:r>
          </a:p>
          <a:p>
            <a:r>
              <a:rPr lang="en-US" sz="3100" dirty="0">
                <a:latin typeface="+mn-lt"/>
              </a:rPr>
              <a:t>		</a:t>
            </a:r>
            <a:r>
              <a:rPr lang="en-US" sz="3100" b="1" dirty="0">
                <a:latin typeface="+mn-lt"/>
              </a:rPr>
              <a:t>Cond</a:t>
            </a:r>
            <a:r>
              <a:rPr lang="en-US" sz="3100" b="1" baseline="-25000" dirty="0">
                <a:latin typeface="+mn-lt"/>
              </a:rPr>
              <a:t>3:0</a:t>
            </a:r>
            <a:r>
              <a:rPr lang="en-US" sz="3100" dirty="0">
                <a:latin typeface="+mn-lt"/>
              </a:rPr>
              <a:t>=0000 (EQ): 	if </a:t>
            </a:r>
            <a:r>
              <a:rPr lang="en-US" sz="3100" b="1" dirty="0">
                <a:latin typeface="+mn-lt"/>
              </a:rPr>
              <a:t>Flags</a:t>
            </a:r>
            <a:r>
              <a:rPr lang="en-US" sz="3100" b="1" baseline="-25000" dirty="0">
                <a:latin typeface="+mn-lt"/>
              </a:rPr>
              <a:t>3:2</a:t>
            </a:r>
            <a:r>
              <a:rPr lang="en-US" sz="3100" dirty="0">
                <a:latin typeface="+mn-lt"/>
              </a:rPr>
              <a:t>=0100 	=&gt; </a:t>
            </a:r>
            <a:r>
              <a:rPr lang="en-US" sz="3100" b="1" dirty="0" err="1">
                <a:solidFill>
                  <a:srgbClr val="0000FF"/>
                </a:solidFill>
                <a:latin typeface="+mn-lt"/>
              </a:rPr>
              <a:t>CondEx</a:t>
            </a:r>
            <a:r>
              <a:rPr lang="en-US" sz="31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3100" dirty="0">
                <a:latin typeface="+mn-lt"/>
              </a:rPr>
              <a:t>= 1 	</a:t>
            </a:r>
          </a:p>
        </p:txBody>
      </p:sp>
      <p:pic>
        <p:nvPicPr>
          <p:cNvPr id="250942" name="Picture 6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12" y="2018107"/>
            <a:ext cx="6664960" cy="568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3793067" y="4338955"/>
            <a:ext cx="866987" cy="65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527040" y="4880822"/>
            <a:ext cx="1192107" cy="22758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61013" y="3471970"/>
            <a:ext cx="650240" cy="9497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5120" y="4003253"/>
            <a:ext cx="2709333" cy="608370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3100" b="1" dirty="0">
                <a:latin typeface="+mn-lt"/>
              </a:rPr>
              <a:t>Flags</a:t>
            </a:r>
            <a:r>
              <a:rPr lang="en-US" sz="3100" b="1" baseline="-25000" dirty="0">
                <a:latin typeface="+mn-lt"/>
              </a:rPr>
              <a:t>3:0</a:t>
            </a:r>
            <a:r>
              <a:rPr lang="en-US" sz="3100" dirty="0">
                <a:latin typeface="+mn-lt"/>
              </a:rPr>
              <a:t> = NZCV</a:t>
            </a:r>
            <a:endParaRPr lang="en-US" sz="31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Conditional Logic: Conditional </a:t>
            </a:r>
            <a:r>
              <a:rPr lang="en-US" dirty="0" smtClean="0">
                <a:solidFill>
                  <a:srgbClr val="000000"/>
                </a:solidFill>
              </a:rPr>
              <a:t>Execution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1997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87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87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732762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517227" y="1562210"/>
            <a:ext cx="10078720" cy="6726198"/>
            <a:chOff x="1066800" y="1098429"/>
            <a:chExt cx="7086600" cy="4729358"/>
          </a:xfrm>
        </p:grpSpPr>
        <p:grpSp>
          <p:nvGrpSpPr>
            <p:cNvPr id="13" name="Group 12"/>
            <p:cNvGrpSpPr/>
            <p:nvPr/>
          </p:nvGrpSpPr>
          <p:grpSpPr>
            <a:xfrm>
              <a:off x="1152618" y="1098429"/>
              <a:ext cx="6924582" cy="4689745"/>
              <a:chOff x="381000" y="1066800"/>
              <a:chExt cx="6863239" cy="4648200"/>
            </a:xfrm>
          </p:grpSpPr>
          <p:pic>
            <p:nvPicPr>
              <p:cNvPr id="14" name="Picture 104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00" y="1066800"/>
                <a:ext cx="6710839" cy="4648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381000" y="5257800"/>
                <a:ext cx="1828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1066800" y="2514600"/>
              <a:ext cx="3048000" cy="32735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4800" y="4191000"/>
              <a:ext cx="4038600" cy="16367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300480" y="6065323"/>
            <a:ext cx="9428480" cy="267013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+mn-lt"/>
              </a:rPr>
              <a:t>Function: </a:t>
            </a:r>
            <a:r>
              <a:rPr lang="en-US" sz="3100" dirty="0">
                <a:solidFill>
                  <a:srgbClr val="0000FF"/>
                </a:solidFill>
                <a:latin typeface="+mn-lt"/>
              </a:rPr>
              <a:t>	</a:t>
            </a:r>
          </a:p>
          <a:p>
            <a:pPr marL="650230" indent="-650230">
              <a:buAutoNum type="arabicPeriod"/>
            </a:pPr>
            <a:r>
              <a:rPr lang="en-US" sz="3100" dirty="0">
                <a:latin typeface="+mn-lt"/>
              </a:rPr>
              <a:t>Check if instruction should execute (if not, force </a:t>
            </a:r>
            <a:r>
              <a:rPr lang="en-US" sz="3100" dirty="0" err="1">
                <a:latin typeface="+mn-lt"/>
              </a:rPr>
              <a:t>PCSrc</a:t>
            </a:r>
            <a:r>
              <a:rPr lang="en-US" sz="3100" dirty="0">
                <a:latin typeface="+mn-lt"/>
              </a:rPr>
              <a:t>, </a:t>
            </a:r>
            <a:r>
              <a:rPr lang="en-US" sz="3100" dirty="0" err="1">
                <a:latin typeface="+mn-lt"/>
              </a:rPr>
              <a:t>RegWrite</a:t>
            </a:r>
            <a:r>
              <a:rPr lang="en-US" sz="3100" dirty="0">
                <a:latin typeface="+mn-lt"/>
              </a:rPr>
              <a:t>, and </a:t>
            </a:r>
            <a:r>
              <a:rPr lang="en-US" sz="3100" dirty="0" err="1">
                <a:latin typeface="+mn-lt"/>
              </a:rPr>
              <a:t>MemWrite</a:t>
            </a:r>
            <a:r>
              <a:rPr lang="en-US" sz="3100" dirty="0">
                <a:latin typeface="+mn-lt"/>
              </a:rPr>
              <a:t> to 0)</a:t>
            </a:r>
          </a:p>
          <a:p>
            <a:pPr marL="650230" indent="-650230">
              <a:buAutoNum type="arabicPeriod"/>
            </a:pPr>
            <a:r>
              <a:rPr lang="en-US" sz="3100" b="1" dirty="0">
                <a:latin typeface="+mn-lt"/>
              </a:rPr>
              <a:t>Possibly update Status Register (Flags</a:t>
            </a:r>
            <a:r>
              <a:rPr lang="en-US" sz="3100" b="1" baseline="-25000" dirty="0">
                <a:latin typeface="+mn-lt"/>
              </a:rPr>
              <a:t>3:0</a:t>
            </a:r>
            <a:r>
              <a:rPr lang="en-US" sz="3100" b="1" dirty="0">
                <a:latin typeface="+mn-lt"/>
              </a:rPr>
              <a:t>)</a:t>
            </a:r>
          </a:p>
          <a:p>
            <a:endParaRPr lang="en-US" sz="3100" b="1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Conditional </a:t>
            </a:r>
            <a:r>
              <a:rPr lang="en-US" dirty="0" smtClean="0">
                <a:solidFill>
                  <a:srgbClr val="000000"/>
                </a:solidFill>
              </a:rPr>
              <a:t>Logic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9367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87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87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3136865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26080" y="7833222"/>
            <a:ext cx="8239625" cy="1488270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3100" dirty="0">
                <a:latin typeface="+mn-lt"/>
              </a:rPr>
              <a:t>Flags</a:t>
            </a:r>
            <a:r>
              <a:rPr lang="en-US" sz="3100" baseline="-25000" dirty="0">
                <a:latin typeface="+mn-lt"/>
              </a:rPr>
              <a:t>3:0</a:t>
            </a:r>
            <a:r>
              <a:rPr lang="en-US" sz="3100" dirty="0">
                <a:latin typeface="+mn-lt"/>
              </a:rPr>
              <a:t> </a:t>
            </a:r>
            <a:r>
              <a:rPr lang="en-US" sz="3100" b="1" dirty="0">
                <a:latin typeface="+mn-lt"/>
              </a:rPr>
              <a:t>updated</a:t>
            </a:r>
            <a:r>
              <a:rPr lang="en-US" sz="3100" dirty="0">
                <a:latin typeface="+mn-lt"/>
              </a:rPr>
              <a:t> (with ALUFlags</a:t>
            </a:r>
            <a:r>
              <a:rPr lang="en-US" sz="3100" baseline="-25000" dirty="0">
                <a:latin typeface="+mn-lt"/>
              </a:rPr>
              <a:t>3:0</a:t>
            </a:r>
            <a:r>
              <a:rPr lang="en-US" sz="3100" dirty="0">
                <a:latin typeface="+mn-lt"/>
              </a:rPr>
              <a:t>) if: </a:t>
            </a:r>
          </a:p>
          <a:p>
            <a:pPr marL="487672" indent="-487672">
              <a:buFont typeface="Arial" charset="0"/>
              <a:buChar char="•"/>
            </a:pPr>
            <a:r>
              <a:rPr lang="en-US" sz="2800" b="1" dirty="0" err="1">
                <a:latin typeface="+mn-lt"/>
              </a:rPr>
              <a:t>FlagW</a:t>
            </a:r>
            <a:r>
              <a:rPr lang="en-US" sz="2800" dirty="0">
                <a:latin typeface="+mn-lt"/>
              </a:rPr>
              <a:t> is 1 (i.e., the instruction’s S-bit is 1) AND </a:t>
            </a:r>
          </a:p>
          <a:p>
            <a:pPr marL="487672" indent="-487672">
              <a:buFont typeface="Arial" charset="0"/>
              <a:buChar char="•"/>
            </a:pPr>
            <a:r>
              <a:rPr lang="en-US" sz="2800" b="1" dirty="0" err="1">
                <a:latin typeface="+mn-lt"/>
              </a:rPr>
              <a:t>CondEx</a:t>
            </a:r>
            <a:r>
              <a:rPr lang="en-US" sz="2800" dirty="0">
                <a:latin typeface="+mn-lt"/>
              </a:rPr>
              <a:t> is 1 (the instruction should be executed)</a:t>
            </a:r>
          </a:p>
        </p:txBody>
      </p:sp>
      <p:pic>
        <p:nvPicPr>
          <p:cNvPr id="250942" name="Picture 6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12" y="1767948"/>
            <a:ext cx="6664960" cy="568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3684693" y="3005063"/>
            <a:ext cx="975360" cy="65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61013" y="3221811"/>
            <a:ext cx="650240" cy="9497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5120" y="3753094"/>
            <a:ext cx="2709333" cy="608370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3100" b="1" dirty="0">
                <a:latin typeface="+mn-lt"/>
              </a:rPr>
              <a:t>Flags</a:t>
            </a:r>
            <a:r>
              <a:rPr lang="en-US" sz="3100" b="1" baseline="-25000" dirty="0">
                <a:latin typeface="+mn-lt"/>
              </a:rPr>
              <a:t>3:0</a:t>
            </a:r>
            <a:r>
              <a:rPr lang="en-US" sz="3100" dirty="0">
                <a:latin typeface="+mn-lt"/>
              </a:rPr>
              <a:t> = NZCV</a:t>
            </a:r>
            <a:endParaRPr lang="en-US" sz="31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13760" y="5606023"/>
            <a:ext cx="1246293" cy="65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0875" y="402199"/>
            <a:ext cx="11703050" cy="1625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Conditional Logic: Update (Set) </a:t>
            </a:r>
            <a:r>
              <a:rPr lang="en-US" dirty="0" smtClean="0">
                <a:solidFill>
                  <a:srgbClr val="000000"/>
                </a:solidFill>
              </a:rPr>
              <a:t>Flags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402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2055361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87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87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3054150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44747" y="2055362"/>
            <a:ext cx="4443307" cy="5646674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4000" b="1" dirty="0">
                <a:solidFill>
                  <a:srgbClr val="0000FF"/>
                </a:solidFill>
                <a:latin typeface="+mn-lt"/>
                <a:cs typeface="Courier New" panose="02070309020205020404" pitchFamily="49" charset="0"/>
              </a:rPr>
              <a:t>Recall:</a:t>
            </a:r>
          </a:p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4000" dirty="0">
                <a:latin typeface="+mn-lt"/>
                <a:cs typeface="Courier New" panose="02070309020205020404" pitchFamily="49" charset="0"/>
              </a:rPr>
              <a:t>ADD</a:t>
            </a:r>
            <a:r>
              <a:rPr lang="en-US" sz="4000" dirty="0">
                <a:latin typeface="+mn-lt"/>
              </a:rPr>
              <a:t>, </a:t>
            </a:r>
            <a:r>
              <a:rPr lang="en-US" sz="4000" dirty="0">
                <a:latin typeface="+mn-lt"/>
                <a:cs typeface="Courier New" panose="02070309020205020404" pitchFamily="49" charset="0"/>
              </a:rPr>
              <a:t>SUB</a:t>
            </a:r>
            <a:r>
              <a:rPr lang="en-US" sz="4000" dirty="0">
                <a:latin typeface="+mn-lt"/>
              </a:rPr>
              <a:t> update </a:t>
            </a:r>
            <a:r>
              <a:rPr lang="en-US" sz="4000" b="1" dirty="0">
                <a:solidFill>
                  <a:srgbClr val="0000FF"/>
                </a:solidFill>
                <a:latin typeface="+mn-lt"/>
              </a:rPr>
              <a:t>all</a:t>
            </a:r>
            <a:r>
              <a:rPr lang="en-US" sz="40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4000" dirty="0">
                <a:latin typeface="+mn-lt"/>
              </a:rPr>
              <a:t>Flags </a:t>
            </a:r>
          </a:p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4000" dirty="0">
                <a:latin typeface="+mn-lt"/>
                <a:cs typeface="Courier New" panose="02070309020205020404" pitchFamily="49" charset="0"/>
              </a:rPr>
              <a:t>AND</a:t>
            </a:r>
            <a:r>
              <a:rPr lang="en-US" sz="4000" dirty="0">
                <a:latin typeface="+mn-lt"/>
              </a:rPr>
              <a:t>, </a:t>
            </a:r>
            <a:r>
              <a:rPr lang="en-US" sz="4000" dirty="0">
                <a:latin typeface="+mn-lt"/>
                <a:cs typeface="Courier New" panose="02070309020205020404" pitchFamily="49" charset="0"/>
              </a:rPr>
              <a:t>OR</a:t>
            </a:r>
            <a:r>
              <a:rPr lang="en-US" sz="4000" dirty="0">
                <a:latin typeface="+mn-lt"/>
              </a:rPr>
              <a:t> update </a:t>
            </a:r>
            <a:r>
              <a:rPr lang="en-US" sz="4000" b="1" dirty="0">
                <a:solidFill>
                  <a:srgbClr val="0000FF"/>
                </a:solidFill>
                <a:latin typeface="+mn-lt"/>
              </a:rPr>
              <a:t>NZ only </a:t>
            </a:r>
          </a:p>
          <a:p>
            <a:pPr marL="487672" indent="-487672">
              <a:buFont typeface="Arial" panose="020B0604020202020204" pitchFamily="34" charset="0"/>
              <a:buChar char="•"/>
            </a:pPr>
            <a:r>
              <a:rPr lang="en-US" sz="4000" dirty="0">
                <a:latin typeface="+mn-lt"/>
              </a:rPr>
              <a:t>So Flags status register has two write enables: </a:t>
            </a:r>
            <a:r>
              <a:rPr lang="en-US" sz="4000" b="1" dirty="0">
                <a:solidFill>
                  <a:srgbClr val="0000FF"/>
                </a:solidFill>
                <a:latin typeface="+mn-lt"/>
              </a:rPr>
              <a:t>FlagW</a:t>
            </a:r>
            <a:r>
              <a:rPr lang="en-US" sz="4000" b="1" baseline="-25000" dirty="0">
                <a:solidFill>
                  <a:srgbClr val="0000FF"/>
                </a:solidFill>
                <a:latin typeface="+mn-lt"/>
              </a:rPr>
              <a:t>1:0</a:t>
            </a:r>
          </a:p>
        </p:txBody>
      </p:sp>
      <p:pic>
        <p:nvPicPr>
          <p:cNvPr id="251966" name="Picture 6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68" y="2055361"/>
            <a:ext cx="7539346" cy="6425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Conditional Logic: Update (Set) </a:t>
            </a:r>
            <a:r>
              <a:rPr lang="en-US" dirty="0" smtClean="0">
                <a:solidFill>
                  <a:srgbClr val="000000"/>
                </a:solidFill>
              </a:rPr>
              <a:t>Flags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654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Review: ALU </a:t>
            </a:r>
            <a:r>
              <a:rPr lang="en-US" dirty="0" smtClean="0">
                <a:solidFill>
                  <a:srgbClr val="000000"/>
                </a:solidFill>
              </a:rPr>
              <a:t>Decoder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487878" name="Group 6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3407092"/>
              </p:ext>
            </p:extLst>
          </p:nvPr>
        </p:nvGraphicFramePr>
        <p:xfrm>
          <a:off x="650875" y="2016125"/>
          <a:ext cx="11703169" cy="5659120"/>
        </p:xfrm>
        <a:graphic>
          <a:graphicData uri="http://schemas.openxmlformats.org/drawingml/2006/table">
            <a:tbl>
              <a:tblPr/>
              <a:tblGrid>
                <a:gridCol w="1653710"/>
                <a:gridCol w="1908126"/>
                <a:gridCol w="2025485"/>
                <a:gridCol w="1536349"/>
                <a:gridCol w="2798583"/>
                <a:gridCol w="1780916"/>
              </a:tblGrid>
              <a:tr h="910336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ALUOp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49402" marR="149402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</a:t>
                      </a:r>
                      <a:r>
                        <a:rPr kumimoji="0" lang="en-US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4:1 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cmd</a:t>
                      </a: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Funct</a:t>
                      </a:r>
                      <a:r>
                        <a:rPr kumimoji="0" lang="en-US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ALUControl</a:t>
                      </a:r>
                      <a:r>
                        <a:rPr kumimoji="0" lang="en-US" sz="2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49402" marR="149402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FlagW</a:t>
                      </a:r>
                      <a:r>
                        <a:rPr kumimoji="0" lang="en-US" sz="2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1:0</a:t>
                      </a:r>
                      <a:endParaRPr kumimoji="0" lang="en-US" sz="2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52019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49402" marR="149402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 DP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marL="149402" marR="149402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192">
                <a:tc rowSpan="8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149402" marR="149402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0100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ADD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marL="149402" marR="149402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192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192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0010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Times New Roman" pitchFamily="18" charset="0"/>
                        </a:rPr>
                        <a:t>SUB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01</a:t>
                      </a:r>
                    </a:p>
                  </a:txBody>
                  <a:tcPr marL="149402" marR="149402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192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192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149402" marR="149402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192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192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ORR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</a:t>
                      </a:r>
                    </a:p>
                  </a:txBody>
                  <a:tcPr marL="149402" marR="149402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0192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</a:t>
                      </a:r>
                    </a:p>
                  </a:txBody>
                  <a:tcPr marL="149402" marR="149402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8787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48787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732762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67466" y="7987710"/>
            <a:ext cx="8994987" cy="157581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pPr marL="1137902" lvl="1" indent="-487672">
              <a:buFont typeface="Arial" panose="020B0604020202020204" pitchFamily="34" charset="0"/>
              <a:buChar char="•"/>
            </a:pPr>
            <a:r>
              <a:rPr lang="en-US" sz="3100" b="1" i="1" dirty="0">
                <a:solidFill>
                  <a:srgbClr val="0000FF"/>
                </a:solidFill>
                <a:latin typeface="+mn-lt"/>
              </a:rPr>
              <a:t>FlagW</a:t>
            </a:r>
            <a:r>
              <a:rPr lang="en-US" sz="3100" b="1" baseline="-25000" dirty="0">
                <a:solidFill>
                  <a:srgbClr val="0000FF"/>
                </a:solidFill>
                <a:latin typeface="+mn-lt"/>
              </a:rPr>
              <a:t>1</a:t>
            </a:r>
            <a:r>
              <a:rPr lang="en-US" sz="3100" baseline="-25000" dirty="0">
                <a:latin typeface="+mn-lt"/>
              </a:rPr>
              <a:t> </a:t>
            </a:r>
            <a:r>
              <a:rPr lang="en-US" sz="3100" dirty="0">
                <a:latin typeface="+mn-lt"/>
              </a:rPr>
              <a:t>= 1: </a:t>
            </a:r>
            <a:r>
              <a:rPr lang="en-US" sz="3100" i="1" dirty="0">
                <a:latin typeface="+mn-lt"/>
              </a:rPr>
              <a:t>NZ</a:t>
            </a:r>
            <a:r>
              <a:rPr lang="en-US" sz="3100" dirty="0">
                <a:latin typeface="+mn-lt"/>
              </a:rPr>
              <a:t> (</a:t>
            </a:r>
            <a:r>
              <a:rPr lang="en-US" sz="3100" i="1" dirty="0">
                <a:latin typeface="+mn-lt"/>
              </a:rPr>
              <a:t>Flags</a:t>
            </a:r>
            <a:r>
              <a:rPr lang="en-US" sz="3100" baseline="-25000" dirty="0">
                <a:latin typeface="+mn-lt"/>
              </a:rPr>
              <a:t>3:2</a:t>
            </a:r>
            <a:r>
              <a:rPr lang="en-US" sz="3100" dirty="0">
                <a:latin typeface="+mn-lt"/>
              </a:rPr>
              <a:t>) should be saved</a:t>
            </a:r>
          </a:p>
          <a:p>
            <a:pPr marL="1137902" lvl="1" indent="-487672">
              <a:buFont typeface="Arial" panose="020B0604020202020204" pitchFamily="34" charset="0"/>
              <a:buChar char="•"/>
            </a:pPr>
            <a:r>
              <a:rPr lang="en-US" sz="3100" b="1" i="1" dirty="0">
                <a:solidFill>
                  <a:srgbClr val="0000FF"/>
                </a:solidFill>
                <a:latin typeface="+mn-lt"/>
              </a:rPr>
              <a:t>FlagW</a:t>
            </a:r>
            <a:r>
              <a:rPr lang="en-US" sz="3100" b="1" baseline="-25000" dirty="0">
                <a:solidFill>
                  <a:srgbClr val="0000FF"/>
                </a:solidFill>
                <a:latin typeface="+mn-lt"/>
              </a:rPr>
              <a:t>0</a:t>
            </a:r>
            <a:r>
              <a:rPr lang="en-US" sz="3100" baseline="-25000" dirty="0">
                <a:latin typeface="+mn-lt"/>
              </a:rPr>
              <a:t> </a:t>
            </a:r>
            <a:r>
              <a:rPr lang="en-US" sz="3100" dirty="0">
                <a:latin typeface="+mn-lt"/>
              </a:rPr>
              <a:t>= 1: </a:t>
            </a:r>
            <a:r>
              <a:rPr lang="en-US" sz="3100" i="1" dirty="0">
                <a:latin typeface="+mn-lt"/>
              </a:rPr>
              <a:t>CV</a:t>
            </a:r>
            <a:r>
              <a:rPr lang="en-US" sz="3100" dirty="0">
                <a:latin typeface="+mn-lt"/>
              </a:rPr>
              <a:t> (</a:t>
            </a:r>
            <a:r>
              <a:rPr lang="en-US" sz="3100" i="1" dirty="0">
                <a:latin typeface="+mn-lt"/>
              </a:rPr>
              <a:t>Flags</a:t>
            </a:r>
            <a:r>
              <a:rPr lang="en-US" sz="3100" baseline="-25000" dirty="0">
                <a:latin typeface="+mn-lt"/>
              </a:rPr>
              <a:t>1:0</a:t>
            </a:r>
            <a:r>
              <a:rPr lang="en-US" sz="3100" dirty="0">
                <a:latin typeface="+mn-lt"/>
              </a:rPr>
              <a:t>) should be saved </a:t>
            </a:r>
          </a:p>
          <a:p>
            <a:pPr marL="487672" indent="-487672">
              <a:buFont typeface="Arial" panose="020B0604020202020204" pitchFamily="34" charset="0"/>
              <a:buChar char="•"/>
            </a:pPr>
            <a:endParaRPr lang="en-US" sz="3100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23695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87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87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3329295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pic>
        <p:nvPicPr>
          <p:cNvPr id="250942" name="Picture 6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12" y="1960378"/>
            <a:ext cx="6664960" cy="568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3684693" y="3197493"/>
            <a:ext cx="975360" cy="65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61013" y="3414241"/>
            <a:ext cx="650240" cy="9497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50240" y="3945524"/>
            <a:ext cx="2167467" cy="1094316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3100" b="1" dirty="0">
                <a:latin typeface="+mn-lt"/>
              </a:rPr>
              <a:t>All Flags updated</a:t>
            </a:r>
            <a:endParaRPr lang="en-US" sz="31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413760" y="5798453"/>
            <a:ext cx="1246293" cy="65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3737" y="7640800"/>
            <a:ext cx="12144316" cy="108542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3100" b="1" dirty="0">
                <a:solidFill>
                  <a:srgbClr val="0000FF"/>
                </a:solidFill>
                <a:latin typeface="+mn-lt"/>
              </a:rPr>
              <a:t>Example: </a:t>
            </a:r>
            <a:r>
              <a:rPr lang="en-US" sz="31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3100" dirty="0">
                <a:latin typeface="+mn-lt"/>
                <a:cs typeface="Courier New" panose="02070309020205020404" pitchFamily="49" charset="0"/>
              </a:rPr>
              <a:t>SUBS R5, R6, R7</a:t>
            </a:r>
          </a:p>
          <a:p>
            <a:r>
              <a:rPr lang="en-US" sz="3100" dirty="0">
                <a:latin typeface="+mn-lt"/>
              </a:rPr>
              <a:t>     </a:t>
            </a:r>
            <a:r>
              <a:rPr lang="en-US" sz="3100" b="1" dirty="0">
                <a:latin typeface="+mn-lt"/>
              </a:rPr>
              <a:t>FlagW</a:t>
            </a:r>
            <a:r>
              <a:rPr lang="en-US" sz="3100" b="1" baseline="-25000" dirty="0">
                <a:latin typeface="+mn-lt"/>
              </a:rPr>
              <a:t>1:0 </a:t>
            </a:r>
            <a:r>
              <a:rPr lang="en-US" sz="3100" dirty="0">
                <a:latin typeface="+mn-lt"/>
              </a:rPr>
              <a:t>= 11 AND </a:t>
            </a:r>
            <a:r>
              <a:rPr lang="en-US" sz="3100" b="1" dirty="0" err="1">
                <a:solidFill>
                  <a:srgbClr val="0000FF"/>
                </a:solidFill>
                <a:latin typeface="+mn-lt"/>
              </a:rPr>
              <a:t>CondEx</a:t>
            </a:r>
            <a:r>
              <a:rPr lang="en-US" sz="31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3100" dirty="0">
                <a:latin typeface="+mn-lt"/>
              </a:rPr>
              <a:t>= 1 (unconditional) =&gt; </a:t>
            </a:r>
            <a:r>
              <a:rPr lang="en-US" sz="3100" b="1" dirty="0">
                <a:solidFill>
                  <a:srgbClr val="0000FF"/>
                </a:solidFill>
                <a:latin typeface="+mn-lt"/>
              </a:rPr>
              <a:t>FlagWrite</a:t>
            </a:r>
            <a:r>
              <a:rPr lang="en-US" sz="3100" b="1" baseline="-25000" dirty="0">
                <a:solidFill>
                  <a:srgbClr val="0000FF"/>
                </a:solidFill>
                <a:latin typeface="+mn-lt"/>
              </a:rPr>
              <a:t>1:0</a:t>
            </a:r>
            <a:r>
              <a:rPr lang="en-US" sz="31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3100" dirty="0">
                <a:latin typeface="+mn-lt"/>
              </a:rPr>
              <a:t>= 11 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Conditional Logic: Update (Set) </a:t>
            </a:r>
            <a:r>
              <a:rPr lang="en-US" dirty="0" smtClean="0"/>
              <a:t>Flags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15240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3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8784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8784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3290809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pic>
        <p:nvPicPr>
          <p:cNvPr id="250942" name="Picture 6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12" y="1921892"/>
            <a:ext cx="6664960" cy="5680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Oval 1"/>
          <p:cNvSpPr/>
          <p:nvPr/>
        </p:nvSpPr>
        <p:spPr>
          <a:xfrm>
            <a:off x="3684693" y="3159007"/>
            <a:ext cx="975360" cy="65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61013" y="3375755"/>
            <a:ext cx="650240" cy="94974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25120" y="2942261"/>
            <a:ext cx="2817707" cy="3470692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3100" b="1" dirty="0">
                <a:latin typeface="+mn-lt"/>
              </a:rPr>
              <a:t>Flags</a:t>
            </a:r>
            <a:r>
              <a:rPr lang="en-US" sz="3100" b="1" baseline="-25000" dirty="0">
                <a:latin typeface="+mn-lt"/>
              </a:rPr>
              <a:t>3:0</a:t>
            </a:r>
            <a:r>
              <a:rPr lang="en-US" sz="3100" dirty="0">
                <a:latin typeface="+mn-lt"/>
              </a:rPr>
              <a:t> = NZCV</a:t>
            </a:r>
          </a:p>
          <a:p>
            <a:endParaRPr lang="en-US" sz="3100" dirty="0">
              <a:latin typeface="+mn-lt"/>
            </a:endParaRPr>
          </a:p>
          <a:p>
            <a:pPr marL="487672" indent="-487672">
              <a:buFont typeface="Arial" charset="0"/>
              <a:buChar char="•"/>
            </a:pPr>
            <a:r>
              <a:rPr lang="en-US" sz="3100" dirty="0">
                <a:latin typeface="+mn-lt"/>
              </a:rPr>
              <a:t>Only </a:t>
            </a:r>
            <a:r>
              <a:rPr lang="en-US" sz="3100" b="1" dirty="0">
                <a:latin typeface="+mn-lt"/>
              </a:rPr>
              <a:t>Flags</a:t>
            </a:r>
            <a:r>
              <a:rPr lang="en-US" sz="3100" b="1" baseline="-25000" dirty="0">
                <a:latin typeface="+mn-lt"/>
              </a:rPr>
              <a:t>3:2</a:t>
            </a:r>
            <a:r>
              <a:rPr lang="en-US" sz="3100" dirty="0">
                <a:latin typeface="+mn-lt"/>
              </a:rPr>
              <a:t> updated</a:t>
            </a:r>
          </a:p>
          <a:p>
            <a:pPr marL="487672" indent="-487672">
              <a:buFont typeface="Arial" charset="0"/>
              <a:buChar char="•"/>
            </a:pPr>
            <a:r>
              <a:rPr lang="en-US" sz="3100" dirty="0">
                <a:latin typeface="+mn-lt"/>
              </a:rPr>
              <a:t>i.e., only </a:t>
            </a:r>
            <a:r>
              <a:rPr lang="en-US" sz="3100" b="1" dirty="0">
                <a:latin typeface="+mn-lt"/>
              </a:rPr>
              <a:t>NZ</a:t>
            </a:r>
            <a:r>
              <a:rPr lang="en-US" sz="3100" dirty="0">
                <a:latin typeface="+mn-lt"/>
              </a:rPr>
              <a:t> Flags updated</a:t>
            </a:r>
          </a:p>
        </p:txBody>
      </p:sp>
      <p:sp>
        <p:nvSpPr>
          <p:cNvPr id="12" name="Oval 11"/>
          <p:cNvSpPr/>
          <p:nvPr/>
        </p:nvSpPr>
        <p:spPr>
          <a:xfrm>
            <a:off x="3413760" y="5759967"/>
            <a:ext cx="1246293" cy="6502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43737" y="8017937"/>
            <a:ext cx="12144316" cy="1085423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3100" b="1" dirty="0">
                <a:solidFill>
                  <a:srgbClr val="0000FF"/>
                </a:solidFill>
                <a:latin typeface="+mn-lt"/>
              </a:rPr>
              <a:t>Example: </a:t>
            </a:r>
            <a:r>
              <a:rPr lang="en-US" sz="31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3100" dirty="0">
                <a:latin typeface="+mn-lt"/>
                <a:cs typeface="Courier New" panose="02070309020205020404" pitchFamily="49" charset="0"/>
              </a:rPr>
              <a:t>ANDS R7, R1, R3</a:t>
            </a:r>
          </a:p>
          <a:p>
            <a:r>
              <a:rPr lang="en-US" sz="3100" dirty="0">
                <a:latin typeface="+mn-lt"/>
              </a:rPr>
              <a:t>     </a:t>
            </a:r>
            <a:r>
              <a:rPr lang="en-US" sz="3100" b="1" dirty="0">
                <a:latin typeface="+mn-lt"/>
              </a:rPr>
              <a:t>FlagW</a:t>
            </a:r>
            <a:r>
              <a:rPr lang="en-US" sz="3100" b="1" baseline="-25000" dirty="0">
                <a:latin typeface="+mn-lt"/>
              </a:rPr>
              <a:t>1:0 </a:t>
            </a:r>
            <a:r>
              <a:rPr lang="en-US" sz="3100" dirty="0">
                <a:latin typeface="+mn-lt"/>
              </a:rPr>
              <a:t>= 10 AND </a:t>
            </a:r>
            <a:r>
              <a:rPr lang="en-US" sz="3100" b="1" dirty="0" err="1">
                <a:solidFill>
                  <a:srgbClr val="0000FF"/>
                </a:solidFill>
                <a:latin typeface="+mn-lt"/>
              </a:rPr>
              <a:t>CondEx</a:t>
            </a:r>
            <a:r>
              <a:rPr lang="en-US" sz="31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100" dirty="0">
                <a:latin typeface="+mn-lt"/>
              </a:rPr>
              <a:t>= 1 (unconditional) =&gt;</a:t>
            </a:r>
            <a:r>
              <a:rPr lang="en-US" sz="31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3100" b="1" dirty="0">
                <a:solidFill>
                  <a:srgbClr val="0000FF"/>
                </a:solidFill>
                <a:latin typeface="+mn-lt"/>
              </a:rPr>
              <a:t>FlagWrite</a:t>
            </a:r>
            <a:r>
              <a:rPr lang="en-US" sz="3100" b="1" baseline="-25000" dirty="0">
                <a:solidFill>
                  <a:srgbClr val="0000FF"/>
                </a:solidFill>
                <a:latin typeface="+mn-lt"/>
              </a:rPr>
              <a:t>1:0</a:t>
            </a:r>
            <a:r>
              <a:rPr lang="en-US" sz="31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3100" dirty="0">
                <a:latin typeface="+mn-lt"/>
              </a:rPr>
              <a:t>= 10 	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Conditional Logic: Update (Set) </a:t>
            </a:r>
            <a:r>
              <a:rPr lang="en-US" dirty="0" smtClean="0">
                <a:solidFill>
                  <a:srgbClr val="000000"/>
                </a:solidFill>
              </a:rPr>
              <a:t>Flags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4245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5360" y="1733973"/>
            <a:ext cx="11487573" cy="3467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  <a:buFontTx/>
              <a:buChar char="•"/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89892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8989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732762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0240" y="97791"/>
            <a:ext cx="11270827" cy="1094316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endParaRPr lang="en-US" sz="63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70088" name="Picture 10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19" y="2498601"/>
            <a:ext cx="12051115" cy="6396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Example: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0558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ARM Architectural State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PC</a:t>
            </a:r>
            <a:r>
              <a:rPr lang="en-US" dirty="0" smtClean="0"/>
              <a:t> </a:t>
            </a:r>
            <a:r>
              <a:rPr lang="en-US" dirty="0"/>
              <a:t>points to the current instruction. </a:t>
            </a:r>
            <a:endParaRPr lang="en-US" dirty="0" smtClean="0"/>
          </a:p>
          <a:p>
            <a:pPr lvl="1"/>
            <a:r>
              <a:rPr lang="en-US" dirty="0" smtClean="0"/>
              <a:t>Its </a:t>
            </a:r>
            <a:r>
              <a:rPr lang="en-US" dirty="0"/>
              <a:t>input,  </a:t>
            </a:r>
            <a:r>
              <a:rPr lang="en-US" dirty="0">
                <a:solidFill>
                  <a:srgbClr val="0000FF"/>
                </a:solidFill>
              </a:rPr>
              <a:t>PC′</a:t>
            </a:r>
            <a:r>
              <a:rPr lang="en-US" dirty="0" smtClean="0"/>
              <a:t>, indicates </a:t>
            </a:r>
            <a:r>
              <a:rPr lang="en-US" dirty="0"/>
              <a:t>the address of the next instruction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0000FF"/>
                </a:solidFill>
              </a:rPr>
              <a:t>instruction memory  </a:t>
            </a:r>
            <a:r>
              <a:rPr lang="en-US" dirty="0"/>
              <a:t>has a single read port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takes </a:t>
            </a:r>
            <a:r>
              <a:rPr lang="en-US" dirty="0"/>
              <a:t>a 32-</a:t>
            </a:r>
            <a:r>
              <a:rPr lang="en-US" dirty="0" smtClean="0"/>
              <a:t>bit instruction </a:t>
            </a:r>
            <a:r>
              <a:rPr lang="en-US" dirty="0"/>
              <a:t>address input,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>
                <a:solidFill>
                  <a:srgbClr val="0000FF"/>
                </a:solidFill>
              </a:rPr>
              <a:t> 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/>
              <a:t>reads </a:t>
            </a:r>
            <a:r>
              <a:rPr lang="en-US" dirty="0"/>
              <a:t>the 32-bit data (i.e., instruction</a:t>
            </a:r>
            <a:r>
              <a:rPr lang="en-US" dirty="0" smtClean="0"/>
              <a:t>) from </a:t>
            </a:r>
            <a:r>
              <a:rPr lang="en-US" dirty="0"/>
              <a:t>that address onto the read data output, </a:t>
            </a:r>
            <a:r>
              <a:rPr lang="en-US" i="1" dirty="0" smtClean="0">
                <a:solidFill>
                  <a:srgbClr val="0000FF"/>
                </a:solidFill>
              </a:rPr>
              <a:t>RD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0000FF"/>
                </a:solidFill>
              </a:rPr>
              <a:t>data </a:t>
            </a:r>
            <a:r>
              <a:rPr lang="en-US" b="1" dirty="0" smtClean="0">
                <a:solidFill>
                  <a:srgbClr val="0000FF"/>
                </a:solidFill>
              </a:rPr>
              <a:t>memory</a:t>
            </a:r>
            <a:r>
              <a:rPr lang="en-US" dirty="0" smtClean="0"/>
              <a:t> </a:t>
            </a:r>
            <a:r>
              <a:rPr lang="en-US" dirty="0"/>
              <a:t>has a single read/write port.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its write enable, </a:t>
            </a:r>
            <a:r>
              <a:rPr lang="en-US" i="1" dirty="0" smtClean="0">
                <a:solidFill>
                  <a:srgbClr val="0000FF"/>
                </a:solidFill>
              </a:rPr>
              <a:t>WE</a:t>
            </a:r>
            <a:r>
              <a:rPr lang="en-US" dirty="0" smtClean="0"/>
              <a:t>, is </a:t>
            </a:r>
            <a:r>
              <a:rPr lang="en-US" dirty="0"/>
              <a:t>asserted, then it writes data </a:t>
            </a:r>
            <a:r>
              <a:rPr lang="en-US" i="1" dirty="0">
                <a:solidFill>
                  <a:srgbClr val="0000FF"/>
                </a:solidFill>
              </a:rPr>
              <a:t>WD</a:t>
            </a:r>
            <a:r>
              <a:rPr lang="en-US" dirty="0"/>
              <a:t>  into address </a:t>
            </a:r>
            <a:r>
              <a:rPr lang="en-US" i="1" dirty="0" smtClean="0">
                <a:solidFill>
                  <a:srgbClr val="0000FF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/>
              <a:t>on the rising edge of </a:t>
            </a:r>
            <a:r>
              <a:rPr lang="en-US" dirty="0" smtClean="0"/>
              <a:t>the clock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its write enable is 0, then it reads address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 smtClean="0">
                <a:solidFill>
                  <a:srgbClr val="0000FF"/>
                </a:solidFill>
              </a:rPr>
              <a:t>A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onto </a:t>
            </a:r>
            <a:r>
              <a:rPr lang="en-US" i="1" dirty="0" smtClean="0">
                <a:solidFill>
                  <a:srgbClr val="0000FF"/>
                </a:solidFill>
              </a:rPr>
              <a:t>RD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6493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9091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732762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059093" y="1408853"/>
            <a:ext cx="8786159" cy="6068907"/>
            <a:chOff x="1066800" y="1066800"/>
            <a:chExt cx="6984999" cy="4824783"/>
          </a:xfrm>
        </p:grpSpPr>
        <p:pic>
          <p:nvPicPr>
            <p:cNvPr id="172138" name="Picture 10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1066800"/>
              <a:ext cx="6908799" cy="4824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066800" y="5486400"/>
              <a:ext cx="1828800" cy="4051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Extended Functionality: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CMP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0406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9091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732762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059093" y="1408853"/>
            <a:ext cx="8786159" cy="6068907"/>
            <a:chOff x="1066800" y="1066800"/>
            <a:chExt cx="6984999" cy="4824783"/>
          </a:xfrm>
        </p:grpSpPr>
        <p:pic>
          <p:nvPicPr>
            <p:cNvPr id="172138" name="Picture 10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1066800"/>
              <a:ext cx="6908799" cy="4824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1066800" y="5486400"/>
              <a:ext cx="1828800" cy="4051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359574" y="7477760"/>
            <a:ext cx="7261013" cy="97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>
              <a:spcBef>
                <a:spcPct val="20000"/>
              </a:spcBef>
            </a:pPr>
            <a:r>
              <a:rPr lang="en-US" sz="4600" b="1" dirty="0">
                <a:solidFill>
                  <a:srgbClr val="0000FF"/>
                </a:solidFill>
                <a:latin typeface="+mn-lt"/>
                <a:cs typeface="Arial" charset="0"/>
              </a:rPr>
              <a:t>No change to </a:t>
            </a:r>
            <a:r>
              <a:rPr lang="en-US" sz="4600" b="1" dirty="0" err="1">
                <a:solidFill>
                  <a:srgbClr val="0000FF"/>
                </a:solidFill>
                <a:latin typeface="+mn-lt"/>
                <a:cs typeface="Arial" charset="0"/>
              </a:rPr>
              <a:t>datapath</a:t>
            </a:r>
            <a:endParaRPr lang="en-US" sz="4600" b="1" dirty="0">
              <a:solidFill>
                <a:srgbClr val="0000FF"/>
              </a:solidFill>
              <a:latin typeface="+mn-lt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Extended Functionality: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CMP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304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9091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732762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pic>
        <p:nvPicPr>
          <p:cNvPr id="252985" name="Picture 5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32" y="2732762"/>
            <a:ext cx="12462933" cy="5931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Extended Functionality: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CMP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364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6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9091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2732762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graphicFrame>
        <p:nvGraphicFramePr>
          <p:cNvPr id="7" name="Group 6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32613582"/>
              </p:ext>
            </p:extLst>
          </p:nvPr>
        </p:nvGraphicFramePr>
        <p:xfrm>
          <a:off x="975360" y="2248446"/>
          <a:ext cx="11054084" cy="6822970"/>
        </p:xfrm>
        <a:graphic>
          <a:graphicData uri="http://schemas.openxmlformats.org/drawingml/2006/table">
            <a:tbl>
              <a:tblPr/>
              <a:tblGrid>
                <a:gridCol w="1502500"/>
                <a:gridCol w="1417446"/>
                <a:gridCol w="1372904"/>
                <a:gridCol w="1287854"/>
                <a:gridCol w="2361065"/>
                <a:gridCol w="1502497"/>
                <a:gridCol w="1609818"/>
              </a:tblGrid>
              <a:tr h="97536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ALUOp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Funct</a:t>
                      </a:r>
                      <a:r>
                        <a:rPr kumimoji="0" lang="en-US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4:1 </a:t>
                      </a: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6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cmd</a:t>
                      </a: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Funct</a:t>
                      </a:r>
                      <a:r>
                        <a:rPr kumimoji="0" lang="en-US" sz="2600" b="1" i="0" u="none" strike="noStrike" cap="none" normalizeH="0" baseline="-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Times New Roman" pitchFamily="18" charset="0"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(</a:t>
                      </a:r>
                      <a:r>
                        <a:rPr kumimoji="0" lang="en-US" sz="2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)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Type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ALUControl</a:t>
                      </a:r>
                      <a:r>
                        <a:rPr kumimoji="0" lang="en-US" sz="2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1:0</a:t>
                      </a:r>
                      <a:endParaRPr kumimoji="0" lang="en-US" sz="2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FlagW</a:t>
                      </a:r>
                      <a:r>
                        <a:rPr kumimoji="0" lang="en-US" sz="26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1:0</a:t>
                      </a:r>
                      <a:endParaRPr kumimoji="0" lang="en-US" sz="2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NoWrite</a:t>
                      </a:r>
                      <a:endParaRPr kumimoji="0" lang="en-US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84761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0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X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X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Not DP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761">
                <a:tc rowSpan="9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0100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ADD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761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11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761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0010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Times New Roman" pitchFamily="18" charset="0"/>
                        </a:rPr>
                        <a:t>SUB</a:t>
                      </a: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01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761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11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761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AND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761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761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1100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ORR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11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761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761">
                <a:tc vMerge="1"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1010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CMP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01</a:t>
                      </a:r>
                    </a:p>
                  </a:txBody>
                  <a:tcPr marL="130048" marR="130048" marT="65024" marB="65024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11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Extended Functionality: </a:t>
            </a:r>
            <a:r>
              <a:rPr lang="en-US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CMP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478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6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-396518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90917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732762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1412342"/>
              </p:ext>
            </p:extLst>
          </p:nvPr>
        </p:nvGraphicFramePr>
        <p:xfrm>
          <a:off x="1409491" y="7399722"/>
          <a:ext cx="9970345" cy="1879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9" name="Visio" r:id="rId7" imgW="5280754" imgH="937314" progId="Visio.Drawing.15">
                  <p:embed/>
                </p:oleObj>
              </mc:Choice>
              <mc:Fallback>
                <p:oleObj name="Visio" r:id="rId7" imgW="5280754" imgH="93731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9491" y="7399722"/>
                        <a:ext cx="9970345" cy="1879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5090" name="Picture 1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75" y="2197801"/>
            <a:ext cx="11704320" cy="5821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Extended Functionality: </a:t>
            </a:r>
            <a:r>
              <a:rPr lang="en-US" dirty="0">
                <a:solidFill>
                  <a:srgbClr val="000000"/>
                </a:solidFill>
                <a:cs typeface="Courier New" pitchFamily="49" charset="0"/>
              </a:rPr>
              <a:t>Shifted </a:t>
            </a:r>
            <a:r>
              <a:rPr lang="en-US" dirty="0" smtClean="0">
                <a:solidFill>
                  <a:srgbClr val="000000"/>
                </a:solidFill>
                <a:cs typeface="Courier New" pitchFamily="49" charset="0"/>
              </a:rPr>
              <a:t>Register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9347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Processor </a:t>
            </a:r>
            <a:r>
              <a:rPr lang="en-US" dirty="0" smtClean="0">
                <a:solidFill>
                  <a:srgbClr val="000000"/>
                </a:solidFill>
              </a:rPr>
              <a:t>Performance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35971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5000" b="1" dirty="0"/>
              <a:t>Program execution time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3400" b="1" dirty="0">
                <a:solidFill>
                  <a:srgbClr val="0000FF"/>
                </a:solidFill>
              </a:rPr>
              <a:t>Execution Time = (#instructions)(cycles/instruction)(seconds/cycle</a:t>
            </a:r>
            <a:r>
              <a:rPr lang="en-US" sz="3400" b="1" dirty="0" smtClean="0">
                <a:solidFill>
                  <a:srgbClr val="0000FF"/>
                </a:solidFill>
              </a:rPr>
              <a:t>)</a:t>
            </a:r>
          </a:p>
          <a:p>
            <a:pPr algn="ctr">
              <a:lnSpc>
                <a:spcPct val="90000"/>
              </a:lnSpc>
              <a:buNone/>
            </a:pPr>
            <a:r>
              <a:rPr lang="en-US" sz="5200" dirty="0">
                <a:solidFill>
                  <a:srgbClr val="FF0000"/>
                </a:solidFill>
              </a:rPr>
              <a:t># instructions x CPI x </a:t>
            </a:r>
            <a:r>
              <a:rPr lang="en-US" sz="5200" i="1" dirty="0" smtClean="0">
                <a:solidFill>
                  <a:srgbClr val="FF0000"/>
                </a:solidFill>
              </a:rPr>
              <a:t>T</a:t>
            </a:r>
            <a:r>
              <a:rPr lang="en-US" sz="5200" i="1" baseline="-25000" dirty="0" smtClean="0">
                <a:solidFill>
                  <a:srgbClr val="FF0000"/>
                </a:solidFill>
              </a:rPr>
              <a:t>C</a:t>
            </a:r>
            <a:endParaRPr lang="en-US" sz="5200" b="1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5000" b="1" dirty="0"/>
              <a:t>Definitions: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CPI: 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cycles per </a:t>
            </a:r>
            <a:r>
              <a:rPr lang="en-US" dirty="0" smtClean="0"/>
              <a:t>instruction (Cycles/instruction)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clock period: </a:t>
            </a:r>
            <a:r>
              <a:rPr lang="en-US" dirty="0" smtClean="0"/>
              <a:t>seconds/cycle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0000FF"/>
                </a:solidFill>
              </a:rPr>
              <a:t>IPC: 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instructions per </a:t>
            </a:r>
            <a:r>
              <a:rPr lang="en-US" dirty="0" smtClean="0"/>
              <a:t>cycle (instructions/cycle)</a:t>
            </a:r>
          </a:p>
          <a:p>
            <a:pPr>
              <a:lnSpc>
                <a:spcPct val="90000"/>
              </a:lnSpc>
            </a:pPr>
            <a:r>
              <a:rPr lang="en-US" sz="5000" b="1" dirty="0" smtClean="0"/>
              <a:t>Challenge is to satisfy constraints of: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Cost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Power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Performance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48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193988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615163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193989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432000" y="8477106"/>
            <a:ext cx="9320107" cy="758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600" b="1" i="1" dirty="0">
                <a:latin typeface="+mj-lt"/>
                <a:cs typeface="Arial" charset="0"/>
              </a:rPr>
              <a:t>T</a:t>
            </a:r>
            <a:r>
              <a:rPr lang="en-US" sz="4600" b="1" i="1" baseline="-25000" dirty="0">
                <a:latin typeface="+mj-lt"/>
                <a:cs typeface="Arial" charset="0"/>
              </a:rPr>
              <a:t>C</a:t>
            </a:r>
            <a:r>
              <a:rPr lang="en-US" sz="4600" b="1" dirty="0">
                <a:latin typeface="+mj-lt"/>
                <a:cs typeface="Arial" charset="0"/>
              </a:rPr>
              <a:t> limited by critical path (</a:t>
            </a:r>
            <a:r>
              <a:rPr lang="en-US" sz="4600" b="1" dirty="0">
                <a:latin typeface="Courier New" pitchFamily="49" charset="0"/>
                <a:cs typeface="Arial" charset="0"/>
              </a:rPr>
              <a:t>LDR</a:t>
            </a:r>
            <a:r>
              <a:rPr lang="en-US" sz="4600" b="1" dirty="0">
                <a:latin typeface="+mj-lt"/>
                <a:cs typeface="Arial" charset="0"/>
              </a:rPr>
              <a:t>)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2800" b="1" i="1" dirty="0">
                <a:latin typeface="Times New Roman" pitchFamily="18" charset="0"/>
                <a:cs typeface="Arial" charset="0"/>
              </a:rPr>
              <a:t>  	</a:t>
            </a:r>
            <a:endParaRPr lang="en-US" sz="2800" b="1" dirty="0">
              <a:latin typeface="Times New Roman" pitchFamily="18" charset="0"/>
              <a:cs typeface="Arial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87" y="2408199"/>
            <a:ext cx="11366400" cy="60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</a:t>
            </a:r>
            <a:r>
              <a:rPr lang="en-US" dirty="0" smtClean="0">
                <a:solidFill>
                  <a:srgbClr val="000000"/>
                </a:solidFill>
              </a:rPr>
              <a:t>Performance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3921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Single-Cycle Performance </a:t>
            </a:r>
            <a:r>
              <a:rPr lang="en-US" dirty="0" smtClean="0">
                <a:solidFill>
                  <a:srgbClr val="000000"/>
                </a:solidFill>
              </a:rPr>
              <a:t>Example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505286" name="Group 6"/>
          <p:cNvGraphicFramePr>
            <a:graphicFrameLocks noGrp="1"/>
          </p:cNvGraphicFramePr>
          <p:nvPr>
            <p:ph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3406063"/>
              </p:ext>
            </p:extLst>
          </p:nvPr>
        </p:nvGraphicFramePr>
        <p:xfrm>
          <a:off x="650875" y="2276475"/>
          <a:ext cx="11702771" cy="5294399"/>
        </p:xfrm>
        <a:graphic>
          <a:graphicData uri="http://schemas.openxmlformats.org/drawingml/2006/table">
            <a:tbl>
              <a:tblPr/>
              <a:tblGrid>
                <a:gridCol w="4281502"/>
                <a:gridCol w="3520346"/>
                <a:gridCol w="3900923"/>
              </a:tblGrid>
              <a:tr h="736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Element</a:t>
                      </a:r>
                    </a:p>
                  </a:txBody>
                  <a:tcPr marL="171260" marR="171260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Parameter</a:t>
                      </a:r>
                    </a:p>
                  </a:txBody>
                  <a:tcPr marL="171260" marR="171260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Delay (</a:t>
                      </a:r>
                      <a:r>
                        <a:rPr kumimoji="0" lang="en-US" sz="4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ps</a:t>
                      </a: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)</a:t>
                      </a:r>
                    </a:p>
                  </a:txBody>
                  <a:tcPr marL="171260" marR="171260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563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Register clock-to-Q</a:t>
                      </a:r>
                    </a:p>
                  </a:txBody>
                  <a:tcPr marL="171260" marR="171260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8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pcq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_PC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71260" marR="171260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40</a:t>
                      </a:r>
                    </a:p>
                  </a:txBody>
                  <a:tcPr marL="171260" marR="171260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Register setup</a:t>
                      </a:r>
                    </a:p>
                  </a:txBody>
                  <a:tcPr marL="171260" marR="171260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71260" marR="171260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50</a:t>
                      </a:r>
                    </a:p>
                  </a:txBody>
                  <a:tcPr marL="171260" marR="171260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Multiplexer</a:t>
                      </a:r>
                    </a:p>
                  </a:txBody>
                  <a:tcPr marL="171260" marR="171260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mux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71260" marR="171260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marL="171260" marR="171260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ALU</a:t>
                      </a:r>
                    </a:p>
                  </a:txBody>
                  <a:tcPr marL="171260" marR="171260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71260" marR="171260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120</a:t>
                      </a:r>
                    </a:p>
                  </a:txBody>
                  <a:tcPr marL="171260" marR="171260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Decoder</a:t>
                      </a:r>
                    </a:p>
                  </a:txBody>
                  <a:tcPr marL="171260" marR="171260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71260" marR="171260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70</a:t>
                      </a:r>
                    </a:p>
                  </a:txBody>
                  <a:tcPr marL="171260" marR="171260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Memory read</a:t>
                      </a:r>
                    </a:p>
                  </a:txBody>
                  <a:tcPr marL="171260" marR="171260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</a:t>
                      </a:r>
                    </a:p>
                  </a:txBody>
                  <a:tcPr marL="171260" marR="171260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marL="171260" marR="171260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Register file read</a:t>
                      </a:r>
                    </a:p>
                  </a:txBody>
                  <a:tcPr marL="171260" marR="171260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read</a:t>
                      </a:r>
                    </a:p>
                  </a:txBody>
                  <a:tcPr marL="171260" marR="171260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marL="171260" marR="171260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Register file setup</a:t>
                      </a:r>
                    </a:p>
                  </a:txBody>
                  <a:tcPr marL="171260" marR="171260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marL="171260" marR="171260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60</a:t>
                      </a:r>
                    </a:p>
                  </a:txBody>
                  <a:tcPr marL="171260" marR="171260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05282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50528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1615163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72926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50528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615163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505285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25600" y="7180979"/>
            <a:ext cx="10945707" cy="151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lvl="1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i="1" dirty="0">
                <a:latin typeface="+mn-lt"/>
                <a:cs typeface="Arial" charset="0"/>
              </a:rPr>
              <a:t>T</a:t>
            </a:r>
            <a:r>
              <a:rPr lang="en-US" sz="3400" i="1" baseline="-25000" dirty="0">
                <a:latin typeface="+mn-lt"/>
                <a:cs typeface="Arial" charset="0"/>
              </a:rPr>
              <a:t>c1</a:t>
            </a:r>
            <a:r>
              <a:rPr lang="en-US" sz="3400" dirty="0">
                <a:latin typeface="+mn-lt"/>
                <a:cs typeface="Arial" charset="0"/>
              </a:rPr>
              <a:t> = </a:t>
            </a:r>
            <a:r>
              <a:rPr lang="en-US" sz="3400" i="1" dirty="0" err="1">
                <a:latin typeface="+mn-lt"/>
                <a:cs typeface="Arial" charset="0"/>
              </a:rPr>
              <a:t>t</a:t>
            </a:r>
            <a:r>
              <a:rPr lang="en-US" sz="3400" i="1" baseline="-25000" dirty="0" err="1">
                <a:latin typeface="+mn-lt"/>
                <a:cs typeface="Arial" charset="0"/>
              </a:rPr>
              <a:t>pcq_PC</a:t>
            </a:r>
            <a:r>
              <a:rPr lang="en-US" sz="3400" dirty="0">
                <a:latin typeface="+mn-lt"/>
                <a:cs typeface="Arial" charset="0"/>
              </a:rPr>
              <a:t> + 2</a:t>
            </a:r>
            <a:r>
              <a:rPr lang="en-US" sz="3400" i="1" dirty="0">
                <a:latin typeface="+mn-lt"/>
                <a:cs typeface="Arial" charset="0"/>
              </a:rPr>
              <a:t>t</a:t>
            </a:r>
            <a:r>
              <a:rPr lang="en-US" sz="3400" baseline="-25000" dirty="0">
                <a:latin typeface="+mn-lt"/>
                <a:cs typeface="Arial" charset="0"/>
              </a:rPr>
              <a:t>mem</a:t>
            </a:r>
            <a:r>
              <a:rPr lang="en-US" sz="3400" dirty="0">
                <a:latin typeface="+mn-lt"/>
                <a:cs typeface="Arial" charset="0"/>
              </a:rPr>
              <a:t> + </a:t>
            </a:r>
            <a:r>
              <a:rPr lang="en-US" sz="3400" i="1" dirty="0" err="1">
                <a:latin typeface="+mn-lt"/>
                <a:cs typeface="Arial" charset="0"/>
              </a:rPr>
              <a:t>t</a:t>
            </a:r>
            <a:r>
              <a:rPr lang="en-US" sz="3400" i="1" baseline="-25000" dirty="0" err="1">
                <a:latin typeface="+mn-lt"/>
                <a:cs typeface="Arial" charset="0"/>
              </a:rPr>
              <a:t>dec</a:t>
            </a:r>
            <a:r>
              <a:rPr lang="en-US" sz="3400" baseline="-25000" dirty="0">
                <a:latin typeface="+mn-lt"/>
                <a:cs typeface="Arial" charset="0"/>
              </a:rPr>
              <a:t> </a:t>
            </a:r>
            <a:r>
              <a:rPr lang="en-US" sz="3400" dirty="0">
                <a:latin typeface="+mn-lt"/>
                <a:cs typeface="Arial" charset="0"/>
              </a:rPr>
              <a:t>+ </a:t>
            </a:r>
            <a:r>
              <a:rPr lang="en-US" sz="3400" i="1" dirty="0" err="1">
                <a:latin typeface="+mn-lt"/>
                <a:cs typeface="Arial" charset="0"/>
              </a:rPr>
              <a:t>t</a:t>
            </a:r>
            <a:r>
              <a:rPr lang="en-US" sz="3400" i="1" baseline="-25000" dirty="0" err="1">
                <a:latin typeface="+mn-lt"/>
                <a:cs typeface="Arial" charset="0"/>
              </a:rPr>
              <a:t>RF</a:t>
            </a:r>
            <a:r>
              <a:rPr lang="en-US" sz="3400" baseline="-25000" dirty="0" err="1">
                <a:latin typeface="+mn-lt"/>
                <a:cs typeface="Arial" charset="0"/>
              </a:rPr>
              <a:t>read</a:t>
            </a:r>
            <a:r>
              <a:rPr lang="en-US" sz="3400" dirty="0">
                <a:latin typeface="+mn-lt"/>
                <a:cs typeface="Arial" charset="0"/>
              </a:rPr>
              <a:t> + </a:t>
            </a:r>
            <a:r>
              <a:rPr lang="en-US" sz="3400" i="1" dirty="0" err="1">
                <a:latin typeface="+mn-lt"/>
                <a:cs typeface="Arial" charset="0"/>
              </a:rPr>
              <a:t>t</a:t>
            </a:r>
            <a:r>
              <a:rPr lang="en-US" sz="3400" baseline="-25000" dirty="0" err="1">
                <a:latin typeface="+mn-lt"/>
                <a:cs typeface="Arial" charset="0"/>
              </a:rPr>
              <a:t>ALU</a:t>
            </a:r>
            <a:r>
              <a:rPr lang="en-US" sz="3400" dirty="0">
                <a:latin typeface="+mn-lt"/>
                <a:cs typeface="Arial" charset="0"/>
              </a:rPr>
              <a:t> + 2</a:t>
            </a:r>
            <a:r>
              <a:rPr lang="en-US" sz="3400" i="1" dirty="0">
                <a:latin typeface="+mn-lt"/>
                <a:cs typeface="Arial" charset="0"/>
              </a:rPr>
              <a:t>t</a:t>
            </a:r>
            <a:r>
              <a:rPr lang="en-US" sz="3400" baseline="-25000" dirty="0">
                <a:latin typeface="+mn-lt"/>
                <a:cs typeface="Arial" charset="0"/>
              </a:rPr>
              <a:t>mux</a:t>
            </a:r>
            <a:r>
              <a:rPr lang="en-US" sz="3400" dirty="0">
                <a:latin typeface="+mn-lt"/>
                <a:cs typeface="Arial" charset="0"/>
              </a:rPr>
              <a:t> + </a:t>
            </a:r>
            <a:r>
              <a:rPr lang="en-US" sz="3400" i="1" dirty="0" err="1">
                <a:latin typeface="+mn-lt"/>
                <a:cs typeface="Arial" charset="0"/>
              </a:rPr>
              <a:t>t</a:t>
            </a:r>
            <a:r>
              <a:rPr lang="en-US" sz="3400" i="1" baseline="-25000" dirty="0" err="1">
                <a:latin typeface="+mn-lt"/>
                <a:cs typeface="Arial" charset="0"/>
              </a:rPr>
              <a:t>RF</a:t>
            </a:r>
            <a:r>
              <a:rPr lang="en-US" sz="3400" baseline="-25000" dirty="0" err="1">
                <a:latin typeface="+mn-lt"/>
                <a:cs typeface="Arial" charset="0"/>
              </a:rPr>
              <a:t>setup</a:t>
            </a:r>
            <a:endParaRPr lang="en-US" sz="3400" baseline="-25000" dirty="0">
              <a:latin typeface="+mn-lt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i="1" dirty="0">
                <a:latin typeface="+mn-lt"/>
                <a:cs typeface="Arial" charset="0"/>
              </a:rPr>
              <a:t>    </a:t>
            </a:r>
            <a:r>
              <a:rPr lang="en-US" sz="3400" dirty="0">
                <a:latin typeface="+mn-lt"/>
                <a:cs typeface="Arial" charset="0"/>
              </a:rPr>
              <a:t> = [50 + 2(200) + 70 + 100 + 120 + 2(25) + 60] </a:t>
            </a:r>
            <a:r>
              <a:rPr lang="en-US" sz="3400" dirty="0" err="1">
                <a:latin typeface="+mn-lt"/>
                <a:cs typeface="Arial" charset="0"/>
              </a:rPr>
              <a:t>ps</a:t>
            </a:r>
            <a:endParaRPr lang="en-US" sz="3400" dirty="0">
              <a:latin typeface="+mn-lt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3400" baseline="-25000" dirty="0">
                <a:latin typeface="+mn-lt"/>
                <a:cs typeface="Arial" charset="0"/>
              </a:rPr>
              <a:t> </a:t>
            </a:r>
            <a:r>
              <a:rPr lang="en-US" sz="3400" dirty="0">
                <a:latin typeface="+mn-lt"/>
                <a:cs typeface="Arial" charset="0"/>
              </a:rPr>
              <a:t>    = </a:t>
            </a:r>
            <a:r>
              <a:rPr lang="en-US" sz="3400" b="1" dirty="0">
                <a:latin typeface="+mn-lt"/>
                <a:cs typeface="Arial" charset="0"/>
              </a:rPr>
              <a:t>840 </a:t>
            </a:r>
            <a:r>
              <a:rPr lang="en-US" sz="3400" b="1" dirty="0" err="1">
                <a:latin typeface="+mn-lt"/>
                <a:cs typeface="Arial" charset="0"/>
              </a:rPr>
              <a:t>ps</a:t>
            </a:r>
            <a:endParaRPr lang="en-US" sz="3400" b="1" baseline="-25000" dirty="0">
              <a:latin typeface="+mn-lt"/>
              <a:cs typeface="Arial" charset="0"/>
            </a:endParaRP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3400" dirty="0">
              <a:latin typeface="+mn-lt"/>
              <a:cs typeface="Arial" charset="0"/>
            </a:endParaRPr>
          </a:p>
        </p:txBody>
      </p:sp>
      <p:graphicFrame>
        <p:nvGraphicFramePr>
          <p:cNvPr id="7" name="Group 6"/>
          <p:cNvGraphicFramePr>
            <a:graphicFrameLocks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803871445"/>
              </p:ext>
            </p:extLst>
          </p:nvPr>
        </p:nvGraphicFramePr>
        <p:xfrm>
          <a:off x="2059094" y="1889286"/>
          <a:ext cx="8886613" cy="5294399"/>
        </p:xfrm>
        <a:graphic>
          <a:graphicData uri="http://schemas.openxmlformats.org/drawingml/2006/table">
            <a:tbl>
              <a:tblPr/>
              <a:tblGrid>
                <a:gridCol w="3251200"/>
                <a:gridCol w="2673209"/>
                <a:gridCol w="2962204"/>
              </a:tblGrid>
              <a:tr h="7369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Element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Parameter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Delay (</a:t>
                      </a:r>
                      <a:r>
                        <a:rPr kumimoji="0" lang="en-US" sz="40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ps</a:t>
                      </a:r>
                      <a:r>
                        <a:rPr kumimoji="0" lang="en-US" sz="4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)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563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Register clock-to-Q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800" b="0" i="1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pcq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_PC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Register setup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Multiplexer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mux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25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ALU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ALU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Decoder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8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</a:t>
                      </a:r>
                      <a:endParaRPr kumimoji="0" lang="en-US" sz="28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70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5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Memory read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mem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200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57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Register file read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read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7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Register file setup</a:t>
                      </a:r>
                    </a:p>
                  </a:txBody>
                  <a:tcPr marL="130048" marR="130048" marT="65024" marB="650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</a:t>
                      </a:r>
                      <a:r>
                        <a:rPr kumimoji="0" lang="en-US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RF</a:t>
                      </a:r>
                      <a:r>
                        <a:rPr kumimoji="0" lang="en-US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setup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60</a:t>
                      </a:r>
                    </a:p>
                  </a:txBody>
                  <a:tcPr marL="130048" marR="130048" marT="65024" marB="650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Performance </a:t>
            </a:r>
            <a:r>
              <a:rPr lang="en-US" dirty="0" smtClean="0">
                <a:solidFill>
                  <a:srgbClr val="000000"/>
                </a:solidFill>
              </a:rPr>
              <a:t>Example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264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1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58614" y="1517227"/>
            <a:ext cx="11487573" cy="736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endParaRPr lang="en-US" sz="4600">
              <a:latin typeface="Times New Roman" pitchFamily="18" charset="0"/>
              <a:cs typeface="Arial" charset="0"/>
            </a:endParaRPr>
          </a:p>
        </p:txBody>
      </p:sp>
      <p:sp>
        <p:nvSpPr>
          <p:cNvPr id="1499140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1615163"/>
            <a:ext cx="262632" cy="793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0046" tIns="65023" rIns="130046" bIns="65023" anchor="ctr">
            <a:spAutoFit/>
          </a:bodyPr>
          <a:lstStyle/>
          <a:p>
            <a:endParaRPr lang="en-US"/>
          </a:p>
        </p:txBody>
      </p:sp>
      <p:sp>
        <p:nvSpPr>
          <p:cNvPr id="1499141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8614" y="2391094"/>
            <a:ext cx="11270827" cy="6827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n-US" sz="4600" dirty="0">
                <a:latin typeface="+mj-lt"/>
                <a:cs typeface="Arial" charset="0"/>
              </a:rPr>
              <a:t>Program with 100 billion instructions:</a:t>
            </a:r>
          </a:p>
          <a:p>
            <a:pPr>
              <a:lnSpc>
                <a:spcPct val="90000"/>
              </a:lnSpc>
              <a:spcBef>
                <a:spcPct val="20000"/>
              </a:spcBef>
            </a:pPr>
            <a:endParaRPr lang="en-US" sz="4600" i="1" dirty="0">
              <a:latin typeface="Times New Roman" pitchFamily="18" charset="0"/>
              <a:cs typeface="Arial" charset="0"/>
            </a:endParaRPr>
          </a:p>
          <a:p>
            <a:pPr marL="487672" indent="-487672">
              <a:spcBef>
                <a:spcPct val="20000"/>
              </a:spcBef>
            </a:pPr>
            <a:r>
              <a:rPr lang="en-US" sz="4600" b="1" dirty="0">
                <a:latin typeface="+mj-lt"/>
                <a:cs typeface="Arial" charset="0"/>
              </a:rPr>
              <a:t>Execution Time</a:t>
            </a:r>
            <a:r>
              <a:rPr lang="en-US" sz="4600" dirty="0">
                <a:latin typeface="+mj-lt"/>
                <a:cs typeface="Arial" charset="0"/>
              </a:rPr>
              <a:t> = # instructions x CPI x </a:t>
            </a:r>
            <a:r>
              <a:rPr lang="en-US" sz="4600" i="1" dirty="0">
                <a:latin typeface="+mj-lt"/>
                <a:cs typeface="Arial" charset="0"/>
              </a:rPr>
              <a:t>T</a:t>
            </a:r>
            <a:r>
              <a:rPr lang="en-US" sz="4600" i="1" baseline="-25000" dirty="0">
                <a:latin typeface="+mj-lt"/>
                <a:cs typeface="Arial" charset="0"/>
              </a:rPr>
              <a:t>C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4600" i="1" dirty="0">
                <a:latin typeface="+mj-lt"/>
                <a:cs typeface="Arial" charset="0"/>
              </a:rPr>
              <a:t>		                   </a:t>
            </a:r>
            <a:r>
              <a:rPr lang="en-US" sz="4600" dirty="0">
                <a:latin typeface="+mj-lt"/>
                <a:cs typeface="Arial" charset="0"/>
              </a:rPr>
              <a:t>= (100 </a:t>
            </a:r>
            <a:r>
              <a:rPr lang="en-US" sz="4600" dirty="0">
                <a:latin typeface="+mj-lt"/>
                <a:cs typeface="Times New Roman" pitchFamily="18" charset="0"/>
              </a:rPr>
              <a:t>× 10</a:t>
            </a:r>
            <a:r>
              <a:rPr lang="en-US" sz="4600" baseline="30000" dirty="0">
                <a:latin typeface="+mj-lt"/>
                <a:cs typeface="Times New Roman" pitchFamily="18" charset="0"/>
              </a:rPr>
              <a:t>9</a:t>
            </a:r>
            <a:r>
              <a:rPr lang="en-US" sz="4600" dirty="0">
                <a:latin typeface="+mj-lt"/>
                <a:cs typeface="Arial" charset="0"/>
              </a:rPr>
              <a:t>)(1)(840  </a:t>
            </a:r>
            <a:r>
              <a:rPr lang="en-US" sz="4600" dirty="0">
                <a:latin typeface="+mj-lt"/>
                <a:cs typeface="Times New Roman" pitchFamily="18" charset="0"/>
              </a:rPr>
              <a:t>× 10</a:t>
            </a:r>
            <a:r>
              <a:rPr lang="en-US" sz="4600" baseline="30000" dirty="0">
                <a:latin typeface="+mj-lt"/>
                <a:cs typeface="Times New Roman" pitchFamily="18" charset="0"/>
              </a:rPr>
              <a:t>-12 </a:t>
            </a:r>
            <a:r>
              <a:rPr lang="en-US" sz="4600" dirty="0">
                <a:latin typeface="+mj-lt"/>
                <a:cs typeface="Arial" charset="0"/>
              </a:rPr>
              <a:t>s)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r>
              <a:rPr lang="en-US" sz="4600" dirty="0">
                <a:latin typeface="+mj-lt"/>
                <a:cs typeface="Arial" charset="0"/>
              </a:rPr>
              <a:t>		                   = </a:t>
            </a:r>
            <a:r>
              <a:rPr lang="en-US" sz="4600" b="1" dirty="0">
                <a:latin typeface="+mj-lt"/>
                <a:cs typeface="Arial" charset="0"/>
              </a:rPr>
              <a:t>84 seconds</a:t>
            </a:r>
            <a:r>
              <a:rPr lang="en-US" sz="4600" b="1" i="1" dirty="0">
                <a:latin typeface="Times New Roman" pitchFamily="18" charset="0"/>
                <a:cs typeface="Arial" charset="0"/>
              </a:rPr>
              <a:t>	</a:t>
            </a:r>
          </a:p>
          <a:p>
            <a:pPr marL="487672" indent="-487672">
              <a:lnSpc>
                <a:spcPct val="90000"/>
              </a:lnSpc>
              <a:spcBef>
                <a:spcPct val="20000"/>
              </a:spcBef>
            </a:pPr>
            <a:endParaRPr lang="en-US" sz="46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Single-Cycle Performance </a:t>
            </a:r>
            <a:r>
              <a:rPr lang="en-US" dirty="0" smtClean="0">
                <a:solidFill>
                  <a:srgbClr val="000000"/>
                </a:solidFill>
              </a:rPr>
              <a:t>Example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9499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ARM Processor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68387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Consider </a:t>
            </a:r>
            <a:r>
              <a:rPr lang="en-US" b="1" dirty="0" smtClean="0">
                <a:solidFill>
                  <a:srgbClr val="0000FF"/>
                </a:solidFill>
              </a:rPr>
              <a:t>subset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/>
              <a:t>of </a:t>
            </a:r>
            <a:r>
              <a:rPr lang="en-US" dirty="0" smtClean="0"/>
              <a:t>ARM instructions</a:t>
            </a:r>
            <a:r>
              <a:rPr 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3700" b="1" dirty="0"/>
              <a:t>Data-processing instructions: </a:t>
            </a:r>
          </a:p>
          <a:p>
            <a:pPr lvl="2">
              <a:lnSpc>
                <a:spcPct val="90000"/>
              </a:lnSpc>
            </a:pPr>
            <a:r>
              <a:rPr lang="en-US" sz="3100" b="1" dirty="0">
                <a:solidFill>
                  <a:srgbClr val="0000FF"/>
                </a:solidFill>
                <a:latin typeface="Courier New" pitchFamily="49" charset="0"/>
              </a:rPr>
              <a:t>ADD</a:t>
            </a:r>
            <a:r>
              <a:rPr lang="en-US" sz="3100" b="1" dirty="0">
                <a:solidFill>
                  <a:srgbClr val="0000FF"/>
                </a:solidFill>
              </a:rPr>
              <a:t>, </a:t>
            </a:r>
            <a:r>
              <a:rPr lang="en-US" sz="3100" b="1" dirty="0">
                <a:solidFill>
                  <a:srgbClr val="0000FF"/>
                </a:solidFill>
                <a:latin typeface="Courier New" pitchFamily="49" charset="0"/>
              </a:rPr>
              <a:t>SUB</a:t>
            </a:r>
            <a:r>
              <a:rPr lang="en-US" sz="3100" b="1" dirty="0">
                <a:solidFill>
                  <a:srgbClr val="0000FF"/>
                </a:solidFill>
              </a:rPr>
              <a:t>, </a:t>
            </a:r>
            <a:r>
              <a:rPr lang="en-US" sz="3100" b="1" dirty="0">
                <a:solidFill>
                  <a:srgbClr val="0000FF"/>
                </a:solidFill>
                <a:latin typeface="Courier New" pitchFamily="49" charset="0"/>
              </a:rPr>
              <a:t>AND</a:t>
            </a:r>
            <a:r>
              <a:rPr lang="en-US" sz="3100" b="1" dirty="0">
                <a:solidFill>
                  <a:srgbClr val="0000FF"/>
                </a:solidFill>
              </a:rPr>
              <a:t>, </a:t>
            </a:r>
            <a:r>
              <a:rPr lang="en-US" sz="3100" b="1" dirty="0">
                <a:solidFill>
                  <a:srgbClr val="0000FF"/>
                </a:solidFill>
                <a:latin typeface="Courier New" pitchFamily="49" charset="0"/>
              </a:rPr>
              <a:t>ORR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with register and immediate Src2, but </a:t>
            </a:r>
            <a:r>
              <a:rPr lang="en-US" b="1" dirty="0"/>
              <a:t>no shifts</a:t>
            </a:r>
            <a:r>
              <a:rPr lang="en-US" sz="3100" b="1" dirty="0">
                <a:latin typeface="Courier New" pitchFamily="49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3700" b="1" dirty="0"/>
              <a:t>Memory instructions: </a:t>
            </a:r>
          </a:p>
          <a:p>
            <a:pPr lvl="2">
              <a:lnSpc>
                <a:spcPct val="90000"/>
              </a:lnSpc>
            </a:pPr>
            <a:r>
              <a:rPr lang="en-US" sz="3100" b="1" dirty="0">
                <a:solidFill>
                  <a:srgbClr val="0000FF"/>
                </a:solidFill>
                <a:latin typeface="Courier New" pitchFamily="49" charset="0"/>
              </a:rPr>
              <a:t>LDR</a:t>
            </a:r>
            <a:r>
              <a:rPr lang="en-US" sz="3100" b="1" dirty="0">
                <a:solidFill>
                  <a:srgbClr val="0000FF"/>
                </a:solidFill>
              </a:rPr>
              <a:t>, </a:t>
            </a:r>
            <a:r>
              <a:rPr lang="en-US" sz="3100" b="1" dirty="0">
                <a:solidFill>
                  <a:srgbClr val="0000FF"/>
                </a:solidFill>
                <a:latin typeface="Courier New" pitchFamily="49" charset="0"/>
              </a:rPr>
              <a:t>STR</a:t>
            </a:r>
          </a:p>
          <a:p>
            <a:pPr lvl="2">
              <a:lnSpc>
                <a:spcPct val="90000"/>
              </a:lnSpc>
            </a:pPr>
            <a:r>
              <a:rPr lang="en-US" sz="3100" dirty="0">
                <a:latin typeface="+mj-lt"/>
                <a:cs typeface="Times New Roman" panose="02020603050405020304" pitchFamily="18" charset="0"/>
              </a:rPr>
              <a:t>with </a:t>
            </a:r>
            <a:r>
              <a:rPr lang="en-US" sz="3100" b="1" dirty="0">
                <a:latin typeface="+mj-lt"/>
                <a:cs typeface="Times New Roman" panose="02020603050405020304" pitchFamily="18" charset="0"/>
              </a:rPr>
              <a:t>positive immediate offset</a:t>
            </a:r>
          </a:p>
          <a:p>
            <a:pPr lvl="1">
              <a:lnSpc>
                <a:spcPct val="90000"/>
              </a:lnSpc>
            </a:pPr>
            <a:r>
              <a:rPr lang="en-US" sz="3700" b="1" dirty="0"/>
              <a:t>Branch instructions: </a:t>
            </a:r>
          </a:p>
          <a:p>
            <a:pPr lvl="2">
              <a:lnSpc>
                <a:spcPct val="90000"/>
              </a:lnSpc>
            </a:pPr>
            <a:r>
              <a:rPr lang="en-US" sz="3100" b="1" dirty="0">
                <a:solidFill>
                  <a:srgbClr val="0000FF"/>
                </a:solidFill>
                <a:latin typeface="Courier New" pitchFamily="49" charset="0"/>
              </a:rPr>
              <a:t>B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9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Multicycle</a:t>
            </a:r>
            <a:r>
              <a:rPr lang="en-US" dirty="0">
                <a:solidFill>
                  <a:srgbClr val="000000"/>
                </a:solidFill>
              </a:rPr>
              <a:t> ARM </a:t>
            </a:r>
            <a:r>
              <a:rPr lang="en-US" dirty="0" smtClean="0">
                <a:solidFill>
                  <a:srgbClr val="000000"/>
                </a:solidFill>
              </a:rPr>
              <a:t>Processor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14819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Single-cycle:</a:t>
            </a:r>
            <a:endParaRPr lang="en-US" b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3700" dirty="0"/>
              <a:t>+ simple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3700" dirty="0"/>
              <a:t>cycle time limited by longest instruction (</a:t>
            </a:r>
            <a:r>
              <a:rPr lang="en-US" sz="3700" dirty="0">
                <a:latin typeface="Courier New" pitchFamily="49" charset="0"/>
              </a:rPr>
              <a:t>LDR</a:t>
            </a:r>
            <a:r>
              <a:rPr lang="en-US" sz="3700" dirty="0"/>
              <a:t>)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3700" dirty="0"/>
              <a:t>separate memories for instruction and data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3700" dirty="0"/>
              <a:t>3 adders/ALUs</a:t>
            </a:r>
          </a:p>
          <a:p>
            <a:pPr>
              <a:lnSpc>
                <a:spcPct val="90000"/>
              </a:lnSpc>
            </a:pPr>
            <a:r>
              <a:rPr lang="en-US" b="1" dirty="0" err="1" smtClean="0">
                <a:solidFill>
                  <a:srgbClr val="0000FF"/>
                </a:solidFill>
              </a:rPr>
              <a:t>Multicycle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processor addresses these issues by breaking instruction into shorter steps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shorter instructions take fewer steps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can re-use hardware</a:t>
            </a:r>
          </a:p>
          <a:p>
            <a:pPr lvl="1">
              <a:lnSpc>
                <a:spcPct val="90000"/>
              </a:lnSpc>
              <a:buFont typeface="Courier New" panose="02070309020205020404" pitchFamily="49" charset="0"/>
              <a:buChar char="o"/>
            </a:pPr>
            <a:r>
              <a:rPr lang="en-US" dirty="0" smtClean="0"/>
              <a:t>cycle time is faster</a:t>
            </a:r>
            <a:endParaRPr lang="en-US" dirty="0"/>
          </a:p>
          <a:p>
            <a:pPr lvl="1">
              <a:lnSpc>
                <a:spcPct val="90000"/>
              </a:lnSpc>
              <a:buFontTx/>
              <a:buNone/>
            </a:pP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7375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00"/>
                </a:solidFill>
              </a:rPr>
              <a:t>Multicycle</a:t>
            </a:r>
            <a:r>
              <a:rPr lang="en-US" dirty="0">
                <a:solidFill>
                  <a:srgbClr val="000000"/>
                </a:solidFill>
              </a:rPr>
              <a:t> ARM </a:t>
            </a:r>
            <a:r>
              <a:rPr lang="en-US" dirty="0" smtClean="0">
                <a:solidFill>
                  <a:srgbClr val="000000"/>
                </a:solidFill>
              </a:rPr>
              <a:t>Processor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14819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/>
              <a:t>Single-cycle:</a:t>
            </a:r>
            <a:endParaRPr lang="en-US" b="1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3700" dirty="0"/>
              <a:t>+ simple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3700" dirty="0"/>
              <a:t>cycle time limited by longest instruction (</a:t>
            </a:r>
            <a:r>
              <a:rPr lang="en-US" sz="3700" dirty="0">
                <a:latin typeface="Courier New" pitchFamily="49" charset="0"/>
              </a:rPr>
              <a:t>LDR</a:t>
            </a:r>
            <a:r>
              <a:rPr lang="en-US" sz="3700" dirty="0"/>
              <a:t>)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3700" dirty="0"/>
              <a:t>separate memories for instruction and data</a:t>
            </a:r>
          </a:p>
          <a:p>
            <a:pPr lvl="1">
              <a:lnSpc>
                <a:spcPct val="90000"/>
              </a:lnSpc>
              <a:buFontTx/>
              <a:buChar char="-"/>
            </a:pPr>
            <a:r>
              <a:rPr lang="en-US" sz="3700" dirty="0"/>
              <a:t>3 adders/ALUs</a:t>
            </a:r>
          </a:p>
          <a:p>
            <a:pPr>
              <a:lnSpc>
                <a:spcPct val="90000"/>
              </a:lnSpc>
            </a:pPr>
            <a:r>
              <a:rPr lang="en-US" b="1" dirty="0" err="1" smtClean="0">
                <a:solidFill>
                  <a:srgbClr val="0000FF"/>
                </a:solidFill>
              </a:rPr>
              <a:t>Multicycle</a:t>
            </a:r>
            <a:r>
              <a:rPr lang="en-US" b="1" dirty="0" smtClean="0">
                <a:solidFill>
                  <a:srgbClr val="0000FF"/>
                </a:solidFill>
              </a:rPr>
              <a:t>:</a:t>
            </a:r>
            <a:endParaRPr lang="en-US" b="1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3700" dirty="0"/>
              <a:t>+ higher clock speed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3700" dirty="0"/>
              <a:t>+ simpler instructions run faster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3700" dirty="0"/>
              <a:t>+ reuse expensive hardware on multiple cycles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3700" dirty="0"/>
              <a:t>-  sequencing overhead paid many times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029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4400" b="1" dirty="0"/>
              <a:t>Chapter 7</a:t>
            </a:r>
            <a:r>
              <a:rPr lang="en-US" sz="4400" b="1" dirty="0" smtClean="0"/>
              <a:t> </a:t>
            </a:r>
          </a:p>
          <a:p>
            <a:pPr lvl="1"/>
            <a:r>
              <a:rPr lang="en-US" sz="4000" b="1" dirty="0" smtClean="0"/>
              <a:t> Sections 7.1, 7.2 and 7.3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62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16" y="4037017"/>
            <a:ext cx="2859121" cy="35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11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ARM </a:t>
            </a:r>
            <a:r>
              <a:rPr lang="en-US" dirty="0" smtClean="0">
                <a:solidFill>
                  <a:srgbClr val="000000"/>
                </a:solidFill>
              </a:rPr>
              <a:t>Processor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1955" name="Rectangle 3"/>
          <p:cNvSpPr>
            <a:spLocks noGrp="1" noChangeArrowheads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Example:</a:t>
            </a:r>
            <a:r>
              <a:rPr lang="en-US" b="1" dirty="0" smtClean="0">
                <a:solidFill>
                  <a:srgbClr val="0070C0"/>
                </a:solidFill>
              </a:rPr>
              <a:t>  	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LDR R1, [R2, #5]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    			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LDR Rd, [Rn, imm12]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28" y="5182102"/>
            <a:ext cx="12205547" cy="2316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829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</a:t>
            </a:r>
            <a:r>
              <a:rPr lang="en-US" dirty="0" err="1">
                <a:solidFill>
                  <a:srgbClr val="000000"/>
                </a:solidFill>
              </a:rPr>
              <a:t>Datapath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LDR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fetch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1379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 smtClean="0">
                <a:solidFill>
                  <a:srgbClr val="0000FF"/>
                </a:solidFill>
              </a:rPr>
              <a:t>STEP </a:t>
            </a:r>
            <a:r>
              <a:rPr lang="en-US" b="1" dirty="0">
                <a:solidFill>
                  <a:srgbClr val="0000FF"/>
                </a:solidFill>
              </a:rPr>
              <a:t>1: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Fetch instruction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031957"/>
              </p:ext>
            </p:extLst>
          </p:nvPr>
        </p:nvGraphicFramePr>
        <p:xfrm>
          <a:off x="1300481" y="2926080"/>
          <a:ext cx="10587558" cy="249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25" name="Visio" r:id="rId6" imgW="4248049" imgH="1000057" progId="Visio.Drawing.15">
                  <p:embed/>
                </p:oleObj>
              </mc:Choice>
              <mc:Fallback>
                <p:oleObj name="Visio" r:id="rId6" imgW="4248049" imgH="100005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00481" y="2926080"/>
                        <a:ext cx="10587558" cy="2492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509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Single-Cycle </a:t>
            </a:r>
            <a:r>
              <a:rPr lang="en-US" dirty="0" err="1">
                <a:solidFill>
                  <a:srgbClr val="000000"/>
                </a:solidFill>
              </a:rPr>
              <a:t>Datapath</a:t>
            </a:r>
            <a:r>
              <a:rPr lang="en-US" dirty="0">
                <a:solidFill>
                  <a:srgbClr val="000000"/>
                </a:solidFill>
              </a:rPr>
              <a:t>: 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LDR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Reg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Read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7248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STEP 2: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Read source operands from </a:t>
            </a:r>
            <a:r>
              <a:rPr lang="en-US" dirty="0" smtClean="0">
                <a:solidFill>
                  <a:srgbClr val="0000FF"/>
                </a:solidFill>
              </a:rPr>
              <a:t>Register File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114801"/>
              </p:ext>
            </p:extLst>
          </p:nvPr>
        </p:nvGraphicFramePr>
        <p:xfrm>
          <a:off x="1083733" y="2817707"/>
          <a:ext cx="11035369" cy="259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49" name="Visio" r:id="rId6" imgW="4248049" imgH="1000057" progId="Visio.Drawing.15">
                  <p:embed/>
                </p:oleObj>
              </mc:Choice>
              <mc:Fallback>
                <p:oleObj name="Visio" r:id="rId6" imgW="4248049" imgH="1000057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83733" y="2817707"/>
                        <a:ext cx="11035369" cy="2598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361" y="6373287"/>
            <a:ext cx="9245599" cy="175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359574" y="7988226"/>
            <a:ext cx="6549992" cy="737892"/>
          </a:xfrm>
          <a:prstGeom prst="rect">
            <a:avLst/>
          </a:prstGeom>
        </p:spPr>
        <p:txBody>
          <a:bodyPr wrap="none" lIns="130046" tIns="65023" rIns="130046" bIns="65023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LDR Rd, [Rn, imm12]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8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inan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3759</TotalTime>
  <Words>2110</Words>
  <Application>Microsoft Macintosh PowerPoint</Application>
  <PresentationFormat>Custom</PresentationFormat>
  <Paragraphs>717</Paragraphs>
  <Slides>62</Slides>
  <Notes>56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4" baseType="lpstr">
      <vt:lpstr>SinanMain</vt:lpstr>
      <vt:lpstr>Visio</vt:lpstr>
      <vt:lpstr>Microarchitecture</vt:lpstr>
      <vt:lpstr>Introduction</vt:lpstr>
      <vt:lpstr>Single-Cycle Processor</vt:lpstr>
      <vt:lpstr>ARM Architectural State Elements</vt:lpstr>
      <vt:lpstr>ARM Architectural State Elements</vt:lpstr>
      <vt:lpstr>ARM Processor</vt:lpstr>
      <vt:lpstr>Single-Cycle ARM Processor</vt:lpstr>
      <vt:lpstr>Single-Cycle Datapath: LDR fetch</vt:lpstr>
      <vt:lpstr>Single-Cycle Datapath: LDR Reg Read</vt:lpstr>
      <vt:lpstr>Single-Cycle Datapath: LDR Immed.</vt:lpstr>
      <vt:lpstr>Single-Cycle Datapath: LDR Address</vt:lpstr>
      <vt:lpstr>Single-Cycle Datapath: LDR Mem Read</vt:lpstr>
      <vt:lpstr>Single-Cycle Datapath: PC Increment</vt:lpstr>
      <vt:lpstr>Single-Cycle Datapath: Access to PC</vt:lpstr>
      <vt:lpstr>Single-Cycle Datapath: STR</vt:lpstr>
      <vt:lpstr>Single-Cycle Datapath: Data-processing</vt:lpstr>
      <vt:lpstr>Single-Cycle Datapath: Data-processing</vt:lpstr>
      <vt:lpstr>Single-Cycle Datapath: Data-processing</vt:lpstr>
      <vt:lpstr>Single-Cycle Datapath: Data-processing</vt:lpstr>
      <vt:lpstr>Single-Cycle Datapath: B</vt:lpstr>
      <vt:lpstr>Single-Cycle Datapath: ExtImm</vt:lpstr>
      <vt:lpstr>Single-Cycle ARM Processor</vt:lpstr>
      <vt:lpstr>Single-Cycle Control</vt:lpstr>
      <vt:lpstr>Single-Cycle Control</vt:lpstr>
      <vt:lpstr>Single-Cycle Control</vt:lpstr>
      <vt:lpstr>Single-Cycle Control: Decoder</vt:lpstr>
      <vt:lpstr>Single-Cycle Control: Decoder</vt:lpstr>
      <vt:lpstr>Single-Cycle Control: Decoder</vt:lpstr>
      <vt:lpstr>Control Unit: Main Decoder</vt:lpstr>
      <vt:lpstr>Single-Cycle Control: Decoder</vt:lpstr>
      <vt:lpstr>Review: ALU</vt:lpstr>
      <vt:lpstr>Review: ALU</vt:lpstr>
      <vt:lpstr>Control Unit: ALU Decoder</vt:lpstr>
      <vt:lpstr>Single-Cycle Control: Decoder</vt:lpstr>
      <vt:lpstr>Single-Cycle Control: PC Logic</vt:lpstr>
      <vt:lpstr>Single-Cycle Control: Cond. Logic</vt:lpstr>
      <vt:lpstr>Conditional Logic</vt:lpstr>
      <vt:lpstr>Conditional Logic</vt:lpstr>
      <vt:lpstr>Conditional Logic: Conditional Execution</vt:lpstr>
      <vt:lpstr>Conditional Logic: Conditional Execution</vt:lpstr>
      <vt:lpstr>Conditional Logic: Conditional Execution</vt:lpstr>
      <vt:lpstr>Conditional Logic: Conditional Execution</vt:lpstr>
      <vt:lpstr>Conditional Logic</vt:lpstr>
      <vt:lpstr>Conditional Logic: Update (Set) Flags</vt:lpstr>
      <vt:lpstr>Conditional Logic: Update (Set) Flags</vt:lpstr>
      <vt:lpstr>Review: ALU Decoder</vt:lpstr>
      <vt:lpstr>Conditional Logic: Update (Set) Flags</vt:lpstr>
      <vt:lpstr>Conditional Logic: Update (Set) Flags</vt:lpstr>
      <vt:lpstr>Example: ORR</vt:lpstr>
      <vt:lpstr>Extended Functionality: CMP</vt:lpstr>
      <vt:lpstr>Extended Functionality: CMP</vt:lpstr>
      <vt:lpstr>Extended Functionality: CMP</vt:lpstr>
      <vt:lpstr>Extended Functionality: CMP</vt:lpstr>
      <vt:lpstr>Extended Functionality: Shifted Register</vt:lpstr>
      <vt:lpstr>Processor Performance</vt:lpstr>
      <vt:lpstr>Single-Cycle Performance</vt:lpstr>
      <vt:lpstr>Single-Cycle Performance Example</vt:lpstr>
      <vt:lpstr>Single-Cycle Performance Example</vt:lpstr>
      <vt:lpstr>Single-Cycle Performance Example</vt:lpstr>
      <vt:lpstr>Multicycle ARM Processor</vt:lpstr>
      <vt:lpstr>Multicycle ARM Processor</vt:lpstr>
      <vt:lpstr>Reading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Kasim Sinan YILDIRIM</dc:creator>
  <cp:lastModifiedBy>Kasim Sinan YILDIRIM</cp:lastModifiedBy>
  <cp:revision>159</cp:revision>
  <dcterms:created xsi:type="dcterms:W3CDTF">2018-02-12T20:52:03Z</dcterms:created>
  <dcterms:modified xsi:type="dcterms:W3CDTF">2019-05-07T06:39:34Z</dcterms:modified>
</cp:coreProperties>
</file>