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9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0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2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64"/>
  </p:notesMasterIdLst>
  <p:handoutMasterIdLst>
    <p:handoutMasterId r:id="rId65"/>
  </p:handoutMasterIdLst>
  <p:sldIdLst>
    <p:sldId id="256" r:id="rId2"/>
    <p:sldId id="652" r:id="rId3"/>
    <p:sldId id="653" r:id="rId4"/>
    <p:sldId id="654" r:id="rId5"/>
    <p:sldId id="664" r:id="rId6"/>
    <p:sldId id="655" r:id="rId7"/>
    <p:sldId id="656" r:id="rId8"/>
    <p:sldId id="658" r:id="rId9"/>
    <p:sldId id="657" r:id="rId10"/>
    <p:sldId id="429" r:id="rId11"/>
    <p:sldId id="431" r:id="rId12"/>
    <p:sldId id="659" r:id="rId13"/>
    <p:sldId id="666" r:id="rId14"/>
    <p:sldId id="435" r:id="rId15"/>
    <p:sldId id="438" r:id="rId16"/>
    <p:sldId id="440" r:id="rId17"/>
    <p:sldId id="441" r:id="rId18"/>
    <p:sldId id="442" r:id="rId19"/>
    <p:sldId id="446" r:id="rId20"/>
    <p:sldId id="447" r:id="rId21"/>
    <p:sldId id="448" r:id="rId22"/>
    <p:sldId id="452" r:id="rId23"/>
    <p:sldId id="453" r:id="rId24"/>
    <p:sldId id="457" r:id="rId25"/>
    <p:sldId id="463" r:id="rId26"/>
    <p:sldId id="464" r:id="rId27"/>
    <p:sldId id="468" r:id="rId28"/>
    <p:sldId id="469" r:id="rId29"/>
    <p:sldId id="470" r:id="rId30"/>
    <p:sldId id="474" r:id="rId31"/>
    <p:sldId id="479" r:id="rId32"/>
    <p:sldId id="480" r:id="rId33"/>
    <p:sldId id="481" r:id="rId34"/>
    <p:sldId id="485" r:id="rId35"/>
    <p:sldId id="488" r:id="rId36"/>
    <p:sldId id="490" r:id="rId37"/>
    <p:sldId id="491" r:id="rId38"/>
    <p:sldId id="667" r:id="rId39"/>
    <p:sldId id="493" r:id="rId40"/>
    <p:sldId id="496" r:id="rId41"/>
    <p:sldId id="497" r:id="rId42"/>
    <p:sldId id="499" r:id="rId43"/>
    <p:sldId id="501" r:id="rId44"/>
    <p:sldId id="661" r:id="rId45"/>
    <p:sldId id="669" r:id="rId46"/>
    <p:sldId id="503" r:id="rId47"/>
    <p:sldId id="505" r:id="rId48"/>
    <p:sldId id="509" r:id="rId49"/>
    <p:sldId id="514" r:id="rId50"/>
    <p:sldId id="673" r:id="rId51"/>
    <p:sldId id="672" r:id="rId52"/>
    <p:sldId id="527" r:id="rId53"/>
    <p:sldId id="530" r:id="rId54"/>
    <p:sldId id="670" r:id="rId55"/>
    <p:sldId id="671" r:id="rId56"/>
    <p:sldId id="536" r:id="rId57"/>
    <p:sldId id="539" r:id="rId58"/>
    <p:sldId id="542" r:id="rId59"/>
    <p:sldId id="543" r:id="rId60"/>
    <p:sldId id="544" r:id="rId61"/>
    <p:sldId id="545" r:id="rId62"/>
    <p:sldId id="421" r:id="rId63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7739" autoAdjust="0"/>
  </p:normalViewPr>
  <p:slideViewPr>
    <p:cSldViewPr snapToGrid="0" snapToObjects="1">
      <p:cViewPr>
        <p:scale>
          <a:sx n="100" d="100"/>
          <a:sy n="100" d="100"/>
        </p:scale>
        <p:origin x="-672" y="23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74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44F4E-4517-1546-9D1C-22457BC9D55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F9D-7C5E-CA40-8137-A48F6ECE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3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10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22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24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25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26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27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28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29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30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11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31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32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33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34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35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36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37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39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41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14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42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43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46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47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48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49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52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53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56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57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15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58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59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60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61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16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17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18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19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20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F12F-C636-1144-BAE7-5EEB1F008783}" type="datetime1">
              <a:rPr lang="en-US" smtClean="0"/>
              <a:t>02/04/19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58B-CC2C-DE42-8D53-1D3788F9D196}" type="datetime1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BFC8-1C4F-534D-9158-B668669A8614}" type="datetime1">
              <a:rPr lang="en-US" smtClean="0"/>
              <a:t>02/04/19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F2B8-76F7-4746-AE43-604A678C3E2E}" type="datetime1">
              <a:rPr lang="en-US" smtClean="0"/>
              <a:t>02/04/19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D20-EC71-8B45-B6F1-83594416D606}" type="datetime1">
              <a:rPr lang="en-US" smtClean="0"/>
              <a:t>02/04/19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C328-13FA-EA4B-A80E-F4EF5C2BDA24}" type="datetime1">
              <a:rPr lang="en-US" smtClean="0"/>
              <a:t>02/04/19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theme" Target="../theme/theme1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4E1A-70A2-7845-A6A1-A35CB16176A8}" type="datetime1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57" r:id="rId10"/>
    <p:sldLayoutId id="2147484058" r:id="rId11"/>
    <p:sldLayoutId id="2147484059" r:id="rId12"/>
    <p:sldLayoutId id="2147484060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8" r:id="rId19"/>
    <p:sldLayoutId id="2147484069" r:id="rId20"/>
    <p:sldLayoutId id="2147484070" r:id="rId21"/>
    <p:sldLayoutId id="2147484074" r:id="rId22"/>
    <p:sldLayoutId id="2147484075" r:id="rId23"/>
    <p:sldLayoutId id="2147484076" r:id="rId24"/>
    <p:sldLayoutId id="2147484080" r:id="rId25"/>
    <p:sldLayoutId id="2147484081" r:id="rId26"/>
    <p:sldLayoutId id="2147484085" r:id="rId27"/>
    <p:sldLayoutId id="2147484091" r:id="rId28"/>
    <p:sldLayoutId id="2147484092" r:id="rId29"/>
    <p:sldLayoutId id="2147484096" r:id="rId30"/>
    <p:sldLayoutId id="2147484097" r:id="rId31"/>
    <p:sldLayoutId id="2147484098" r:id="rId32"/>
    <p:sldLayoutId id="2147484102" r:id="rId33"/>
    <p:sldLayoutId id="2147484107" r:id="rId34"/>
    <p:sldLayoutId id="2147484108" r:id="rId35"/>
    <p:sldLayoutId id="2147484109" r:id="rId36"/>
    <p:sldLayoutId id="2147484110" r:id="rId37"/>
    <p:sldLayoutId id="2147484113" r:id="rId38"/>
    <p:sldLayoutId id="2147484116" r:id="rId39"/>
    <p:sldLayoutId id="2147484118" r:id="rId40"/>
    <p:sldLayoutId id="2147484119" r:id="rId41"/>
    <p:sldLayoutId id="2147484120" r:id="rId42"/>
    <p:sldLayoutId id="2147484121" r:id="rId43"/>
    <p:sldLayoutId id="2147484123" r:id="rId44"/>
    <p:sldLayoutId id="2147484124" r:id="rId45"/>
    <p:sldLayoutId id="2147484125" r:id="rId46"/>
    <p:sldLayoutId id="2147484127" r:id="rId47"/>
    <p:sldLayoutId id="2147484129" r:id="rId48"/>
    <p:sldLayoutId id="2147484131" r:id="rId49"/>
    <p:sldLayoutId id="2147484132" r:id="rId50"/>
    <p:sldLayoutId id="2147484133" r:id="rId51"/>
    <p:sldLayoutId id="2147484137" r:id="rId52"/>
    <p:sldLayoutId id="2147484142" r:id="rId53"/>
    <p:sldLayoutId id="2147484147" r:id="rId54"/>
    <p:sldLayoutId id="2147484150" r:id="rId55"/>
    <p:sldLayoutId id="2147484155" r:id="rId56"/>
    <p:sldLayoutId id="2147484158" r:id="rId57"/>
    <p:sldLayoutId id="2147484160" r:id="rId58"/>
    <p:sldLayoutId id="2147484164" r:id="rId59"/>
    <p:sldLayoutId id="2147484167" r:id="rId60"/>
    <p:sldLayoutId id="2147484170" r:id="rId61"/>
    <p:sldLayoutId id="2147484171" r:id="rId62"/>
    <p:sldLayoutId id="2147484172" r:id="rId63"/>
    <p:sldLayoutId id="2147484173" r:id="rId64"/>
    <p:sldLayoutId id="2147484174" r:id="rId65"/>
    <p:sldLayoutId id="2147484175" r:id="rId66"/>
    <p:sldLayoutId id="2147484177" r:id="rId67"/>
    <p:sldLayoutId id="2147484178" r:id="rId68"/>
    <p:sldLayoutId id="2147484179" r:id="rId69"/>
    <p:sldLayoutId id="2147484181" r:id="rId70"/>
    <p:sldLayoutId id="2147484183" r:id="rId71"/>
    <p:sldLayoutId id="2147484185" r:id="rId72"/>
    <p:sldLayoutId id="2147484186" r:id="rId73"/>
    <p:sldLayoutId id="2147484187" r:id="rId7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611122.vsdx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5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5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6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image" Target="../media/image8.pn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9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5" Type="http://schemas.openxmlformats.org/officeDocument/2006/relationships/image" Target="../media/image10.png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11.png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611133.vsdx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7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package" Target="../embeddings/Microsoft_Visio_Drawing1611111.vsd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8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5" Type="http://schemas.openxmlformats.org/officeDocument/2006/relationships/image" Target="../media/image12.png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0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1.xml"/><Relationship Id="rId1" Type="http://schemas.openxmlformats.org/officeDocument/2006/relationships/tags" Target="../tags/tag82.xml"/><Relationship Id="rId2" Type="http://schemas.openxmlformats.org/officeDocument/2006/relationships/tags" Target="../tags/tag8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611144.vsdx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2.xml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3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4.xml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5.xm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image" Target="../media/image16.png"/><Relationship Id="rId1" Type="http://schemas.openxmlformats.org/officeDocument/2006/relationships/tags" Target="../tags/tag98.xml"/><Relationship Id="rId2" Type="http://schemas.openxmlformats.org/officeDocument/2006/relationships/tags" Target="../tags/tag9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7.xml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9.xm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0.xml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1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1" Type="http://schemas.openxmlformats.org/officeDocument/2006/relationships/tags" Target="../tags/tag116.xml"/><Relationship Id="rId2" Type="http://schemas.openxmlformats.org/officeDocument/2006/relationships/tags" Target="../tags/tag1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3.xm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9481" y="2118833"/>
            <a:ext cx="11487573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latin typeface="+mj-lt"/>
                <a:cs typeface="Arial" charset="0"/>
              </a:rPr>
              <a:t>Similar to addition - only mnemonic changes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4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4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4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4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600" b="1" dirty="0">
                <a:solidFill>
                  <a:schemeClr val="tx1"/>
                </a:solidFill>
                <a:latin typeface="+mj-lt"/>
                <a:cs typeface="Arial" charset="0"/>
              </a:rPr>
              <a:t>SUB:</a:t>
            </a:r>
            <a:r>
              <a:rPr lang="en-US" sz="4600" dirty="0">
                <a:latin typeface="+mj-lt"/>
                <a:cs typeface="Arial" charset="0"/>
              </a:rPr>
              <a:t> 	mnemonic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600" b="1" dirty="0">
                <a:latin typeface="+mj-lt"/>
                <a:cs typeface="Arial" charset="0"/>
              </a:rPr>
              <a:t>b, c:</a:t>
            </a:r>
            <a:r>
              <a:rPr lang="en-US" sz="4600" b="1" dirty="0">
                <a:solidFill>
                  <a:srgbClr val="0070C0"/>
                </a:solidFill>
                <a:latin typeface="+mj-lt"/>
                <a:cs typeface="Arial" charset="0"/>
              </a:rPr>
              <a:t>  	</a:t>
            </a:r>
            <a:r>
              <a:rPr lang="en-US" sz="4600" dirty="0">
                <a:latin typeface="+mj-lt"/>
                <a:cs typeface="Arial" charset="0"/>
              </a:rPr>
              <a:t>source operands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600" b="1" dirty="0">
                <a:latin typeface="+mj-lt"/>
                <a:cs typeface="Arial" charset="0"/>
              </a:rPr>
              <a:t>a:</a:t>
            </a:r>
            <a:r>
              <a:rPr lang="en-US" sz="4600" dirty="0">
                <a:solidFill>
                  <a:srgbClr val="0070C0"/>
                </a:solidFill>
                <a:latin typeface="+mj-lt"/>
                <a:cs typeface="Arial" charset="0"/>
              </a:rPr>
              <a:t>	</a:t>
            </a:r>
            <a:r>
              <a:rPr lang="en-US" sz="4600" dirty="0">
                <a:solidFill>
                  <a:schemeClr val="accent2"/>
                </a:solidFill>
                <a:latin typeface="+mj-lt"/>
                <a:cs typeface="Arial" charset="0"/>
              </a:rPr>
              <a:t>   	</a:t>
            </a:r>
            <a:r>
              <a:rPr lang="en-US" sz="4600" dirty="0">
                <a:latin typeface="+mj-lt"/>
                <a:cs typeface="Arial" charset="0"/>
              </a:rPr>
              <a:t>destination operand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8853" y="3251200"/>
            <a:ext cx="520192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10773" y="3251200"/>
            <a:ext cx="520192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Instruction: </a:t>
            </a:r>
            <a:r>
              <a:rPr lang="en-US" dirty="0" smtClean="0">
                <a:solidFill>
                  <a:srgbClr val="000000"/>
                </a:solidFill>
              </a:rPr>
              <a:t>Subtraction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6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772" y="2003375"/>
            <a:ext cx="11588174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dirty="0">
                <a:latin typeface="+mj-lt"/>
                <a:cs typeface="Arial" charset="0"/>
              </a:rPr>
              <a:t>More complex code handled by multiple ARM instructions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8853" y="3467947"/>
            <a:ext cx="520192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83094" y="3467947"/>
            <a:ext cx="6609072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ADD t, b, c  </a:t>
            </a:r>
            <a:r>
              <a:rPr lang="en-US" sz="3400" dirty="0">
                <a:solidFill>
                  <a:srgbClr val="FF6600"/>
                </a:solidFill>
                <a:latin typeface="Courier New" pitchFamily="49" charset="0"/>
                <a:cs typeface="Arial" charset="0"/>
              </a:rPr>
              <a:t>; t = b + c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SUB a, t, d  </a:t>
            </a:r>
            <a:r>
              <a:rPr lang="en-US" sz="3400" dirty="0">
                <a:solidFill>
                  <a:srgbClr val="FF6600"/>
                </a:solidFill>
                <a:latin typeface="Courier New" pitchFamily="49" charset="0"/>
                <a:cs typeface="Arial" charset="0"/>
              </a:rPr>
              <a:t>; a = t - 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Multiple </a:t>
            </a:r>
            <a:r>
              <a:rPr lang="en-US" dirty="0" smtClean="0">
                <a:solidFill>
                  <a:srgbClr val="000000"/>
                </a:solidFill>
              </a:rPr>
              <a:t>Instructions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22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94" y="1833895"/>
            <a:ext cx="12218307" cy="6435725"/>
          </a:xfrm>
        </p:spPr>
        <p:txBody>
          <a:bodyPr>
            <a:noAutofit/>
          </a:bodyPr>
          <a:lstStyle/>
          <a:p>
            <a:r>
              <a:rPr lang="en-US" sz="4000" dirty="0" smtClean="0"/>
              <a:t>An </a:t>
            </a:r>
            <a:r>
              <a:rPr lang="en-US" sz="4000" dirty="0"/>
              <a:t>instruction operates on operands 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US" sz="4000" dirty="0" smtClean="0"/>
          </a:p>
          <a:p>
            <a:pPr lvl="1"/>
            <a:r>
              <a:rPr lang="en-US" sz="3600" dirty="0" smtClean="0"/>
              <a:t>The variables a, b, </a:t>
            </a:r>
            <a:r>
              <a:rPr lang="en-US" sz="3600" dirty="0"/>
              <a:t>and c  are all operands. </a:t>
            </a:r>
            <a:endParaRPr lang="en-US" sz="3600" dirty="0" smtClean="0"/>
          </a:p>
          <a:p>
            <a:pPr lvl="1"/>
            <a:r>
              <a:rPr lang="en-US" sz="3600" dirty="0" smtClean="0"/>
              <a:t>But </a:t>
            </a:r>
            <a:r>
              <a:rPr lang="en-US" sz="3600" dirty="0"/>
              <a:t>computers operate on 1’ s and 0’ s, </a:t>
            </a:r>
            <a:r>
              <a:rPr lang="en-US" sz="3600" dirty="0" smtClean="0"/>
              <a:t>not variable </a:t>
            </a:r>
            <a:r>
              <a:rPr lang="en-US" sz="3600" dirty="0"/>
              <a:t>names. </a:t>
            </a:r>
            <a:endParaRPr lang="en-US" sz="3600" dirty="0" smtClean="0"/>
          </a:p>
          <a:p>
            <a:r>
              <a:rPr lang="en-US" sz="4000" dirty="0" smtClean="0"/>
              <a:t>The </a:t>
            </a:r>
            <a:r>
              <a:rPr lang="en-US" sz="4000" dirty="0"/>
              <a:t>instructions need a </a:t>
            </a:r>
            <a:r>
              <a:rPr lang="en-US" sz="4000" b="1" dirty="0">
                <a:solidFill>
                  <a:srgbClr val="0000FF"/>
                </a:solidFill>
              </a:rPr>
              <a:t>physical location </a:t>
            </a:r>
            <a:r>
              <a:rPr lang="en-US" sz="4000" dirty="0"/>
              <a:t>from which </a:t>
            </a:r>
            <a:r>
              <a:rPr lang="en-US" sz="4000" dirty="0" smtClean="0"/>
              <a:t>to </a:t>
            </a:r>
            <a:r>
              <a:rPr lang="en-US" sz="4000" b="1" dirty="0" smtClean="0"/>
              <a:t>retrieve</a:t>
            </a:r>
            <a:r>
              <a:rPr lang="en-US" sz="4000" dirty="0" smtClean="0"/>
              <a:t> </a:t>
            </a:r>
            <a:r>
              <a:rPr lang="en-US" sz="4000" dirty="0"/>
              <a:t>the binary data. </a:t>
            </a:r>
            <a:endParaRPr lang="en-US" sz="4000" dirty="0" smtClean="0"/>
          </a:p>
          <a:p>
            <a:r>
              <a:rPr lang="en-US" sz="4000" dirty="0" smtClean="0"/>
              <a:t>Operands </a:t>
            </a:r>
            <a:r>
              <a:rPr lang="en-US" sz="4000" dirty="0"/>
              <a:t>can be stored in </a:t>
            </a:r>
            <a:endParaRPr lang="en-US" sz="4000" dirty="0" smtClean="0"/>
          </a:p>
          <a:p>
            <a:pPr lvl="1"/>
            <a:r>
              <a:rPr lang="en-US" sz="3600" dirty="0" smtClean="0">
                <a:solidFill>
                  <a:srgbClr val="0000FF"/>
                </a:solidFill>
              </a:rPr>
              <a:t>Registers</a:t>
            </a:r>
            <a:r>
              <a:rPr lang="en-US" sz="3600" dirty="0" smtClean="0"/>
              <a:t> </a:t>
            </a:r>
          </a:p>
          <a:p>
            <a:pPr lvl="1"/>
            <a:r>
              <a:rPr lang="en-US" sz="3600" dirty="0" smtClean="0">
                <a:solidFill>
                  <a:srgbClr val="0000FF"/>
                </a:solidFill>
              </a:rPr>
              <a:t>Memory</a:t>
            </a:r>
            <a:r>
              <a:rPr lang="en-US" sz="3600" dirty="0" smtClean="0"/>
              <a:t> </a:t>
            </a:r>
          </a:p>
          <a:p>
            <a:pPr lvl="1"/>
            <a:r>
              <a:rPr lang="en-US" sz="3600" dirty="0" smtClean="0"/>
              <a:t>Constants stored </a:t>
            </a:r>
            <a:r>
              <a:rPr lang="en-US" sz="3600" dirty="0" smtClean="0">
                <a:solidFill>
                  <a:srgbClr val="0000FF"/>
                </a:solidFill>
              </a:rPr>
              <a:t>in the </a:t>
            </a:r>
            <a:r>
              <a:rPr lang="en-US" sz="3600" dirty="0">
                <a:solidFill>
                  <a:srgbClr val="0000FF"/>
                </a:solidFill>
              </a:rPr>
              <a:t>instruction </a:t>
            </a:r>
            <a:r>
              <a:rPr lang="en-US" sz="3600" dirty="0" smtClean="0">
                <a:solidFill>
                  <a:srgbClr val="0000FF"/>
                </a:solidFill>
              </a:rPr>
              <a:t>itself </a:t>
            </a:r>
            <a:r>
              <a:rPr lang="en-US" sz="3600" b="1" dirty="0" smtClean="0">
                <a:solidFill>
                  <a:srgbClr val="000000"/>
                </a:solidFill>
              </a:rPr>
              <a:t>(</a:t>
            </a:r>
            <a:r>
              <a:rPr lang="en-US" sz="3600" b="1" dirty="0" err="1" smtClean="0">
                <a:solidFill>
                  <a:srgbClr val="000000"/>
                </a:solidFill>
              </a:rPr>
              <a:t>immediates</a:t>
            </a:r>
            <a:r>
              <a:rPr lang="en-US" sz="3600" b="1" dirty="0">
                <a:solidFill>
                  <a:srgbClr val="000000"/>
                </a:solidFill>
              </a:rPr>
              <a:t>)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797300" y="2621802"/>
            <a:ext cx="3909368" cy="713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2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and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41754"/>
              </p:ext>
            </p:extLst>
          </p:nvPr>
        </p:nvGraphicFramePr>
        <p:xfrm>
          <a:off x="1571852" y="3102738"/>
          <a:ext cx="10023248" cy="533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010049" imgH="2667000" progId="Visio.Drawing.15">
                  <p:embed/>
                </p:oleObj>
              </mc:Choice>
              <mc:Fallback>
                <p:oleObj name="Visio" r:id="rId3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852" y="3102738"/>
                        <a:ext cx="10023248" cy="533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511800" y="5715000"/>
            <a:ext cx="1600200" cy="1905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05900" y="5486400"/>
            <a:ext cx="1600200" cy="1905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Operands: </a:t>
            </a:r>
            <a:r>
              <a:rPr lang="en-US" dirty="0" smtClean="0">
                <a:solidFill>
                  <a:srgbClr val="000000"/>
                </a:solidFill>
              </a:rPr>
              <a:t>Registers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 need to access operands quickly so that they can run fast. </a:t>
            </a:r>
            <a:endParaRPr lang="en-US" dirty="0" smtClean="0"/>
          </a:p>
          <a:p>
            <a:pPr lvl="1"/>
            <a:r>
              <a:rPr lang="en-US" dirty="0" smtClean="0"/>
              <a:t>But operands </a:t>
            </a:r>
            <a:r>
              <a:rPr lang="en-US" dirty="0"/>
              <a:t>stored in memory take </a:t>
            </a:r>
            <a:r>
              <a:rPr lang="en-US" b="1" dirty="0"/>
              <a:t>a long time </a:t>
            </a:r>
            <a:r>
              <a:rPr lang="en-US" dirty="0"/>
              <a:t>to retrieve.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most architectures </a:t>
            </a:r>
            <a:r>
              <a:rPr lang="en-US" dirty="0"/>
              <a:t>specify </a:t>
            </a:r>
            <a:r>
              <a:rPr lang="en-US" dirty="0">
                <a:solidFill>
                  <a:srgbClr val="0000FF"/>
                </a:solidFill>
              </a:rPr>
              <a:t>a small number of </a:t>
            </a:r>
            <a:r>
              <a:rPr lang="en-US" b="1" dirty="0">
                <a:solidFill>
                  <a:srgbClr val="0000FF"/>
                </a:solidFill>
              </a:rPr>
              <a:t>registers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that hold commonly </a:t>
            </a:r>
            <a:r>
              <a:rPr lang="en-US" dirty="0" smtClean="0"/>
              <a:t>used operands</a:t>
            </a:r>
            <a:r>
              <a:rPr lang="en-US" dirty="0"/>
              <a:t>.</a:t>
            </a:r>
          </a:p>
          <a:p>
            <a:r>
              <a:rPr lang="en-US" dirty="0" smtClean="0"/>
              <a:t>ARM </a:t>
            </a:r>
            <a:r>
              <a:rPr lang="en-US" dirty="0"/>
              <a:t>has 16 registers </a:t>
            </a:r>
          </a:p>
          <a:p>
            <a:pPr lvl="1"/>
            <a:r>
              <a:rPr lang="en-US" dirty="0"/>
              <a:t>Registers are </a:t>
            </a:r>
            <a:r>
              <a:rPr lang="en-US" b="1" dirty="0">
                <a:solidFill>
                  <a:srgbClr val="0000FF"/>
                </a:solidFill>
              </a:rPr>
              <a:t>faster</a:t>
            </a:r>
            <a:r>
              <a:rPr lang="en-US" dirty="0"/>
              <a:t> than memory</a:t>
            </a:r>
          </a:p>
          <a:p>
            <a:pPr lvl="1"/>
            <a:r>
              <a:rPr lang="en-US" dirty="0"/>
              <a:t>Each register is </a:t>
            </a:r>
            <a:r>
              <a:rPr lang="en-US" b="1" dirty="0">
                <a:solidFill>
                  <a:srgbClr val="0000FF"/>
                </a:solidFill>
              </a:rPr>
              <a:t>32 bits</a:t>
            </a:r>
          </a:p>
          <a:p>
            <a:pPr lvl="1"/>
            <a:r>
              <a:rPr lang="en-US" dirty="0"/>
              <a:t>ARM is called a “</a:t>
            </a:r>
            <a:r>
              <a:rPr lang="en-US" b="1" dirty="0">
                <a:solidFill>
                  <a:srgbClr val="0000FF"/>
                </a:solidFill>
              </a:rPr>
              <a:t>32-bit architecture</a:t>
            </a:r>
            <a:r>
              <a:rPr lang="en-US" dirty="0"/>
              <a:t>” because it operates on 32-bit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4151" y="1765205"/>
            <a:ext cx="11752036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400" b="1" dirty="0">
                <a:latin typeface="+mj-lt"/>
                <a:cs typeface="Arial" charset="0"/>
              </a:rPr>
              <a:t>Registers:</a:t>
            </a:r>
          </a:p>
          <a:p>
            <a:pPr marL="1192088" lvl="1" indent="-54185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600" dirty="0">
                <a:latin typeface="+mj-lt"/>
                <a:cs typeface="Arial" charset="0"/>
              </a:rPr>
              <a:t>R before number, all capitals </a:t>
            </a:r>
          </a:p>
          <a:p>
            <a:pPr marL="1192088" lvl="1" indent="-54185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600" dirty="0">
                <a:latin typeface="+mj-lt"/>
                <a:cs typeface="Arial" charset="0"/>
              </a:rPr>
              <a:t>Example: “R0” or “register zero” or “register R0”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136" y="97791"/>
            <a:ext cx="11270827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 Register Set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6656520"/>
              </p:ext>
            </p:extLst>
          </p:nvPr>
        </p:nvGraphicFramePr>
        <p:xfrm>
          <a:off x="758614" y="4066038"/>
          <a:ext cx="11701847" cy="5432212"/>
        </p:xfrm>
        <a:graphic>
          <a:graphicData uri="http://schemas.openxmlformats.org/drawingml/2006/table">
            <a:tbl>
              <a:tblPr/>
              <a:tblGrid>
                <a:gridCol w="2217192"/>
                <a:gridCol w="9484655"/>
              </a:tblGrid>
              <a:tr h="8534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4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Use</a:t>
                      </a:r>
                      <a:endParaRPr kumimoji="0" lang="en-US" sz="4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R0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Argument / return value / temporary variable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R1-R3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Argument / temporary variables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R4-R11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variables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R12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R13 (SP)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R14 (LR)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Link Register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R15 (PC)</a:t>
                      </a: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Program Counter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47813" marR="147813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30454" y="2176562"/>
            <a:ext cx="8160064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latin typeface="+mj-lt"/>
                <a:cs typeface="Arial" charset="0"/>
              </a:rPr>
              <a:t>Revisit  </a:t>
            </a:r>
            <a:r>
              <a:rPr lang="en-US" sz="4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4600" b="1" dirty="0">
                <a:latin typeface="+mj-lt"/>
                <a:cs typeface="Arial" charset="0"/>
              </a:rPr>
              <a:t> instruction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08853" y="3693789"/>
            <a:ext cx="520192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 smtClean="0">
                <a:latin typeface="Courier New" pitchFamily="49" charset="0"/>
                <a:cs typeface="Arial" charset="0"/>
              </a:rPr>
              <a:t>a </a:t>
            </a:r>
            <a:r>
              <a:rPr lang="en-US" sz="3400" dirty="0">
                <a:latin typeface="Courier New" pitchFamily="49" charset="0"/>
                <a:cs typeface="Arial" charset="0"/>
              </a:rPr>
              <a:t>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09991" y="3693789"/>
            <a:ext cx="6836196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R0 = a, R1 = b, R2 = c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 smtClean="0">
                <a:latin typeface="Courier New" pitchFamily="49" charset="0"/>
                <a:cs typeface="Arial" charset="0"/>
              </a:rPr>
              <a:t>ADD </a:t>
            </a:r>
            <a:r>
              <a:rPr lang="en-US" sz="3400" dirty="0">
                <a:latin typeface="Courier New" pitchFamily="49" charset="0"/>
                <a:cs typeface="Arial" charset="0"/>
              </a:rPr>
              <a:t>R0, R1, R2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Instructions with </a:t>
            </a:r>
            <a:r>
              <a:rPr lang="en-US" dirty="0" smtClean="0">
                <a:solidFill>
                  <a:srgbClr val="000000"/>
                </a:solidFill>
              </a:rPr>
              <a:t>Registers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5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85735" y="1907160"/>
            <a:ext cx="1094570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Arial" charset="0"/>
              </a:rPr>
              <a:t>Many instructions can use constants or </a:t>
            </a:r>
            <a:r>
              <a:rPr lang="en-US" sz="4000" i="1" dirty="0">
                <a:solidFill>
                  <a:srgbClr val="0000FF"/>
                </a:solidFill>
                <a:latin typeface="+mj-lt"/>
                <a:cs typeface="Arial" charset="0"/>
              </a:rPr>
              <a:t>immediate</a:t>
            </a:r>
            <a:r>
              <a:rPr lang="en-US" sz="4000" i="1" dirty="0">
                <a:latin typeface="+mj-lt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operands</a:t>
            </a:r>
            <a:endParaRPr lang="en-US" sz="4000" i="1" dirty="0">
              <a:latin typeface="+mj-lt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Arial" charset="0"/>
              </a:rPr>
              <a:t>For example: ADD and SUB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Arial" charset="0"/>
              </a:rPr>
              <a:t>V</a:t>
            </a:r>
            <a:r>
              <a:rPr lang="en-US" sz="4000" dirty="0" smtClean="0">
                <a:latin typeface="+mj-lt"/>
                <a:cs typeface="Arial" charset="0"/>
              </a:rPr>
              <a:t>alue </a:t>
            </a:r>
            <a:r>
              <a:rPr lang="en-US" sz="4000" dirty="0">
                <a:latin typeface="+mj-lt"/>
                <a:cs typeface="Arial" charset="0"/>
              </a:rPr>
              <a:t>is </a:t>
            </a:r>
            <a:r>
              <a:rPr lang="en-US" sz="4000" i="1" dirty="0">
                <a:solidFill>
                  <a:srgbClr val="0000FF"/>
                </a:solidFill>
                <a:latin typeface="+mj-lt"/>
                <a:cs typeface="Arial" charset="0"/>
              </a:rPr>
              <a:t>immediate</a:t>
            </a:r>
            <a:r>
              <a:rPr lang="en-US" sz="4000" dirty="0">
                <a:solidFill>
                  <a:srgbClr val="0000FF"/>
                </a:solidFill>
                <a:latin typeface="+mj-lt"/>
                <a:cs typeface="Arial" charset="0"/>
              </a:rPr>
              <a:t>ly</a:t>
            </a:r>
            <a:r>
              <a:rPr lang="en-US" sz="4000" dirty="0">
                <a:latin typeface="+mj-lt"/>
                <a:cs typeface="Arial" charset="0"/>
              </a:rPr>
              <a:t> available from instruction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25600" y="5553934"/>
            <a:ext cx="5201920" cy="270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51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19232" y="5553934"/>
            <a:ext cx="6943701" cy="270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51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R0 = a, R1 = b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ADD R0, R0, #4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SUB R1, R0, #12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Operands: Constants\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11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4151" y="2074431"/>
            <a:ext cx="11812693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+mj-lt"/>
                <a:cs typeface="Arial" charset="0"/>
              </a:rPr>
              <a:t>Generating small constants using move (</a:t>
            </a:r>
            <a:r>
              <a:rPr lang="en-US" sz="4400" b="1" dirty="0">
                <a:latin typeface="Courier New" pitchFamily="49" charset="0"/>
                <a:cs typeface="Arial" charset="0"/>
              </a:rPr>
              <a:t>MOV</a:t>
            </a:r>
            <a:r>
              <a:rPr lang="en-US" sz="4400" b="1" dirty="0">
                <a:latin typeface="+mj-lt"/>
                <a:cs typeface="Arial" charset="0"/>
              </a:rPr>
              <a:t>)</a:t>
            </a:r>
            <a:r>
              <a:rPr lang="en-US" sz="4400" b="1" dirty="0" smtClean="0">
                <a:latin typeface="+mj-lt"/>
                <a:cs typeface="Arial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b="1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+mj-lt"/>
                <a:cs typeface="Arial" charset="0"/>
              </a:rPr>
              <a:t>Note:</a:t>
            </a:r>
            <a:r>
              <a:rPr lang="en-US" sz="44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4400" dirty="0">
                <a:latin typeface="+mj-lt"/>
                <a:cs typeface="Courier New" panose="02070309020205020404" pitchFamily="49" charset="0"/>
              </a:rPr>
              <a:t>MOV</a:t>
            </a:r>
            <a:r>
              <a:rPr lang="en-US" sz="4400" dirty="0">
                <a:latin typeface="+mj-lt"/>
                <a:cs typeface="Arial" charset="0"/>
              </a:rPr>
              <a:t> can also use 2 registers: </a:t>
            </a:r>
            <a:r>
              <a:rPr lang="en-US" sz="4400" dirty="0" smtClean="0">
                <a:latin typeface="+mj-lt"/>
                <a:cs typeface="Arial" charset="0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MOV </a:t>
            </a:r>
            <a:r>
              <a:rPr lang="en-US" sz="4000" dirty="0">
                <a:latin typeface="Courier New"/>
                <a:cs typeface="Courier New"/>
              </a:rPr>
              <a:t>R7</a:t>
            </a:r>
            <a:r>
              <a:rPr lang="en-US" sz="4000" dirty="0" smtClean="0">
                <a:latin typeface="Courier New"/>
                <a:cs typeface="Courier New"/>
              </a:rPr>
              <a:t>,R9</a:t>
            </a:r>
            <a:endParaRPr lang="en-US" sz="4000" b="1" dirty="0">
              <a:latin typeface="Courier New"/>
              <a:cs typeface="Courier New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dirty="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2500" y="3434350"/>
            <a:ext cx="8138448" cy="216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3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: 32-bit signed word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3400" dirty="0">
                <a:latin typeface="Courier New" pitchFamily="49" charset="0"/>
                <a:cs typeface="Arial" charset="0"/>
              </a:rPr>
              <a:t> a = 23;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3400" dirty="0">
                <a:latin typeface="Courier New" pitchFamily="49" charset="0"/>
                <a:cs typeface="Arial" charset="0"/>
              </a:rPr>
              <a:t> b = 0x45;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6820" y="3434350"/>
            <a:ext cx="5635413" cy="216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R0 = a, R1 = b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MOV R0, #23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MOV R1, #0x45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2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Operands: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registers were the only storage space for operands</a:t>
            </a:r>
          </a:p>
          <a:p>
            <a:pPr lvl="1"/>
            <a:r>
              <a:rPr lang="en-US" dirty="0" smtClean="0"/>
              <a:t>Simple programs with </a:t>
            </a:r>
            <a:r>
              <a:rPr lang="en-US" dirty="0" smtClean="0">
                <a:solidFill>
                  <a:srgbClr val="0000FF"/>
                </a:solidFill>
              </a:rPr>
              <a:t>no more than 15 variables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data </a:t>
            </a:r>
            <a:r>
              <a:rPr lang="en-US" dirty="0" smtClean="0"/>
              <a:t>can also be stored in memory. </a:t>
            </a:r>
          </a:p>
          <a:p>
            <a:pPr lvl="1"/>
            <a:r>
              <a:rPr lang="en-US" dirty="0" smtClean="0"/>
              <a:t>Whereas the register file is </a:t>
            </a:r>
            <a:r>
              <a:rPr lang="en-US" dirty="0" smtClean="0">
                <a:solidFill>
                  <a:srgbClr val="0000FF"/>
                </a:solidFill>
              </a:rPr>
              <a:t>small and fast</a:t>
            </a:r>
            <a:r>
              <a:rPr lang="en-US" dirty="0" smtClean="0"/>
              <a:t>, memory is </a:t>
            </a:r>
            <a:r>
              <a:rPr lang="en-US" b="1" dirty="0">
                <a:solidFill>
                  <a:srgbClr val="0000FF"/>
                </a:solidFill>
              </a:rPr>
              <a:t>larger and slower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this reason, </a:t>
            </a:r>
            <a:r>
              <a:rPr lang="en-US" b="1" dirty="0"/>
              <a:t>frequently used variables</a:t>
            </a:r>
            <a:r>
              <a:rPr lang="en-US" dirty="0"/>
              <a:t> are </a:t>
            </a:r>
            <a:r>
              <a:rPr lang="en-US" dirty="0" smtClean="0"/>
              <a:t>kept in </a:t>
            </a:r>
            <a:r>
              <a:rPr lang="en-US" dirty="0"/>
              <a:t>registers.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ARM architecture, instructions operate </a:t>
            </a:r>
            <a:r>
              <a:rPr lang="en-US" b="1" u="sng" dirty="0">
                <a:solidFill>
                  <a:srgbClr val="0000FF"/>
                </a:solidFill>
              </a:rPr>
              <a:t>exclusively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on registers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data stored in memory </a:t>
            </a:r>
            <a:r>
              <a:rPr lang="en-US" b="1" dirty="0">
                <a:solidFill>
                  <a:srgbClr val="0000FF"/>
                </a:solidFill>
              </a:rPr>
              <a:t>must be moved </a:t>
            </a:r>
            <a:r>
              <a:rPr lang="en-US" dirty="0"/>
              <a:t>to a register before </a:t>
            </a:r>
            <a:r>
              <a:rPr lang="en-US" dirty="0" smtClean="0"/>
              <a:t>it can </a:t>
            </a:r>
            <a:r>
              <a:rPr lang="en-US" dirty="0"/>
              <a:t>be processed.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99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8835149" cy="64357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architecture  is the </a:t>
            </a:r>
            <a:r>
              <a:rPr lang="en-US" b="1" dirty="0" smtClean="0">
                <a:solidFill>
                  <a:srgbClr val="0000FF"/>
                </a:solidFill>
              </a:rPr>
              <a:t>programmer’s view </a:t>
            </a:r>
            <a:r>
              <a:rPr lang="en-US" dirty="0" smtClean="0"/>
              <a:t>of </a:t>
            </a:r>
            <a:r>
              <a:rPr lang="en-US" dirty="0"/>
              <a:t>a computer.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defined by the </a:t>
            </a:r>
            <a:endParaRPr lang="en-US" dirty="0" smtClean="0"/>
          </a:p>
          <a:p>
            <a:pPr lvl="2"/>
            <a:r>
              <a:rPr lang="en-US" b="1" dirty="0" smtClean="0"/>
              <a:t>instruction </a:t>
            </a:r>
            <a:r>
              <a:rPr lang="en-US" b="1" dirty="0"/>
              <a:t>set </a:t>
            </a:r>
            <a:r>
              <a:rPr lang="en-US" dirty="0"/>
              <a:t>(language) and </a:t>
            </a:r>
            <a:endParaRPr lang="en-US" dirty="0" smtClean="0"/>
          </a:p>
          <a:p>
            <a:pPr lvl="2"/>
            <a:r>
              <a:rPr lang="en-US" b="1" dirty="0" smtClean="0"/>
              <a:t>operand locations</a:t>
            </a:r>
            <a:r>
              <a:rPr lang="en-US" dirty="0" smtClean="0"/>
              <a:t> </a:t>
            </a:r>
            <a:r>
              <a:rPr lang="en-US" dirty="0"/>
              <a:t>(registers and memory)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</a:t>
            </a:r>
            <a:r>
              <a:rPr lang="en-US" dirty="0"/>
              <a:t>different architectures exist, </a:t>
            </a:r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ARM, x86, MIPS, SPARC, and PowerPC.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53" y="1950155"/>
            <a:ext cx="2479172" cy="67620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pic>
        <p:nvPicPr>
          <p:cNvPr id="195668" name="Picture 8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87"/>
          <a:stretch/>
        </p:blipFill>
        <p:spPr bwMode="auto">
          <a:xfrm>
            <a:off x="4257884" y="4365381"/>
            <a:ext cx="4495936" cy="403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59495" y="7771683"/>
            <a:ext cx="436964" cy="3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Byte-Addressable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uses a </a:t>
            </a:r>
            <a:r>
              <a:rPr lang="en-US" b="1" dirty="0">
                <a:solidFill>
                  <a:srgbClr val="0000FF"/>
                </a:solidFill>
              </a:rPr>
              <a:t>byte-addressable </a:t>
            </a:r>
            <a:r>
              <a:rPr lang="en-US" dirty="0"/>
              <a:t>memory.</a:t>
            </a:r>
          </a:p>
          <a:p>
            <a:r>
              <a:rPr lang="en-US" dirty="0" smtClean="0"/>
              <a:t>Each </a:t>
            </a:r>
            <a:r>
              <a:rPr lang="en-US" dirty="0"/>
              <a:t>data byte has </a:t>
            </a:r>
            <a:r>
              <a:rPr lang="en-US" b="1" dirty="0">
                <a:solidFill>
                  <a:srgbClr val="0000FF"/>
                </a:solidFill>
              </a:rPr>
              <a:t>unique address</a:t>
            </a:r>
          </a:p>
          <a:p>
            <a:pPr lvl="1"/>
            <a:r>
              <a:rPr lang="en-US" dirty="0"/>
              <a:t>32-bit word = 4 bytes, so word address increments by 4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7884" y="8099406"/>
            <a:ext cx="186886" cy="296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9495" y="8105997"/>
            <a:ext cx="436964" cy="437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72" y="97791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87830"/>
            <a:ext cx="11703050" cy="6435725"/>
          </a:xfrm>
        </p:spPr>
        <p:txBody>
          <a:bodyPr>
            <a:normAutofit/>
          </a:bodyPr>
          <a:lstStyle/>
          <a:p>
            <a:r>
              <a:rPr lang="en-US" sz="4000" dirty="0"/>
              <a:t>Memory read called </a:t>
            </a:r>
            <a:r>
              <a:rPr lang="en-US" sz="4000" b="1" dirty="0">
                <a:solidFill>
                  <a:srgbClr val="0000FF"/>
                </a:solidFill>
              </a:rPr>
              <a:t>load</a:t>
            </a:r>
          </a:p>
          <a:p>
            <a:pPr lvl="1"/>
            <a:r>
              <a:rPr lang="en-US" b="1" dirty="0"/>
              <a:t>Mnemonic:</a:t>
            </a:r>
            <a:r>
              <a:rPr lang="en-US" dirty="0"/>
              <a:t> </a:t>
            </a:r>
            <a:r>
              <a:rPr lang="en-US" i="1" dirty="0"/>
              <a:t>load register</a:t>
            </a:r>
            <a:r>
              <a:rPr lang="en-US" dirty="0"/>
              <a:t> (LDR)</a:t>
            </a:r>
          </a:p>
          <a:p>
            <a:pPr lvl="1"/>
            <a:r>
              <a:rPr lang="en-US" b="1" dirty="0"/>
              <a:t>Format:</a:t>
            </a:r>
          </a:p>
          <a:p>
            <a:pPr marL="0" indent="0">
              <a:buNone/>
            </a:pPr>
            <a:r>
              <a:rPr lang="en-US" sz="4000" dirty="0" smtClean="0"/>
              <a:t>			</a:t>
            </a:r>
            <a:r>
              <a:rPr lang="en-US" sz="4000" dirty="0" smtClean="0">
                <a:latin typeface="Courier New"/>
                <a:cs typeface="Courier New"/>
              </a:rPr>
              <a:t>LDR </a:t>
            </a:r>
            <a:r>
              <a:rPr lang="en-US" sz="4000" dirty="0">
                <a:latin typeface="Courier New"/>
                <a:cs typeface="Courier New"/>
              </a:rPr>
              <a:t>R0, [R1, #12] </a:t>
            </a:r>
          </a:p>
          <a:p>
            <a:pPr lvl="1"/>
            <a:r>
              <a:rPr lang="en-US" b="1" dirty="0" smtClean="0"/>
              <a:t>Address </a:t>
            </a:r>
            <a:r>
              <a:rPr lang="en-US" b="1" dirty="0"/>
              <a:t>calculation:</a:t>
            </a:r>
          </a:p>
          <a:p>
            <a:pPr lvl="2"/>
            <a:r>
              <a:rPr lang="en-US" sz="3200" dirty="0"/>
              <a:t>add </a:t>
            </a:r>
            <a:r>
              <a:rPr lang="en-US" sz="3200" b="1" dirty="0">
                <a:solidFill>
                  <a:srgbClr val="0000FF"/>
                </a:solidFill>
              </a:rPr>
              <a:t>base address </a:t>
            </a:r>
            <a:r>
              <a:rPr lang="en-US" sz="3200" dirty="0"/>
              <a:t>(R1) to the </a:t>
            </a:r>
            <a:r>
              <a:rPr lang="en-US" sz="3200" b="1" dirty="0">
                <a:solidFill>
                  <a:srgbClr val="0000FF"/>
                </a:solidFill>
              </a:rPr>
              <a:t>offset</a:t>
            </a:r>
            <a:r>
              <a:rPr lang="en-US" sz="3200" dirty="0"/>
              <a:t> (12)</a:t>
            </a:r>
          </a:p>
          <a:p>
            <a:pPr lvl="2"/>
            <a:r>
              <a:rPr lang="en-US" sz="3200" u="sng" dirty="0">
                <a:solidFill>
                  <a:srgbClr val="0000FF"/>
                </a:solidFill>
              </a:rPr>
              <a:t>address</a:t>
            </a:r>
            <a:r>
              <a:rPr lang="en-US" sz="3200" dirty="0"/>
              <a:t> = (R1 + 12)</a:t>
            </a:r>
          </a:p>
          <a:p>
            <a:pPr lvl="1"/>
            <a:r>
              <a:rPr lang="en-US" b="1" dirty="0" smtClean="0"/>
              <a:t>Result</a:t>
            </a:r>
            <a:r>
              <a:rPr lang="en-US" b="1" dirty="0"/>
              <a:t>:</a:t>
            </a:r>
          </a:p>
          <a:p>
            <a:pPr lvl="2"/>
            <a:r>
              <a:rPr lang="en-US" sz="3200" dirty="0"/>
              <a:t>R0 holds the data at memory address (R1 + 12)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50875" y="8229113"/>
            <a:ext cx="11595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Any register may be used as base </a:t>
            </a:r>
            <a:r>
              <a:rPr lang="en-US" sz="4000" dirty="0" smtClean="0">
                <a:latin typeface="+mn-lt"/>
              </a:rPr>
              <a:t>address.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2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7154" y="2034607"/>
            <a:ext cx="1094570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b="1" dirty="0">
                <a:latin typeface="+mj-lt"/>
                <a:cs typeface="Arial" charset="0"/>
              </a:rPr>
              <a:t>Example:</a:t>
            </a:r>
            <a:r>
              <a:rPr lang="en-US" sz="4000" dirty="0">
                <a:latin typeface="+mj-lt"/>
                <a:cs typeface="Arial" charset="0"/>
              </a:rPr>
              <a:t> Read a word of data at memory </a:t>
            </a:r>
            <a:r>
              <a:rPr lang="en-US" sz="4000" dirty="0">
                <a:latin typeface="+mj-lt"/>
                <a:cs typeface="Times New Roman" pitchFamily="18" charset="0"/>
              </a:rPr>
              <a:t>address 8 into R3</a:t>
            </a:r>
          </a:p>
          <a:p>
            <a:pPr marL="1192088" lvl="1" indent="-54185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4000" dirty="0">
                <a:latin typeface="+mj-lt"/>
                <a:cs typeface="Times New Roman" pitchFamily="18" charset="0"/>
              </a:rPr>
              <a:t>Address = (R2 + 8) = 8</a:t>
            </a:r>
          </a:p>
          <a:p>
            <a:pPr marL="1192088" lvl="1" indent="-54185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4000" dirty="0">
                <a:latin typeface="+mj-lt"/>
                <a:cs typeface="Times New Roman" pitchFamily="18" charset="0"/>
              </a:rPr>
              <a:t>R3 = 0x01EE2842 </a:t>
            </a:r>
            <a:r>
              <a:rPr lang="en-US" sz="4000" dirty="0">
                <a:latin typeface="+mj-lt"/>
                <a:cs typeface="Arial" charset="0"/>
              </a:rPr>
              <a:t>after load</a:t>
            </a: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1115" y="5662945"/>
            <a:ext cx="6935893" cy="314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MOV R2, #0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LDR R3, [R2, #8]</a:t>
            </a: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7430948" y="5206266"/>
            <a:ext cx="5298183" cy="37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1838" y="8044786"/>
            <a:ext cx="546204" cy="3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06459" y="8652786"/>
            <a:ext cx="546204" cy="3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5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68587"/>
            <a:ext cx="11703050" cy="6435725"/>
          </a:xfrm>
        </p:spPr>
        <p:txBody>
          <a:bodyPr/>
          <a:lstStyle/>
          <a:p>
            <a:r>
              <a:rPr lang="en-US" sz="4000" dirty="0"/>
              <a:t>Memory write are called </a:t>
            </a:r>
            <a:r>
              <a:rPr lang="en-US" sz="4000" b="1" dirty="0">
                <a:solidFill>
                  <a:srgbClr val="0000FF"/>
                </a:solidFill>
              </a:rPr>
              <a:t>stores</a:t>
            </a:r>
          </a:p>
          <a:p>
            <a:pPr lvl="1"/>
            <a:r>
              <a:rPr lang="en-US" sz="3600" b="1" dirty="0"/>
              <a:t>Mnemonic:</a:t>
            </a:r>
            <a:r>
              <a:rPr lang="en-US" sz="3600" dirty="0"/>
              <a:t> store register (</a:t>
            </a:r>
            <a:r>
              <a:rPr lang="en-US" sz="3600" dirty="0">
                <a:latin typeface="Courier New"/>
                <a:cs typeface="Courier New"/>
              </a:rPr>
              <a:t>STR</a:t>
            </a:r>
            <a:r>
              <a:rPr lang="en-US" sz="3600" dirty="0" smtClean="0"/>
              <a:t>)</a:t>
            </a:r>
          </a:p>
          <a:p>
            <a:r>
              <a:rPr lang="en-US" sz="4000" dirty="0" smtClean="0"/>
              <a:t>Example</a:t>
            </a:r>
            <a:r>
              <a:rPr lang="en-US" sz="4000" dirty="0"/>
              <a:t>: Store the value held in R7 into memory word 21. </a:t>
            </a:r>
          </a:p>
          <a:p>
            <a:pPr lvl="1"/>
            <a:r>
              <a:rPr lang="en-US" sz="3600" dirty="0"/>
              <a:t>Memory address = 4 x 21 = 84 = 0x54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0875" y="5525080"/>
            <a:ext cx="8115890" cy="314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  <a:endParaRPr lang="en-US" sz="4600" dirty="0">
              <a:solidFill>
                <a:srgbClr val="0000FF"/>
              </a:solidFill>
              <a:latin typeface="+mj-lt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MOV R5, #0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STR R7, [R5, #0x54]</a:t>
            </a:r>
          </a:p>
        </p:txBody>
      </p:sp>
      <p:pic>
        <p:nvPicPr>
          <p:cNvPr id="9" name="Picture 8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1" r="391"/>
          <a:stretch/>
        </p:blipFill>
        <p:spPr bwMode="auto">
          <a:xfrm>
            <a:off x="6830123" y="5590687"/>
            <a:ext cx="5298183" cy="37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41014" y="9061116"/>
            <a:ext cx="546204" cy="327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89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Recap: Accessing </a:t>
            </a:r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86" y="2276475"/>
            <a:ext cx="12218307" cy="6435725"/>
          </a:xfrm>
        </p:spPr>
        <p:txBody>
          <a:bodyPr>
            <a:normAutofit/>
          </a:bodyPr>
          <a:lstStyle/>
          <a:p>
            <a:r>
              <a:rPr lang="en-US" sz="4000" dirty="0"/>
              <a:t>How to number bytes within a word?</a:t>
            </a:r>
          </a:p>
          <a:p>
            <a:pPr lvl="1"/>
            <a:r>
              <a:rPr lang="en-US" sz="3600" b="1" dirty="0">
                <a:solidFill>
                  <a:srgbClr val="0000FF"/>
                </a:solidFill>
              </a:rPr>
              <a:t>Little-endian:</a:t>
            </a:r>
            <a:r>
              <a:rPr lang="en-US" sz="3600" dirty="0"/>
              <a:t> byte numbers start at the </a:t>
            </a:r>
            <a:r>
              <a:rPr lang="en-US" sz="3600" b="1" dirty="0"/>
              <a:t>little</a:t>
            </a:r>
            <a:r>
              <a:rPr lang="en-US" sz="3600" dirty="0"/>
              <a:t> (least significant) end</a:t>
            </a:r>
          </a:p>
          <a:p>
            <a:pPr lvl="1"/>
            <a:r>
              <a:rPr lang="en-US" sz="3600" b="1" dirty="0">
                <a:solidFill>
                  <a:srgbClr val="0000FF"/>
                </a:solidFill>
              </a:rPr>
              <a:t>Big-endian:</a:t>
            </a:r>
            <a:r>
              <a:rPr lang="en-US" sz="3600" dirty="0"/>
              <a:t> byte numbers start at the </a:t>
            </a:r>
            <a:r>
              <a:rPr lang="en-US" sz="3600" b="1" dirty="0"/>
              <a:t>big</a:t>
            </a:r>
            <a:r>
              <a:rPr lang="en-US" sz="3600" dirty="0"/>
              <a:t> (most significant) end</a:t>
            </a:r>
          </a:p>
          <a:p>
            <a:endParaRPr lang="en-US" sz="4000" dirty="0"/>
          </a:p>
        </p:txBody>
      </p:sp>
      <p:pic>
        <p:nvPicPr>
          <p:cNvPr id="7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99" y="5344868"/>
            <a:ext cx="5232413" cy="385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368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3393" y="1902087"/>
            <a:ext cx="12022535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4000" dirty="0">
                <a:latin typeface="+mj-lt"/>
                <a:cs typeface="Arial" charset="0"/>
              </a:rPr>
              <a:t>Suppose R2</a:t>
            </a:r>
            <a:r>
              <a:rPr lang="en-US" sz="4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and R5</a:t>
            </a:r>
            <a:r>
              <a:rPr lang="en-US" sz="4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hold the values 8 and 0x23456789</a:t>
            </a:r>
          </a:p>
          <a:p>
            <a:pPr marL="650230" indent="-65023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cs typeface="Arial" charset="0"/>
              </a:rPr>
              <a:t>After following code runs on big-endian system, what value is in </a:t>
            </a:r>
            <a:r>
              <a:rPr lang="en-US" sz="3600" dirty="0">
                <a:latin typeface="Courier New" pitchFamily="49" charset="0"/>
                <a:cs typeface="Arial" charset="0"/>
              </a:rPr>
              <a:t>R7</a:t>
            </a:r>
            <a:r>
              <a:rPr lang="en-US" sz="3600" dirty="0">
                <a:latin typeface="+mj-lt"/>
                <a:cs typeface="Arial" charset="0"/>
              </a:rPr>
              <a:t>?</a:t>
            </a:r>
            <a:r>
              <a:rPr lang="en-US" sz="3600" dirty="0">
                <a:latin typeface="Times New Roman" pitchFamily="18" charset="0"/>
                <a:cs typeface="Arial" charset="0"/>
              </a:rPr>
              <a:t> </a:t>
            </a:r>
          </a:p>
          <a:p>
            <a:pPr marL="650230" indent="-65023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cs typeface="Arial" charset="0"/>
              </a:rPr>
              <a:t>In a little-endian system?</a:t>
            </a:r>
          </a:p>
          <a:p>
            <a:pPr marL="2600919" lvl="3" indent="-650230"/>
            <a:r>
              <a:rPr lang="en-US" sz="3400" dirty="0">
                <a:latin typeface="Courier New" pitchFamily="49" charset="0"/>
                <a:cs typeface="Arial" charset="0"/>
              </a:rPr>
              <a:t>	</a:t>
            </a:r>
            <a:r>
              <a:rPr lang="en-US" sz="2800" dirty="0">
                <a:latin typeface="Courier New" pitchFamily="49" charset="0"/>
                <a:cs typeface="Arial" charset="0"/>
              </a:rPr>
              <a:t>STR  R5, [R2, #0]</a:t>
            </a:r>
          </a:p>
          <a:p>
            <a:pPr marL="2600919" lvl="3" indent="-650230"/>
            <a:r>
              <a:rPr lang="en-US" sz="2800" dirty="0">
                <a:latin typeface="Courier New" pitchFamily="49" charset="0"/>
                <a:cs typeface="Arial" charset="0"/>
              </a:rPr>
              <a:t>	LDRB R7, [R2, #1]</a:t>
            </a:r>
            <a:endParaRPr lang="en-US" sz="1400" dirty="0">
              <a:latin typeface="Courier New" pitchFamily="49" charset="0"/>
              <a:cs typeface="Arial" charset="0"/>
            </a:endParaRPr>
          </a:p>
          <a:p>
            <a:pPr marL="650230" indent="-650230">
              <a:spcBef>
                <a:spcPct val="20000"/>
              </a:spcBef>
            </a:pPr>
            <a:endParaRPr lang="en-US" sz="34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5670196"/>
              </p:ext>
            </p:extLst>
          </p:nvPr>
        </p:nvGraphicFramePr>
        <p:xfrm>
          <a:off x="1859673" y="6041372"/>
          <a:ext cx="9531648" cy="22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7" name="VISIO" r:id="rId8" imgW="2543040" imgH="590400" progId="Visio.Drawing.11">
                  <p:embed/>
                </p:oleObj>
              </mc:Choice>
              <mc:Fallback>
                <p:oleObj name="VISIO" r:id="rId8" imgW="2543040" imgH="590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673" y="6041372"/>
                        <a:ext cx="9531648" cy="2213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135799" y="8358883"/>
            <a:ext cx="7985193" cy="128240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lvl="3" algn="ctr">
              <a:spcBef>
                <a:spcPct val="20000"/>
              </a:spcBef>
            </a:pPr>
            <a:r>
              <a:rPr lang="en-US" sz="3400" b="1" dirty="0">
                <a:solidFill>
                  <a:srgbClr val="0000FF"/>
                </a:solidFill>
                <a:latin typeface="+mn-lt"/>
                <a:cs typeface="Arial" charset="0"/>
              </a:rPr>
              <a:t>Big-endian:     </a:t>
            </a:r>
            <a:r>
              <a:rPr lang="en-US" sz="3400" dirty="0">
                <a:latin typeface="+mn-lt"/>
                <a:cs typeface="Arial" charset="0"/>
              </a:rPr>
              <a:t>0x00000045</a:t>
            </a:r>
          </a:p>
          <a:p>
            <a:pPr lvl="3" algn="ctr">
              <a:spcBef>
                <a:spcPct val="20000"/>
              </a:spcBef>
            </a:pPr>
            <a:r>
              <a:rPr lang="en-US" sz="3400" b="1" dirty="0">
                <a:solidFill>
                  <a:srgbClr val="0000FF"/>
                </a:solidFill>
                <a:latin typeface="+mn-lt"/>
                <a:cs typeface="Arial" charset="0"/>
              </a:rPr>
              <a:t>Little-endian:</a:t>
            </a:r>
            <a:r>
              <a:rPr lang="en-US" sz="3400" b="1" dirty="0">
                <a:solidFill>
                  <a:srgbClr val="0070C0"/>
                </a:solidFill>
                <a:latin typeface="+mn-lt"/>
                <a:cs typeface="Arial" charset="0"/>
              </a:rPr>
              <a:t>  </a:t>
            </a:r>
            <a:r>
              <a:rPr lang="en-US" sz="3400" dirty="0">
                <a:latin typeface="+mn-lt"/>
                <a:cs typeface="Arial" charset="0"/>
              </a:rPr>
              <a:t>0x00000067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Big-Endian &amp; Little-Endian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7877" y="6465518"/>
            <a:ext cx="1269934" cy="1327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4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High-level </a:t>
            </a:r>
            <a:r>
              <a:rPr lang="en-US" b="1" dirty="0" smtClean="0"/>
              <a:t>languages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C, Java, </a:t>
            </a:r>
            <a:r>
              <a:rPr lang="en-US" dirty="0" smtClean="0"/>
              <a:t>Python:</a:t>
            </a:r>
            <a:endParaRPr lang="en-US" dirty="0"/>
          </a:p>
          <a:p>
            <a:pPr lvl="1"/>
            <a:r>
              <a:rPr lang="en-US" dirty="0" smtClean="0"/>
              <a:t>Written </a:t>
            </a:r>
            <a:r>
              <a:rPr lang="en-US" dirty="0"/>
              <a:t>at a more </a:t>
            </a:r>
            <a:r>
              <a:rPr lang="en-US" dirty="0">
                <a:solidFill>
                  <a:srgbClr val="0000FF"/>
                </a:solidFill>
              </a:rPr>
              <a:t>abstract level </a:t>
            </a:r>
            <a:r>
              <a:rPr lang="en-US" dirty="0"/>
              <a:t>than assembly</a:t>
            </a:r>
          </a:p>
          <a:p>
            <a:r>
              <a:rPr lang="en-US" dirty="0" smtClean="0"/>
              <a:t>Many </a:t>
            </a:r>
            <a:r>
              <a:rPr lang="en-US" dirty="0"/>
              <a:t>high-level languages use common software </a:t>
            </a:r>
            <a:r>
              <a:rPr lang="en-US" dirty="0" smtClean="0"/>
              <a:t>constructs</a:t>
            </a:r>
          </a:p>
          <a:p>
            <a:pPr lvl="1"/>
            <a:r>
              <a:rPr lang="en-US" dirty="0" smtClean="0"/>
              <a:t>such </a:t>
            </a:r>
            <a:r>
              <a:rPr lang="en-US" dirty="0"/>
              <a:t>as arithmetic and logical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execution, if/</a:t>
            </a:r>
            <a:r>
              <a:rPr lang="en-US" dirty="0" smtClean="0"/>
              <a:t>else statements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and while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array indexing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87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Data-processing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dirty="0">
                <a:cs typeface="Times New Roman" pitchFamily="18" charset="0"/>
              </a:rPr>
              <a:t>Logical operations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dirty="0">
                <a:cs typeface="Times New Roman" pitchFamily="18" charset="0"/>
              </a:rPr>
              <a:t>Shifts / rotate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dirty="0">
                <a:cs typeface="Times New Roman" pitchFamily="18" charset="0"/>
              </a:rPr>
              <a:t>Multiplication</a:t>
            </a:r>
          </a:p>
          <a:p>
            <a:pPr>
              <a:lnSpc>
                <a:spcPct val="90000"/>
              </a:lnSpc>
            </a:pPr>
            <a:endParaRPr lang="en-US" sz="4000" b="1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71282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Logical </a:t>
            </a:r>
            <a:r>
              <a:rPr lang="en-US" dirty="0" smtClean="0">
                <a:solidFill>
                  <a:srgbClr val="000000"/>
                </a:solidFill>
              </a:rPr>
              <a:t>Instructions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each operate </a:t>
            </a:r>
            <a:r>
              <a:rPr lang="en-US" b="1" dirty="0">
                <a:solidFill>
                  <a:srgbClr val="0000FF"/>
                </a:solidFill>
              </a:rPr>
              <a:t>bitwise</a:t>
            </a:r>
            <a:r>
              <a:rPr lang="en-US" dirty="0"/>
              <a:t> on </a:t>
            </a:r>
            <a:r>
              <a:rPr lang="en-US" b="1" dirty="0"/>
              <a:t>two sources </a:t>
            </a:r>
            <a:r>
              <a:rPr lang="en-US" dirty="0"/>
              <a:t>and write the </a:t>
            </a:r>
            <a:r>
              <a:rPr lang="en-US" dirty="0" smtClean="0"/>
              <a:t>result </a:t>
            </a:r>
            <a:r>
              <a:rPr lang="en-US" dirty="0"/>
              <a:t> to a </a:t>
            </a:r>
            <a:r>
              <a:rPr lang="en-US" b="1" dirty="0"/>
              <a:t>destination register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source is always a register and </a:t>
            </a:r>
            <a:r>
              <a:rPr lang="en-US" dirty="0" smtClean="0"/>
              <a:t>the second </a:t>
            </a:r>
            <a:r>
              <a:rPr lang="en-US" dirty="0"/>
              <a:t>source is either an immediate or another register.</a:t>
            </a:r>
            <a:endParaRPr lang="en-US" dirty="0" smtClean="0">
              <a:latin typeface="Courier New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itchFamily="49" charset="0"/>
                <a:cs typeface="Arial" charset="0"/>
              </a:rPr>
              <a:t>AND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Arial" charset="0"/>
              </a:rPr>
              <a:t>ORR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Arial" charset="0"/>
              </a:rPr>
              <a:t>EOR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(XOR)</a:t>
            </a:r>
            <a:endParaRPr lang="en-US" b="1" dirty="0">
              <a:cs typeface="Arial" charset="0"/>
            </a:endParaRPr>
          </a:p>
          <a:p>
            <a:pPr marL="650230" indent="-65023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Arial" charset="0"/>
              </a:rPr>
              <a:t>BIC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(Bit Clear)</a:t>
            </a:r>
          </a:p>
          <a:p>
            <a:pPr marL="650230" indent="-65023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Arial" charset="0"/>
              </a:rPr>
              <a:t>MVN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MoVe</a:t>
            </a:r>
            <a:r>
              <a:rPr lang="en-US" b="1" dirty="0">
                <a:cs typeface="Times New Roman" panose="02020603050405020304" pitchFamily="18" charset="0"/>
              </a:rPr>
              <a:t> and NOT)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16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pic>
        <p:nvPicPr>
          <p:cNvPr id="132285" name="Picture 1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9" y="1763435"/>
            <a:ext cx="12490261" cy="600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Instructions: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8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understanding any computer architecture is to </a:t>
            </a:r>
            <a:r>
              <a:rPr lang="en-US" dirty="0" smtClean="0"/>
              <a:t>learn </a:t>
            </a:r>
            <a:r>
              <a:rPr lang="en-US" dirty="0"/>
              <a:t>its </a:t>
            </a:r>
            <a:r>
              <a:rPr lang="en-US" dirty="0" smtClean="0"/>
              <a:t>language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</a:rPr>
              <a:t>words</a:t>
            </a:r>
            <a:r>
              <a:rPr lang="en-US" dirty="0"/>
              <a:t> in a computer’s language are called </a:t>
            </a:r>
            <a:r>
              <a:rPr lang="en-US" b="1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</a:rPr>
              <a:t>computer’s vocabulary </a:t>
            </a:r>
            <a:r>
              <a:rPr lang="en-US" dirty="0"/>
              <a:t>is called the </a:t>
            </a:r>
            <a:r>
              <a:rPr lang="en-US" b="1" dirty="0">
                <a:solidFill>
                  <a:srgbClr val="0000FF"/>
                </a:solidFill>
              </a:rPr>
              <a:t>instruction 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programs </a:t>
            </a:r>
            <a:r>
              <a:rPr lang="en-US" dirty="0" smtClean="0"/>
              <a:t>running on </a:t>
            </a:r>
            <a:r>
              <a:rPr lang="en-US" dirty="0"/>
              <a:t>a computer </a:t>
            </a:r>
            <a:r>
              <a:rPr lang="en-US" b="1" dirty="0"/>
              <a:t>use the same instruction set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 applications are eventually </a:t>
            </a:r>
            <a:r>
              <a:rPr lang="en-US" dirty="0"/>
              <a:t>compiled into a series of simple </a:t>
            </a:r>
            <a:r>
              <a:rPr lang="en-US" dirty="0" smtClean="0"/>
              <a:t>instructions: </a:t>
            </a:r>
          </a:p>
          <a:p>
            <a:pPr lvl="2"/>
            <a:r>
              <a:rPr lang="en-US" dirty="0" smtClean="0"/>
              <a:t>such </a:t>
            </a:r>
            <a:r>
              <a:rPr lang="en-US" dirty="0"/>
              <a:t>as add, subtract</a:t>
            </a:r>
            <a:r>
              <a:rPr lang="en-US" dirty="0" smtClean="0"/>
              <a:t>, and </a:t>
            </a:r>
            <a:r>
              <a:rPr lang="en-US" dirty="0"/>
              <a:t>branch.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7154" y="2010460"/>
            <a:ext cx="11819634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541858" indent="-541858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ourier New"/>
                <a:cs typeface="Courier New"/>
              </a:rPr>
              <a:t>AND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 or </a:t>
            </a:r>
            <a:r>
              <a:rPr lang="en-US" sz="4000" dirty="0">
                <a:latin typeface="Courier New"/>
                <a:cs typeface="Courier New"/>
              </a:rPr>
              <a:t>BIC</a:t>
            </a:r>
            <a:r>
              <a:rPr lang="en-US" sz="4000" dirty="0">
                <a:latin typeface="+mn-lt"/>
                <a:cs typeface="Arial" charset="0"/>
              </a:rPr>
              <a:t>: useful for </a:t>
            </a:r>
            <a:r>
              <a:rPr lang="en-US" sz="4000" b="1" dirty="0">
                <a:solidFill>
                  <a:srgbClr val="0000FF"/>
                </a:solidFill>
                <a:latin typeface="+mn-lt"/>
                <a:cs typeface="Arial" charset="0"/>
              </a:rPr>
              <a:t>masking</a:t>
            </a:r>
            <a:r>
              <a:rPr lang="en-US" sz="40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4000" dirty="0">
                <a:latin typeface="+mn-lt"/>
                <a:cs typeface="Arial" charset="0"/>
              </a:rPr>
              <a:t>bits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600" b="1" dirty="0" smtClean="0">
                <a:latin typeface="+mj-lt"/>
                <a:cs typeface="Arial" charset="0"/>
              </a:rPr>
              <a:t>	Example</a:t>
            </a:r>
            <a:r>
              <a:rPr lang="en-US" sz="3600" b="1" dirty="0">
                <a:latin typeface="+mj-lt"/>
                <a:cs typeface="Arial" charset="0"/>
              </a:rPr>
              <a:t>: </a:t>
            </a:r>
            <a:r>
              <a:rPr lang="en-US" sz="3600" dirty="0">
                <a:latin typeface="+mj-lt"/>
                <a:cs typeface="Arial" charset="0"/>
              </a:rPr>
              <a:t>Masking  all but the least significant byte of a value</a:t>
            </a:r>
          </a:p>
          <a:p>
            <a:pPr marL="1137902" lvl="1" indent="-487672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+mj-lt"/>
                <a:cs typeface="Arial" charset="0"/>
              </a:rPr>
              <a:t>	0xF234012F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4000" dirty="0">
                <a:latin typeface="+mj-lt"/>
                <a:cs typeface="Arial" charset="0"/>
              </a:rPr>
              <a:t>  0x000000FF  = 0x0000002F</a:t>
            </a:r>
          </a:p>
          <a:p>
            <a:pPr marL="1137902" lvl="1" indent="-487672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+mj-lt"/>
                <a:cs typeface="Arial" charset="0"/>
              </a:rPr>
              <a:t>	0xF234012F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BIC</a:t>
            </a:r>
            <a:r>
              <a:rPr lang="en-US" sz="4000" dirty="0">
                <a:latin typeface="+mj-lt"/>
                <a:cs typeface="Arial" charset="0"/>
              </a:rPr>
              <a:t>  0xFFFFFF00   = 0x0000002F</a:t>
            </a:r>
          </a:p>
          <a:p>
            <a:pPr marL="541858" indent="-54185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Courier New" pitchFamily="49" charset="0"/>
                <a:cs typeface="Arial" charset="0"/>
              </a:rPr>
              <a:t>ORR</a:t>
            </a:r>
            <a:r>
              <a:rPr lang="en-US" sz="4400" dirty="0">
                <a:latin typeface="+mj-lt"/>
                <a:cs typeface="Arial" charset="0"/>
              </a:rPr>
              <a:t>: useful for </a:t>
            </a:r>
            <a:r>
              <a:rPr lang="en-US" sz="4400" b="1" dirty="0">
                <a:solidFill>
                  <a:srgbClr val="0000FF"/>
                </a:solidFill>
                <a:latin typeface="+mj-lt"/>
                <a:cs typeface="Arial" charset="0"/>
              </a:rPr>
              <a:t>combining</a:t>
            </a:r>
            <a:r>
              <a:rPr lang="en-US" sz="4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4400" dirty="0">
                <a:latin typeface="+mj-lt"/>
                <a:cs typeface="Arial" charset="0"/>
              </a:rPr>
              <a:t>bit fields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 smtClean="0">
                <a:latin typeface="+mj-lt"/>
                <a:cs typeface="Arial" charset="0"/>
              </a:rPr>
              <a:t>	Example</a:t>
            </a:r>
            <a:r>
              <a:rPr lang="en-US" sz="4000" b="1" dirty="0">
                <a:latin typeface="+mj-lt"/>
                <a:cs typeface="Arial" charset="0"/>
              </a:rPr>
              <a:t>: </a:t>
            </a:r>
            <a:r>
              <a:rPr lang="en-US" sz="4000" dirty="0">
                <a:latin typeface="+mj-lt"/>
                <a:cs typeface="Arial" charset="0"/>
              </a:rPr>
              <a:t>Combine 0xF2340000 with 0x000012BC: </a:t>
            </a:r>
          </a:p>
          <a:p>
            <a:pPr marL="1137902" lvl="1" indent="-487672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+mj-lt"/>
                <a:cs typeface="Arial" charset="0"/>
              </a:rPr>
              <a:t>	0xF2340000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sz="4000" dirty="0">
                <a:latin typeface="+mj-lt"/>
                <a:cs typeface="Arial" charset="0"/>
              </a:rPr>
              <a:t> 0x000012BC = 0xF23412BC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Logical Instructions: </a:t>
            </a:r>
            <a:r>
              <a:rPr lang="en-US" dirty="0" smtClean="0">
                <a:solidFill>
                  <a:srgbClr val="000000"/>
                </a:solidFill>
              </a:rPr>
              <a:t>Uses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3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049" y="2029703"/>
            <a:ext cx="12675378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ourier New" pitchFamily="49" charset="0"/>
                <a:cs typeface="Arial" charset="0"/>
              </a:rPr>
              <a:t>LSL</a:t>
            </a:r>
            <a:r>
              <a:rPr lang="en-US" sz="4000" dirty="0">
                <a:latin typeface="+mj-lt"/>
                <a:cs typeface="Arial" charset="0"/>
              </a:rPr>
              <a:t>: logical shift left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700" b="1" dirty="0">
                <a:latin typeface="+mj-lt"/>
                <a:cs typeface="Arial" charset="0"/>
              </a:rPr>
              <a:t>Example:</a:t>
            </a:r>
            <a:r>
              <a:rPr lang="en-US" sz="3700" dirty="0">
                <a:latin typeface="+mj-lt"/>
                <a:cs typeface="Arial" charset="0"/>
              </a:rPr>
              <a:t>  </a:t>
            </a:r>
            <a:r>
              <a:rPr lang="en-US" sz="3700" dirty="0">
                <a:latin typeface="Courier New" pitchFamily="49" charset="0"/>
                <a:cs typeface="Arial" charset="0"/>
              </a:rPr>
              <a:t>LSL R0, R7, #5 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R0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R7 &lt;&lt; 5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100" dirty="0">
              <a:latin typeface="Courier New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ourier New" pitchFamily="49" charset="0"/>
                <a:cs typeface="Arial" charset="0"/>
              </a:rPr>
              <a:t>LSR</a:t>
            </a:r>
            <a:r>
              <a:rPr lang="en-US" sz="4000" dirty="0">
                <a:latin typeface="+mj-lt"/>
                <a:cs typeface="Arial" charset="0"/>
              </a:rPr>
              <a:t>: logical shift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700" b="1" dirty="0">
                <a:latin typeface="+mj-lt"/>
                <a:cs typeface="Arial" charset="0"/>
              </a:rPr>
              <a:t>Example:</a:t>
            </a:r>
            <a:r>
              <a:rPr lang="en-US" sz="3700" dirty="0">
                <a:latin typeface="+mj-lt"/>
                <a:cs typeface="Arial" charset="0"/>
              </a:rPr>
              <a:t>  </a:t>
            </a:r>
            <a:r>
              <a:rPr lang="en-US" sz="3700" dirty="0">
                <a:latin typeface="Courier New" pitchFamily="49" charset="0"/>
                <a:cs typeface="Arial" charset="0"/>
              </a:rPr>
              <a:t>LSR R3, R2, #31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R3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R2 &gt;&gt; 31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100" dirty="0">
              <a:latin typeface="Courier New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ourier New" pitchFamily="49" charset="0"/>
                <a:cs typeface="Arial" charset="0"/>
              </a:rPr>
              <a:t>ASR</a:t>
            </a:r>
            <a:r>
              <a:rPr lang="en-US" sz="4000" dirty="0">
                <a:latin typeface="+mj-lt"/>
                <a:cs typeface="Arial" charset="0"/>
              </a:rPr>
              <a:t>: arithmetic shift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700" b="1" dirty="0">
                <a:latin typeface="+mj-lt"/>
                <a:cs typeface="Arial" charset="0"/>
              </a:rPr>
              <a:t>Example:</a:t>
            </a:r>
            <a:r>
              <a:rPr lang="en-US" sz="3700" dirty="0">
                <a:latin typeface="+mj-lt"/>
                <a:cs typeface="Arial" charset="0"/>
              </a:rPr>
              <a:t>  </a:t>
            </a:r>
            <a:r>
              <a:rPr lang="en-US" sz="3700" dirty="0">
                <a:latin typeface="Courier New" pitchFamily="49" charset="0"/>
                <a:cs typeface="Arial" charset="0"/>
              </a:rPr>
              <a:t>ASR R9, R11, R4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R9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R11 &gt;&gt;&gt; R4</a:t>
            </a:r>
            <a:r>
              <a:rPr lang="en-US" sz="3700" baseline="-250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7:0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100" dirty="0">
              <a:latin typeface="Courier New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ourier New" pitchFamily="49" charset="0"/>
                <a:cs typeface="Arial" charset="0"/>
              </a:rPr>
              <a:t>ROR</a:t>
            </a:r>
            <a:r>
              <a:rPr lang="en-US" sz="4000" dirty="0">
                <a:latin typeface="+mj-lt"/>
                <a:cs typeface="Arial" charset="0"/>
              </a:rPr>
              <a:t>: rotate right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700" b="1" dirty="0">
                <a:latin typeface="+mj-lt"/>
                <a:cs typeface="Arial" charset="0"/>
              </a:rPr>
              <a:t>Example:</a:t>
            </a:r>
            <a:r>
              <a:rPr lang="en-US" sz="3700" dirty="0">
                <a:latin typeface="+mj-lt"/>
                <a:cs typeface="Arial" charset="0"/>
              </a:rPr>
              <a:t>  </a:t>
            </a:r>
            <a:r>
              <a:rPr lang="en-US" sz="3700" dirty="0">
                <a:latin typeface="Courier New" pitchFamily="49" charset="0"/>
                <a:cs typeface="Arial" charset="0"/>
              </a:rPr>
              <a:t>ROR R8, R1, #3 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R8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en-US" sz="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R1 ROR 3</a:t>
            </a:r>
            <a:endParaRPr lang="en-US" sz="37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1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48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pic>
        <p:nvPicPr>
          <p:cNvPr id="225359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8" y="3311757"/>
            <a:ext cx="12945303" cy="520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8772" y="2207249"/>
            <a:ext cx="9521577" cy="136242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marL="406394" indent="-406394">
              <a:buFont typeface="Arial" pitchFamily="34" charset="0"/>
              <a:buChar char="•"/>
            </a:pPr>
            <a:r>
              <a:rPr lang="en-US" sz="4000" b="1" dirty="0">
                <a:latin typeface="+mj-lt"/>
                <a:cs typeface="Times New Roman" pitchFamily="18" charset="0"/>
              </a:rPr>
              <a:t>Immediate </a:t>
            </a:r>
            <a:r>
              <a:rPr lang="en-US" sz="4000" dirty="0">
                <a:latin typeface="+mj-lt"/>
                <a:cs typeface="Times New Roman" pitchFamily="18" charset="0"/>
              </a:rPr>
              <a:t>shift amount (5-bit immediate)</a:t>
            </a:r>
            <a:endParaRPr lang="en-US" sz="4000" b="1" dirty="0">
              <a:latin typeface="+mj-lt"/>
              <a:cs typeface="Times New Roman" pitchFamily="18" charset="0"/>
            </a:endParaRPr>
          </a:p>
          <a:p>
            <a:pPr marL="406394" indent="-406394"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Shift amount:</a:t>
            </a:r>
            <a:r>
              <a:rPr lang="en-US" sz="4000" b="1" dirty="0">
                <a:latin typeface="+mj-lt"/>
                <a:cs typeface="Times New Roman" pitchFamily="18" charset="0"/>
              </a:rPr>
              <a:t> </a:t>
            </a:r>
            <a:r>
              <a:rPr lang="en-US" sz="4000" dirty="0">
                <a:latin typeface="+mj-lt"/>
                <a:cs typeface="Times New Roman" pitchFamily="18" charset="0"/>
              </a:rPr>
              <a:t>0-31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Shift Instructions: Example 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95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71449" y="450878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endParaRPr lang="en-US"/>
          </a:p>
        </p:txBody>
      </p:sp>
      <p:pic>
        <p:nvPicPr>
          <p:cNvPr id="228431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8" y="4668527"/>
            <a:ext cx="12453622" cy="422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772" y="2318497"/>
            <a:ext cx="10906571" cy="136242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pPr marL="406394" indent="-406394">
              <a:buFont typeface="Arial" pitchFamily="34" charset="0"/>
              <a:buChar char="•"/>
            </a:pPr>
            <a:r>
              <a:rPr lang="en-US" sz="4000" b="1" dirty="0">
                <a:latin typeface="+mj-lt"/>
                <a:cs typeface="Times New Roman" pitchFamily="18" charset="0"/>
              </a:rPr>
              <a:t>Register </a:t>
            </a:r>
            <a:r>
              <a:rPr lang="en-US" sz="4000" dirty="0">
                <a:latin typeface="+mj-lt"/>
                <a:cs typeface="Times New Roman" pitchFamily="18" charset="0"/>
              </a:rPr>
              <a:t>shift amount (uses low 8 bits of register)</a:t>
            </a:r>
            <a:endParaRPr lang="en-US" sz="4000" b="1" dirty="0">
              <a:latin typeface="+mj-lt"/>
              <a:cs typeface="Times New Roman" pitchFamily="18" charset="0"/>
            </a:endParaRPr>
          </a:p>
          <a:p>
            <a:pPr marL="406394" indent="-406394">
              <a:buFont typeface="Arial" pitchFamily="34" charset="0"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Shift amount:</a:t>
            </a:r>
            <a:r>
              <a:rPr lang="en-US" sz="4000" b="1" dirty="0">
                <a:latin typeface="+mj-lt"/>
                <a:cs typeface="Times New Roman" pitchFamily="18" charset="0"/>
              </a:rPr>
              <a:t> </a:t>
            </a:r>
            <a:r>
              <a:rPr lang="en-US" sz="4000" dirty="0">
                <a:latin typeface="+mj-lt"/>
                <a:cs typeface="Times New Roman" pitchFamily="18" charset="0"/>
              </a:rPr>
              <a:t>0-255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Shift Instructions: Example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08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8771" y="1900652"/>
            <a:ext cx="1094570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40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4000" dirty="0">
                <a:latin typeface="Times New Roman" pitchFamily="18" charset="0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32 </a:t>
            </a:r>
            <a:r>
              <a:rPr lang="en-US" sz="4000" dirty="0">
                <a:latin typeface="+mj-lt"/>
                <a:cs typeface="Times New Roman" pitchFamily="18" charset="0"/>
              </a:rPr>
              <a:t>× 32 multiplication, 32-bit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3200" dirty="0">
                <a:latin typeface="Courier New" pitchFamily="49" charset="0"/>
                <a:cs typeface="Arial" charset="0"/>
              </a:rPr>
              <a:t>MUL R1, R2, R3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R1 = (R2 x R3)</a:t>
            </a:r>
            <a:r>
              <a:rPr lang="en-US" sz="3200" baseline="-25000" dirty="0">
                <a:latin typeface="Courier New" pitchFamily="49" charset="0"/>
                <a:cs typeface="Arial" charset="0"/>
              </a:rPr>
              <a:t>31:</a:t>
            </a:r>
            <a:r>
              <a:rPr lang="en-US" sz="3200" baseline="-25000" dirty="0" smtClean="0">
                <a:latin typeface="Courier New" pitchFamily="49" charset="0"/>
                <a:cs typeface="Arial" charset="0"/>
              </a:rPr>
              <a:t>0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UMULL</a:t>
            </a:r>
            <a:r>
              <a:rPr lang="en-US" sz="40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4000" dirty="0">
                <a:latin typeface="Times New Roman" pitchFamily="18" charset="0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Unsigned multiply long: 32 </a:t>
            </a:r>
            <a:r>
              <a:rPr lang="en-US" sz="4000" dirty="0">
                <a:latin typeface="+mj-lt"/>
                <a:cs typeface="Times New Roman" pitchFamily="18" charset="0"/>
              </a:rPr>
              <a:t>× 32 multiplication, 64-bit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UMULL R1, R2, R3, R4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{R1,R4} = R2 x R3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unsigned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latin typeface="Courier New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SMULL</a:t>
            </a:r>
            <a:r>
              <a:rPr lang="en-US" sz="40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4000" dirty="0">
                <a:latin typeface="Times New Roman" pitchFamily="18" charset="0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Signed multiply long: 32 </a:t>
            </a:r>
            <a:r>
              <a:rPr lang="en-US" sz="4000" dirty="0">
                <a:latin typeface="+mj-lt"/>
                <a:cs typeface="Times New Roman" pitchFamily="18" charset="0"/>
              </a:rPr>
              <a:t>× 32 multiplication, 64-bit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</a:t>
            </a:r>
            <a:r>
              <a:rPr lang="en-US" sz="3200" dirty="0">
                <a:latin typeface="Courier New" pitchFamily="49" charset="0"/>
                <a:cs typeface="Arial" charset="0"/>
              </a:rPr>
              <a:t>SMULL R1, R2, R3, R4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Result: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{R1,R4} = R2 x R3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signed)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Multiplication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6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0240" y="2087556"/>
            <a:ext cx="11812693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latin typeface="+mj-lt"/>
                <a:cs typeface="Times New Roman" pitchFamily="18" charset="0"/>
              </a:rPr>
              <a:t>Don’t always want to execute code sequentially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For example: </a:t>
            </a:r>
          </a:p>
          <a:p>
            <a:pPr marL="1300460" lvl="1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  <a:cs typeface="Times New Roman" pitchFamily="18" charset="0"/>
              </a:rPr>
              <a:t>if/else statements, while loops, etc.: only want to execute code </a:t>
            </a:r>
            <a:r>
              <a:rPr lang="en-US" sz="4000" i="1" dirty="0">
                <a:latin typeface="+mj-lt"/>
                <a:cs typeface="Times New Roman" pitchFamily="18" charset="0"/>
              </a:rPr>
              <a:t>if</a:t>
            </a:r>
            <a:r>
              <a:rPr lang="en-US" sz="4000" dirty="0">
                <a:latin typeface="+mj-lt"/>
                <a:cs typeface="Times New Roman" pitchFamily="18" charset="0"/>
              </a:rPr>
              <a:t> a 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condition</a:t>
            </a:r>
            <a:r>
              <a:rPr lang="en-US" sz="4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4000" dirty="0">
                <a:latin typeface="+mj-lt"/>
                <a:cs typeface="Times New Roman" pitchFamily="18" charset="0"/>
              </a:rPr>
              <a:t>is true</a:t>
            </a:r>
          </a:p>
          <a:p>
            <a:pPr marL="1300460" lvl="1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  <a:cs typeface="Times New Roman" pitchFamily="18" charset="0"/>
              </a:rPr>
              <a:t>branching: jump to another portion of code </a:t>
            </a:r>
            <a:r>
              <a:rPr lang="en-US" sz="4000" i="1" dirty="0">
                <a:latin typeface="+mj-lt"/>
                <a:cs typeface="Times New Roman" pitchFamily="18" charset="0"/>
              </a:rPr>
              <a:t>if</a:t>
            </a:r>
            <a:r>
              <a:rPr lang="en-US" sz="4000" dirty="0">
                <a:latin typeface="+mj-lt"/>
                <a:cs typeface="Times New Roman" pitchFamily="18" charset="0"/>
              </a:rPr>
              <a:t> a condition is true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ARM includes 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condition flags</a:t>
            </a:r>
            <a:r>
              <a:rPr lang="en-US" sz="4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4000" dirty="0">
                <a:latin typeface="+mj-lt"/>
                <a:cs typeface="Times New Roman" pitchFamily="18" charset="0"/>
              </a:rPr>
              <a:t>that can be:</a:t>
            </a:r>
          </a:p>
          <a:p>
            <a:pPr marL="1300460" lvl="1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  <a:cs typeface="Times New Roman" pitchFamily="18" charset="0"/>
              </a:rPr>
              <a:t>set by an instruction</a:t>
            </a:r>
          </a:p>
          <a:p>
            <a:pPr marL="1300460" lvl="1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  <a:cs typeface="Times New Roman" pitchFamily="18" charset="0"/>
              </a:rPr>
              <a:t>used to conditionally execute an instruction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4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72" y="97791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4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8013" y="6788516"/>
            <a:ext cx="12246185" cy="174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Set by ALU </a:t>
            </a:r>
            <a:endParaRPr lang="en-US" sz="4000" dirty="0" smtClean="0">
              <a:latin typeface="+mj-lt"/>
              <a:cs typeface="Times New Roman" pitchFamily="18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 smtClean="0">
                <a:latin typeface="+mj-lt"/>
                <a:cs typeface="Times New Roman" pitchFamily="18" charset="0"/>
              </a:rPr>
              <a:t>Held </a:t>
            </a:r>
            <a:r>
              <a:rPr lang="en-US" sz="4000" dirty="0">
                <a:latin typeface="+mj-lt"/>
                <a:cs typeface="Times New Roman" pitchFamily="18" charset="0"/>
              </a:rPr>
              <a:t>in </a:t>
            </a:r>
            <a:r>
              <a:rPr lang="en-US" sz="4000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Current Program Status Register</a:t>
            </a:r>
            <a:r>
              <a:rPr lang="en-US" sz="4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4000" b="1" i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CPSR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29845"/>
              </p:ext>
            </p:extLst>
          </p:nvPr>
        </p:nvGraphicFramePr>
        <p:xfrm>
          <a:off x="1289256" y="2112807"/>
          <a:ext cx="10698153" cy="340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50"/>
                <a:gridCol w="1990846"/>
                <a:gridCol w="7482557"/>
              </a:tblGrid>
              <a:tr h="91389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Flag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Name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Description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46109">
                <a:tc>
                  <a:txBody>
                    <a:bodyPr/>
                    <a:lstStyle/>
                    <a:p>
                      <a:r>
                        <a:rPr lang="en-US" sz="3200" i="1" dirty="0" smtClean="0"/>
                        <a:t>N</a:t>
                      </a:r>
                      <a:endParaRPr lang="en-US" sz="32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N</a:t>
                      </a:r>
                      <a:r>
                        <a:rPr lang="en-US" sz="3200" dirty="0" smtClean="0"/>
                        <a:t>egative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Instruction result is negative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3387">
                <a:tc>
                  <a:txBody>
                    <a:bodyPr/>
                    <a:lstStyle/>
                    <a:p>
                      <a:r>
                        <a:rPr lang="en-US" sz="3200" i="1" dirty="0" smtClean="0"/>
                        <a:t>Z</a:t>
                      </a:r>
                      <a:endParaRPr lang="en-US" sz="32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Z</a:t>
                      </a:r>
                      <a:r>
                        <a:rPr lang="en-US" sz="3200" dirty="0" smtClean="0"/>
                        <a:t>ero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r>
                        <a:rPr lang="en-US" sz="3200" baseline="0" dirty="0" smtClean="0"/>
                        <a:t>nstruction results in zero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393">
                <a:tc>
                  <a:txBody>
                    <a:bodyPr/>
                    <a:lstStyle/>
                    <a:p>
                      <a:r>
                        <a:rPr lang="en-US" sz="3200" i="1" dirty="0" smtClean="0"/>
                        <a:t>C</a:t>
                      </a:r>
                      <a:endParaRPr lang="en-US" sz="32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C</a:t>
                      </a:r>
                      <a:r>
                        <a:rPr lang="en-US" sz="3200" dirty="0" smtClean="0"/>
                        <a:t>arry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Instruction causes an unsigned carry out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823">
                <a:tc>
                  <a:txBody>
                    <a:bodyPr/>
                    <a:lstStyle/>
                    <a:p>
                      <a:r>
                        <a:rPr lang="en-US" sz="3200" i="1" dirty="0" smtClean="0"/>
                        <a:t>V</a:t>
                      </a:r>
                      <a:endParaRPr lang="en-US" sz="32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</a:t>
                      </a:r>
                      <a:r>
                        <a:rPr lang="en-US" sz="3200" b="1" dirty="0" err="1" smtClean="0"/>
                        <a:t>V</a:t>
                      </a:r>
                      <a:r>
                        <a:rPr lang="en-US" sz="3200" dirty="0" err="1" smtClean="0"/>
                        <a:t>erflow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Instruction causes an</a:t>
                      </a:r>
                      <a:r>
                        <a:rPr lang="en-US" sz="3200" baseline="0" dirty="0" smtClean="0"/>
                        <a:t> overflow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 Condition </a:t>
            </a: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8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1036" y="1517227"/>
            <a:ext cx="12256789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pic>
        <p:nvPicPr>
          <p:cNvPr id="189575" name="Picture 1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33" y="1868674"/>
            <a:ext cx="10395882" cy="684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ARM </a:t>
            </a: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0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74998"/>
              </p:ext>
            </p:extLst>
          </p:nvPr>
        </p:nvGraphicFramePr>
        <p:xfrm>
          <a:off x="1571852" y="3102738"/>
          <a:ext cx="10023248" cy="533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Visio" r:id="rId3" imgW="5010049" imgH="2667000" progId="Visio.Drawing.15">
                  <p:embed/>
                </p:oleObj>
              </mc:Choice>
              <mc:Fallback>
                <p:oleObj name="Visio" r:id="rId3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852" y="3102738"/>
                        <a:ext cx="10023248" cy="533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518400" y="5486400"/>
            <a:ext cx="1600200" cy="1905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6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4151" y="1876455"/>
            <a:ext cx="11752036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 smtClean="0">
                <a:latin typeface="+mj-lt"/>
                <a:cs typeface="Times New Roman" pitchFamily="18" charset="0"/>
              </a:rPr>
              <a:t>Compare </a:t>
            </a:r>
            <a:r>
              <a:rPr lang="en-US" sz="4000" dirty="0">
                <a:latin typeface="+mj-lt"/>
                <a:cs typeface="Times New Roman" pitchFamily="18" charset="0"/>
              </a:rPr>
              <a:t>instruction: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	</a:t>
            </a:r>
            <a:r>
              <a:rPr lang="en-US" sz="40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Example:</a:t>
            </a:r>
            <a:r>
              <a:rPr lang="en-US" sz="4000" dirty="0">
                <a:latin typeface="+mn-lt"/>
                <a:cs typeface="Times New Roman" pitchFamily="18" charset="0"/>
              </a:rPr>
              <a:t>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CMP R5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,R6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50690" lvl="2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cs typeface="Times New Roman" pitchFamily="18" charset="0"/>
              </a:rPr>
              <a:t>Performs: </a:t>
            </a:r>
            <a:r>
              <a:rPr lang="en-US" sz="4000" dirty="0" smtClean="0">
                <a:solidFill>
                  <a:srgbClr val="0000FF"/>
                </a:solidFill>
                <a:cs typeface="Times New Roman" pitchFamily="18" charset="0"/>
              </a:rPr>
              <a:t>R5 - R6</a:t>
            </a:r>
            <a:endParaRPr lang="en-US" sz="4000" dirty="0">
              <a:solidFill>
                <a:srgbClr val="0000FF"/>
              </a:solidFill>
              <a:cs typeface="Times New Roman" pitchFamily="18" charset="0"/>
            </a:endParaRPr>
          </a:p>
          <a:p>
            <a:pPr marL="1950690" lvl="2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cs typeface="Times New Roman" pitchFamily="18" charset="0"/>
              </a:rPr>
              <a:t>Does not save result</a:t>
            </a:r>
          </a:p>
          <a:p>
            <a:pPr marL="1950690" lvl="2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cs typeface="Times New Roman" pitchFamily="18" charset="0"/>
              </a:rPr>
              <a:t>Sets flags. If result:</a:t>
            </a:r>
          </a:p>
          <a:p>
            <a:pPr marL="2600919" lvl="3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Times New Roman" pitchFamily="18" charset="0"/>
              </a:rPr>
              <a:t>Is 0</a:t>
            </a:r>
            <a:r>
              <a:rPr lang="en-US" sz="4000" dirty="0" smtClean="0">
                <a:cs typeface="Times New Roman" pitchFamily="18" charset="0"/>
              </a:rPr>
              <a:t>,			 			</a:t>
            </a:r>
            <a:r>
              <a:rPr lang="en-US" sz="4000" i="1" dirty="0" smtClean="0">
                <a:cs typeface="Times New Roman" pitchFamily="18" charset="0"/>
              </a:rPr>
              <a:t>Z</a:t>
            </a:r>
            <a:r>
              <a:rPr lang="en-US" sz="4000" dirty="0">
                <a:cs typeface="Times New Roman" pitchFamily="18" charset="0"/>
              </a:rPr>
              <a:t>=1</a:t>
            </a:r>
          </a:p>
          <a:p>
            <a:pPr marL="2600919" lvl="3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Times New Roman" pitchFamily="18" charset="0"/>
              </a:rPr>
              <a:t>Is negative, </a:t>
            </a:r>
            <a:r>
              <a:rPr lang="en-US" sz="4000" dirty="0" smtClean="0">
                <a:cs typeface="Times New Roman" pitchFamily="18" charset="0"/>
              </a:rPr>
              <a:t>				</a:t>
            </a:r>
            <a:r>
              <a:rPr lang="en-US" sz="4000" i="1" dirty="0" smtClean="0">
                <a:cs typeface="Times New Roman" pitchFamily="18" charset="0"/>
              </a:rPr>
              <a:t>N</a:t>
            </a:r>
            <a:r>
              <a:rPr lang="en-US" sz="4000" dirty="0">
                <a:cs typeface="Times New Roman" pitchFamily="18" charset="0"/>
              </a:rPr>
              <a:t>=1</a:t>
            </a:r>
          </a:p>
          <a:p>
            <a:pPr marL="2600919" lvl="3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Times New Roman" pitchFamily="18" charset="0"/>
              </a:rPr>
              <a:t>Causes a carry out, 		</a:t>
            </a:r>
            <a:r>
              <a:rPr lang="en-US" sz="4000" i="1" dirty="0">
                <a:cs typeface="Times New Roman" pitchFamily="18" charset="0"/>
              </a:rPr>
              <a:t>C</a:t>
            </a:r>
            <a:r>
              <a:rPr lang="en-US" sz="4000" dirty="0">
                <a:cs typeface="Times New Roman" pitchFamily="18" charset="0"/>
              </a:rPr>
              <a:t>=1</a:t>
            </a:r>
          </a:p>
          <a:p>
            <a:pPr marL="2600919" lvl="3" indent="-65023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cs typeface="Times New Roman" pitchFamily="18" charset="0"/>
              </a:rPr>
              <a:t>Causes a signed overflow, 	</a:t>
            </a:r>
            <a:r>
              <a:rPr lang="en-US" sz="4000" i="1" dirty="0">
                <a:cs typeface="Times New Roman" pitchFamily="18" charset="0"/>
              </a:rPr>
              <a:t>V</a:t>
            </a:r>
            <a:r>
              <a:rPr lang="en-US" sz="4000" dirty="0">
                <a:cs typeface="Times New Roman" pitchFamily="18" charset="0"/>
              </a:rPr>
              <a:t>=1</a:t>
            </a:r>
          </a:p>
          <a:p>
            <a:pPr marL="1950690" lvl="2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72" y="97791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Setting the Condition Flags: </a:t>
            </a:r>
            <a:r>
              <a:rPr lang="en-US" i="1" dirty="0" smtClean="0">
                <a:solidFill>
                  <a:srgbClr val="000000"/>
                </a:solidFill>
              </a:rPr>
              <a:t>NZCV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6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0" y="1958396"/>
            <a:ext cx="9951709" cy="7316543"/>
          </a:xfrm>
        </p:spPr>
        <p:txBody>
          <a:bodyPr>
            <a:normAutofit/>
          </a:bodyPr>
          <a:lstStyle/>
          <a:p>
            <a:r>
              <a:rPr lang="en-US" dirty="0"/>
              <a:t>A computer architecture </a:t>
            </a:r>
            <a:r>
              <a:rPr lang="en-US" b="1" dirty="0"/>
              <a:t>does not define </a:t>
            </a:r>
            <a:r>
              <a:rPr lang="en-US" dirty="0"/>
              <a:t>the underlying </a:t>
            </a:r>
            <a:r>
              <a:rPr lang="en-US" u="sng" dirty="0" smtClean="0"/>
              <a:t>hardware implementation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Registers</a:t>
            </a:r>
            <a:r>
              <a:rPr lang="en-US" dirty="0"/>
              <a:t>, memories, ALUs, and </a:t>
            </a:r>
            <a:r>
              <a:rPr lang="en-US" dirty="0" smtClean="0"/>
              <a:t>other building </a:t>
            </a:r>
            <a:r>
              <a:rPr lang="en-US" dirty="0"/>
              <a:t>blocks to form a microprocessor is called the </a:t>
            </a:r>
            <a:r>
              <a:rPr lang="en-US" b="1" dirty="0" smtClean="0">
                <a:solidFill>
                  <a:srgbClr val="0000FF"/>
                </a:solidFill>
              </a:rPr>
              <a:t>microarchitecture.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296" y="2103288"/>
            <a:ext cx="2479172" cy="6762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17296" y="4348831"/>
            <a:ext cx="2479172" cy="78894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0538"/>
              </p:ext>
            </p:extLst>
          </p:nvPr>
        </p:nvGraphicFramePr>
        <p:xfrm>
          <a:off x="1404062" y="4893439"/>
          <a:ext cx="8230961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8" name="Visio" r:id="rId4" imgW="5010049" imgH="2667000" progId="Visio.Drawing.15">
                  <p:embed/>
                </p:oleObj>
              </mc:Choice>
              <mc:Fallback>
                <p:oleObj name="Visio" r:id="rId4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062" y="4893439"/>
                        <a:ext cx="8230961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1868" y="1733972"/>
            <a:ext cx="11704319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Instruction may be 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conditionally executed </a:t>
            </a:r>
            <a:r>
              <a:rPr lang="en-US" sz="4000" dirty="0">
                <a:latin typeface="+mj-lt"/>
                <a:cs typeface="Times New Roman" pitchFamily="18" charset="0"/>
              </a:rPr>
              <a:t>based on the condition flags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latin typeface="+mj-lt"/>
                <a:cs typeface="Times New Roman" pitchFamily="18" charset="0"/>
              </a:rPr>
              <a:t>Condition of execution is encoded as a </a:t>
            </a:r>
            <a:r>
              <a:rPr lang="en-US" sz="4000" dirty="0" smtClean="0">
                <a:latin typeface="+mj-lt"/>
                <a:cs typeface="Times New Roman" pitchFamily="18" charset="0"/>
              </a:rPr>
              <a:t>c</a:t>
            </a:r>
            <a:r>
              <a:rPr lang="en-US" sz="4000" b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ondition </a:t>
            </a:r>
            <a:r>
              <a:rPr lang="en-US" sz="4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mnemonic </a:t>
            </a:r>
            <a:r>
              <a:rPr lang="en-US" sz="4000" dirty="0">
                <a:latin typeface="+mj-lt"/>
                <a:cs typeface="Times New Roman" pitchFamily="18" charset="0"/>
              </a:rPr>
              <a:t>appended to the instruction mnemonic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endParaRPr lang="en-US" sz="3600" b="1" dirty="0" smtClean="0">
              <a:solidFill>
                <a:srgbClr val="0000FF"/>
              </a:solidFill>
              <a:latin typeface="+mn-lt"/>
              <a:cs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	Example:</a:t>
            </a:r>
            <a:r>
              <a:rPr lang="en-US" sz="36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 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R1, R2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			SUB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R3, R5, R8</a:t>
            </a:r>
          </a:p>
          <a:p>
            <a:pPr marL="1950690" lvl="4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latin typeface="+mn-lt"/>
                <a:cs typeface="Courier New" panose="02070309020205020404" pitchFamily="49" charset="0"/>
              </a:rPr>
              <a:t>NE</a:t>
            </a:r>
            <a:r>
              <a:rPr lang="en-US" sz="3600" b="1" dirty="0">
                <a:latin typeface="+mn-lt"/>
                <a:cs typeface="Times New Roman" pitchFamily="18" charset="0"/>
              </a:rPr>
              <a:t>:</a:t>
            </a:r>
            <a:r>
              <a:rPr lang="en-US" sz="3600" dirty="0">
                <a:latin typeface="+mn-lt"/>
                <a:cs typeface="Times New Roman" pitchFamily="18" charset="0"/>
              </a:rPr>
              <a:t> condition mnemonic</a:t>
            </a:r>
          </a:p>
          <a:p>
            <a:pPr marL="1950690" lvl="4" indent="-65023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/>
                <a:cs typeface="Courier New"/>
              </a:rPr>
              <a:t>SUB</a:t>
            </a:r>
            <a:r>
              <a:rPr lang="en-US" sz="3600" dirty="0">
                <a:latin typeface="+mn-lt"/>
                <a:cs typeface="Times New Roman" pitchFamily="18" charset="0"/>
              </a:rPr>
              <a:t> will only execute if R1 ≠ R2 </a:t>
            </a:r>
          </a:p>
          <a:p>
            <a:pPr marL="1300460" lvl="4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+mn-lt"/>
                <a:cs typeface="Times New Roman" pitchFamily="18" charset="0"/>
              </a:rPr>
              <a:t>      (i.e., Z = 0)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400" b="1" dirty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44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 </a:t>
            </a:r>
            <a:r>
              <a:rPr lang="en-US" dirty="0" smtClean="0"/>
              <a:t>Mnemonics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6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82637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/>
              <a:t>Condition </a:t>
            </a:r>
            <a:r>
              <a:rPr lang="en-US" dirty="0" smtClean="0"/>
              <a:t>Mnemonics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764" y="1412433"/>
            <a:ext cx="8861255" cy="82265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9864" y="2019811"/>
            <a:ext cx="12256563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CMP   R5, R9	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performs R5-R9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sets condition flags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SUBEQ R1, R2, R3 	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executes if R5==R9 (Z=1)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ORRMI R4, R0, R9	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executes if R5-R9 is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(N=1)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3400" b="1" dirty="0">
                <a:latin typeface="+mj-lt"/>
                <a:cs typeface="Courier New" panose="02070309020205020404" pitchFamily="49" charset="0"/>
              </a:rPr>
              <a:t>Suppose R5 = 17, R9 = 23: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 performs: 17 – 23 = -6  (Sets flags: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=1,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=0,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SUBEQ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+mj-lt"/>
                <a:cs typeface="Courier New" panose="02070309020205020404" pitchFamily="49" charset="0"/>
              </a:rPr>
              <a:t>doesn’t execute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 (they aren’t equal: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Z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=0)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ORRMI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+mj-lt"/>
                <a:cs typeface="Courier New" panose="02070309020205020404" pitchFamily="49" charset="0"/>
              </a:rPr>
              <a:t>executes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 because the result was negative (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=1)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468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1052677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Branches enable </a:t>
            </a:r>
            <a:r>
              <a:rPr lang="en-US" dirty="0"/>
              <a:t>out of </a:t>
            </a:r>
            <a:r>
              <a:rPr lang="en-US" dirty="0" smtClean="0"/>
              <a:t>sequence instruction execution</a:t>
            </a:r>
          </a:p>
          <a:p>
            <a:pPr lvl="1"/>
            <a:r>
              <a:rPr lang="en-US" dirty="0" smtClean="0"/>
              <a:t>ARM use </a:t>
            </a:r>
            <a:r>
              <a:rPr lang="en-US" dirty="0"/>
              <a:t>branch </a:t>
            </a:r>
            <a:r>
              <a:rPr lang="en-US" dirty="0" smtClean="0"/>
              <a:t>instructions  </a:t>
            </a:r>
            <a:r>
              <a:rPr lang="en-US" dirty="0"/>
              <a:t>to skip over sections of code or repeat code.</a:t>
            </a:r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sz="3400" b="1" dirty="0">
                <a:solidFill>
                  <a:srgbClr val="0000FF"/>
                </a:solidFill>
                <a:latin typeface="+mj-lt"/>
              </a:rPr>
              <a:t>Branch (</a:t>
            </a:r>
            <a:r>
              <a:rPr lang="en-US" sz="3400" b="1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sz="3400" b="1" dirty="0">
                <a:solidFill>
                  <a:srgbClr val="0000FF"/>
                </a:solidFill>
                <a:latin typeface="+mj-lt"/>
              </a:rPr>
              <a:t>)</a:t>
            </a:r>
          </a:p>
          <a:p>
            <a:pPr lvl="2"/>
            <a:r>
              <a:rPr lang="en-US" dirty="0" smtClean="0"/>
              <a:t>branches to another instruction</a:t>
            </a:r>
            <a:endParaRPr lang="en-US" dirty="0"/>
          </a:p>
          <a:p>
            <a:pPr lvl="1"/>
            <a:r>
              <a:rPr lang="en-US" sz="3400" b="1" dirty="0">
                <a:solidFill>
                  <a:srgbClr val="0000FF"/>
                </a:solidFill>
              </a:rPr>
              <a:t>Branch and link (</a:t>
            </a:r>
            <a:r>
              <a:rPr lang="en-US" sz="3400" b="1" dirty="0">
                <a:solidFill>
                  <a:srgbClr val="0000FF"/>
                </a:solidFill>
                <a:latin typeface="Courier New"/>
                <a:cs typeface="Courier New"/>
              </a:rPr>
              <a:t>BL</a:t>
            </a:r>
            <a:r>
              <a:rPr lang="en-US" sz="34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Both can be conditional or unconditional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9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33895"/>
            <a:ext cx="11703050" cy="6435725"/>
          </a:xfrm>
        </p:spPr>
        <p:txBody>
          <a:bodyPr/>
          <a:lstStyle/>
          <a:p>
            <a:r>
              <a:rPr lang="en-US" dirty="0"/>
              <a:t> A program usually executes in sequence, with the </a:t>
            </a:r>
            <a:r>
              <a:rPr lang="en-US" b="1" dirty="0">
                <a:solidFill>
                  <a:srgbClr val="0000FF"/>
                </a:solidFill>
              </a:rPr>
              <a:t>program </a:t>
            </a:r>
            <a:r>
              <a:rPr lang="en-US" b="1" dirty="0" smtClean="0">
                <a:solidFill>
                  <a:srgbClr val="0000FF"/>
                </a:solidFill>
              </a:rPr>
              <a:t>counter (</a:t>
            </a:r>
            <a:r>
              <a:rPr lang="en-US" b="1" dirty="0">
                <a:solidFill>
                  <a:srgbClr val="0000FF"/>
                </a:solidFill>
              </a:rPr>
              <a:t>PC) </a:t>
            </a:r>
            <a:r>
              <a:rPr lang="en-US" dirty="0"/>
              <a:t>incrementing by 4 after each instruction to point to the next instruction.</a:t>
            </a:r>
          </a:p>
          <a:p>
            <a:pPr lvl="1"/>
            <a:r>
              <a:rPr lang="en-US" dirty="0" smtClean="0"/>
              <a:t>Recall </a:t>
            </a:r>
            <a:r>
              <a:rPr lang="en-US" dirty="0"/>
              <a:t>that instructions are 4 bytes long and ARM is a </a:t>
            </a:r>
            <a:r>
              <a:rPr lang="en-US" dirty="0" smtClean="0"/>
              <a:t>byte-addressed architecture. </a:t>
            </a:r>
          </a:p>
          <a:p>
            <a:r>
              <a:rPr lang="en-US" dirty="0" smtClean="0"/>
              <a:t>Branch </a:t>
            </a:r>
            <a:r>
              <a:rPr lang="en-US" dirty="0"/>
              <a:t>instructions </a:t>
            </a:r>
            <a:r>
              <a:rPr lang="en-US" b="1" dirty="0"/>
              <a:t>change</a:t>
            </a:r>
            <a:r>
              <a:rPr lang="en-US" dirty="0"/>
              <a:t> the program counter.</a:t>
            </a:r>
          </a:p>
        </p:txBody>
      </p:sp>
      <p:pic>
        <p:nvPicPr>
          <p:cNvPr id="5" name="Picture 1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9"/>
          <a:stretch/>
        </p:blipFill>
        <p:spPr bwMode="auto">
          <a:xfrm>
            <a:off x="6878560" y="5285439"/>
            <a:ext cx="5833995" cy="429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1" r="50000" b="19366"/>
          <a:stretch/>
        </p:blipFill>
        <p:spPr bwMode="auto">
          <a:xfrm>
            <a:off x="312566" y="5926557"/>
            <a:ext cx="6354338" cy="278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Stored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68639"/>
              </p:ext>
            </p:extLst>
          </p:nvPr>
        </p:nvGraphicFramePr>
        <p:xfrm>
          <a:off x="1571852" y="3102738"/>
          <a:ext cx="10023248" cy="533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Visio" r:id="rId3" imgW="5010049" imgH="2667000" progId="Visio.Drawing.15">
                  <p:embed/>
                </p:oleObj>
              </mc:Choice>
              <mc:Fallback>
                <p:oleObj name="Visio" r:id="rId3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852" y="3102738"/>
                        <a:ext cx="10023248" cy="533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819400" y="5689600"/>
            <a:ext cx="1498600" cy="152400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Branching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00FF"/>
                </a:solidFill>
                <a:latin typeface="+mj-lt"/>
              </a:rPr>
              <a:t>ARM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assembly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R2, #17				</a:t>
            </a:r>
            <a:r>
              <a:rPr lang="en-US" sz="3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R2 = 17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 TARGET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branch  to  target </a:t>
            </a:r>
          </a:p>
          <a:p>
            <a:pPr marL="0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ORR R1, R1, #0x4	</a:t>
            </a:r>
            <a:r>
              <a:rPr lang="en-US" sz="3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not executed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SUB R1, R1, #78  	</a:t>
            </a:r>
            <a:r>
              <a:rPr lang="en-US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R1 = R1 + 78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867" y="6974245"/>
            <a:ext cx="118120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FF"/>
                </a:solidFill>
                <a:latin typeface="+mn-lt"/>
              </a:rPr>
              <a:t>Labels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3200" dirty="0">
                <a:latin typeface="+mn-lt"/>
              </a:rPr>
              <a:t>(like </a:t>
            </a:r>
            <a:r>
              <a:rPr lang="en-US" sz="3200" dirty="0">
                <a:latin typeface="Courier New"/>
                <a:cs typeface="Courier New"/>
              </a:rPr>
              <a:t>TARGET</a:t>
            </a:r>
            <a:r>
              <a:rPr lang="en-US" sz="3200" dirty="0">
                <a:latin typeface="+mn-lt"/>
              </a:rPr>
              <a:t>)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indicate instruction location. Labels can’t be reserved words (like </a:t>
            </a:r>
            <a:r>
              <a:rPr lang="en-US" sz="3200" dirty="0">
                <a:latin typeface="Courier New"/>
                <a:cs typeface="Courier New"/>
              </a:rPr>
              <a:t>ADD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>
                <a:latin typeface="Courier New"/>
                <a:cs typeface="Courier New"/>
              </a:rPr>
              <a:t>ORR</a:t>
            </a:r>
            <a:r>
              <a:rPr lang="en-US" sz="3200" dirty="0">
                <a:latin typeface="+mn-lt"/>
              </a:rPr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974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1054725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b="1" dirty="0" smtClean="0">
                <a:solidFill>
                  <a:srgbClr val="0000FF"/>
                </a:solidFill>
                <a:latin typeface="+mj-lt"/>
              </a:rPr>
              <a:t>ARM Assembly</a:t>
            </a:r>
            <a:endParaRPr lang="en-US" sz="4000" dirty="0">
              <a:solidFill>
                <a:srgbClr val="0000FF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  MOV  R0, #4	    </a:t>
            </a:r>
            <a:r>
              <a:rPr lang="en-US" sz="3400" dirty="0" smtClean="0">
                <a:latin typeface="Courier New" pitchFamily="49" charset="0"/>
              </a:rPr>
              <a:t>	</a:t>
            </a:r>
            <a:r>
              <a:rPr lang="en-US" sz="3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R0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  ADD	  R1, R0, R0 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; R1 = R0+R0 =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  CMP	  R0, R1	    </a:t>
            </a:r>
            <a:r>
              <a:rPr lang="en-US" sz="3400" dirty="0" smtClean="0">
                <a:latin typeface="Courier New" pitchFamily="49" charset="0"/>
              </a:rPr>
              <a:t>	</a:t>
            </a:r>
            <a:r>
              <a:rPr lang="en-US" sz="3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sets flags with R0-R1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b="1" dirty="0">
                <a:latin typeface="Courier New" pitchFamily="49" charset="0"/>
              </a:rPr>
              <a:t>  BEQ	  THERE</a:t>
            </a:r>
            <a:r>
              <a:rPr lang="en-US" sz="3400" dirty="0">
                <a:latin typeface="Courier New" pitchFamily="49" charset="0"/>
              </a:rPr>
              <a:t>	    </a:t>
            </a:r>
            <a:r>
              <a:rPr lang="en-US" sz="3400" dirty="0" smtClean="0">
                <a:latin typeface="Courier New" pitchFamily="49" charset="0"/>
              </a:rPr>
              <a:t>		</a:t>
            </a:r>
            <a:r>
              <a:rPr lang="en-US" sz="3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branch not taken (Z=0)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  ORR  R1, R1, #1  </a:t>
            </a:r>
            <a:r>
              <a:rPr lang="en-US" sz="3400" dirty="0" smtClean="0">
                <a:latin typeface="Courier New" pitchFamily="49" charset="0"/>
              </a:rPr>
              <a:t>	</a:t>
            </a:r>
            <a:r>
              <a:rPr lang="en-US" sz="3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R1 = R1 OR R1 = 9</a:t>
            </a:r>
          </a:p>
          <a:p>
            <a:pPr marL="0" indent="0">
              <a:spcBef>
                <a:spcPts val="0"/>
              </a:spcBef>
              <a:buNone/>
            </a:pPr>
            <a:endParaRPr lang="en-US" sz="300" dirty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THERE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>
                <a:latin typeface="Courier New" pitchFamily="49" charset="0"/>
              </a:rPr>
              <a:t>  ADD R1, R1, 78   </a:t>
            </a:r>
            <a:r>
              <a:rPr lang="en-US" sz="3400" dirty="0" smtClean="0">
                <a:latin typeface="Courier New" pitchFamily="49" charset="0"/>
              </a:rPr>
              <a:t>	</a:t>
            </a:r>
            <a:r>
              <a:rPr lang="en-US" sz="3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3400" dirty="0">
                <a:solidFill>
                  <a:srgbClr val="FF0000"/>
                </a:solidFill>
                <a:latin typeface="Courier New" pitchFamily="49" charset="0"/>
              </a:rPr>
              <a:t>R1 = R1 + 78 = 87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33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3902" y="2292021"/>
            <a:ext cx="4768427" cy="59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if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00139" y="2292020"/>
            <a:ext cx="9211733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, R4=j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CMP R3, R4    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BNE L1        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if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!=j, skip if block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ADD R0, R1, R2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f = g + h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L1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SUB R0, R0, R2  ; f = f -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8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85735" y="7291943"/>
            <a:ext cx="11477198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>
                <a:solidFill>
                  <a:schemeClr val="tx1"/>
                </a:solidFill>
                <a:latin typeface="+mn-lt"/>
              </a:rPr>
              <a:t>Assembly tests opposite case </a:t>
            </a: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3400" b="1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3400" b="1" dirty="0" smtClean="0">
                <a:solidFill>
                  <a:srgbClr val="FF0000"/>
                </a:solidFill>
                <a:latin typeface="+mn-lt"/>
              </a:rPr>
              <a:t> != j</a:t>
            </a:r>
            <a:r>
              <a:rPr lang="en-US" sz="3400" dirty="0">
                <a:solidFill>
                  <a:schemeClr val="tx1"/>
                </a:solidFill>
                <a:latin typeface="+mn-lt"/>
              </a:rPr>
              <a:t>) of high-level code (</a:t>
            </a:r>
            <a:r>
              <a:rPr lang="en-US" sz="3400" b="1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3400" b="1" dirty="0">
                <a:solidFill>
                  <a:srgbClr val="FF0000"/>
                </a:solidFill>
                <a:latin typeface="+mn-lt"/>
              </a:rPr>
              <a:t> == j</a:t>
            </a:r>
            <a:r>
              <a:rPr lang="en-US" sz="34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66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2246186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299" y="2167467"/>
            <a:ext cx="4768427" cy="59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8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if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44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else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759" y="2167467"/>
            <a:ext cx="9127091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8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;R0=f, R1=g, R2=h, R3=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, R4=j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CMP R3, R4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set flags with R3-R4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 BNE L1</a:t>
            </a:r>
            <a:r>
              <a:rPr lang="en-US" sz="2800" dirty="0">
                <a:latin typeface="Courier New" pitchFamily="49" charset="0"/>
                <a:cs typeface="Arial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if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!=j, skip if block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ADD R0, R1, R2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f = g + h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B   L2         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branch past else block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L1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SUB R0, R0, R2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; f = f –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L2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if/else </a:t>
            </a:r>
            <a:r>
              <a:rPr lang="en-US" dirty="0" smtClean="0">
                <a:solidFill>
                  <a:srgbClr val="000000"/>
                </a:solidFill>
              </a:rPr>
              <a:t>Statement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microarchitectures may exist for a single architecture.</a:t>
            </a:r>
          </a:p>
          <a:p>
            <a:pPr lvl="1"/>
            <a:r>
              <a:rPr lang="en-US" dirty="0"/>
              <a:t>Intel and Advanced Micro Devices (AMD) both sell various microprocessors belonging to </a:t>
            </a:r>
            <a:r>
              <a:rPr lang="en-US" u="sng" dirty="0"/>
              <a:t>the same x86 architecture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all can run the same programs, </a:t>
            </a:r>
          </a:p>
          <a:p>
            <a:pPr lvl="1"/>
            <a:r>
              <a:rPr lang="en-US" dirty="0"/>
              <a:t>But they use </a:t>
            </a:r>
            <a:r>
              <a:rPr lang="en-US" dirty="0">
                <a:solidFill>
                  <a:srgbClr val="0000FF"/>
                </a:solidFill>
              </a:rPr>
              <a:t>different</a:t>
            </a:r>
            <a:r>
              <a:rPr lang="en-US" dirty="0"/>
              <a:t> underlying hardware </a:t>
            </a:r>
          </a:p>
          <a:p>
            <a:pPr lvl="2"/>
            <a:r>
              <a:rPr lang="en-US" dirty="0"/>
              <a:t>Offer </a:t>
            </a:r>
            <a:r>
              <a:rPr lang="en-US" dirty="0">
                <a:solidFill>
                  <a:srgbClr val="0000FF"/>
                </a:solidFill>
              </a:rPr>
              <a:t>different</a:t>
            </a:r>
            <a:r>
              <a:rPr lang="en-US" dirty="0"/>
              <a:t> trade-offs in performance, price, and power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explore microarchitecture </a:t>
            </a:r>
            <a:r>
              <a:rPr lang="en-US" dirty="0" smtClean="0">
                <a:solidFill>
                  <a:srgbClr val="FF0000"/>
                </a:solidFill>
              </a:rPr>
              <a:t>in the following weeks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400"/>
            <a:ext cx="13004800" cy="46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3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13004800" cy="48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4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133572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400" dirty="0"/>
          </a:p>
          <a:p>
            <a:pPr>
              <a:buFontTx/>
              <a:buNone/>
            </a:pPr>
            <a:endParaRPr lang="en-US" sz="2600" dirty="0"/>
          </a:p>
          <a:p>
            <a:pPr>
              <a:buFontTx/>
              <a:buNone/>
            </a:pPr>
            <a:endParaRPr lang="en-US" sz="2600" dirty="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3392" y="1713187"/>
            <a:ext cx="7766629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n-lt"/>
                <a:cs typeface="Arial" charset="0"/>
              </a:rPr>
              <a:t>Access large amounts of similar data</a:t>
            </a:r>
          </a:p>
          <a:p>
            <a:pPr marL="1300460" lvl="1" indent="-65023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Arial" charset="0"/>
              </a:rPr>
              <a:t>Index:</a:t>
            </a:r>
            <a:r>
              <a:rPr lang="en-US" sz="36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3600" dirty="0">
                <a:latin typeface="+mn-lt"/>
                <a:cs typeface="Arial" charset="0"/>
              </a:rPr>
              <a:t>access to each element</a:t>
            </a:r>
          </a:p>
          <a:p>
            <a:pPr marL="1300460" lvl="1" indent="-65023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Arial" charset="0"/>
              </a:rPr>
              <a:t>Size:</a:t>
            </a:r>
            <a:r>
              <a:rPr lang="en-US" sz="36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3600" dirty="0">
                <a:latin typeface="+mn-lt"/>
                <a:cs typeface="Arial" charset="0"/>
              </a:rPr>
              <a:t>number of </a:t>
            </a:r>
            <a:r>
              <a:rPr lang="en-US" sz="3600" dirty="0" smtClean="0">
                <a:latin typeface="+mn-lt"/>
                <a:cs typeface="Arial" charset="0"/>
              </a:rPr>
              <a:t>elements</a:t>
            </a:r>
          </a:p>
          <a:p>
            <a:pPr marL="487672" indent="-487672"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n-lt"/>
                <a:cs typeface="Arial" charset="0"/>
              </a:rPr>
              <a:t>5-element array</a:t>
            </a:r>
          </a:p>
          <a:p>
            <a:pPr marL="1300460" lvl="1" indent="-65023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Arial" charset="0"/>
              </a:rPr>
              <a:t>Base address</a:t>
            </a:r>
            <a:r>
              <a:rPr lang="en-US" sz="3600" dirty="0">
                <a:latin typeface="+mn-lt"/>
                <a:cs typeface="Arial" charset="0"/>
              </a:rPr>
              <a:t> = 0x14000000 (address of first element, scores[0])</a:t>
            </a:r>
          </a:p>
          <a:p>
            <a:pPr marL="1300460" lvl="1" indent="-65023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+mn-lt"/>
                <a:cs typeface="Arial" charset="0"/>
              </a:rPr>
              <a:t>Array elements accessed </a:t>
            </a:r>
            <a:r>
              <a:rPr lang="en-US" sz="3600" b="1" dirty="0">
                <a:latin typeface="+mn-lt"/>
                <a:cs typeface="Arial" charset="0"/>
              </a:rPr>
              <a:t>relative to </a:t>
            </a:r>
            <a:r>
              <a:rPr lang="en-US" sz="3600" dirty="0">
                <a:latin typeface="+mn-lt"/>
                <a:cs typeface="Arial" charset="0"/>
              </a:rPr>
              <a:t>base address</a:t>
            </a:r>
          </a:p>
          <a:p>
            <a:pPr marL="1300460" lvl="1" indent="-65023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3600" dirty="0">
              <a:latin typeface="+mn-lt"/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17" y="3259200"/>
            <a:ext cx="4005130" cy="393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74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17892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400"/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endParaRPr lang="en-US" sz="26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845510" y="1691742"/>
            <a:ext cx="9872519" cy="7369175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C Code</a:t>
            </a:r>
            <a:endParaRPr lang="en-US" sz="4400" b="1" dirty="0">
              <a:solidFill>
                <a:srgbClr val="0000FF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2800" dirty="0">
                <a:latin typeface="Courier10 BT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8;</a:t>
            </a:r>
          </a:p>
          <a:p>
            <a:pPr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8;</a:t>
            </a:r>
          </a:p>
          <a:p>
            <a:pPr>
              <a:buFontTx/>
              <a:buNone/>
            </a:pPr>
            <a:endParaRPr lang="en-US" sz="18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ARM </a:t>
            </a:r>
            <a:r>
              <a:rPr lang="en-US" sz="4400" b="1" dirty="0">
                <a:solidFill>
                  <a:srgbClr val="0000FF"/>
                </a:solidFill>
                <a:latin typeface="+mj-lt"/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latin typeface="+mj-lt"/>
              </a:rPr>
              <a:t>ssembly Code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	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R0 = array base address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MOV R0, #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0x60000000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R0 = 0x60000000</a:t>
            </a:r>
          </a:p>
          <a:p>
            <a:pPr>
              <a:buFontTx/>
              <a:buNone/>
            </a:pPr>
            <a:endParaRPr lang="en-US" sz="900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LDR R1, [R0]	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R1 = array[0]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LSL R1, R1, 3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R1 = R1 &lt;&lt; 3 = R1*8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STR R1, [R0]	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array[0] = R1</a:t>
            </a:r>
          </a:p>
          <a:p>
            <a:pPr>
              <a:buFontTx/>
              <a:buNone/>
            </a:pPr>
            <a:endParaRPr lang="en-US" sz="900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LDR R1, [R0, #4]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R1 = array[1]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LSL R1, R1, 3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R1 = R1 &lt;&lt; 3 = R1*8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Courier New" panose="02070309020205020404" pitchFamily="49" charset="0"/>
              </a:rPr>
              <a:t>  STR R1, [R0, #4]		</a:t>
            </a:r>
            <a:r>
              <a:rPr lang="en-US" sz="2800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array[1] = R1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28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 USING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7413"/>
            <a:ext cx="13004800" cy="59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8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 USING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78"/>
            <a:ext cx="13004800" cy="56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3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1064964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66055" y="2276475"/>
            <a:ext cx="7599649" cy="6435725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00FF"/>
                </a:solidFill>
              </a:rPr>
              <a:t>Caller:</a:t>
            </a:r>
          </a:p>
          <a:p>
            <a:pPr lvl="1"/>
            <a:r>
              <a:rPr lang="en-US" sz="3600" dirty="0" smtClean="0"/>
              <a:t>passes </a:t>
            </a:r>
            <a:r>
              <a:rPr lang="en-US" sz="3600" dirty="0"/>
              <a:t>arguments to </a:t>
            </a:r>
            <a:r>
              <a:rPr lang="en-US" sz="3600" dirty="0" err="1"/>
              <a:t>callee</a:t>
            </a:r>
            <a:endParaRPr lang="en-US" sz="3600" dirty="0"/>
          </a:p>
          <a:p>
            <a:pPr lvl="1"/>
            <a:r>
              <a:rPr lang="en-US" sz="3600" dirty="0" smtClean="0"/>
              <a:t>jumps </a:t>
            </a:r>
            <a:r>
              <a:rPr lang="en-US" sz="3600" dirty="0"/>
              <a:t>to </a:t>
            </a:r>
            <a:r>
              <a:rPr lang="en-US" sz="3600" dirty="0" err="1"/>
              <a:t>callee</a:t>
            </a:r>
            <a:endParaRPr lang="en-US" sz="3600" dirty="0"/>
          </a:p>
          <a:p>
            <a:pPr marL="0" indent="0">
              <a:buNone/>
            </a:pPr>
            <a:r>
              <a:rPr lang="en-US" sz="4000" b="1" dirty="0" err="1" smtClean="0">
                <a:solidFill>
                  <a:srgbClr val="0000FF"/>
                </a:solidFill>
              </a:rPr>
              <a:t>Callee</a:t>
            </a:r>
            <a:r>
              <a:rPr lang="en-US" sz="4000" b="1" dirty="0">
                <a:solidFill>
                  <a:srgbClr val="0000FF"/>
                </a:solidFill>
              </a:rPr>
              <a:t>: </a:t>
            </a:r>
          </a:p>
          <a:p>
            <a:pPr lvl="1"/>
            <a:r>
              <a:rPr lang="en-US" sz="3600" dirty="0" smtClean="0"/>
              <a:t>performs </a:t>
            </a:r>
            <a:r>
              <a:rPr lang="en-US" sz="3600" dirty="0"/>
              <a:t>the function</a:t>
            </a:r>
          </a:p>
          <a:p>
            <a:pPr lvl="1"/>
            <a:r>
              <a:rPr lang="en-US" sz="3600" dirty="0" smtClean="0"/>
              <a:t>returns </a:t>
            </a:r>
            <a:r>
              <a:rPr lang="en-US" sz="3600" dirty="0"/>
              <a:t>result to caller</a:t>
            </a:r>
          </a:p>
          <a:p>
            <a:pPr lvl="1"/>
            <a:r>
              <a:rPr lang="en-US" sz="3600" dirty="0" smtClean="0"/>
              <a:t>returns </a:t>
            </a:r>
            <a:r>
              <a:rPr lang="en-US" sz="3600" dirty="0"/>
              <a:t>to point of </a:t>
            </a:r>
            <a:r>
              <a:rPr lang="en-US" sz="3600" dirty="0" smtClean="0"/>
              <a:t>call	</a:t>
            </a:r>
            <a:endParaRPr lang="en-US" sz="3600" dirty="0"/>
          </a:p>
          <a:p>
            <a:pPr lvl="1"/>
            <a:r>
              <a:rPr lang="en-US" sz="3600" dirty="0" smtClean="0"/>
              <a:t>must  </a:t>
            </a:r>
            <a:r>
              <a:rPr lang="en-US" sz="3600" dirty="0"/>
              <a:t>not overwrite registers or </a:t>
            </a:r>
            <a:r>
              <a:rPr lang="en-US" sz="3600" dirty="0" smtClean="0"/>
              <a:t>memory </a:t>
            </a:r>
            <a:r>
              <a:rPr lang="en-US" sz="3600" dirty="0"/>
              <a:t>needed by caller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0766" y="2634664"/>
            <a:ext cx="4874034" cy="498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54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{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800" dirty="0">
                <a:latin typeface="Courier New" pitchFamily="49" charset="0"/>
                <a:cs typeface="Arial" charset="0"/>
              </a:rPr>
              <a:t> y;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...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}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800" dirty="0">
                <a:latin typeface="Courier New" pitchFamily="49" charset="0"/>
                <a:cs typeface="Arial" charset="0"/>
              </a:rPr>
              <a:t> sum(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800" dirty="0">
                <a:latin typeface="Courier New" pitchFamily="49" charset="0"/>
                <a:cs typeface="Arial" charset="0"/>
              </a:rPr>
              <a:t> a,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800" dirty="0">
                <a:latin typeface="Courier New" pitchFamily="49" charset="0"/>
                <a:cs typeface="Arial" charset="0"/>
              </a:rPr>
              <a:t> b)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{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72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 Function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1132548" name="Rectangle 4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Call Function: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branch </a:t>
            </a:r>
            <a:r>
              <a:rPr lang="en-US" dirty="0"/>
              <a:t>and link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</a:rPr>
              <a:t>			BL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stores the return address  of the next </a:t>
            </a:r>
            <a:r>
              <a:rPr lang="en-US" dirty="0" smtClean="0"/>
              <a:t>instruction in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link register (LR)</a:t>
            </a:r>
            <a:r>
              <a:rPr lang="en-US" dirty="0"/>
              <a:t>, and it branches to the </a:t>
            </a:r>
            <a:r>
              <a:rPr lang="en-US" dirty="0" smtClean="0"/>
              <a:t>target instruction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dirty="0"/>
              <a:t> from f</a:t>
            </a:r>
            <a:r>
              <a:rPr lang="en-US" dirty="0" smtClean="0"/>
              <a:t>unction: move the link register to PC: 	         	</a:t>
            </a:r>
            <a:r>
              <a:rPr lang="en-US" dirty="0" smtClean="0">
                <a:latin typeface="Courier New" pitchFamily="49" charset="0"/>
              </a:rPr>
              <a:t>MOV PC, LR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Arguments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   	R0-R3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Return value: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R0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02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2750" y="2073744"/>
            <a:ext cx="5635413" cy="59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24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}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2791" y="6559526"/>
            <a:ext cx="11541134" cy="25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</a:rPr>
              <a:t>BL 			</a:t>
            </a:r>
            <a:r>
              <a:rPr lang="en-US" sz="3200" dirty="0" smtClean="0">
                <a:solidFill>
                  <a:schemeClr val="tx1"/>
                </a:solidFill>
                <a:latin typeface="Courier New" pitchFamily="49" charset="0"/>
              </a:rPr>
              <a:t>(branch and link)</a:t>
            </a:r>
            <a:r>
              <a:rPr lang="en-US" sz="3200" dirty="0" smtClean="0">
                <a:latin typeface="+mj-lt"/>
              </a:rPr>
              <a:t>branches </a:t>
            </a:r>
            <a:r>
              <a:rPr lang="en-US" sz="3200" dirty="0">
                <a:latin typeface="+mj-lt"/>
              </a:rPr>
              <a:t>to </a:t>
            </a:r>
            <a:r>
              <a:rPr lang="en-US" sz="3200" dirty="0">
                <a:latin typeface="Courier New" pitchFamily="49" charset="0"/>
              </a:rPr>
              <a:t>SIMPLE</a:t>
            </a:r>
            <a:endParaRPr lang="en-US" sz="3200" dirty="0">
              <a:latin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</a:rPr>
              <a:t>        		</a:t>
            </a:r>
            <a:r>
              <a:rPr lang="en-US" sz="3200" dirty="0" smtClean="0">
                <a:latin typeface="Times New Roman" pitchFamily="18" charset="0"/>
              </a:rPr>
              <a:t>	</a:t>
            </a:r>
            <a:r>
              <a:rPr lang="en-US" sz="3200" dirty="0" smtClean="0">
                <a:latin typeface="Courier New" pitchFamily="49" charset="0"/>
              </a:rPr>
              <a:t>LR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=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>
                <a:latin typeface="+mj-lt"/>
              </a:rPr>
              <a:t>+ 4 = </a:t>
            </a:r>
            <a:r>
              <a:rPr lang="en-US" sz="3200" dirty="0" smtClean="0">
                <a:latin typeface="+mj-lt"/>
              </a:rPr>
              <a:t>0x00000204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b="1" dirty="0">
                <a:solidFill>
                  <a:srgbClr val="0000FF"/>
                </a:solidFill>
                <a:latin typeface="Courier New" pitchFamily="49" charset="0"/>
              </a:rPr>
              <a:t>MOV PC, LR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sz="3200" dirty="0">
                <a:latin typeface="+mj-lt"/>
              </a:rPr>
              <a:t>makes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sz="3200" dirty="0">
                <a:latin typeface="+mj-lt"/>
              </a:rPr>
              <a:t> =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next instruction executed is at 0x00000200) </a:t>
            </a: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10937" y="2073743"/>
            <a:ext cx="7044267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spcBef>
                <a:spcPct val="20000"/>
              </a:spcBef>
            </a:pPr>
            <a:endParaRPr lang="en-US" sz="2400" b="1" dirty="0">
              <a:latin typeface="Courier New" pitchFamily="49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0x00000200</a:t>
            </a:r>
            <a:r>
              <a:rPr lang="en-US" sz="2400" dirty="0">
                <a:latin typeface="Courier New" pitchFamily="49" charset="0"/>
                <a:cs typeface="Arial" charset="0"/>
              </a:rPr>
              <a:t> MAIN  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BL  SIMPLE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marL="487672" indent="-487672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0x00000204</a:t>
            </a:r>
            <a:r>
              <a:rPr lang="en-US" sz="2400" dirty="0">
                <a:latin typeface="Courier New" pitchFamily="49" charset="0"/>
                <a:cs typeface="Arial" charset="0"/>
              </a:rPr>
              <a:t>          ADD R4, R5, R6</a:t>
            </a:r>
          </a:p>
          <a:p>
            <a:pPr marL="487672" indent="-487672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...</a:t>
            </a:r>
          </a:p>
          <a:p>
            <a:pPr marL="487672" indent="-487672">
              <a:spcBef>
                <a:spcPct val="20000"/>
              </a:spcBef>
            </a:pPr>
            <a:endParaRPr lang="en-US" sz="2400" b="1" dirty="0">
              <a:latin typeface="Courier New" pitchFamily="49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r>
              <a:rPr lang="en-US" sz="24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2400" dirty="0">
                <a:latin typeface="Courier New" pitchFamily="49" charset="0"/>
                <a:cs typeface="Arial" charset="0"/>
              </a:rPr>
              <a:t> SIMPLE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MOV PC, LR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3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625600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3392" y="184234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conventions:</a:t>
            </a:r>
          </a:p>
          <a:p>
            <a:pPr marL="487672" indent="-487672">
              <a:spcBef>
                <a:spcPct val="20000"/>
              </a:spcBef>
              <a:buFontTx/>
              <a:buChar char="•"/>
            </a:pPr>
            <a:r>
              <a:rPr lang="en-US" sz="3700" dirty="0">
                <a:latin typeface="+mj-lt"/>
                <a:cs typeface="Arial" charset="0"/>
              </a:rPr>
              <a:t>Argument values: </a:t>
            </a:r>
            <a:r>
              <a:rPr lang="en-US" sz="3700" dirty="0">
                <a:latin typeface="Courier New" pitchFamily="49" charset="0"/>
                <a:cs typeface="Arial" charset="0"/>
              </a:rPr>
              <a:t>R0</a:t>
            </a:r>
            <a:r>
              <a:rPr lang="en-US" sz="3700" dirty="0">
                <a:latin typeface="Times New Roman" pitchFamily="18" charset="0"/>
                <a:cs typeface="Arial" charset="0"/>
              </a:rPr>
              <a:t> - </a:t>
            </a:r>
            <a:r>
              <a:rPr lang="en-US" sz="3700" dirty="0">
                <a:latin typeface="Courier New" pitchFamily="49" charset="0"/>
                <a:cs typeface="Arial" charset="0"/>
              </a:rPr>
              <a:t>R3</a:t>
            </a:r>
          </a:p>
          <a:p>
            <a:pPr marL="487672" indent="-487672">
              <a:spcBef>
                <a:spcPct val="20000"/>
              </a:spcBef>
              <a:buFontTx/>
              <a:buChar char="•"/>
            </a:pPr>
            <a:r>
              <a:rPr lang="en-US" sz="3700" dirty="0">
                <a:latin typeface="+mj-lt"/>
                <a:cs typeface="Arial" charset="0"/>
              </a:rPr>
              <a:t>Return value: </a:t>
            </a:r>
            <a:r>
              <a:rPr lang="en-US" sz="3700" dirty="0">
                <a:latin typeface="Courier New" pitchFamily="49" charset="0"/>
                <a:cs typeface="Arial" charset="0"/>
              </a:rPr>
              <a:t>R0</a:t>
            </a:r>
          </a:p>
          <a:p>
            <a:pPr marL="487672" indent="-487672"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Arguments and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1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cs typeface="Times New Roman" panose="02020603050405020304" pitchFamily="18" charset="0"/>
              </a:rPr>
              <a:t>Developed in the 1980’s by Advanced RISC Machines – now called ARM Holdings</a:t>
            </a:r>
          </a:p>
          <a:p>
            <a:pPr>
              <a:lnSpc>
                <a:spcPct val="90000"/>
              </a:lnSpc>
            </a:pPr>
            <a:r>
              <a:rPr lang="en-US" sz="4400" dirty="0" smtClean="0">
                <a:cs typeface="Times New Roman" panose="02020603050405020304" pitchFamily="18" charset="0"/>
              </a:rPr>
              <a:t>Almost </a:t>
            </a:r>
            <a:r>
              <a:rPr lang="en-US" sz="4400" dirty="0">
                <a:cs typeface="Times New Roman" panose="02020603050405020304" pitchFamily="18" charset="0"/>
              </a:rPr>
              <a:t>all cell phones and tablets have multiple ARM processors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cs typeface="Times New Roman" panose="02020603050405020304" pitchFamily="18" charset="0"/>
              </a:rPr>
              <a:t>Over 75% of humans use products with an </a:t>
            </a:r>
            <a:r>
              <a:rPr lang="en-US" sz="4000" b="1" dirty="0">
                <a:solidFill>
                  <a:srgbClr val="0000FF"/>
                </a:solidFill>
                <a:cs typeface="Times New Roman" panose="02020603050405020304" pitchFamily="18" charset="0"/>
              </a:rPr>
              <a:t>ARM processor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cs typeface="Times New Roman" panose="02020603050405020304" pitchFamily="18" charset="0"/>
              </a:rPr>
              <a:t>Used in servers, cameras, robots, cars, pinball </a:t>
            </a:r>
            <a:r>
              <a:rPr lang="en-US" sz="3200" dirty="0" smtClean="0">
                <a:cs typeface="Times New Roman" panose="02020603050405020304" pitchFamily="18" charset="0"/>
              </a:rPr>
              <a:t>machines, </a:t>
            </a:r>
            <a:r>
              <a:rPr lang="en-US" sz="3200" dirty="0">
                <a:cs typeface="Times New Roman" panose="02020603050405020304" pitchFamily="18" charset="0"/>
              </a:rPr>
              <a:t>etc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4000" dirty="0">
              <a:cs typeface="Times New Roman" panose="02020603050405020304" pitchFamily="18" charset="0"/>
            </a:endParaRPr>
          </a:p>
          <a:p>
            <a:pPr marL="650230" lvl="1" indent="0">
              <a:lnSpc>
                <a:spcPct val="90000"/>
              </a:lnSpc>
              <a:buNone/>
            </a:pPr>
            <a:endParaRPr lang="en-US" sz="4800" dirty="0">
              <a:cs typeface="Times New Roman" panose="02020603050405020304" pitchFamily="18" charset="0"/>
            </a:endParaRPr>
          </a:p>
          <a:p>
            <a:pPr marL="650230" lvl="1" indent="0">
              <a:lnSpc>
                <a:spcPct val="90000"/>
              </a:lnSpc>
              <a:buNone/>
            </a:pPr>
            <a:endParaRPr lang="en-US" sz="4800" dirty="0"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625600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2633" y="1788294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Courier"/>
                <a:cs typeface="Courier"/>
              </a:rPr>
              <a:t>C Code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main() 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y;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...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y = </a:t>
            </a:r>
            <a:r>
              <a:rPr lang="en-US" sz="2600" dirty="0" err="1">
                <a:latin typeface="Courier"/>
                <a:cs typeface="Courier"/>
              </a:rPr>
              <a:t>diffofsums</a:t>
            </a:r>
            <a:r>
              <a:rPr lang="en-US" sz="2600" dirty="0">
                <a:latin typeface="Courier"/>
                <a:cs typeface="Courier"/>
              </a:rPr>
              <a:t>(2, 3, 4, 5);  </a:t>
            </a:r>
            <a:r>
              <a:rPr lang="en-US" sz="2600" dirty="0">
                <a:solidFill>
                  <a:srgbClr val="FF0000"/>
                </a:solidFill>
                <a:latin typeface="Courier"/>
                <a:cs typeface="Courier"/>
              </a:rPr>
              <a:t>// 4 arguments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...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487672" indent="-487672">
              <a:spcBef>
                <a:spcPct val="20000"/>
              </a:spcBef>
            </a:pPr>
            <a:endParaRPr lang="en-US" sz="1100" dirty="0">
              <a:latin typeface="Courier"/>
              <a:cs typeface="Courier"/>
            </a:endParaRPr>
          </a:p>
          <a:p>
            <a:pPr marL="487672" indent="-487672">
              <a:spcBef>
                <a:spcPct val="20000"/>
              </a:spcBef>
            </a:pP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diffofsums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f,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g,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h,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result;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result = (f + g) - (h +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  return result;               </a:t>
            </a:r>
            <a:r>
              <a:rPr lang="en-US" sz="2600" dirty="0">
                <a:solidFill>
                  <a:srgbClr val="FF0000"/>
                </a:solidFill>
                <a:latin typeface="Courier"/>
                <a:cs typeface="Courier"/>
              </a:rPr>
              <a:t>// return value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487672" indent="-487672">
              <a:spcBef>
                <a:spcPct val="20000"/>
              </a:spcBef>
            </a:pP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</a:t>
            </a:r>
            <a:r>
              <a:rPr lang="en-US" dirty="0"/>
              <a:t>Arguments and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37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625600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2107" y="184234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23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2107" y="1925702"/>
            <a:ext cx="10187093" cy="706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00FF"/>
                </a:solidFill>
                <a:latin typeface="+mj-lt"/>
              </a:rPr>
              <a:t>ARM Assembly Code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R4 = y</a:t>
            </a:r>
          </a:p>
          <a:p>
            <a:endParaRPr lang="en-US" sz="300" dirty="0"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MAIN</a:t>
            </a:r>
          </a:p>
          <a:p>
            <a:r>
              <a:rPr lang="en-US" sz="2400" dirty="0">
                <a:latin typeface="Courier New" pitchFamily="49" charset="0"/>
              </a:rPr>
              <a:t>  ...</a:t>
            </a:r>
          </a:p>
          <a:p>
            <a:r>
              <a:rPr lang="en-US" sz="2400" dirty="0">
                <a:latin typeface="Courier New" pitchFamily="49" charset="0"/>
              </a:rPr>
              <a:t>  MOV R0, #2 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argument 0 = 2</a:t>
            </a:r>
          </a:p>
          <a:p>
            <a:r>
              <a:rPr lang="en-US" sz="2400" dirty="0">
                <a:latin typeface="Courier New" pitchFamily="49" charset="0"/>
              </a:rPr>
              <a:t>  MOV R1, #3 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argument 1 = 3</a:t>
            </a:r>
          </a:p>
          <a:p>
            <a:r>
              <a:rPr lang="en-US" sz="2400" dirty="0">
                <a:latin typeface="Courier New" pitchFamily="49" charset="0"/>
              </a:rPr>
              <a:t>  MOV R2, #4 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argument 2 = 4</a:t>
            </a:r>
          </a:p>
          <a:p>
            <a:r>
              <a:rPr lang="en-US" sz="2400" dirty="0">
                <a:latin typeface="Courier New" pitchFamily="49" charset="0"/>
              </a:rPr>
              <a:t>  MOV R3, #5 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argument 3 = 5</a:t>
            </a:r>
          </a:p>
          <a:p>
            <a:r>
              <a:rPr lang="en-US" sz="2400" dirty="0">
                <a:latin typeface="Courier New" pitchFamily="49" charset="0"/>
              </a:rPr>
              <a:t>  BL DIFFOFSUMS 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call function</a:t>
            </a:r>
          </a:p>
          <a:p>
            <a:r>
              <a:rPr lang="en-US" sz="2400" dirty="0">
                <a:latin typeface="Courier New" pitchFamily="49" charset="0"/>
              </a:rPr>
              <a:t>  MOV R4, R0  	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y = returned value</a:t>
            </a:r>
          </a:p>
          <a:p>
            <a:r>
              <a:rPr lang="en-US" sz="2400" dirty="0">
                <a:latin typeface="Courier New" pitchFamily="49" charset="0"/>
              </a:rPr>
              <a:t>  ...</a:t>
            </a:r>
          </a:p>
          <a:p>
            <a:endParaRPr lang="en-US" sz="300" dirty="0">
              <a:latin typeface="Courier New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R4 = result</a:t>
            </a:r>
          </a:p>
          <a:p>
            <a:r>
              <a:rPr lang="en-US" sz="2400" dirty="0">
                <a:latin typeface="Courier New" pitchFamily="49" charset="0"/>
              </a:rPr>
              <a:t>DIFFOFSUMS</a:t>
            </a:r>
          </a:p>
          <a:p>
            <a:r>
              <a:rPr lang="en-US" sz="2400" dirty="0">
                <a:latin typeface="Courier New" pitchFamily="49" charset="0"/>
              </a:rPr>
              <a:t>  ADD R8, R0, R1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R8 = f + g</a:t>
            </a:r>
          </a:p>
          <a:p>
            <a:r>
              <a:rPr lang="en-US" sz="2400" dirty="0">
                <a:latin typeface="Courier New" pitchFamily="49" charset="0"/>
              </a:rPr>
              <a:t>  ADD R9, R2, R3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R9 = h +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</a:rPr>
              <a:t>  SUB R4, R8, R9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result = (f + g) - (h +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r>
              <a:rPr lang="en-US" sz="2400" dirty="0">
                <a:latin typeface="Courier New" pitchFamily="49" charset="0"/>
              </a:rPr>
              <a:t>  MOV R0, R4   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; put return value in R0</a:t>
            </a:r>
          </a:p>
          <a:p>
            <a:r>
              <a:rPr lang="en-US" sz="2400" dirty="0">
                <a:latin typeface="Courier New" pitchFamily="49" charset="0"/>
              </a:rPr>
              <a:t>  MOV PC, LR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return to caller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Arguments and 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5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6 </a:t>
            </a:r>
            <a:r>
              <a:rPr lang="en-US" sz="4400" dirty="0" smtClean="0"/>
              <a:t>of your book </a:t>
            </a:r>
            <a:endParaRPr lang="en-US" sz="4400" b="1" dirty="0" smtClean="0"/>
          </a:p>
          <a:p>
            <a:pPr lvl="1"/>
            <a:r>
              <a:rPr lang="en-US" sz="4000" b="1" dirty="0" smtClean="0"/>
              <a:t>Till Section 6.4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922543"/>
            <a:ext cx="2859121" cy="35210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hardware understands only 1’s and 0’</a:t>
            </a:r>
            <a:r>
              <a:rPr lang="en-US" sz="4000" dirty="0" smtClean="0"/>
              <a:t>s</a:t>
            </a:r>
          </a:p>
          <a:p>
            <a:pPr lvl="1"/>
            <a:r>
              <a:rPr lang="en-US" sz="3600" dirty="0" smtClean="0"/>
              <a:t>Instructions are encoded </a:t>
            </a:r>
            <a:r>
              <a:rPr lang="en-US" sz="3600" dirty="0"/>
              <a:t>as binary numbers in a format called </a:t>
            </a:r>
            <a:r>
              <a:rPr lang="en-US" sz="3600" b="1" dirty="0">
                <a:solidFill>
                  <a:srgbClr val="0000FF"/>
                </a:solidFill>
              </a:rPr>
              <a:t>machine language</a:t>
            </a:r>
            <a:r>
              <a:rPr lang="en-US" sz="3600" dirty="0"/>
              <a:t>. </a:t>
            </a:r>
          </a:p>
          <a:p>
            <a:pPr lvl="1"/>
            <a:r>
              <a:rPr lang="en-US" sz="3600" dirty="0" smtClean="0"/>
              <a:t>The ARM architecture </a:t>
            </a:r>
            <a:r>
              <a:rPr lang="en-US" sz="3600" dirty="0"/>
              <a:t>represents each </a:t>
            </a:r>
            <a:r>
              <a:rPr lang="en-US" sz="3600" dirty="0" smtClean="0"/>
              <a:t>instruction as </a:t>
            </a:r>
            <a:r>
              <a:rPr lang="en-US" sz="3600" dirty="0"/>
              <a:t>a 32-bit word. 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humans consider reading machine language to be tedious</a:t>
            </a:r>
          </a:p>
          <a:p>
            <a:pPr lvl="1"/>
            <a:r>
              <a:rPr lang="en-US" sz="3600" dirty="0"/>
              <a:t>We prefer to represent the instructions in a symbolic format called assembly language.</a:t>
            </a:r>
          </a:p>
          <a:p>
            <a:pPr lvl="1"/>
            <a:r>
              <a:rPr lang="en-US" sz="3600" dirty="0"/>
              <a:t>Each </a:t>
            </a:r>
            <a:r>
              <a:rPr lang="en-US" sz="3600" b="1" dirty="0">
                <a:solidFill>
                  <a:srgbClr val="0000FF"/>
                </a:solidFill>
              </a:rPr>
              <a:t>assembly language instruction </a:t>
            </a:r>
            <a:r>
              <a:rPr lang="en-US" sz="3600" dirty="0"/>
              <a:t>specifies the </a:t>
            </a:r>
            <a:r>
              <a:rPr lang="en-US" sz="3600" b="1" dirty="0"/>
              <a:t>operation</a:t>
            </a:r>
            <a:r>
              <a:rPr lang="en-US" sz="3600" dirty="0"/>
              <a:t> to perform and the </a:t>
            </a:r>
            <a:r>
              <a:rPr lang="en-US" sz="3600" b="1" dirty="0"/>
              <a:t>operands</a:t>
            </a:r>
            <a:r>
              <a:rPr lang="en-US" sz="3600" dirty="0"/>
              <a:t> on which to operate</a:t>
            </a:r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Instruction: </a:t>
            </a:r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672" indent="-487672">
              <a:lnSpc>
                <a:spcPct val="90000"/>
              </a:lnSpc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r>
              <a:rPr lang="en-US" sz="4400" b="1" dirty="0">
                <a:cs typeface="Arial" charset="0"/>
              </a:rPr>
              <a:t>ADD: </a:t>
            </a:r>
            <a:r>
              <a:rPr lang="en-US" sz="4400" b="1" dirty="0" smtClean="0">
                <a:solidFill>
                  <a:srgbClr val="0000FF"/>
                </a:solidFill>
                <a:cs typeface="Arial" charset="0"/>
              </a:rPr>
              <a:t>mnemonic</a:t>
            </a:r>
            <a:r>
              <a:rPr lang="en-US" sz="44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400" dirty="0">
                <a:cs typeface="Arial" charset="0"/>
              </a:rPr>
              <a:t>– indicates operation to </a:t>
            </a:r>
            <a:r>
              <a:rPr lang="en-US" sz="4400" dirty="0" smtClean="0">
                <a:cs typeface="Arial" charset="0"/>
              </a:rPr>
              <a:t>perform</a:t>
            </a:r>
            <a:endParaRPr lang="en-US" sz="4400" dirty="0">
              <a:cs typeface="Arial" charset="0"/>
            </a:endParaRPr>
          </a:p>
          <a:p>
            <a:pPr marL="487672" indent="-487672">
              <a:lnSpc>
                <a:spcPct val="90000"/>
              </a:lnSpc>
              <a:buFontTx/>
              <a:buChar char="•"/>
            </a:pPr>
            <a:r>
              <a:rPr lang="en-US" sz="4400" b="1" dirty="0">
                <a:solidFill>
                  <a:srgbClr val="000000"/>
                </a:solidFill>
                <a:cs typeface="Arial" charset="0"/>
              </a:rPr>
              <a:t>b, c: </a:t>
            </a:r>
            <a:r>
              <a:rPr lang="en-US" sz="4400" b="1" dirty="0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4400" dirty="0" smtClean="0">
                <a:solidFill>
                  <a:srgbClr val="0000FF"/>
                </a:solidFill>
                <a:cs typeface="Arial" charset="0"/>
              </a:rPr>
              <a:t>source </a:t>
            </a:r>
            <a:r>
              <a:rPr lang="en-US" sz="4400" dirty="0">
                <a:solidFill>
                  <a:srgbClr val="0000FF"/>
                </a:solidFill>
                <a:cs typeface="Arial" charset="0"/>
              </a:rPr>
              <a:t>operands</a:t>
            </a:r>
          </a:p>
          <a:p>
            <a:pPr marL="487672" indent="-487672">
              <a:lnSpc>
                <a:spcPct val="90000"/>
              </a:lnSpc>
              <a:buFontTx/>
              <a:buChar char="•"/>
            </a:pPr>
            <a:r>
              <a:rPr lang="en-US" sz="4400" b="1" dirty="0" smtClean="0">
                <a:solidFill>
                  <a:srgbClr val="000000"/>
                </a:solidFill>
                <a:cs typeface="Arial" charset="0"/>
              </a:rPr>
              <a:t>a:		</a:t>
            </a:r>
            <a:r>
              <a:rPr lang="en-US" sz="4400" dirty="0" smtClean="0">
                <a:solidFill>
                  <a:srgbClr val="0000FF"/>
                </a:solidFill>
                <a:cs typeface="Arial" charset="0"/>
              </a:rPr>
              <a:t>destination </a:t>
            </a:r>
            <a:r>
              <a:rPr lang="en-US" sz="4400" dirty="0">
                <a:solidFill>
                  <a:srgbClr val="0000FF"/>
                </a:solidFill>
                <a:cs typeface="Arial" charset="0"/>
              </a:rPr>
              <a:t>operand</a:t>
            </a:r>
          </a:p>
          <a:p>
            <a:endParaRPr lang="en-US" sz="4400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8853" y="2059093"/>
            <a:ext cx="520192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C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10773" y="2059093"/>
            <a:ext cx="585216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ARM Assembly Code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6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7960</TotalTime>
  <Words>2439</Words>
  <Application>Microsoft Macintosh PowerPoint</Application>
  <PresentationFormat>Custom</PresentationFormat>
  <Paragraphs>677</Paragraphs>
  <Slides>62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SinanMain</vt:lpstr>
      <vt:lpstr>Visio</vt:lpstr>
      <vt:lpstr>VISIO</vt:lpstr>
      <vt:lpstr>Architecture</vt:lpstr>
      <vt:lpstr>Architecture</vt:lpstr>
      <vt:lpstr>Understanding Computer Architecture</vt:lpstr>
      <vt:lpstr>Microarchitecture</vt:lpstr>
      <vt:lpstr>Microarchitecture</vt:lpstr>
      <vt:lpstr>ARM Architecture</vt:lpstr>
      <vt:lpstr>Machine Language</vt:lpstr>
      <vt:lpstr>Assembly Language</vt:lpstr>
      <vt:lpstr>Instruction: Addition</vt:lpstr>
      <vt:lpstr>Instruction: Subtraction</vt:lpstr>
      <vt:lpstr>Multiple Instructions</vt:lpstr>
      <vt:lpstr>Operands</vt:lpstr>
      <vt:lpstr>Registers and Memory</vt:lpstr>
      <vt:lpstr>Operands: Registers</vt:lpstr>
      <vt:lpstr>ARM Register Set</vt:lpstr>
      <vt:lpstr>Instructions with Registers</vt:lpstr>
      <vt:lpstr>Operands: Constants\Immediates</vt:lpstr>
      <vt:lpstr>Generating Constants</vt:lpstr>
      <vt:lpstr>Operands: Memory</vt:lpstr>
      <vt:lpstr>Byte-Addressable Memory</vt:lpstr>
      <vt:lpstr>Reading Memory</vt:lpstr>
      <vt:lpstr>Reading Memory</vt:lpstr>
      <vt:lpstr>Writing Memory</vt:lpstr>
      <vt:lpstr>Recap: Accessing Memory</vt:lpstr>
      <vt:lpstr>Big-Endian &amp; Little-Endian Example</vt:lpstr>
      <vt:lpstr>Programming</vt:lpstr>
      <vt:lpstr>Data-processing Instructions</vt:lpstr>
      <vt:lpstr>Logical Instructions</vt:lpstr>
      <vt:lpstr>Logical Instructions: Examples</vt:lpstr>
      <vt:lpstr>Logical Instructions: Uses</vt:lpstr>
      <vt:lpstr>Shift Instructions</vt:lpstr>
      <vt:lpstr>Shift Instructions: Example 1</vt:lpstr>
      <vt:lpstr>Shift Instructions: Example 2</vt:lpstr>
      <vt:lpstr>Multiplication</vt:lpstr>
      <vt:lpstr>Conditional Execution</vt:lpstr>
      <vt:lpstr>ARM Condition Flags</vt:lpstr>
      <vt:lpstr>Review: ARM ALU</vt:lpstr>
      <vt:lpstr>Review: ALU</vt:lpstr>
      <vt:lpstr>Setting the Condition Flags: NZCV</vt:lpstr>
      <vt:lpstr>Condition Mnemonics</vt:lpstr>
      <vt:lpstr>Condition Mnemonics</vt:lpstr>
      <vt:lpstr>Conditional Execution</vt:lpstr>
      <vt:lpstr>Branching</vt:lpstr>
      <vt:lpstr>The Stored Program</vt:lpstr>
      <vt:lpstr>Review: Stored Program </vt:lpstr>
      <vt:lpstr>Unconditional Branching (B)</vt:lpstr>
      <vt:lpstr>Conditional Branching</vt:lpstr>
      <vt:lpstr>if Statement</vt:lpstr>
      <vt:lpstr>if/else Statement</vt:lpstr>
      <vt:lpstr>while Loops</vt:lpstr>
      <vt:lpstr>For Loops</vt:lpstr>
      <vt:lpstr>Arrays</vt:lpstr>
      <vt:lpstr>Accessing Arrays</vt:lpstr>
      <vt:lpstr>ACCESSING ARRAYS USING A FOR LOOP</vt:lpstr>
      <vt:lpstr>ACCESSING ARRAYS USING A FOR LOOP</vt:lpstr>
      <vt:lpstr>Function Calls</vt:lpstr>
      <vt:lpstr>ARM Function Conventions</vt:lpstr>
      <vt:lpstr>Function Calls</vt:lpstr>
      <vt:lpstr>Input Arguments and Return Value</vt:lpstr>
      <vt:lpstr>Input Arguments and Return Value</vt:lpstr>
      <vt:lpstr>Input Arguments and Return Value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581</cp:revision>
  <cp:lastPrinted>2018-03-27T07:46:20Z</cp:lastPrinted>
  <dcterms:created xsi:type="dcterms:W3CDTF">2018-02-12T20:52:03Z</dcterms:created>
  <dcterms:modified xsi:type="dcterms:W3CDTF">2019-04-02T11:20:12Z</dcterms:modified>
</cp:coreProperties>
</file>