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embeddings/oleObject4.bin" ContentType="application/vnd.openxmlformats-officedocument.oleObject"/>
  <Override PartName="/ppt/tags/tag7.xml" ContentType="application/vnd.openxmlformats-officedocument.presentationml.tags+xml"/>
  <Override PartName="/ppt/embeddings/oleObject5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10.xml" ContentType="application/vnd.openxmlformats-officedocument.presentationml.tags+xml"/>
  <Override PartName="/ppt/embeddings/oleObject8.bin" ContentType="application/vnd.openxmlformats-officedocument.oleObject"/>
  <Override PartName="/ppt/tags/tag11.xml" ContentType="application/vnd.openxmlformats-officedocument.presentationml.tags+xml"/>
  <Override PartName="/ppt/embeddings/oleObject9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embeddings/oleObject10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15.xml" ContentType="application/vnd.openxmlformats-officedocument.presentationml.tags+xml"/>
  <Override PartName="/ppt/embeddings/oleObject13.bin" ContentType="application/vnd.openxmlformats-officedocument.oleObject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20.xml" ContentType="application/vnd.openxmlformats-officedocument.presentationml.tags+xml"/>
  <Override PartName="/ppt/embeddings/oleObject16.bin" ContentType="application/vnd.openxmlformats-officedocument.oleObject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embeddings/oleObject19.bin" ContentType="application/vnd.openxmlformats-officedocument.oleObject"/>
  <Override PartName="/ppt/tags/tag25.xml" ContentType="application/vnd.openxmlformats-officedocument.presentationml.tags+xml"/>
  <Override PartName="/ppt/embeddings/oleObject20.bin" ContentType="application/vnd.openxmlformats-officedocument.oleObject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3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06" r:id="rId20"/>
    <p:sldId id="496" r:id="rId21"/>
    <p:sldId id="477" r:id="rId22"/>
    <p:sldId id="478" r:id="rId23"/>
    <p:sldId id="498" r:id="rId24"/>
    <p:sldId id="499" r:id="rId25"/>
    <p:sldId id="504" r:id="rId26"/>
    <p:sldId id="500" r:id="rId27"/>
    <p:sldId id="501" r:id="rId28"/>
    <p:sldId id="502" r:id="rId29"/>
    <p:sldId id="483" r:id="rId30"/>
    <p:sldId id="503" r:id="rId31"/>
    <p:sldId id="488" r:id="rId32"/>
    <p:sldId id="486" r:id="rId33"/>
    <p:sldId id="421" r:id="rId34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6987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3978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0965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7957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4946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1936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8927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5917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7739" autoAdjust="0"/>
  </p:normalViewPr>
  <p:slideViewPr>
    <p:cSldViewPr snapToGrid="0" snapToObjects="1">
      <p:cViewPr>
        <p:scale>
          <a:sx n="100" d="100"/>
          <a:sy n="100" d="100"/>
        </p:scale>
        <p:origin x="-2224" y="-8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74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247B2-612B-EC42-8071-F57C12EC477F}" type="datetimeFigureOut">
              <a:rPr lang="en-US" smtClean="0"/>
              <a:t>11/03/19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EFFB9-F410-3E4A-B063-91A0C43E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10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0440D-0A98-6645-89B6-4A0D7CC97562}" type="datetimeFigureOut">
              <a:rPr lang="en-US" smtClean="0"/>
              <a:t>11/03/19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C6139-1EE3-B54F-8CE9-9D8048F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3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7179-3C62-4B31-AD6D-698978FDEBF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90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read from memory?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7179-3C62-4B31-AD6D-698978FDEBF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13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</a:t>
            </a:r>
            <a:r>
              <a:rPr lang="en-US" baseline="0" dirty="0"/>
              <a:t> write to memory?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7179-3C62-4B31-AD6D-698978FDEBF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77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Putting it all together...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7179-3C62-4B31-AD6D-698978FDEBF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27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bigger memory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9A7179-3C62-4B31-AD6D-698978FDEBF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43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>
            <a:normAutofit/>
          </a:bodyPr>
          <a:lstStyle>
            <a:lvl1pPr algn="ctr">
              <a:defRPr sz="6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9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8432138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2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6"/>
            <a:ext cx="2817707" cy="437727"/>
          </a:xfrm>
          <a:prstGeom prst="rect">
            <a:avLst/>
          </a:prstGeom>
          <a:noFill/>
        </p:spPr>
        <p:txBody>
          <a:bodyPr wrap="square" lIns="130039" tIns="65020" rIns="130039" bIns="65020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6"/>
            <a:ext cx="7477760" cy="437727"/>
          </a:xfrm>
          <a:prstGeom prst="rect">
            <a:avLst/>
          </a:prstGeom>
          <a:noFill/>
        </p:spPr>
        <p:txBody>
          <a:bodyPr wrap="square" lIns="130039" tIns="65020" rIns="130039" bIns="6502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0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1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1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8" r:id="rId8"/>
    <p:sldLayoutId id="2147484049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10.vml"/><Relationship Id="rId2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1" Type="http://schemas.openxmlformats.org/officeDocument/2006/relationships/vmlDrawing" Target="../drawings/vmlDrawing11.vml"/><Relationship Id="rId2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1" Type="http://schemas.openxmlformats.org/officeDocument/2006/relationships/vmlDrawing" Target="../drawings/vmlDrawing12.vml"/><Relationship Id="rId2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1.wmf"/><Relationship Id="rId1" Type="http://schemas.openxmlformats.org/officeDocument/2006/relationships/vmlDrawing" Target="../drawings/vmlDrawing13.vml"/><Relationship Id="rId2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14.vml"/><Relationship Id="rId2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15.vml"/><Relationship Id="rId2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tags" Target="../tags/tag31.xml"/><Relationship Id="rId8" Type="http://schemas.openxmlformats.org/officeDocument/2006/relationships/tags" Target="../tags/tag32.xml"/><Relationship Id="rId9" Type="http://schemas.openxmlformats.org/officeDocument/2006/relationships/slideLayout" Target="../slideLayouts/slideLayout2.xml"/><Relationship Id="rId10" Type="http://schemas.openxmlformats.org/officeDocument/2006/relationships/oleObject" Target="../embeddings/oleObject21.bin"/><Relationship Id="rId11" Type="http://schemas.openxmlformats.org/officeDocument/2006/relationships/image" Target="../media/image24.wmf"/><Relationship Id="rId1" Type="http://schemas.openxmlformats.org/officeDocument/2006/relationships/vmlDrawing" Target="../drawings/vmlDrawing16.vml"/><Relationship Id="rId2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2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2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Counters, Shift Registers, Memory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Computer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3493" y="1774699"/>
            <a:ext cx="10957868" cy="117775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3400" b="1" dirty="0">
                <a:latin typeface="+mn-lt"/>
                <a:ea typeface="Cambria" charset="0"/>
                <a:cs typeface="Cambria" charset="0"/>
              </a:rPr>
              <a:t>How can we select the address to read?</a:t>
            </a:r>
          </a:p>
          <a:p>
            <a:pPr marL="487672" indent="-487672">
              <a:buFont typeface="Arial" charset="0"/>
              <a:buChar char="•"/>
            </a:pPr>
            <a:r>
              <a:rPr lang="en-US" sz="3400" dirty="0">
                <a:latin typeface="+mn-lt"/>
                <a:ea typeface="Cambria" charset="0"/>
                <a:cs typeface="Cambria" charset="0"/>
              </a:rPr>
              <a:t>Because there are 2 addresses, address size is log(2)=1 bit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3454606" y="4443309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454606" y="5842557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10097040" y="5842558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6864327" y="5842558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10097040" y="4443307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6864327" y="4443307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6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  <p:bldP spid="88" grpId="0" animBg="1"/>
      <p:bldP spid="149" grpId="0" animBg="1"/>
      <p:bldP spid="181" grpId="0" animBg="1"/>
      <p:bldP spid="182" grpId="0" animBg="1"/>
      <p:bldP spid="183" grpId="0" animBg="1"/>
      <p:bldP spid="1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Memory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1497523" y="3960553"/>
            <a:ext cx="10175347" cy="1156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1519557" y="3286470"/>
            <a:ext cx="17375" cy="209278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1497522" y="5359554"/>
            <a:ext cx="10156500" cy="728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5490839" y="7029376"/>
            <a:ext cx="88574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D[2]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917618" y="7024027"/>
            <a:ext cx="88574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D[1]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150141" y="7024027"/>
            <a:ext cx="88574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D[0]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49558" y="2703586"/>
            <a:ext cx="1375091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 err="1">
                <a:latin typeface="+mn-lt"/>
              </a:rPr>
              <a:t>Addr</a:t>
            </a:r>
            <a:r>
              <a:rPr lang="en-US" sz="2800" dirty="0">
                <a:latin typeface="+mn-lt"/>
              </a:rPr>
              <a:t>[0]</a:t>
            </a:r>
          </a:p>
        </p:txBody>
      </p:sp>
      <p:cxnSp>
        <p:nvCxnSpPr>
          <p:cNvPr id="123" name="Straight Connector 122"/>
          <p:cNvCxnSpPr/>
          <p:nvPr/>
        </p:nvCxnSpPr>
        <p:spPr bwMode="auto">
          <a:xfrm flipV="1">
            <a:off x="3546258" y="6033010"/>
            <a:ext cx="1904252" cy="234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>
            <a:off x="5001717" y="5914534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Delay 124"/>
          <p:cNvSpPr/>
          <p:nvPr/>
        </p:nvSpPr>
        <p:spPr bwMode="auto">
          <a:xfrm>
            <a:off x="5176355" y="5834663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26" name="Straight Connector 125"/>
          <p:cNvCxnSpPr/>
          <p:nvPr/>
        </p:nvCxnSpPr>
        <p:spPr bwMode="auto">
          <a:xfrm>
            <a:off x="5007005" y="5361380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>
            <a:off x="6942701" y="6020216"/>
            <a:ext cx="1930679" cy="45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>
            <a:off x="8424587" y="5906290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Delay 128"/>
          <p:cNvSpPr/>
          <p:nvPr/>
        </p:nvSpPr>
        <p:spPr bwMode="auto">
          <a:xfrm>
            <a:off x="8599226" y="5826419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 bwMode="auto">
          <a:xfrm>
            <a:off x="8429876" y="5353136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>
            <a:off x="10269225" y="6024764"/>
            <a:ext cx="1828514" cy="477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>
            <a:off x="11648947" y="5911066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Delay 132"/>
          <p:cNvSpPr/>
          <p:nvPr/>
        </p:nvSpPr>
        <p:spPr bwMode="auto">
          <a:xfrm>
            <a:off x="11823586" y="5831194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>
            <a:off x="11654236" y="5357912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>
            <a:off x="4448832" y="4632318"/>
            <a:ext cx="1014795" cy="59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>
            <a:off x="5014835" y="4519818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Delay 136"/>
          <p:cNvSpPr/>
          <p:nvPr/>
        </p:nvSpPr>
        <p:spPr bwMode="auto">
          <a:xfrm>
            <a:off x="5189474" y="4439947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38" name="Straight Connector 137"/>
          <p:cNvCxnSpPr/>
          <p:nvPr/>
        </p:nvCxnSpPr>
        <p:spPr bwMode="auto">
          <a:xfrm>
            <a:off x="5020124" y="3966664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>
            <a:off x="6955820" y="4625500"/>
            <a:ext cx="1930679" cy="45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>
            <a:off x="8437706" y="4511573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Delay 140"/>
          <p:cNvSpPr/>
          <p:nvPr/>
        </p:nvSpPr>
        <p:spPr bwMode="auto">
          <a:xfrm>
            <a:off x="8612345" y="4431702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8442994" y="3958419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10282344" y="4630047"/>
            <a:ext cx="1828514" cy="477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>
            <a:off x="11662066" y="4516349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Delay 144"/>
          <p:cNvSpPr/>
          <p:nvPr/>
        </p:nvSpPr>
        <p:spPr bwMode="auto">
          <a:xfrm>
            <a:off x="11836705" y="4436478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11667354" y="3963195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7" name="Group 146"/>
          <p:cNvGrpSpPr/>
          <p:nvPr/>
        </p:nvGrpSpPr>
        <p:grpSpPr>
          <a:xfrm>
            <a:off x="3454606" y="5842557"/>
            <a:ext cx="1424034" cy="588295"/>
            <a:chOff x="1736388" y="2756071"/>
            <a:chExt cx="1195699" cy="615296"/>
          </a:xfrm>
        </p:grpSpPr>
        <p:grpSp>
          <p:nvGrpSpPr>
            <p:cNvPr id="150" name="Group 149"/>
            <p:cNvGrpSpPr/>
            <p:nvPr/>
          </p:nvGrpSpPr>
          <p:grpSpPr>
            <a:xfrm>
              <a:off x="1811462" y="2861744"/>
              <a:ext cx="982500" cy="419338"/>
              <a:chOff x="1545931" y="2438400"/>
              <a:chExt cx="5927877" cy="2685534"/>
            </a:xfrm>
          </p:grpSpPr>
          <p:cxnSp>
            <p:nvCxnSpPr>
              <p:cNvPr id="152" name="Straight Connector 151"/>
              <p:cNvCxnSpPr/>
              <p:nvPr/>
            </p:nvCxnSpPr>
            <p:spPr bwMode="auto">
              <a:xfrm>
                <a:off x="2895600" y="4496535"/>
                <a:ext cx="304800" cy="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Straight Connector 152"/>
              <p:cNvCxnSpPr/>
              <p:nvPr/>
            </p:nvCxnSpPr>
            <p:spPr bwMode="auto">
              <a:xfrm>
                <a:off x="2895600" y="3048000"/>
                <a:ext cx="304800" cy="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Straight Connector 153"/>
              <p:cNvCxnSpPr/>
              <p:nvPr/>
            </p:nvCxnSpPr>
            <p:spPr bwMode="auto">
              <a:xfrm>
                <a:off x="3880022" y="2833816"/>
                <a:ext cx="1640132" cy="346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 flipV="1">
                <a:off x="6129755" y="4537806"/>
                <a:ext cx="1292238" cy="5146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6" name="Delay 155"/>
              <p:cNvSpPr/>
              <p:nvPr/>
            </p:nvSpPr>
            <p:spPr bwMode="auto">
              <a:xfrm>
                <a:off x="5520152" y="2624887"/>
                <a:ext cx="609600" cy="805543"/>
              </a:xfrm>
              <a:prstGeom prst="flowChartDelay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57" name="Delay 156"/>
              <p:cNvSpPr/>
              <p:nvPr/>
            </p:nvSpPr>
            <p:spPr bwMode="auto">
              <a:xfrm>
                <a:off x="5520154" y="4140178"/>
                <a:ext cx="609600" cy="805543"/>
              </a:xfrm>
              <a:prstGeom prst="flowChartDelay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158" name="Straight Connector 157"/>
              <p:cNvCxnSpPr/>
              <p:nvPr/>
            </p:nvCxnSpPr>
            <p:spPr bwMode="auto">
              <a:xfrm>
                <a:off x="4910554" y="4344831"/>
                <a:ext cx="609600" cy="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4910554" y="3201831"/>
                <a:ext cx="609600" cy="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 bwMode="auto">
              <a:xfrm>
                <a:off x="4910554" y="3201831"/>
                <a:ext cx="0" cy="22859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>
                <a:off x="4910554" y="4116232"/>
                <a:ext cx="0" cy="22859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 flipH="1" flipV="1">
                <a:off x="4910554" y="3430430"/>
                <a:ext cx="2514600" cy="685802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 flipV="1">
                <a:off x="4910554" y="3454376"/>
                <a:ext cx="2514600" cy="661855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Straight Connector 163"/>
              <p:cNvCxnSpPr/>
              <p:nvPr/>
            </p:nvCxnSpPr>
            <p:spPr bwMode="auto">
              <a:xfrm>
                <a:off x="7425154" y="4116231"/>
                <a:ext cx="0" cy="426718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Straight Connector 164"/>
              <p:cNvCxnSpPr/>
              <p:nvPr/>
            </p:nvCxnSpPr>
            <p:spPr bwMode="auto">
              <a:xfrm>
                <a:off x="7425154" y="3022832"/>
                <a:ext cx="0" cy="426718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6" name="Oval 165"/>
              <p:cNvSpPr/>
              <p:nvPr/>
            </p:nvSpPr>
            <p:spPr bwMode="auto">
              <a:xfrm>
                <a:off x="7374354" y="2973231"/>
                <a:ext cx="99454" cy="10229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>
                <a:off x="6132929" y="2973231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 bwMode="auto">
              <a:xfrm>
                <a:off x="6135075" y="4496535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69" name="Delay 168"/>
              <p:cNvSpPr/>
              <p:nvPr/>
            </p:nvSpPr>
            <p:spPr bwMode="auto">
              <a:xfrm>
                <a:off x="3173968" y="2438400"/>
                <a:ext cx="609600" cy="805543"/>
              </a:xfrm>
              <a:prstGeom prst="flowChartDelay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70" name="Delay 169"/>
              <p:cNvSpPr/>
              <p:nvPr/>
            </p:nvSpPr>
            <p:spPr bwMode="auto">
              <a:xfrm>
                <a:off x="3174130" y="4318391"/>
                <a:ext cx="609600" cy="805543"/>
              </a:xfrm>
              <a:prstGeom prst="flowChartDelay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3786746" y="2786744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 bwMode="auto">
              <a:xfrm>
                <a:off x="3789051" y="4674748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173" name="Straight Connector 172"/>
              <p:cNvCxnSpPr/>
              <p:nvPr/>
            </p:nvCxnSpPr>
            <p:spPr bwMode="auto">
              <a:xfrm>
                <a:off x="3886200" y="4720931"/>
                <a:ext cx="1640132" cy="346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Straight Connector 173"/>
              <p:cNvCxnSpPr/>
              <p:nvPr/>
            </p:nvCxnSpPr>
            <p:spPr bwMode="auto">
              <a:xfrm flipV="1">
                <a:off x="2895600" y="3053751"/>
                <a:ext cx="2875" cy="144205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6" name="Oval 175"/>
              <p:cNvSpPr/>
              <p:nvPr/>
            </p:nvSpPr>
            <p:spPr bwMode="auto">
              <a:xfrm>
                <a:off x="2842550" y="3680750"/>
                <a:ext cx="99454" cy="10229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 bwMode="auto">
              <a:xfrm>
                <a:off x="3070440" y="4886924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178" name="Straight Connector 177"/>
              <p:cNvCxnSpPr/>
              <p:nvPr/>
            </p:nvCxnSpPr>
            <p:spPr bwMode="auto">
              <a:xfrm flipV="1">
                <a:off x="1545931" y="4933750"/>
                <a:ext cx="1522119" cy="4322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Straight Connector 179"/>
              <p:cNvCxnSpPr/>
              <p:nvPr/>
            </p:nvCxnSpPr>
            <p:spPr bwMode="auto">
              <a:xfrm flipH="1" flipV="1">
                <a:off x="1550984" y="2654061"/>
                <a:ext cx="3208" cy="2286802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9" name="Rectangle 148"/>
            <p:cNvSpPr/>
            <p:nvPr/>
          </p:nvSpPr>
          <p:spPr bwMode="auto">
            <a:xfrm>
              <a:off x="1736388" y="2756071"/>
              <a:ext cx="1195699" cy="615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81" name="Rectangle 180"/>
          <p:cNvSpPr/>
          <p:nvPr/>
        </p:nvSpPr>
        <p:spPr bwMode="auto">
          <a:xfrm>
            <a:off x="10097040" y="5842558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6864327" y="5842558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10097040" y="4443307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6864327" y="4443307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85" name="Straight Connector 184"/>
          <p:cNvCxnSpPr/>
          <p:nvPr/>
        </p:nvCxnSpPr>
        <p:spPr bwMode="auto">
          <a:xfrm flipV="1">
            <a:off x="5509170" y="4593530"/>
            <a:ext cx="460078" cy="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 flipV="1">
            <a:off x="5496052" y="5982065"/>
            <a:ext cx="414215" cy="618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7" name="Picture 1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48" y="6384348"/>
            <a:ext cx="500187" cy="490138"/>
          </a:xfrm>
          <a:prstGeom prst="rect">
            <a:avLst/>
          </a:prstGeom>
        </p:spPr>
      </p:pic>
      <p:cxnSp>
        <p:nvCxnSpPr>
          <p:cNvPr id="188" name="Straight Connector 187"/>
          <p:cNvCxnSpPr/>
          <p:nvPr/>
        </p:nvCxnSpPr>
        <p:spPr bwMode="auto">
          <a:xfrm flipV="1">
            <a:off x="8935567" y="4577619"/>
            <a:ext cx="460078" cy="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 flipV="1">
            <a:off x="8922450" y="5966155"/>
            <a:ext cx="414215" cy="618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0" name="Picture 1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46" y="6368438"/>
            <a:ext cx="500187" cy="490138"/>
          </a:xfrm>
          <a:prstGeom prst="rect">
            <a:avLst/>
          </a:prstGeom>
        </p:spPr>
      </p:pic>
      <p:cxnSp>
        <p:nvCxnSpPr>
          <p:cNvPr id="191" name="Straight Connector 190"/>
          <p:cNvCxnSpPr/>
          <p:nvPr/>
        </p:nvCxnSpPr>
        <p:spPr bwMode="auto">
          <a:xfrm flipV="1">
            <a:off x="12173566" y="4600706"/>
            <a:ext cx="460078" cy="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/>
          <p:cNvCxnSpPr/>
          <p:nvPr/>
        </p:nvCxnSpPr>
        <p:spPr bwMode="auto">
          <a:xfrm flipV="1">
            <a:off x="12160449" y="5989242"/>
            <a:ext cx="414215" cy="618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/>
          <p:cNvCxnSpPr/>
          <p:nvPr/>
        </p:nvCxnSpPr>
        <p:spPr bwMode="auto">
          <a:xfrm flipV="1">
            <a:off x="5956676" y="4572563"/>
            <a:ext cx="0" cy="189978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/>
          <p:cNvCxnSpPr/>
          <p:nvPr/>
        </p:nvCxnSpPr>
        <p:spPr bwMode="auto">
          <a:xfrm flipV="1">
            <a:off x="9383074" y="4566520"/>
            <a:ext cx="0" cy="189978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 flipV="1">
            <a:off x="12621073" y="4575290"/>
            <a:ext cx="0" cy="189978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6" name="Group 195"/>
          <p:cNvGrpSpPr/>
          <p:nvPr/>
        </p:nvGrpSpPr>
        <p:grpSpPr>
          <a:xfrm>
            <a:off x="5903092" y="5963572"/>
            <a:ext cx="6665906" cy="511497"/>
            <a:chOff x="4023626" y="2591208"/>
            <a:chExt cx="4686965" cy="970975"/>
          </a:xfrm>
        </p:grpSpPr>
        <p:cxnSp>
          <p:nvCxnSpPr>
            <p:cNvPr id="197" name="Straight Connector 196"/>
            <p:cNvCxnSpPr/>
            <p:nvPr/>
          </p:nvCxnSpPr>
          <p:spPr bwMode="auto">
            <a:xfrm flipH="1" flipV="1">
              <a:off x="4023626" y="2595458"/>
              <a:ext cx="1061" cy="96480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 bwMode="auto">
            <a:xfrm flipH="1" flipV="1">
              <a:off x="6432812" y="2591208"/>
              <a:ext cx="1061" cy="96480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 bwMode="auto">
            <a:xfrm flipH="1" flipV="1">
              <a:off x="8709530" y="2597374"/>
              <a:ext cx="1061" cy="96480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00" name="Picture 1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545" y="6391525"/>
            <a:ext cx="500187" cy="490138"/>
          </a:xfrm>
          <a:prstGeom prst="rect">
            <a:avLst/>
          </a:prstGeom>
        </p:spPr>
      </p:pic>
      <p:cxnSp>
        <p:nvCxnSpPr>
          <p:cNvPr id="201" name="Straight Connector 200"/>
          <p:cNvCxnSpPr/>
          <p:nvPr/>
        </p:nvCxnSpPr>
        <p:spPr bwMode="auto">
          <a:xfrm flipH="1" flipV="1">
            <a:off x="5920242" y="6874487"/>
            <a:ext cx="2853" cy="15489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flipH="1" flipV="1">
            <a:off x="9346640" y="6858577"/>
            <a:ext cx="3234" cy="16545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 flipV="1">
            <a:off x="12582397" y="6881663"/>
            <a:ext cx="2241" cy="142364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3454606" y="4443309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6" name="Triangle 205"/>
          <p:cNvSpPr/>
          <p:nvPr/>
        </p:nvSpPr>
        <p:spPr bwMode="auto">
          <a:xfrm rot="5400000">
            <a:off x="1792661" y="3675188"/>
            <a:ext cx="425803" cy="578701"/>
          </a:xfrm>
          <a:prstGeom prst="triangl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2272653" y="3901441"/>
            <a:ext cx="134610" cy="12284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6338" y="3450217"/>
            <a:ext cx="1697742" cy="569045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i="1" dirty="0" err="1">
                <a:latin typeface="+mn-lt"/>
                <a:ea typeface="Cambria" charset="0"/>
                <a:cs typeface="Cambria" charset="0"/>
              </a:rPr>
              <a:t>Wordline</a:t>
            </a:r>
            <a:endParaRPr lang="en-US" sz="2800" i="1" dirty="0">
              <a:latin typeface="+mn-lt"/>
              <a:ea typeface="Cambria" charset="0"/>
              <a:cs typeface="Cambria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3493" y="1774699"/>
            <a:ext cx="10957868" cy="117775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3400" b="1" dirty="0">
                <a:latin typeface="+mn-lt"/>
                <a:ea typeface="Cambria" charset="0"/>
                <a:cs typeface="Cambria" charset="0"/>
              </a:rPr>
              <a:t>How can we select the address to read?</a:t>
            </a:r>
          </a:p>
          <a:p>
            <a:pPr marL="487672" indent="-487672">
              <a:buFont typeface="Arial" charset="0"/>
              <a:buChar char="•"/>
            </a:pPr>
            <a:r>
              <a:rPr lang="en-US" sz="3400" dirty="0">
                <a:latin typeface="+mn-lt"/>
                <a:ea typeface="Cambria" charset="0"/>
                <a:cs typeface="Cambria" charset="0"/>
              </a:rPr>
              <a:t>Because there are 2 addresses, address size is log(2)=1 bit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5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/>
          <p:cNvSpPr/>
          <p:nvPr/>
        </p:nvSpPr>
        <p:spPr bwMode="auto">
          <a:xfrm>
            <a:off x="1354159" y="3479302"/>
            <a:ext cx="1100268" cy="2088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17551" y="6014831"/>
            <a:ext cx="2746861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  <a:ea typeface="Cambria" charset="0"/>
                <a:cs typeface="Cambria" charset="0"/>
              </a:rPr>
              <a:t>Address Decoder</a:t>
            </a:r>
          </a:p>
        </p:txBody>
      </p:sp>
      <p:cxnSp>
        <p:nvCxnSpPr>
          <p:cNvPr id="210" name="Straight Arrow Connector 209"/>
          <p:cNvCxnSpPr>
            <a:endCxn id="209" idx="0"/>
          </p:cNvCxnSpPr>
          <p:nvPr/>
        </p:nvCxnSpPr>
        <p:spPr bwMode="auto">
          <a:xfrm flipH="1">
            <a:off x="1690982" y="5568253"/>
            <a:ext cx="213315" cy="446578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Memory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1497523" y="3960553"/>
            <a:ext cx="10175347" cy="1156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1519557" y="3286470"/>
            <a:ext cx="17375" cy="209278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1497522" y="5359554"/>
            <a:ext cx="10156500" cy="728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5490839" y="7029376"/>
            <a:ext cx="88574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D[2]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917618" y="7024027"/>
            <a:ext cx="88574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D[1]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150141" y="7024027"/>
            <a:ext cx="88574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D[0]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49558" y="2703586"/>
            <a:ext cx="1375091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 err="1">
                <a:latin typeface="+mn-lt"/>
              </a:rPr>
              <a:t>Addr</a:t>
            </a:r>
            <a:r>
              <a:rPr lang="en-US" sz="2800" dirty="0">
                <a:latin typeface="+mn-lt"/>
              </a:rPr>
              <a:t>[0]</a:t>
            </a:r>
          </a:p>
        </p:txBody>
      </p:sp>
      <p:cxnSp>
        <p:nvCxnSpPr>
          <p:cNvPr id="123" name="Straight Connector 122"/>
          <p:cNvCxnSpPr/>
          <p:nvPr/>
        </p:nvCxnSpPr>
        <p:spPr bwMode="auto">
          <a:xfrm flipV="1">
            <a:off x="3546258" y="6033010"/>
            <a:ext cx="1904252" cy="234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>
            <a:off x="5001717" y="5914534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Delay 124"/>
          <p:cNvSpPr/>
          <p:nvPr/>
        </p:nvSpPr>
        <p:spPr bwMode="auto">
          <a:xfrm>
            <a:off x="5176355" y="5834663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26" name="Straight Connector 125"/>
          <p:cNvCxnSpPr/>
          <p:nvPr/>
        </p:nvCxnSpPr>
        <p:spPr bwMode="auto">
          <a:xfrm>
            <a:off x="5007005" y="5361380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>
            <a:off x="6942701" y="6020216"/>
            <a:ext cx="1930679" cy="45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>
            <a:off x="8424587" y="5906290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Delay 128"/>
          <p:cNvSpPr/>
          <p:nvPr/>
        </p:nvSpPr>
        <p:spPr bwMode="auto">
          <a:xfrm>
            <a:off x="8599226" y="5826419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 bwMode="auto">
          <a:xfrm>
            <a:off x="8429876" y="5353136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>
            <a:off x="10269225" y="6024764"/>
            <a:ext cx="1828514" cy="477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>
            <a:off x="11648947" y="5911066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Delay 132"/>
          <p:cNvSpPr/>
          <p:nvPr/>
        </p:nvSpPr>
        <p:spPr bwMode="auto">
          <a:xfrm>
            <a:off x="11823586" y="5831194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>
            <a:off x="11654236" y="5357912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>
            <a:off x="4448832" y="4632318"/>
            <a:ext cx="1014795" cy="59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>
            <a:off x="5014835" y="4519818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Delay 136"/>
          <p:cNvSpPr/>
          <p:nvPr/>
        </p:nvSpPr>
        <p:spPr bwMode="auto">
          <a:xfrm>
            <a:off x="5189474" y="4439947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38" name="Straight Connector 137"/>
          <p:cNvCxnSpPr/>
          <p:nvPr/>
        </p:nvCxnSpPr>
        <p:spPr bwMode="auto">
          <a:xfrm>
            <a:off x="5020124" y="3966664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>
            <a:off x="6955820" y="4625500"/>
            <a:ext cx="1930679" cy="45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>
            <a:off x="8437706" y="4511573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Delay 140"/>
          <p:cNvSpPr/>
          <p:nvPr/>
        </p:nvSpPr>
        <p:spPr bwMode="auto">
          <a:xfrm>
            <a:off x="8612345" y="4431702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8442994" y="3958419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10282344" y="4630047"/>
            <a:ext cx="1828514" cy="477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>
            <a:off x="11662066" y="4516349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Delay 144"/>
          <p:cNvSpPr/>
          <p:nvPr/>
        </p:nvSpPr>
        <p:spPr bwMode="auto">
          <a:xfrm>
            <a:off x="11836705" y="4436478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11667354" y="3963195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7" name="Group 146"/>
          <p:cNvGrpSpPr/>
          <p:nvPr/>
        </p:nvGrpSpPr>
        <p:grpSpPr>
          <a:xfrm>
            <a:off x="3454606" y="5842557"/>
            <a:ext cx="1424034" cy="588295"/>
            <a:chOff x="1736388" y="2756071"/>
            <a:chExt cx="1195699" cy="615296"/>
          </a:xfrm>
        </p:grpSpPr>
        <p:grpSp>
          <p:nvGrpSpPr>
            <p:cNvPr id="150" name="Group 149"/>
            <p:cNvGrpSpPr/>
            <p:nvPr/>
          </p:nvGrpSpPr>
          <p:grpSpPr>
            <a:xfrm>
              <a:off x="1811462" y="2861744"/>
              <a:ext cx="982500" cy="419338"/>
              <a:chOff x="1545931" y="2438400"/>
              <a:chExt cx="5927877" cy="2685534"/>
            </a:xfrm>
          </p:grpSpPr>
          <p:cxnSp>
            <p:nvCxnSpPr>
              <p:cNvPr id="152" name="Straight Connector 151"/>
              <p:cNvCxnSpPr/>
              <p:nvPr/>
            </p:nvCxnSpPr>
            <p:spPr bwMode="auto">
              <a:xfrm>
                <a:off x="2895600" y="4496535"/>
                <a:ext cx="304800" cy="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Straight Connector 152"/>
              <p:cNvCxnSpPr/>
              <p:nvPr/>
            </p:nvCxnSpPr>
            <p:spPr bwMode="auto">
              <a:xfrm>
                <a:off x="2895600" y="3048000"/>
                <a:ext cx="304800" cy="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Straight Connector 153"/>
              <p:cNvCxnSpPr/>
              <p:nvPr/>
            </p:nvCxnSpPr>
            <p:spPr bwMode="auto">
              <a:xfrm>
                <a:off x="3880022" y="2833816"/>
                <a:ext cx="1640132" cy="346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 flipV="1">
                <a:off x="6129755" y="4537806"/>
                <a:ext cx="1292238" cy="5146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6" name="Delay 155"/>
              <p:cNvSpPr/>
              <p:nvPr/>
            </p:nvSpPr>
            <p:spPr bwMode="auto">
              <a:xfrm>
                <a:off x="5520152" y="2624887"/>
                <a:ext cx="609600" cy="805543"/>
              </a:xfrm>
              <a:prstGeom prst="flowChartDelay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57" name="Delay 156"/>
              <p:cNvSpPr/>
              <p:nvPr/>
            </p:nvSpPr>
            <p:spPr bwMode="auto">
              <a:xfrm>
                <a:off x="5520154" y="4140178"/>
                <a:ext cx="609600" cy="805543"/>
              </a:xfrm>
              <a:prstGeom prst="flowChartDelay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158" name="Straight Connector 157"/>
              <p:cNvCxnSpPr/>
              <p:nvPr/>
            </p:nvCxnSpPr>
            <p:spPr bwMode="auto">
              <a:xfrm>
                <a:off x="4910554" y="4344831"/>
                <a:ext cx="609600" cy="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4910554" y="3201831"/>
                <a:ext cx="609600" cy="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 bwMode="auto">
              <a:xfrm>
                <a:off x="4910554" y="3201831"/>
                <a:ext cx="0" cy="22859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>
                <a:off x="4910554" y="4116232"/>
                <a:ext cx="0" cy="22859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 flipH="1" flipV="1">
                <a:off x="4910554" y="3430430"/>
                <a:ext cx="2514600" cy="685802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 flipV="1">
                <a:off x="4910554" y="3454376"/>
                <a:ext cx="2514600" cy="661855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Straight Connector 163"/>
              <p:cNvCxnSpPr/>
              <p:nvPr/>
            </p:nvCxnSpPr>
            <p:spPr bwMode="auto">
              <a:xfrm>
                <a:off x="7425154" y="4116231"/>
                <a:ext cx="0" cy="426718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Straight Connector 164"/>
              <p:cNvCxnSpPr/>
              <p:nvPr/>
            </p:nvCxnSpPr>
            <p:spPr bwMode="auto">
              <a:xfrm>
                <a:off x="7425154" y="3022832"/>
                <a:ext cx="0" cy="426718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6" name="Oval 165"/>
              <p:cNvSpPr/>
              <p:nvPr/>
            </p:nvSpPr>
            <p:spPr bwMode="auto">
              <a:xfrm>
                <a:off x="7374354" y="2973231"/>
                <a:ext cx="99454" cy="10229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>
                <a:off x="6132929" y="2973231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 bwMode="auto">
              <a:xfrm>
                <a:off x="6135075" y="4496535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69" name="Delay 168"/>
              <p:cNvSpPr/>
              <p:nvPr/>
            </p:nvSpPr>
            <p:spPr bwMode="auto">
              <a:xfrm>
                <a:off x="3173968" y="2438400"/>
                <a:ext cx="609600" cy="805543"/>
              </a:xfrm>
              <a:prstGeom prst="flowChartDelay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70" name="Delay 169"/>
              <p:cNvSpPr/>
              <p:nvPr/>
            </p:nvSpPr>
            <p:spPr bwMode="auto">
              <a:xfrm>
                <a:off x="3174130" y="4318391"/>
                <a:ext cx="609600" cy="805543"/>
              </a:xfrm>
              <a:prstGeom prst="flowChartDelay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3786746" y="2786744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 bwMode="auto">
              <a:xfrm>
                <a:off x="3789051" y="4674748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173" name="Straight Connector 172"/>
              <p:cNvCxnSpPr/>
              <p:nvPr/>
            </p:nvCxnSpPr>
            <p:spPr bwMode="auto">
              <a:xfrm>
                <a:off x="3886200" y="4720931"/>
                <a:ext cx="1640132" cy="346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Straight Connector 173"/>
              <p:cNvCxnSpPr/>
              <p:nvPr/>
            </p:nvCxnSpPr>
            <p:spPr bwMode="auto">
              <a:xfrm flipV="1">
                <a:off x="2895600" y="3053751"/>
                <a:ext cx="2875" cy="144205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6" name="Oval 175"/>
              <p:cNvSpPr/>
              <p:nvPr/>
            </p:nvSpPr>
            <p:spPr bwMode="auto">
              <a:xfrm>
                <a:off x="2842550" y="3680750"/>
                <a:ext cx="99454" cy="10229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 bwMode="auto">
              <a:xfrm>
                <a:off x="3070440" y="4886924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178" name="Straight Connector 177"/>
              <p:cNvCxnSpPr/>
              <p:nvPr/>
            </p:nvCxnSpPr>
            <p:spPr bwMode="auto">
              <a:xfrm flipV="1">
                <a:off x="1545931" y="4933750"/>
                <a:ext cx="1522119" cy="4322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Straight Connector 179"/>
              <p:cNvCxnSpPr/>
              <p:nvPr/>
            </p:nvCxnSpPr>
            <p:spPr bwMode="auto">
              <a:xfrm flipH="1" flipV="1">
                <a:off x="1550984" y="2654061"/>
                <a:ext cx="3208" cy="2286802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9" name="Rectangle 148"/>
            <p:cNvSpPr/>
            <p:nvPr/>
          </p:nvSpPr>
          <p:spPr bwMode="auto">
            <a:xfrm>
              <a:off x="1736388" y="2756071"/>
              <a:ext cx="1195699" cy="615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81" name="Rectangle 180"/>
          <p:cNvSpPr/>
          <p:nvPr/>
        </p:nvSpPr>
        <p:spPr bwMode="auto">
          <a:xfrm>
            <a:off x="10097040" y="5842558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6864327" y="5842558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10097040" y="4443307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6864327" y="4443307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85" name="Straight Connector 184"/>
          <p:cNvCxnSpPr/>
          <p:nvPr/>
        </p:nvCxnSpPr>
        <p:spPr bwMode="auto">
          <a:xfrm flipV="1">
            <a:off x="5509170" y="4593530"/>
            <a:ext cx="460078" cy="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 flipV="1">
            <a:off x="5496052" y="5982065"/>
            <a:ext cx="414215" cy="618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7" name="Picture 1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48" y="6384348"/>
            <a:ext cx="500187" cy="490138"/>
          </a:xfrm>
          <a:prstGeom prst="rect">
            <a:avLst/>
          </a:prstGeom>
        </p:spPr>
      </p:pic>
      <p:cxnSp>
        <p:nvCxnSpPr>
          <p:cNvPr id="188" name="Straight Connector 187"/>
          <p:cNvCxnSpPr/>
          <p:nvPr/>
        </p:nvCxnSpPr>
        <p:spPr bwMode="auto">
          <a:xfrm flipV="1">
            <a:off x="8935567" y="4577619"/>
            <a:ext cx="460078" cy="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 flipV="1">
            <a:off x="8922450" y="5966155"/>
            <a:ext cx="414215" cy="618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0" name="Picture 1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46" y="6368438"/>
            <a:ext cx="500187" cy="490138"/>
          </a:xfrm>
          <a:prstGeom prst="rect">
            <a:avLst/>
          </a:prstGeom>
        </p:spPr>
      </p:pic>
      <p:cxnSp>
        <p:nvCxnSpPr>
          <p:cNvPr id="191" name="Straight Connector 190"/>
          <p:cNvCxnSpPr/>
          <p:nvPr/>
        </p:nvCxnSpPr>
        <p:spPr bwMode="auto">
          <a:xfrm flipV="1">
            <a:off x="12173566" y="4600706"/>
            <a:ext cx="460078" cy="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/>
          <p:cNvCxnSpPr/>
          <p:nvPr/>
        </p:nvCxnSpPr>
        <p:spPr bwMode="auto">
          <a:xfrm flipV="1">
            <a:off x="12160449" y="5989242"/>
            <a:ext cx="414215" cy="618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/>
          <p:cNvCxnSpPr/>
          <p:nvPr/>
        </p:nvCxnSpPr>
        <p:spPr bwMode="auto">
          <a:xfrm flipV="1">
            <a:off x="5956676" y="4572563"/>
            <a:ext cx="0" cy="189978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/>
          <p:cNvCxnSpPr/>
          <p:nvPr/>
        </p:nvCxnSpPr>
        <p:spPr bwMode="auto">
          <a:xfrm flipV="1">
            <a:off x="9383074" y="4566520"/>
            <a:ext cx="0" cy="189978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 flipV="1">
            <a:off x="12621073" y="4575290"/>
            <a:ext cx="0" cy="189978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6" name="Group 195"/>
          <p:cNvGrpSpPr/>
          <p:nvPr/>
        </p:nvGrpSpPr>
        <p:grpSpPr>
          <a:xfrm>
            <a:off x="5903092" y="5963572"/>
            <a:ext cx="6665906" cy="511497"/>
            <a:chOff x="4023626" y="2591208"/>
            <a:chExt cx="4686965" cy="970975"/>
          </a:xfrm>
        </p:grpSpPr>
        <p:cxnSp>
          <p:nvCxnSpPr>
            <p:cNvPr id="197" name="Straight Connector 196"/>
            <p:cNvCxnSpPr/>
            <p:nvPr/>
          </p:nvCxnSpPr>
          <p:spPr bwMode="auto">
            <a:xfrm flipH="1" flipV="1">
              <a:off x="4023626" y="2595458"/>
              <a:ext cx="1061" cy="96480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 bwMode="auto">
            <a:xfrm flipH="1" flipV="1">
              <a:off x="6432812" y="2591208"/>
              <a:ext cx="1061" cy="96480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 bwMode="auto">
            <a:xfrm flipH="1" flipV="1">
              <a:off x="8709530" y="2597374"/>
              <a:ext cx="1061" cy="96480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00" name="Picture 1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545" y="6391525"/>
            <a:ext cx="500187" cy="490138"/>
          </a:xfrm>
          <a:prstGeom prst="rect">
            <a:avLst/>
          </a:prstGeom>
        </p:spPr>
      </p:pic>
      <p:cxnSp>
        <p:nvCxnSpPr>
          <p:cNvPr id="201" name="Straight Connector 200"/>
          <p:cNvCxnSpPr/>
          <p:nvPr/>
        </p:nvCxnSpPr>
        <p:spPr bwMode="auto">
          <a:xfrm flipH="1" flipV="1">
            <a:off x="5920242" y="6874487"/>
            <a:ext cx="2853" cy="15489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flipH="1" flipV="1">
            <a:off x="9346640" y="6858577"/>
            <a:ext cx="3234" cy="16545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 flipV="1">
            <a:off x="12582397" y="6881663"/>
            <a:ext cx="2241" cy="142364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3454606" y="4443309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6" name="Triangle 205"/>
          <p:cNvSpPr/>
          <p:nvPr/>
        </p:nvSpPr>
        <p:spPr bwMode="auto">
          <a:xfrm rot="5400000">
            <a:off x="1792661" y="3675188"/>
            <a:ext cx="425803" cy="578701"/>
          </a:xfrm>
          <a:prstGeom prst="triangl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2272653" y="3901441"/>
            <a:ext cx="134610" cy="12284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866338" y="3450217"/>
            <a:ext cx="1697742" cy="569045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i="1" dirty="0" err="1">
                <a:latin typeface="+mn-lt"/>
                <a:ea typeface="Cambria" charset="0"/>
                <a:cs typeface="Cambria" charset="0"/>
              </a:rPr>
              <a:t>Wordline</a:t>
            </a:r>
            <a:endParaRPr lang="en-US" sz="2800" i="1" dirty="0">
              <a:latin typeface="+mn-lt"/>
              <a:ea typeface="Cambria" charset="0"/>
              <a:cs typeface="Cambria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3493" y="1774699"/>
            <a:ext cx="10957868" cy="117775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3400" b="1" dirty="0">
                <a:latin typeface="+mn-lt"/>
                <a:ea typeface="Cambria" charset="0"/>
                <a:cs typeface="Cambria" charset="0"/>
              </a:rPr>
              <a:t>How can we select the address to read?</a:t>
            </a:r>
          </a:p>
          <a:p>
            <a:pPr marL="487672" indent="-487672">
              <a:buFont typeface="Arial" charset="0"/>
              <a:buChar char="•"/>
            </a:pPr>
            <a:r>
              <a:rPr lang="en-US" sz="3400" dirty="0">
                <a:latin typeface="+mn-lt"/>
                <a:ea typeface="Cambria" charset="0"/>
                <a:cs typeface="Cambria" charset="0"/>
              </a:rPr>
              <a:t>Because there are 2 addresses, address size is log(2)=1 bit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9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 bwMode="auto">
          <a:xfrm>
            <a:off x="4978718" y="4231792"/>
            <a:ext cx="1285567" cy="271020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8" name="Rectangle 207"/>
          <p:cNvSpPr/>
          <p:nvPr/>
        </p:nvSpPr>
        <p:spPr bwMode="auto">
          <a:xfrm>
            <a:off x="1354159" y="3479302"/>
            <a:ext cx="1100268" cy="2088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17551" y="6014831"/>
            <a:ext cx="2746861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  <a:ea typeface="Cambria" charset="0"/>
                <a:cs typeface="Cambria" charset="0"/>
              </a:rPr>
              <a:t>Address Decoder</a:t>
            </a:r>
          </a:p>
        </p:txBody>
      </p:sp>
      <p:cxnSp>
        <p:nvCxnSpPr>
          <p:cNvPr id="210" name="Straight Arrow Connector 209"/>
          <p:cNvCxnSpPr>
            <a:endCxn id="209" idx="0"/>
          </p:cNvCxnSpPr>
          <p:nvPr/>
        </p:nvCxnSpPr>
        <p:spPr bwMode="auto">
          <a:xfrm flipH="1">
            <a:off x="1690982" y="5568253"/>
            <a:ext cx="213315" cy="446578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Memory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1497523" y="3960553"/>
            <a:ext cx="10175347" cy="1156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1519557" y="3286470"/>
            <a:ext cx="17375" cy="209278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1497522" y="5359554"/>
            <a:ext cx="10156500" cy="728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5490839" y="7029376"/>
            <a:ext cx="88574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D[2]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917618" y="7024027"/>
            <a:ext cx="88574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D[1]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150141" y="7024027"/>
            <a:ext cx="88574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D[0]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49558" y="2703586"/>
            <a:ext cx="1375091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 err="1">
                <a:latin typeface="+mn-lt"/>
              </a:rPr>
              <a:t>Addr</a:t>
            </a:r>
            <a:r>
              <a:rPr lang="en-US" sz="2800" dirty="0">
                <a:latin typeface="+mn-lt"/>
              </a:rPr>
              <a:t>[0]</a:t>
            </a:r>
          </a:p>
        </p:txBody>
      </p:sp>
      <p:cxnSp>
        <p:nvCxnSpPr>
          <p:cNvPr id="123" name="Straight Connector 122"/>
          <p:cNvCxnSpPr/>
          <p:nvPr/>
        </p:nvCxnSpPr>
        <p:spPr bwMode="auto">
          <a:xfrm flipV="1">
            <a:off x="3546258" y="6033010"/>
            <a:ext cx="1904252" cy="234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>
            <a:off x="5001717" y="5914534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Delay 124"/>
          <p:cNvSpPr/>
          <p:nvPr/>
        </p:nvSpPr>
        <p:spPr bwMode="auto">
          <a:xfrm>
            <a:off x="5176355" y="5834663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26" name="Straight Connector 125"/>
          <p:cNvCxnSpPr/>
          <p:nvPr/>
        </p:nvCxnSpPr>
        <p:spPr bwMode="auto">
          <a:xfrm>
            <a:off x="5007005" y="5361380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>
            <a:off x="6942701" y="6020216"/>
            <a:ext cx="1930679" cy="45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>
            <a:off x="8424587" y="5906290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Delay 128"/>
          <p:cNvSpPr/>
          <p:nvPr/>
        </p:nvSpPr>
        <p:spPr bwMode="auto">
          <a:xfrm>
            <a:off x="8599226" y="5826419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 bwMode="auto">
          <a:xfrm>
            <a:off x="8429876" y="5353136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>
            <a:off x="10269225" y="6024764"/>
            <a:ext cx="1828514" cy="477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>
            <a:off x="11648947" y="5911066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Delay 132"/>
          <p:cNvSpPr/>
          <p:nvPr/>
        </p:nvSpPr>
        <p:spPr bwMode="auto">
          <a:xfrm>
            <a:off x="11823586" y="5831194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>
            <a:off x="11654236" y="5357912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>
            <a:off x="4448832" y="4632318"/>
            <a:ext cx="1014795" cy="59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>
            <a:off x="5014835" y="4519818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Delay 136"/>
          <p:cNvSpPr/>
          <p:nvPr/>
        </p:nvSpPr>
        <p:spPr bwMode="auto">
          <a:xfrm>
            <a:off x="5189474" y="4439947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38" name="Straight Connector 137"/>
          <p:cNvCxnSpPr/>
          <p:nvPr/>
        </p:nvCxnSpPr>
        <p:spPr bwMode="auto">
          <a:xfrm>
            <a:off x="5020124" y="3966664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>
            <a:off x="6955820" y="4625500"/>
            <a:ext cx="1930679" cy="45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>
            <a:off x="8437706" y="4511573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Delay 140"/>
          <p:cNvSpPr/>
          <p:nvPr/>
        </p:nvSpPr>
        <p:spPr bwMode="auto">
          <a:xfrm>
            <a:off x="8612345" y="4431702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8442994" y="3958419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10282344" y="4630047"/>
            <a:ext cx="1828514" cy="477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>
            <a:off x="11662066" y="4516349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Delay 144"/>
          <p:cNvSpPr/>
          <p:nvPr/>
        </p:nvSpPr>
        <p:spPr bwMode="auto">
          <a:xfrm>
            <a:off x="11836705" y="4436478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>
            <a:off x="11667354" y="3963195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7" name="Group 146"/>
          <p:cNvGrpSpPr/>
          <p:nvPr/>
        </p:nvGrpSpPr>
        <p:grpSpPr>
          <a:xfrm>
            <a:off x="3454606" y="5842557"/>
            <a:ext cx="1424034" cy="588295"/>
            <a:chOff x="1736388" y="2756071"/>
            <a:chExt cx="1195699" cy="615296"/>
          </a:xfrm>
        </p:grpSpPr>
        <p:grpSp>
          <p:nvGrpSpPr>
            <p:cNvPr id="150" name="Group 149"/>
            <p:cNvGrpSpPr/>
            <p:nvPr/>
          </p:nvGrpSpPr>
          <p:grpSpPr>
            <a:xfrm>
              <a:off x="1811462" y="2861744"/>
              <a:ext cx="982500" cy="419338"/>
              <a:chOff x="1545931" y="2438400"/>
              <a:chExt cx="5927877" cy="2685534"/>
            </a:xfrm>
          </p:grpSpPr>
          <p:cxnSp>
            <p:nvCxnSpPr>
              <p:cNvPr id="152" name="Straight Connector 151"/>
              <p:cNvCxnSpPr/>
              <p:nvPr/>
            </p:nvCxnSpPr>
            <p:spPr bwMode="auto">
              <a:xfrm>
                <a:off x="2895600" y="4496535"/>
                <a:ext cx="304800" cy="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Straight Connector 152"/>
              <p:cNvCxnSpPr/>
              <p:nvPr/>
            </p:nvCxnSpPr>
            <p:spPr bwMode="auto">
              <a:xfrm>
                <a:off x="2895600" y="3048000"/>
                <a:ext cx="304800" cy="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Straight Connector 153"/>
              <p:cNvCxnSpPr/>
              <p:nvPr/>
            </p:nvCxnSpPr>
            <p:spPr bwMode="auto">
              <a:xfrm>
                <a:off x="3880022" y="2833816"/>
                <a:ext cx="1640132" cy="346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 flipV="1">
                <a:off x="6129755" y="4537806"/>
                <a:ext cx="1292238" cy="5146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6" name="Delay 155"/>
              <p:cNvSpPr/>
              <p:nvPr/>
            </p:nvSpPr>
            <p:spPr bwMode="auto">
              <a:xfrm>
                <a:off x="5520152" y="2624887"/>
                <a:ext cx="609600" cy="805543"/>
              </a:xfrm>
              <a:prstGeom prst="flowChartDelay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57" name="Delay 156"/>
              <p:cNvSpPr/>
              <p:nvPr/>
            </p:nvSpPr>
            <p:spPr bwMode="auto">
              <a:xfrm>
                <a:off x="5520154" y="4140178"/>
                <a:ext cx="609600" cy="805543"/>
              </a:xfrm>
              <a:prstGeom prst="flowChartDelay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158" name="Straight Connector 157"/>
              <p:cNvCxnSpPr/>
              <p:nvPr/>
            </p:nvCxnSpPr>
            <p:spPr bwMode="auto">
              <a:xfrm>
                <a:off x="4910554" y="4344831"/>
                <a:ext cx="609600" cy="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4910554" y="3201831"/>
                <a:ext cx="609600" cy="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 bwMode="auto">
              <a:xfrm>
                <a:off x="4910554" y="3201831"/>
                <a:ext cx="0" cy="22859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>
                <a:off x="4910554" y="4116232"/>
                <a:ext cx="0" cy="22859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 flipH="1" flipV="1">
                <a:off x="4910554" y="3430430"/>
                <a:ext cx="2514600" cy="685802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 flipV="1">
                <a:off x="4910554" y="3454376"/>
                <a:ext cx="2514600" cy="661855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Straight Connector 163"/>
              <p:cNvCxnSpPr/>
              <p:nvPr/>
            </p:nvCxnSpPr>
            <p:spPr bwMode="auto">
              <a:xfrm>
                <a:off x="7425154" y="4116231"/>
                <a:ext cx="0" cy="426718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Straight Connector 164"/>
              <p:cNvCxnSpPr/>
              <p:nvPr/>
            </p:nvCxnSpPr>
            <p:spPr bwMode="auto">
              <a:xfrm>
                <a:off x="7425154" y="3022832"/>
                <a:ext cx="0" cy="426718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6" name="Oval 165"/>
              <p:cNvSpPr/>
              <p:nvPr/>
            </p:nvSpPr>
            <p:spPr bwMode="auto">
              <a:xfrm>
                <a:off x="7374354" y="2973231"/>
                <a:ext cx="99454" cy="10229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>
                <a:off x="6132929" y="2973231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 bwMode="auto">
              <a:xfrm>
                <a:off x="6135075" y="4496535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69" name="Delay 168"/>
              <p:cNvSpPr/>
              <p:nvPr/>
            </p:nvSpPr>
            <p:spPr bwMode="auto">
              <a:xfrm>
                <a:off x="3173968" y="2438400"/>
                <a:ext cx="609600" cy="805543"/>
              </a:xfrm>
              <a:prstGeom prst="flowChartDelay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70" name="Delay 169"/>
              <p:cNvSpPr/>
              <p:nvPr/>
            </p:nvSpPr>
            <p:spPr bwMode="auto">
              <a:xfrm>
                <a:off x="3174130" y="4318391"/>
                <a:ext cx="609600" cy="805543"/>
              </a:xfrm>
              <a:prstGeom prst="flowChartDelay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3786746" y="2786744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 bwMode="auto">
              <a:xfrm>
                <a:off x="3789051" y="4674748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173" name="Straight Connector 172"/>
              <p:cNvCxnSpPr/>
              <p:nvPr/>
            </p:nvCxnSpPr>
            <p:spPr bwMode="auto">
              <a:xfrm>
                <a:off x="3886200" y="4720931"/>
                <a:ext cx="1640132" cy="346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Straight Connector 173"/>
              <p:cNvCxnSpPr/>
              <p:nvPr/>
            </p:nvCxnSpPr>
            <p:spPr bwMode="auto">
              <a:xfrm flipV="1">
                <a:off x="2895600" y="3053751"/>
                <a:ext cx="2875" cy="144205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6" name="Oval 175"/>
              <p:cNvSpPr/>
              <p:nvPr/>
            </p:nvSpPr>
            <p:spPr bwMode="auto">
              <a:xfrm>
                <a:off x="2842550" y="3680750"/>
                <a:ext cx="99454" cy="10229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 bwMode="auto">
              <a:xfrm>
                <a:off x="3070440" y="4886924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178" name="Straight Connector 177"/>
              <p:cNvCxnSpPr/>
              <p:nvPr/>
            </p:nvCxnSpPr>
            <p:spPr bwMode="auto">
              <a:xfrm flipV="1">
                <a:off x="1545931" y="4933750"/>
                <a:ext cx="1522119" cy="4322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Straight Connector 179"/>
              <p:cNvCxnSpPr/>
              <p:nvPr/>
            </p:nvCxnSpPr>
            <p:spPr bwMode="auto">
              <a:xfrm flipH="1" flipV="1">
                <a:off x="1550984" y="2654061"/>
                <a:ext cx="3208" cy="2286802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9" name="Rectangle 148"/>
            <p:cNvSpPr/>
            <p:nvPr/>
          </p:nvSpPr>
          <p:spPr bwMode="auto">
            <a:xfrm>
              <a:off x="1736388" y="2756071"/>
              <a:ext cx="1195699" cy="615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81" name="Rectangle 180"/>
          <p:cNvSpPr/>
          <p:nvPr/>
        </p:nvSpPr>
        <p:spPr bwMode="auto">
          <a:xfrm>
            <a:off x="10097040" y="5842558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6864327" y="5842558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10097040" y="4443307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6864327" y="4443307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85" name="Straight Connector 184"/>
          <p:cNvCxnSpPr/>
          <p:nvPr/>
        </p:nvCxnSpPr>
        <p:spPr bwMode="auto">
          <a:xfrm flipV="1">
            <a:off x="5509170" y="4593530"/>
            <a:ext cx="460078" cy="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 flipV="1">
            <a:off x="5496052" y="5982065"/>
            <a:ext cx="414215" cy="618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7" name="Picture 1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48" y="6384348"/>
            <a:ext cx="500187" cy="490138"/>
          </a:xfrm>
          <a:prstGeom prst="rect">
            <a:avLst/>
          </a:prstGeom>
        </p:spPr>
      </p:pic>
      <p:cxnSp>
        <p:nvCxnSpPr>
          <p:cNvPr id="188" name="Straight Connector 187"/>
          <p:cNvCxnSpPr/>
          <p:nvPr/>
        </p:nvCxnSpPr>
        <p:spPr bwMode="auto">
          <a:xfrm flipV="1">
            <a:off x="8935567" y="4577619"/>
            <a:ext cx="460078" cy="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 flipV="1">
            <a:off x="8922450" y="5966155"/>
            <a:ext cx="414215" cy="618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0" name="Picture 1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46" y="6368438"/>
            <a:ext cx="500187" cy="490138"/>
          </a:xfrm>
          <a:prstGeom prst="rect">
            <a:avLst/>
          </a:prstGeom>
        </p:spPr>
      </p:pic>
      <p:cxnSp>
        <p:nvCxnSpPr>
          <p:cNvPr id="191" name="Straight Connector 190"/>
          <p:cNvCxnSpPr/>
          <p:nvPr/>
        </p:nvCxnSpPr>
        <p:spPr bwMode="auto">
          <a:xfrm flipV="1">
            <a:off x="12173566" y="4600706"/>
            <a:ext cx="460078" cy="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/>
          <p:cNvCxnSpPr/>
          <p:nvPr/>
        </p:nvCxnSpPr>
        <p:spPr bwMode="auto">
          <a:xfrm flipV="1">
            <a:off x="12160449" y="5989242"/>
            <a:ext cx="414215" cy="618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/>
          <p:cNvCxnSpPr/>
          <p:nvPr/>
        </p:nvCxnSpPr>
        <p:spPr bwMode="auto">
          <a:xfrm flipV="1">
            <a:off x="5956676" y="4572563"/>
            <a:ext cx="0" cy="189978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/>
          <p:cNvCxnSpPr/>
          <p:nvPr/>
        </p:nvCxnSpPr>
        <p:spPr bwMode="auto">
          <a:xfrm flipV="1">
            <a:off x="9383074" y="4566520"/>
            <a:ext cx="0" cy="189978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 flipV="1">
            <a:off x="12621073" y="4575290"/>
            <a:ext cx="0" cy="189978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6" name="Group 195"/>
          <p:cNvGrpSpPr/>
          <p:nvPr/>
        </p:nvGrpSpPr>
        <p:grpSpPr>
          <a:xfrm>
            <a:off x="5903092" y="5963572"/>
            <a:ext cx="6665906" cy="511497"/>
            <a:chOff x="4023626" y="2591208"/>
            <a:chExt cx="4686965" cy="970975"/>
          </a:xfrm>
        </p:grpSpPr>
        <p:cxnSp>
          <p:nvCxnSpPr>
            <p:cNvPr id="197" name="Straight Connector 196"/>
            <p:cNvCxnSpPr/>
            <p:nvPr/>
          </p:nvCxnSpPr>
          <p:spPr bwMode="auto">
            <a:xfrm flipH="1" flipV="1">
              <a:off x="4023626" y="2595458"/>
              <a:ext cx="1061" cy="96480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 bwMode="auto">
            <a:xfrm flipH="1" flipV="1">
              <a:off x="6432812" y="2591208"/>
              <a:ext cx="1061" cy="96480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 bwMode="auto">
            <a:xfrm flipH="1" flipV="1">
              <a:off x="8709530" y="2597374"/>
              <a:ext cx="1061" cy="96480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00" name="Picture 1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545" y="6391525"/>
            <a:ext cx="500187" cy="490138"/>
          </a:xfrm>
          <a:prstGeom prst="rect">
            <a:avLst/>
          </a:prstGeom>
        </p:spPr>
      </p:pic>
      <p:cxnSp>
        <p:nvCxnSpPr>
          <p:cNvPr id="201" name="Straight Connector 200"/>
          <p:cNvCxnSpPr/>
          <p:nvPr/>
        </p:nvCxnSpPr>
        <p:spPr bwMode="auto">
          <a:xfrm flipH="1" flipV="1">
            <a:off x="5920242" y="6874487"/>
            <a:ext cx="2853" cy="15489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flipH="1" flipV="1">
            <a:off x="9346640" y="6858577"/>
            <a:ext cx="3234" cy="16545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 flipV="1">
            <a:off x="12582397" y="6881663"/>
            <a:ext cx="2241" cy="142364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3454606" y="4443309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6" name="Triangle 205"/>
          <p:cNvSpPr/>
          <p:nvPr/>
        </p:nvSpPr>
        <p:spPr bwMode="auto">
          <a:xfrm rot="5400000">
            <a:off x="1792661" y="3675188"/>
            <a:ext cx="425803" cy="578701"/>
          </a:xfrm>
          <a:prstGeom prst="triangl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2272653" y="3901441"/>
            <a:ext cx="134610" cy="12284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96" name="Straight Arrow Connector 95"/>
          <p:cNvCxnSpPr>
            <a:stCxn id="95" idx="2"/>
            <a:endCxn id="99" idx="0"/>
          </p:cNvCxnSpPr>
          <p:nvPr/>
        </p:nvCxnSpPr>
        <p:spPr bwMode="auto">
          <a:xfrm flipH="1">
            <a:off x="4755438" y="6941999"/>
            <a:ext cx="866064" cy="852888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3779214" y="7794887"/>
            <a:ext cx="1952447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  <a:ea typeface="Cambria" charset="0"/>
                <a:cs typeface="Cambria" charset="0"/>
              </a:rPr>
              <a:t>Multiplexer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66338" y="3450217"/>
            <a:ext cx="1697742" cy="569045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i="1" dirty="0" err="1">
                <a:latin typeface="+mn-lt"/>
                <a:ea typeface="Cambria" charset="0"/>
                <a:cs typeface="Cambria" charset="0"/>
              </a:rPr>
              <a:t>Wordline</a:t>
            </a:r>
            <a:endParaRPr lang="en-US" sz="2800" i="1" dirty="0">
              <a:latin typeface="+mn-lt"/>
              <a:ea typeface="Cambria" charset="0"/>
              <a:cs typeface="Cambria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3493" y="1774699"/>
            <a:ext cx="10957868" cy="117775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3400" b="1" dirty="0">
                <a:latin typeface="+mn-lt"/>
                <a:ea typeface="Cambria" charset="0"/>
                <a:cs typeface="Cambria" charset="0"/>
              </a:rPr>
              <a:t>How can we select the address to read?</a:t>
            </a:r>
          </a:p>
          <a:p>
            <a:pPr marL="487672" indent="-487672">
              <a:buFont typeface="Arial" charset="0"/>
              <a:buChar char="•"/>
            </a:pPr>
            <a:r>
              <a:rPr lang="en-US" sz="3400" dirty="0">
                <a:latin typeface="+mn-lt"/>
                <a:ea typeface="Cambria" charset="0"/>
                <a:cs typeface="Cambria" charset="0"/>
              </a:rPr>
              <a:t>Because there are 2 addresses, address size is log(2)=1 bit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4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Memory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3494" y="1688857"/>
            <a:ext cx="8710670" cy="65453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3400" b="1" dirty="0">
                <a:latin typeface="+mn-lt"/>
                <a:ea typeface="Cambria" charset="0"/>
                <a:cs typeface="Cambria" charset="0"/>
              </a:rPr>
              <a:t>How can we select the address and write to it?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3454606" y="5842557"/>
            <a:ext cx="1424034" cy="588295"/>
            <a:chOff x="1736388" y="2756071"/>
            <a:chExt cx="1195699" cy="615296"/>
          </a:xfrm>
        </p:grpSpPr>
        <p:grpSp>
          <p:nvGrpSpPr>
            <p:cNvPr id="150" name="Group 149"/>
            <p:cNvGrpSpPr/>
            <p:nvPr/>
          </p:nvGrpSpPr>
          <p:grpSpPr>
            <a:xfrm>
              <a:off x="1811462" y="2861744"/>
              <a:ext cx="982500" cy="419338"/>
              <a:chOff x="1545931" y="2438400"/>
              <a:chExt cx="5927877" cy="2685534"/>
            </a:xfrm>
          </p:grpSpPr>
          <p:cxnSp>
            <p:nvCxnSpPr>
              <p:cNvPr id="152" name="Straight Connector 151"/>
              <p:cNvCxnSpPr/>
              <p:nvPr/>
            </p:nvCxnSpPr>
            <p:spPr bwMode="auto">
              <a:xfrm>
                <a:off x="2895600" y="4496535"/>
                <a:ext cx="304800" cy="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Straight Connector 152"/>
              <p:cNvCxnSpPr/>
              <p:nvPr/>
            </p:nvCxnSpPr>
            <p:spPr bwMode="auto">
              <a:xfrm>
                <a:off x="2895600" y="3048000"/>
                <a:ext cx="304800" cy="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Straight Connector 153"/>
              <p:cNvCxnSpPr/>
              <p:nvPr/>
            </p:nvCxnSpPr>
            <p:spPr bwMode="auto">
              <a:xfrm>
                <a:off x="3880022" y="2833816"/>
                <a:ext cx="1640132" cy="346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 flipV="1">
                <a:off x="6129755" y="4537806"/>
                <a:ext cx="1292238" cy="5146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6" name="Delay 155"/>
              <p:cNvSpPr/>
              <p:nvPr/>
            </p:nvSpPr>
            <p:spPr bwMode="auto">
              <a:xfrm>
                <a:off x="5520152" y="2624887"/>
                <a:ext cx="609600" cy="805543"/>
              </a:xfrm>
              <a:prstGeom prst="flowChartDelay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57" name="Delay 156"/>
              <p:cNvSpPr/>
              <p:nvPr/>
            </p:nvSpPr>
            <p:spPr bwMode="auto">
              <a:xfrm>
                <a:off x="5520154" y="4140178"/>
                <a:ext cx="609600" cy="805543"/>
              </a:xfrm>
              <a:prstGeom prst="flowChartDelay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158" name="Straight Connector 157"/>
              <p:cNvCxnSpPr/>
              <p:nvPr/>
            </p:nvCxnSpPr>
            <p:spPr bwMode="auto">
              <a:xfrm>
                <a:off x="4910554" y="4344831"/>
                <a:ext cx="609600" cy="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4910554" y="3201831"/>
                <a:ext cx="609600" cy="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 bwMode="auto">
              <a:xfrm>
                <a:off x="4910554" y="3201831"/>
                <a:ext cx="0" cy="22859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>
                <a:off x="4910554" y="4116232"/>
                <a:ext cx="0" cy="22859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 flipH="1" flipV="1">
                <a:off x="4910554" y="3430430"/>
                <a:ext cx="2514600" cy="685802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 flipV="1">
                <a:off x="4910554" y="3454376"/>
                <a:ext cx="2514600" cy="661855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Straight Connector 163"/>
              <p:cNvCxnSpPr/>
              <p:nvPr/>
            </p:nvCxnSpPr>
            <p:spPr bwMode="auto">
              <a:xfrm>
                <a:off x="7425154" y="4116231"/>
                <a:ext cx="0" cy="426718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Straight Connector 164"/>
              <p:cNvCxnSpPr/>
              <p:nvPr/>
            </p:nvCxnSpPr>
            <p:spPr bwMode="auto">
              <a:xfrm>
                <a:off x="7425154" y="3022832"/>
                <a:ext cx="0" cy="426718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6" name="Oval 165"/>
              <p:cNvSpPr/>
              <p:nvPr/>
            </p:nvSpPr>
            <p:spPr bwMode="auto">
              <a:xfrm>
                <a:off x="7374354" y="2973231"/>
                <a:ext cx="99454" cy="10229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>
                <a:off x="6132929" y="2973231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 bwMode="auto">
              <a:xfrm>
                <a:off x="6135075" y="4496535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69" name="Delay 168"/>
              <p:cNvSpPr/>
              <p:nvPr/>
            </p:nvSpPr>
            <p:spPr bwMode="auto">
              <a:xfrm>
                <a:off x="3173968" y="2438400"/>
                <a:ext cx="609600" cy="805543"/>
              </a:xfrm>
              <a:prstGeom prst="flowChartDelay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70" name="Delay 169"/>
              <p:cNvSpPr/>
              <p:nvPr/>
            </p:nvSpPr>
            <p:spPr bwMode="auto">
              <a:xfrm>
                <a:off x="3174130" y="4318391"/>
                <a:ext cx="609600" cy="805543"/>
              </a:xfrm>
              <a:prstGeom prst="flowChartDelay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3786746" y="2786744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 bwMode="auto">
              <a:xfrm>
                <a:off x="3789051" y="4674748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173" name="Straight Connector 172"/>
              <p:cNvCxnSpPr/>
              <p:nvPr/>
            </p:nvCxnSpPr>
            <p:spPr bwMode="auto">
              <a:xfrm>
                <a:off x="3886200" y="4720931"/>
                <a:ext cx="1640132" cy="346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Straight Connector 173"/>
              <p:cNvCxnSpPr/>
              <p:nvPr/>
            </p:nvCxnSpPr>
            <p:spPr bwMode="auto">
              <a:xfrm flipV="1">
                <a:off x="2895600" y="3053751"/>
                <a:ext cx="2875" cy="144205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6" name="Oval 175"/>
              <p:cNvSpPr/>
              <p:nvPr/>
            </p:nvSpPr>
            <p:spPr bwMode="auto">
              <a:xfrm>
                <a:off x="2842550" y="3680750"/>
                <a:ext cx="99454" cy="10229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 bwMode="auto">
              <a:xfrm>
                <a:off x="3070440" y="4886924"/>
                <a:ext cx="99454" cy="10229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178" name="Straight Connector 177"/>
              <p:cNvCxnSpPr/>
              <p:nvPr/>
            </p:nvCxnSpPr>
            <p:spPr bwMode="auto">
              <a:xfrm flipV="1">
                <a:off x="1545931" y="4933750"/>
                <a:ext cx="1522119" cy="4322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Straight Connector 179"/>
              <p:cNvCxnSpPr/>
              <p:nvPr/>
            </p:nvCxnSpPr>
            <p:spPr bwMode="auto">
              <a:xfrm flipH="1" flipV="1">
                <a:off x="1550984" y="2654061"/>
                <a:ext cx="3208" cy="2286802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9" name="Rectangle 148"/>
            <p:cNvSpPr/>
            <p:nvPr/>
          </p:nvSpPr>
          <p:spPr bwMode="auto">
            <a:xfrm>
              <a:off x="1736388" y="2756071"/>
              <a:ext cx="1195699" cy="615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81" name="Rectangle 180"/>
          <p:cNvSpPr/>
          <p:nvPr/>
        </p:nvSpPr>
        <p:spPr bwMode="auto">
          <a:xfrm>
            <a:off x="10097040" y="5842558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6864327" y="5842558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10097040" y="4443307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6864327" y="4443307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454606" y="4443309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85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  <p:bldP spid="181" grpId="0" animBg="1"/>
      <p:bldP spid="182" grpId="0" animBg="1"/>
      <p:bldP spid="183" grpId="0" animBg="1"/>
      <p:bldP spid="184" grpId="0" animBg="1"/>
      <p:bldP spid="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Memory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33494" y="1547930"/>
            <a:ext cx="8710670" cy="117775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3400" b="1" dirty="0">
                <a:latin typeface="+mn-lt"/>
                <a:ea typeface="Cambria" charset="0"/>
                <a:cs typeface="Cambria" charset="0"/>
              </a:rPr>
              <a:t>How can we select the address and write to it?</a:t>
            </a:r>
          </a:p>
          <a:p>
            <a:pPr marL="487672" indent="-487672">
              <a:buFont typeface="Arial" charset="0"/>
              <a:buChar char="•"/>
            </a:pPr>
            <a:r>
              <a:rPr lang="en-US" sz="3400" dirty="0">
                <a:latin typeface="+mn-lt"/>
                <a:ea typeface="Cambria" charset="0"/>
                <a:cs typeface="Cambria" charset="0"/>
              </a:rPr>
              <a:t>Input is indicated with D</a:t>
            </a:r>
            <a:r>
              <a:rPr lang="en-US" sz="3400" baseline="-25000" dirty="0">
                <a:latin typeface="+mn-lt"/>
                <a:ea typeface="Cambria" charset="0"/>
                <a:cs typeface="Cambria" charset="0"/>
              </a:rPr>
              <a:t>i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94097" y="2703587"/>
            <a:ext cx="11326977" cy="3727268"/>
            <a:chOff x="136474" y="1900959"/>
            <a:chExt cx="7964281" cy="2620735"/>
          </a:xfrm>
        </p:grpSpPr>
        <p:cxnSp>
          <p:nvCxnSpPr>
            <p:cNvPr id="105" name="Straight Connector 104"/>
            <p:cNvCxnSpPr/>
            <p:nvPr/>
          </p:nvCxnSpPr>
          <p:spPr bwMode="auto">
            <a:xfrm>
              <a:off x="1965704" y="2985859"/>
              <a:ext cx="5040284" cy="118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stCxn id="277" idx="6"/>
            </p:cNvCxnSpPr>
            <p:nvPr/>
          </p:nvCxnSpPr>
          <p:spPr bwMode="auto">
            <a:xfrm>
              <a:off x="1117393" y="2782970"/>
              <a:ext cx="648032" cy="365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3" name="TextBox 152"/>
            <p:cNvSpPr txBox="1"/>
            <p:nvPr/>
          </p:nvSpPr>
          <p:spPr>
            <a:xfrm>
              <a:off x="1938360" y="2080813"/>
              <a:ext cx="606599" cy="36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D</a:t>
              </a:r>
              <a:r>
                <a:rPr lang="en-US" sz="2800" baseline="-25000" dirty="0">
                  <a:latin typeface="+mn-lt"/>
                </a:rPr>
                <a:t>i</a:t>
              </a:r>
              <a:r>
                <a:rPr lang="en-US" sz="2800" dirty="0">
                  <a:latin typeface="+mn-lt"/>
                </a:rPr>
                <a:t>[2]</a:t>
              </a:r>
            </a:p>
          </p:txBody>
        </p:sp>
        <p:cxnSp>
          <p:nvCxnSpPr>
            <p:cNvPr id="237" name="Straight Connector 236"/>
            <p:cNvCxnSpPr/>
            <p:nvPr/>
          </p:nvCxnSpPr>
          <p:spPr bwMode="auto">
            <a:xfrm flipH="1">
              <a:off x="7005988" y="3331023"/>
              <a:ext cx="33632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Straight Connector 237"/>
            <p:cNvCxnSpPr/>
            <p:nvPr/>
          </p:nvCxnSpPr>
          <p:spPr bwMode="auto">
            <a:xfrm flipV="1">
              <a:off x="6889723" y="3217133"/>
              <a:ext cx="500916" cy="14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Straight Connector 238"/>
            <p:cNvCxnSpPr/>
            <p:nvPr/>
          </p:nvCxnSpPr>
          <p:spPr bwMode="auto">
            <a:xfrm>
              <a:off x="7005988" y="2985605"/>
              <a:ext cx="3229" cy="34603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Straight Connector 244"/>
            <p:cNvCxnSpPr/>
            <p:nvPr/>
          </p:nvCxnSpPr>
          <p:spPr bwMode="auto">
            <a:xfrm flipH="1">
              <a:off x="4732987" y="3331023"/>
              <a:ext cx="33632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Straight Connector 245"/>
            <p:cNvCxnSpPr/>
            <p:nvPr/>
          </p:nvCxnSpPr>
          <p:spPr bwMode="auto">
            <a:xfrm flipV="1">
              <a:off x="4616722" y="3217133"/>
              <a:ext cx="500916" cy="14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Straight Connector 246"/>
            <p:cNvCxnSpPr/>
            <p:nvPr/>
          </p:nvCxnSpPr>
          <p:spPr bwMode="auto">
            <a:xfrm>
              <a:off x="4732987" y="2985605"/>
              <a:ext cx="3229" cy="34603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4" name="TextBox 253"/>
            <p:cNvSpPr txBox="1"/>
            <p:nvPr/>
          </p:nvSpPr>
          <p:spPr>
            <a:xfrm>
              <a:off x="4323100" y="2077052"/>
              <a:ext cx="606599" cy="36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D</a:t>
              </a:r>
              <a:r>
                <a:rPr lang="en-US" sz="2800" baseline="-25000" dirty="0">
                  <a:latin typeface="+mn-lt"/>
                </a:rPr>
                <a:t>i</a:t>
              </a:r>
              <a:r>
                <a:rPr lang="en-US" sz="2800" dirty="0">
                  <a:latin typeface="+mn-lt"/>
                </a:rPr>
                <a:t>[1]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217287" y="2460112"/>
              <a:ext cx="4673072" cy="1755420"/>
              <a:chOff x="2090302" y="1469511"/>
              <a:chExt cx="4673072" cy="4169289"/>
            </a:xfrm>
          </p:grpSpPr>
          <p:cxnSp>
            <p:nvCxnSpPr>
              <p:cNvPr id="124" name="Straight Connector 123"/>
              <p:cNvCxnSpPr/>
              <p:nvPr/>
            </p:nvCxnSpPr>
            <p:spPr bwMode="auto">
              <a:xfrm>
                <a:off x="2090302" y="1473272"/>
                <a:ext cx="2402" cy="4165528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 bwMode="auto">
              <a:xfrm>
                <a:off x="4475042" y="1469511"/>
                <a:ext cx="2402" cy="4165528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Straight Connector 254"/>
              <p:cNvCxnSpPr/>
              <p:nvPr/>
            </p:nvCxnSpPr>
            <p:spPr bwMode="auto">
              <a:xfrm>
                <a:off x="6760972" y="1469511"/>
                <a:ext cx="2402" cy="4165528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6" name="TextBox 255"/>
            <p:cNvSpPr txBox="1"/>
            <p:nvPr/>
          </p:nvSpPr>
          <p:spPr>
            <a:xfrm>
              <a:off x="6609030" y="2077052"/>
              <a:ext cx="606599" cy="36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D</a:t>
              </a:r>
              <a:r>
                <a:rPr lang="en-US" sz="2800" baseline="-25000" dirty="0">
                  <a:latin typeface="+mn-lt"/>
                </a:rPr>
                <a:t>i</a:t>
              </a:r>
              <a:r>
                <a:rPr lang="en-US" sz="2800" dirty="0">
                  <a:latin typeface="+mn-lt"/>
                </a:rPr>
                <a:t>[0]</a:t>
              </a:r>
            </a:p>
          </p:txBody>
        </p:sp>
        <p:cxnSp>
          <p:nvCxnSpPr>
            <p:cNvPr id="257" name="Straight Connector 256"/>
            <p:cNvCxnSpPr/>
            <p:nvPr/>
          </p:nvCxnSpPr>
          <p:spPr bwMode="auto">
            <a:xfrm>
              <a:off x="1765425" y="2928110"/>
              <a:ext cx="196001" cy="118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Straight Connector 258"/>
            <p:cNvCxnSpPr>
              <a:stCxn id="279" idx="2"/>
            </p:cNvCxnSpPr>
            <p:nvPr/>
          </p:nvCxnSpPr>
          <p:spPr bwMode="auto">
            <a:xfrm flipV="1">
              <a:off x="746759" y="3041210"/>
              <a:ext cx="1105719" cy="179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Straight Connector 260"/>
            <p:cNvCxnSpPr/>
            <p:nvPr/>
          </p:nvCxnSpPr>
          <p:spPr bwMode="auto">
            <a:xfrm flipV="1">
              <a:off x="1765776" y="2790936"/>
              <a:ext cx="3558" cy="14231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Delay 103"/>
            <p:cNvSpPr/>
            <p:nvPr/>
          </p:nvSpPr>
          <p:spPr bwMode="auto">
            <a:xfrm>
              <a:off x="1850257" y="2877616"/>
              <a:ext cx="224786" cy="215977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269" name="Straight Connector 268"/>
            <p:cNvCxnSpPr>
              <a:endCxn id="348" idx="0"/>
            </p:cNvCxnSpPr>
            <p:nvPr/>
          </p:nvCxnSpPr>
          <p:spPr bwMode="auto">
            <a:xfrm>
              <a:off x="1068438" y="2310799"/>
              <a:ext cx="1631" cy="141173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Straight Connector 270"/>
            <p:cNvCxnSpPr>
              <a:endCxn id="350" idx="0"/>
            </p:cNvCxnSpPr>
            <p:nvPr/>
          </p:nvCxnSpPr>
          <p:spPr bwMode="auto">
            <a:xfrm>
              <a:off x="793499" y="2694709"/>
              <a:ext cx="584" cy="128463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7" name="Oval 276"/>
            <p:cNvSpPr/>
            <p:nvPr/>
          </p:nvSpPr>
          <p:spPr bwMode="auto">
            <a:xfrm>
              <a:off x="1022745" y="2735463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79" name="Oval 278"/>
            <p:cNvSpPr/>
            <p:nvPr/>
          </p:nvSpPr>
          <p:spPr bwMode="auto">
            <a:xfrm>
              <a:off x="746759" y="2995498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284" name="Straight Connector 283"/>
            <p:cNvCxnSpPr/>
            <p:nvPr/>
          </p:nvCxnSpPr>
          <p:spPr bwMode="auto">
            <a:xfrm>
              <a:off x="1965704" y="3969707"/>
              <a:ext cx="5040284" cy="118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Straight Connector 284"/>
            <p:cNvCxnSpPr>
              <a:stCxn id="348" idx="6"/>
            </p:cNvCxnSpPr>
            <p:nvPr/>
          </p:nvCxnSpPr>
          <p:spPr bwMode="auto">
            <a:xfrm>
              <a:off x="1117393" y="3770039"/>
              <a:ext cx="634134" cy="347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Straight Connector 325"/>
            <p:cNvCxnSpPr/>
            <p:nvPr/>
          </p:nvCxnSpPr>
          <p:spPr bwMode="auto">
            <a:xfrm flipH="1">
              <a:off x="7005988" y="4314871"/>
              <a:ext cx="33632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Straight Connector 326"/>
            <p:cNvCxnSpPr/>
            <p:nvPr/>
          </p:nvCxnSpPr>
          <p:spPr bwMode="auto">
            <a:xfrm flipV="1">
              <a:off x="6889723" y="4200981"/>
              <a:ext cx="500916" cy="14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>
              <a:off x="7005988" y="3969453"/>
              <a:ext cx="3229" cy="34603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Straight Connector 332"/>
            <p:cNvCxnSpPr/>
            <p:nvPr/>
          </p:nvCxnSpPr>
          <p:spPr bwMode="auto">
            <a:xfrm flipH="1">
              <a:off x="4732987" y="4314871"/>
              <a:ext cx="33632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Straight Connector 333"/>
            <p:cNvCxnSpPr/>
            <p:nvPr/>
          </p:nvCxnSpPr>
          <p:spPr bwMode="auto">
            <a:xfrm flipV="1">
              <a:off x="4616722" y="4200981"/>
              <a:ext cx="500916" cy="14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Straight Connector 334"/>
            <p:cNvCxnSpPr/>
            <p:nvPr/>
          </p:nvCxnSpPr>
          <p:spPr bwMode="auto">
            <a:xfrm>
              <a:off x="4732987" y="3969453"/>
              <a:ext cx="3229" cy="34603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Straight Connector 340"/>
            <p:cNvCxnSpPr/>
            <p:nvPr/>
          </p:nvCxnSpPr>
          <p:spPr bwMode="auto">
            <a:xfrm>
              <a:off x="1765425" y="3911958"/>
              <a:ext cx="196001" cy="118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2" name="Straight Connector 341"/>
            <p:cNvCxnSpPr/>
            <p:nvPr/>
          </p:nvCxnSpPr>
          <p:spPr bwMode="auto">
            <a:xfrm flipV="1">
              <a:off x="746759" y="4025058"/>
              <a:ext cx="1105719" cy="179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Straight Connector 342"/>
            <p:cNvCxnSpPr/>
            <p:nvPr/>
          </p:nvCxnSpPr>
          <p:spPr bwMode="auto">
            <a:xfrm flipV="1">
              <a:off x="1765776" y="3774784"/>
              <a:ext cx="3558" cy="14231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4" name="Delay 343"/>
            <p:cNvSpPr/>
            <p:nvPr/>
          </p:nvSpPr>
          <p:spPr bwMode="auto">
            <a:xfrm>
              <a:off x="1850257" y="3861464"/>
              <a:ext cx="224786" cy="215977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48" name="Oval 347"/>
            <p:cNvSpPr/>
            <p:nvPr/>
          </p:nvSpPr>
          <p:spPr bwMode="auto">
            <a:xfrm>
              <a:off x="1022745" y="3722532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50" name="Oval 349"/>
            <p:cNvSpPr/>
            <p:nvPr/>
          </p:nvSpPr>
          <p:spPr bwMode="auto">
            <a:xfrm>
              <a:off x="746759" y="3979346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429020" y="3124201"/>
              <a:ext cx="1001274" cy="413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2679210" y="3411290"/>
              <a:ext cx="4230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2679210" y="3259233"/>
              <a:ext cx="4230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2815840" y="3236750"/>
              <a:ext cx="227637" cy="36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3128085" y="3415623"/>
              <a:ext cx="179352" cy="54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Delay 10"/>
            <p:cNvSpPr/>
            <p:nvPr/>
          </p:nvSpPr>
          <p:spPr bwMode="auto">
            <a:xfrm>
              <a:off x="3043477" y="3214818"/>
              <a:ext cx="84608" cy="8456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Delay 11"/>
            <p:cNvSpPr/>
            <p:nvPr/>
          </p:nvSpPr>
          <p:spPr bwMode="auto">
            <a:xfrm>
              <a:off x="3043477" y="3373882"/>
              <a:ext cx="84608" cy="8456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2958869" y="3395365"/>
              <a:ext cx="84608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958869" y="3275381"/>
              <a:ext cx="84608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958869" y="3275381"/>
              <a:ext cx="0" cy="2399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958869" y="3371369"/>
              <a:ext cx="0" cy="2399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 flipV="1">
              <a:off x="2958869" y="3299378"/>
              <a:ext cx="349007" cy="7199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2958869" y="3301892"/>
              <a:ext cx="349007" cy="6947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3307876" y="3371369"/>
              <a:ext cx="0" cy="4479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307876" y="3256591"/>
              <a:ext cx="0" cy="4479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Oval 20"/>
            <p:cNvSpPr/>
            <p:nvPr/>
          </p:nvSpPr>
          <p:spPr bwMode="auto">
            <a:xfrm>
              <a:off x="3300825" y="3251385"/>
              <a:ext cx="13803" cy="1073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3128525" y="3251385"/>
              <a:ext cx="13803" cy="1073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128823" y="3411290"/>
              <a:ext cx="13803" cy="1073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Delay 23"/>
            <p:cNvSpPr/>
            <p:nvPr/>
          </p:nvSpPr>
          <p:spPr bwMode="auto">
            <a:xfrm>
              <a:off x="2717845" y="3195242"/>
              <a:ext cx="84608" cy="8456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5" name="Delay 24"/>
            <p:cNvSpPr/>
            <p:nvPr/>
          </p:nvSpPr>
          <p:spPr bwMode="auto">
            <a:xfrm>
              <a:off x="2717868" y="3392590"/>
              <a:ext cx="84608" cy="8456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2802894" y="3231809"/>
              <a:ext cx="13803" cy="1073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803214" y="3429998"/>
              <a:ext cx="13803" cy="1073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2816697" y="3434846"/>
              <a:ext cx="227637" cy="36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2679210" y="3259837"/>
              <a:ext cx="399" cy="151376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31" idx="2"/>
            </p:cNvCxnSpPr>
            <p:nvPr/>
          </p:nvCxnSpPr>
          <p:spPr bwMode="auto">
            <a:xfrm flipH="1">
              <a:off x="2335527" y="3331024"/>
              <a:ext cx="33632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Oval 30"/>
            <p:cNvSpPr/>
            <p:nvPr/>
          </p:nvSpPr>
          <p:spPr bwMode="auto">
            <a:xfrm>
              <a:off x="2671847" y="3325655"/>
              <a:ext cx="13803" cy="1073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703476" y="3452270"/>
              <a:ext cx="13803" cy="1073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flipV="1">
              <a:off x="2491886" y="3457186"/>
              <a:ext cx="211258" cy="45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2219262" y="3217134"/>
              <a:ext cx="500916" cy="14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H="1" flipV="1">
              <a:off x="2492588" y="3217881"/>
              <a:ext cx="445" cy="24005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>
              <a:off x="2335527" y="2985606"/>
              <a:ext cx="3229" cy="34603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4" name="TextBox 493"/>
            <p:cNvSpPr txBox="1"/>
            <p:nvPr/>
          </p:nvSpPr>
          <p:spPr>
            <a:xfrm>
              <a:off x="386407" y="1900959"/>
              <a:ext cx="912041" cy="36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+mn-lt"/>
                </a:rPr>
                <a:t>Addr</a:t>
              </a:r>
              <a:r>
                <a:rPr lang="en-US" sz="2800" dirty="0">
                  <a:latin typeface="+mn-lt"/>
                </a:rPr>
                <a:t>[0]</a:t>
              </a:r>
            </a:p>
          </p:txBody>
        </p:sp>
        <p:cxnSp>
          <p:nvCxnSpPr>
            <p:cNvPr id="553" name="Straight Connector 552"/>
            <p:cNvCxnSpPr>
              <a:stCxn id="11" idx="3"/>
            </p:cNvCxnSpPr>
            <p:nvPr/>
          </p:nvCxnSpPr>
          <p:spPr bwMode="auto">
            <a:xfrm>
              <a:off x="3128085" y="3257098"/>
              <a:ext cx="194664" cy="125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87" name="Group 286"/>
            <p:cNvGrpSpPr/>
            <p:nvPr/>
          </p:nvGrpSpPr>
          <p:grpSpPr>
            <a:xfrm>
              <a:off x="2219262" y="3969454"/>
              <a:ext cx="1211032" cy="552240"/>
              <a:chOff x="1485900" y="2549912"/>
              <a:chExt cx="1446187" cy="821455"/>
            </a:xfrm>
          </p:grpSpPr>
          <p:grpSp>
            <p:nvGrpSpPr>
              <p:cNvPr id="292" name="Group 291"/>
              <p:cNvGrpSpPr/>
              <p:nvPr/>
            </p:nvGrpSpPr>
            <p:grpSpPr>
              <a:xfrm>
                <a:off x="1485900" y="2549912"/>
                <a:ext cx="1308062" cy="731170"/>
                <a:chOff x="1485900" y="2549912"/>
                <a:chExt cx="1435811" cy="1076362"/>
              </a:xfrm>
            </p:grpSpPr>
            <p:grpSp>
              <p:nvGrpSpPr>
                <p:cNvPr id="293" name="Group 292"/>
                <p:cNvGrpSpPr/>
                <p:nvPr/>
              </p:nvGrpSpPr>
              <p:grpSpPr>
                <a:xfrm>
                  <a:off x="1485900" y="3008963"/>
                  <a:ext cx="1435811" cy="617311"/>
                  <a:chOff x="-418333" y="2438400"/>
                  <a:chExt cx="7892141" cy="2685534"/>
                </a:xfrm>
              </p:grpSpPr>
              <p:cxnSp>
                <p:nvCxnSpPr>
                  <p:cNvPr id="295" name="Straight Connector 294"/>
                  <p:cNvCxnSpPr/>
                  <p:nvPr/>
                </p:nvCxnSpPr>
                <p:spPr bwMode="auto">
                  <a:xfrm>
                    <a:off x="2895600" y="4496535"/>
                    <a:ext cx="304800" cy="0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96" name="Straight Connector 295"/>
                  <p:cNvCxnSpPr/>
                  <p:nvPr/>
                </p:nvCxnSpPr>
                <p:spPr bwMode="auto">
                  <a:xfrm>
                    <a:off x="2895600" y="3048000"/>
                    <a:ext cx="304800" cy="0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97" name="Straight Connector 296"/>
                  <p:cNvCxnSpPr/>
                  <p:nvPr/>
                </p:nvCxnSpPr>
                <p:spPr bwMode="auto">
                  <a:xfrm>
                    <a:off x="3880022" y="2833816"/>
                    <a:ext cx="1640132" cy="3469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99" name="Straight Connector 298"/>
                  <p:cNvCxnSpPr/>
                  <p:nvPr/>
                </p:nvCxnSpPr>
                <p:spPr bwMode="auto">
                  <a:xfrm flipV="1">
                    <a:off x="6129755" y="4537806"/>
                    <a:ext cx="1292238" cy="5146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300" name="Delay 299"/>
                  <p:cNvSpPr/>
                  <p:nvPr/>
                </p:nvSpPr>
                <p:spPr bwMode="auto">
                  <a:xfrm>
                    <a:off x="5520152" y="2624887"/>
                    <a:ext cx="609600" cy="805543"/>
                  </a:xfrm>
                  <a:prstGeom prst="flowChartDelay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01" name="Delay 300"/>
                  <p:cNvSpPr/>
                  <p:nvPr/>
                </p:nvSpPr>
                <p:spPr bwMode="auto">
                  <a:xfrm>
                    <a:off x="5520154" y="4140178"/>
                    <a:ext cx="609600" cy="805543"/>
                  </a:xfrm>
                  <a:prstGeom prst="flowChartDelay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cxnSp>
                <p:nvCxnSpPr>
                  <p:cNvPr id="302" name="Straight Connector 301"/>
                  <p:cNvCxnSpPr/>
                  <p:nvPr/>
                </p:nvCxnSpPr>
                <p:spPr bwMode="auto">
                  <a:xfrm>
                    <a:off x="4910554" y="4344831"/>
                    <a:ext cx="609600" cy="0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3" name="Straight Connector 302"/>
                  <p:cNvCxnSpPr/>
                  <p:nvPr/>
                </p:nvCxnSpPr>
                <p:spPr bwMode="auto">
                  <a:xfrm>
                    <a:off x="4910554" y="3201831"/>
                    <a:ext cx="609600" cy="0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4" name="Straight Connector 303"/>
                  <p:cNvCxnSpPr/>
                  <p:nvPr/>
                </p:nvCxnSpPr>
                <p:spPr bwMode="auto">
                  <a:xfrm>
                    <a:off x="4910554" y="3201831"/>
                    <a:ext cx="0" cy="228599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5" name="Straight Connector 304"/>
                  <p:cNvCxnSpPr/>
                  <p:nvPr/>
                </p:nvCxnSpPr>
                <p:spPr bwMode="auto">
                  <a:xfrm>
                    <a:off x="4910554" y="4116232"/>
                    <a:ext cx="0" cy="228599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6" name="Straight Connector 305"/>
                  <p:cNvCxnSpPr/>
                  <p:nvPr/>
                </p:nvCxnSpPr>
                <p:spPr bwMode="auto">
                  <a:xfrm flipH="1" flipV="1">
                    <a:off x="4910554" y="3430430"/>
                    <a:ext cx="2514600" cy="685802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7" name="Straight Connector 306"/>
                  <p:cNvCxnSpPr/>
                  <p:nvPr/>
                </p:nvCxnSpPr>
                <p:spPr bwMode="auto">
                  <a:xfrm flipV="1">
                    <a:off x="4910554" y="3454376"/>
                    <a:ext cx="2514600" cy="661855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8" name="Straight Connector 307"/>
                  <p:cNvCxnSpPr/>
                  <p:nvPr/>
                </p:nvCxnSpPr>
                <p:spPr bwMode="auto">
                  <a:xfrm>
                    <a:off x="7425154" y="4116231"/>
                    <a:ext cx="0" cy="426718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9" name="Straight Connector 308"/>
                  <p:cNvCxnSpPr/>
                  <p:nvPr/>
                </p:nvCxnSpPr>
                <p:spPr bwMode="auto">
                  <a:xfrm>
                    <a:off x="7425154" y="3022832"/>
                    <a:ext cx="0" cy="426718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310" name="Oval 309"/>
                  <p:cNvSpPr/>
                  <p:nvPr/>
                </p:nvSpPr>
                <p:spPr bwMode="auto">
                  <a:xfrm>
                    <a:off x="7374354" y="2973231"/>
                    <a:ext cx="99454" cy="1022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11" name="Oval 310"/>
                  <p:cNvSpPr/>
                  <p:nvPr/>
                </p:nvSpPr>
                <p:spPr bwMode="auto">
                  <a:xfrm>
                    <a:off x="6132929" y="2973231"/>
                    <a:ext cx="99454" cy="1022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12" name="Oval 311"/>
                  <p:cNvSpPr/>
                  <p:nvPr/>
                </p:nvSpPr>
                <p:spPr bwMode="auto">
                  <a:xfrm>
                    <a:off x="6135075" y="4496535"/>
                    <a:ext cx="99454" cy="1022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13" name="Delay 312"/>
                  <p:cNvSpPr/>
                  <p:nvPr/>
                </p:nvSpPr>
                <p:spPr bwMode="auto">
                  <a:xfrm>
                    <a:off x="3173968" y="2438400"/>
                    <a:ext cx="609600" cy="805543"/>
                  </a:xfrm>
                  <a:prstGeom prst="flowChartDelay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14" name="Delay 313"/>
                  <p:cNvSpPr/>
                  <p:nvPr/>
                </p:nvSpPr>
                <p:spPr bwMode="auto">
                  <a:xfrm>
                    <a:off x="3174130" y="4318391"/>
                    <a:ext cx="609600" cy="805543"/>
                  </a:xfrm>
                  <a:prstGeom prst="flowChartDelay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15" name="Oval 314"/>
                  <p:cNvSpPr/>
                  <p:nvPr/>
                </p:nvSpPr>
                <p:spPr bwMode="auto">
                  <a:xfrm>
                    <a:off x="3786746" y="2786744"/>
                    <a:ext cx="99454" cy="1022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16" name="Oval 315"/>
                  <p:cNvSpPr/>
                  <p:nvPr/>
                </p:nvSpPr>
                <p:spPr bwMode="auto">
                  <a:xfrm>
                    <a:off x="3789051" y="4674748"/>
                    <a:ext cx="99454" cy="1022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cxnSp>
                <p:nvCxnSpPr>
                  <p:cNvPr id="317" name="Straight Connector 316"/>
                  <p:cNvCxnSpPr/>
                  <p:nvPr/>
                </p:nvCxnSpPr>
                <p:spPr bwMode="auto">
                  <a:xfrm>
                    <a:off x="3886200" y="4720931"/>
                    <a:ext cx="1640132" cy="3469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8" name="Straight Connector 317"/>
                  <p:cNvCxnSpPr/>
                  <p:nvPr/>
                </p:nvCxnSpPr>
                <p:spPr bwMode="auto">
                  <a:xfrm flipV="1">
                    <a:off x="2895600" y="3053751"/>
                    <a:ext cx="2875" cy="1442050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9" name="Straight Connector 318"/>
                  <p:cNvCxnSpPr>
                    <a:stCxn id="313" idx="2"/>
                  </p:cNvCxnSpPr>
                  <p:nvPr/>
                </p:nvCxnSpPr>
                <p:spPr bwMode="auto">
                  <a:xfrm flipH="1">
                    <a:off x="419356" y="3731897"/>
                    <a:ext cx="2423196" cy="0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320" name="Oval 319"/>
                  <p:cNvSpPr/>
                  <p:nvPr/>
                </p:nvSpPr>
                <p:spPr bwMode="auto">
                  <a:xfrm>
                    <a:off x="2842550" y="3680750"/>
                    <a:ext cx="99454" cy="1022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21" name="Oval 320"/>
                  <p:cNvSpPr/>
                  <p:nvPr/>
                </p:nvSpPr>
                <p:spPr bwMode="auto">
                  <a:xfrm>
                    <a:off x="3070440" y="4886924"/>
                    <a:ext cx="99454" cy="1022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cxnSp>
                <p:nvCxnSpPr>
                  <p:cNvPr id="322" name="Straight Connector 321"/>
                  <p:cNvCxnSpPr/>
                  <p:nvPr/>
                </p:nvCxnSpPr>
                <p:spPr bwMode="auto">
                  <a:xfrm flipV="1">
                    <a:off x="1545931" y="4933750"/>
                    <a:ext cx="1522119" cy="4322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23" name="Straight Connector 322"/>
                  <p:cNvCxnSpPr/>
                  <p:nvPr/>
                </p:nvCxnSpPr>
                <p:spPr bwMode="auto">
                  <a:xfrm flipV="1">
                    <a:off x="-418333" y="2646948"/>
                    <a:ext cx="3609108" cy="1366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1550984" y="2654061"/>
                    <a:ext cx="3208" cy="2286802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294" name="Straight Connector 293"/>
                <p:cNvCxnSpPr/>
                <p:nvPr/>
              </p:nvCxnSpPr>
              <p:spPr bwMode="auto">
                <a:xfrm>
                  <a:off x="1638300" y="2549912"/>
                  <a:ext cx="4233" cy="757732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91" name="Rectangle 290"/>
              <p:cNvSpPr/>
              <p:nvPr/>
            </p:nvSpPr>
            <p:spPr bwMode="auto">
              <a:xfrm>
                <a:off x="1736388" y="2756071"/>
                <a:ext cx="1195699" cy="6152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39" name="Rectangle 338"/>
            <p:cNvSpPr/>
            <p:nvPr/>
          </p:nvSpPr>
          <p:spPr bwMode="auto">
            <a:xfrm>
              <a:off x="7099481" y="4108048"/>
              <a:ext cx="1001274" cy="413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4826480" y="4108048"/>
              <a:ext cx="1001274" cy="413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7099481" y="3124200"/>
              <a:ext cx="1001274" cy="413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4826480" y="3124200"/>
              <a:ext cx="1001274" cy="413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653" name="Straight Connector 652"/>
            <p:cNvCxnSpPr/>
            <p:nvPr/>
          </p:nvCxnSpPr>
          <p:spPr bwMode="auto">
            <a:xfrm flipV="1">
              <a:off x="615348" y="2697645"/>
              <a:ext cx="172421" cy="350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6" name="TextBox 655"/>
            <p:cNvSpPr txBox="1"/>
            <p:nvPr/>
          </p:nvSpPr>
          <p:spPr>
            <a:xfrm>
              <a:off x="136474" y="2516487"/>
              <a:ext cx="477733" cy="36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+mn-lt"/>
                </a:rPr>
                <a:t>WE</a:t>
              </a:r>
              <a:endParaRPr lang="en-US" sz="2800" dirty="0">
                <a:latin typeface="+mn-lt"/>
              </a:endParaRPr>
            </a:p>
          </p:txBody>
        </p:sp>
        <p:sp>
          <p:nvSpPr>
            <p:cNvPr id="190" name="Triangle 189"/>
            <p:cNvSpPr/>
            <p:nvPr/>
          </p:nvSpPr>
          <p:spPr bwMode="auto">
            <a:xfrm rot="5400000">
              <a:off x="1260464" y="2584116"/>
              <a:ext cx="299393" cy="406899"/>
            </a:xfrm>
            <a:prstGeom prst="triangl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91" name="Oval 190"/>
            <p:cNvSpPr/>
            <p:nvPr/>
          </p:nvSpPr>
          <p:spPr bwMode="auto">
            <a:xfrm>
              <a:off x="1597959" y="2743200"/>
              <a:ext cx="94648" cy="8637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65" name="Oval 164"/>
            <p:cNvSpPr/>
            <p:nvPr/>
          </p:nvSpPr>
          <p:spPr bwMode="auto">
            <a:xfrm>
              <a:off x="2177602" y="3172900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66" name="Oval 165"/>
            <p:cNvSpPr/>
            <p:nvPr/>
          </p:nvSpPr>
          <p:spPr bwMode="auto">
            <a:xfrm>
              <a:off x="2292875" y="3922962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67" name="Oval 166"/>
            <p:cNvSpPr/>
            <p:nvPr/>
          </p:nvSpPr>
          <p:spPr bwMode="auto">
            <a:xfrm>
              <a:off x="2292875" y="2937425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4682001" y="3920575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69" name="Oval 168"/>
            <p:cNvSpPr/>
            <p:nvPr/>
          </p:nvSpPr>
          <p:spPr bwMode="auto">
            <a:xfrm>
              <a:off x="4553552" y="3172900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0" name="Oval 169"/>
            <p:cNvSpPr/>
            <p:nvPr/>
          </p:nvSpPr>
          <p:spPr bwMode="auto">
            <a:xfrm>
              <a:off x="4692202" y="2937998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1" name="Oval 170"/>
            <p:cNvSpPr/>
            <p:nvPr/>
          </p:nvSpPr>
          <p:spPr bwMode="auto">
            <a:xfrm>
              <a:off x="6843675" y="3167262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2" name="Oval 171"/>
            <p:cNvSpPr/>
            <p:nvPr/>
          </p:nvSpPr>
          <p:spPr bwMode="auto">
            <a:xfrm>
              <a:off x="6961700" y="3927450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3" name="Oval 172"/>
            <p:cNvSpPr/>
            <p:nvPr/>
          </p:nvSpPr>
          <p:spPr bwMode="auto">
            <a:xfrm>
              <a:off x="6851125" y="4162925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4" name="Oval 173"/>
            <p:cNvSpPr/>
            <p:nvPr/>
          </p:nvSpPr>
          <p:spPr bwMode="auto">
            <a:xfrm>
              <a:off x="6961700" y="2937425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5" name="Oval 174"/>
            <p:cNvSpPr/>
            <p:nvPr/>
          </p:nvSpPr>
          <p:spPr bwMode="auto">
            <a:xfrm>
              <a:off x="4558250" y="4156050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4097" y="2703587"/>
            <a:ext cx="12763827" cy="4849010"/>
            <a:chOff x="136474" y="1900959"/>
            <a:chExt cx="8974566" cy="3409460"/>
          </a:xfrm>
        </p:grpSpPr>
        <p:cxnSp>
          <p:nvCxnSpPr>
            <p:cNvPr id="105" name="Straight Connector 104"/>
            <p:cNvCxnSpPr/>
            <p:nvPr/>
          </p:nvCxnSpPr>
          <p:spPr bwMode="auto">
            <a:xfrm>
              <a:off x="1965704" y="2985859"/>
              <a:ext cx="5040284" cy="118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stCxn id="277" idx="6"/>
            </p:cNvCxnSpPr>
            <p:nvPr/>
          </p:nvCxnSpPr>
          <p:spPr bwMode="auto">
            <a:xfrm>
              <a:off x="1117393" y="2782970"/>
              <a:ext cx="7090093" cy="9926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3" name="TextBox 152"/>
            <p:cNvSpPr txBox="1"/>
            <p:nvPr/>
          </p:nvSpPr>
          <p:spPr>
            <a:xfrm>
              <a:off x="1938360" y="2080813"/>
              <a:ext cx="606599" cy="36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D</a:t>
              </a:r>
              <a:r>
                <a:rPr lang="en-US" sz="2800" baseline="-25000" dirty="0">
                  <a:latin typeface="+mn-lt"/>
                </a:rPr>
                <a:t>i</a:t>
              </a:r>
              <a:r>
                <a:rPr lang="en-US" sz="2800" dirty="0">
                  <a:latin typeface="+mn-lt"/>
                </a:rPr>
                <a:t>[2]</a:t>
              </a:r>
            </a:p>
          </p:txBody>
        </p:sp>
        <p:cxnSp>
          <p:nvCxnSpPr>
            <p:cNvPr id="237" name="Straight Connector 236"/>
            <p:cNvCxnSpPr/>
            <p:nvPr/>
          </p:nvCxnSpPr>
          <p:spPr bwMode="auto">
            <a:xfrm flipH="1">
              <a:off x="7005988" y="3331023"/>
              <a:ext cx="33632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Straight Connector 237"/>
            <p:cNvCxnSpPr/>
            <p:nvPr/>
          </p:nvCxnSpPr>
          <p:spPr bwMode="auto">
            <a:xfrm flipV="1">
              <a:off x="6889723" y="3217133"/>
              <a:ext cx="500916" cy="14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Straight Connector 238"/>
            <p:cNvCxnSpPr/>
            <p:nvPr/>
          </p:nvCxnSpPr>
          <p:spPr bwMode="auto">
            <a:xfrm>
              <a:off x="7005988" y="2985605"/>
              <a:ext cx="3229" cy="34603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Straight Connector 244"/>
            <p:cNvCxnSpPr/>
            <p:nvPr/>
          </p:nvCxnSpPr>
          <p:spPr bwMode="auto">
            <a:xfrm flipH="1">
              <a:off x="4732987" y="3331023"/>
              <a:ext cx="33632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Straight Connector 245"/>
            <p:cNvCxnSpPr/>
            <p:nvPr/>
          </p:nvCxnSpPr>
          <p:spPr bwMode="auto">
            <a:xfrm flipV="1">
              <a:off x="4616722" y="3217133"/>
              <a:ext cx="500916" cy="14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Straight Connector 246"/>
            <p:cNvCxnSpPr/>
            <p:nvPr/>
          </p:nvCxnSpPr>
          <p:spPr bwMode="auto">
            <a:xfrm>
              <a:off x="4732987" y="2985605"/>
              <a:ext cx="3229" cy="34603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4" name="TextBox 253"/>
            <p:cNvSpPr txBox="1"/>
            <p:nvPr/>
          </p:nvSpPr>
          <p:spPr>
            <a:xfrm>
              <a:off x="4323100" y="2077052"/>
              <a:ext cx="606599" cy="36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D</a:t>
              </a:r>
              <a:r>
                <a:rPr lang="en-US" sz="2800" baseline="-25000" dirty="0">
                  <a:latin typeface="+mn-lt"/>
                </a:rPr>
                <a:t>i</a:t>
              </a:r>
              <a:r>
                <a:rPr lang="en-US" sz="2800" dirty="0">
                  <a:latin typeface="+mn-lt"/>
                </a:rPr>
                <a:t>[1]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217287" y="2460112"/>
              <a:ext cx="4673072" cy="1755420"/>
              <a:chOff x="2090302" y="1469511"/>
              <a:chExt cx="4673072" cy="4169289"/>
            </a:xfrm>
          </p:grpSpPr>
          <p:cxnSp>
            <p:nvCxnSpPr>
              <p:cNvPr id="124" name="Straight Connector 123"/>
              <p:cNvCxnSpPr/>
              <p:nvPr/>
            </p:nvCxnSpPr>
            <p:spPr bwMode="auto">
              <a:xfrm>
                <a:off x="2090302" y="1473272"/>
                <a:ext cx="2402" cy="4165528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 bwMode="auto">
              <a:xfrm>
                <a:off x="4475042" y="1469511"/>
                <a:ext cx="2402" cy="4165528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Straight Connector 254"/>
              <p:cNvCxnSpPr/>
              <p:nvPr/>
            </p:nvCxnSpPr>
            <p:spPr bwMode="auto">
              <a:xfrm>
                <a:off x="6760972" y="1469511"/>
                <a:ext cx="2402" cy="4165528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6" name="TextBox 255"/>
            <p:cNvSpPr txBox="1"/>
            <p:nvPr/>
          </p:nvSpPr>
          <p:spPr>
            <a:xfrm>
              <a:off x="6609030" y="2077052"/>
              <a:ext cx="606599" cy="36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D</a:t>
              </a:r>
              <a:r>
                <a:rPr lang="en-US" sz="2800" baseline="-25000" dirty="0">
                  <a:latin typeface="+mn-lt"/>
                </a:rPr>
                <a:t>i</a:t>
              </a:r>
              <a:r>
                <a:rPr lang="en-US" sz="2800" dirty="0">
                  <a:latin typeface="+mn-lt"/>
                </a:rPr>
                <a:t>[0]</a:t>
              </a:r>
            </a:p>
          </p:txBody>
        </p:sp>
        <p:cxnSp>
          <p:nvCxnSpPr>
            <p:cNvPr id="257" name="Straight Connector 256"/>
            <p:cNvCxnSpPr/>
            <p:nvPr/>
          </p:nvCxnSpPr>
          <p:spPr bwMode="auto">
            <a:xfrm>
              <a:off x="1765425" y="2928110"/>
              <a:ext cx="196001" cy="118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Straight Connector 258"/>
            <p:cNvCxnSpPr>
              <a:stCxn id="279" idx="2"/>
            </p:cNvCxnSpPr>
            <p:nvPr/>
          </p:nvCxnSpPr>
          <p:spPr bwMode="auto">
            <a:xfrm flipV="1">
              <a:off x="746759" y="3041210"/>
              <a:ext cx="1105719" cy="179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Straight Connector 260"/>
            <p:cNvCxnSpPr/>
            <p:nvPr/>
          </p:nvCxnSpPr>
          <p:spPr bwMode="auto">
            <a:xfrm flipV="1">
              <a:off x="1765776" y="2790936"/>
              <a:ext cx="3558" cy="14231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Delay 103"/>
            <p:cNvSpPr/>
            <p:nvPr/>
          </p:nvSpPr>
          <p:spPr bwMode="auto">
            <a:xfrm>
              <a:off x="1850257" y="2877616"/>
              <a:ext cx="224786" cy="215977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269" name="Straight Connector 268"/>
            <p:cNvCxnSpPr>
              <a:endCxn id="348" idx="0"/>
            </p:cNvCxnSpPr>
            <p:nvPr/>
          </p:nvCxnSpPr>
          <p:spPr bwMode="auto">
            <a:xfrm>
              <a:off x="1068438" y="2310799"/>
              <a:ext cx="1631" cy="141173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Straight Connector 270"/>
            <p:cNvCxnSpPr>
              <a:endCxn id="350" idx="0"/>
            </p:cNvCxnSpPr>
            <p:nvPr/>
          </p:nvCxnSpPr>
          <p:spPr bwMode="auto">
            <a:xfrm>
              <a:off x="793499" y="2694709"/>
              <a:ext cx="584" cy="128463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7" name="Oval 276"/>
            <p:cNvSpPr/>
            <p:nvPr/>
          </p:nvSpPr>
          <p:spPr bwMode="auto">
            <a:xfrm>
              <a:off x="1022745" y="2735463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79" name="Oval 278"/>
            <p:cNvSpPr/>
            <p:nvPr/>
          </p:nvSpPr>
          <p:spPr bwMode="auto">
            <a:xfrm>
              <a:off x="746759" y="2995498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284" name="Straight Connector 283"/>
            <p:cNvCxnSpPr/>
            <p:nvPr/>
          </p:nvCxnSpPr>
          <p:spPr bwMode="auto">
            <a:xfrm>
              <a:off x="1965704" y="3969707"/>
              <a:ext cx="5040284" cy="118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Straight Connector 284"/>
            <p:cNvCxnSpPr>
              <a:stCxn id="348" idx="6"/>
            </p:cNvCxnSpPr>
            <p:nvPr/>
          </p:nvCxnSpPr>
          <p:spPr bwMode="auto">
            <a:xfrm>
              <a:off x="1117393" y="3770039"/>
              <a:ext cx="7076841" cy="351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Straight Connector 325"/>
            <p:cNvCxnSpPr/>
            <p:nvPr/>
          </p:nvCxnSpPr>
          <p:spPr bwMode="auto">
            <a:xfrm flipH="1">
              <a:off x="7005988" y="4314871"/>
              <a:ext cx="33632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Straight Connector 326"/>
            <p:cNvCxnSpPr/>
            <p:nvPr/>
          </p:nvCxnSpPr>
          <p:spPr bwMode="auto">
            <a:xfrm flipV="1">
              <a:off x="6889723" y="4200981"/>
              <a:ext cx="500916" cy="14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>
              <a:off x="7005988" y="3969453"/>
              <a:ext cx="3229" cy="34603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Straight Connector 332"/>
            <p:cNvCxnSpPr/>
            <p:nvPr/>
          </p:nvCxnSpPr>
          <p:spPr bwMode="auto">
            <a:xfrm flipH="1">
              <a:off x="4732987" y="4314871"/>
              <a:ext cx="33632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Straight Connector 333"/>
            <p:cNvCxnSpPr/>
            <p:nvPr/>
          </p:nvCxnSpPr>
          <p:spPr bwMode="auto">
            <a:xfrm flipV="1">
              <a:off x="4616722" y="4200981"/>
              <a:ext cx="500916" cy="14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Straight Connector 334"/>
            <p:cNvCxnSpPr/>
            <p:nvPr/>
          </p:nvCxnSpPr>
          <p:spPr bwMode="auto">
            <a:xfrm>
              <a:off x="4732987" y="3969453"/>
              <a:ext cx="3229" cy="34603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Straight Connector 340"/>
            <p:cNvCxnSpPr/>
            <p:nvPr/>
          </p:nvCxnSpPr>
          <p:spPr bwMode="auto">
            <a:xfrm>
              <a:off x="1765425" y="3911958"/>
              <a:ext cx="196001" cy="118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2" name="Straight Connector 341"/>
            <p:cNvCxnSpPr/>
            <p:nvPr/>
          </p:nvCxnSpPr>
          <p:spPr bwMode="auto">
            <a:xfrm flipV="1">
              <a:off x="746759" y="4025058"/>
              <a:ext cx="1105719" cy="179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Straight Connector 342"/>
            <p:cNvCxnSpPr/>
            <p:nvPr/>
          </p:nvCxnSpPr>
          <p:spPr bwMode="auto">
            <a:xfrm flipV="1">
              <a:off x="1765776" y="3774784"/>
              <a:ext cx="3558" cy="14231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4" name="Delay 343"/>
            <p:cNvSpPr/>
            <p:nvPr/>
          </p:nvSpPr>
          <p:spPr bwMode="auto">
            <a:xfrm>
              <a:off x="1850257" y="3861464"/>
              <a:ext cx="224786" cy="215977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48" name="Oval 347"/>
            <p:cNvSpPr/>
            <p:nvPr/>
          </p:nvSpPr>
          <p:spPr bwMode="auto">
            <a:xfrm>
              <a:off x="1022745" y="3722532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50" name="Oval 349"/>
            <p:cNvSpPr/>
            <p:nvPr/>
          </p:nvSpPr>
          <p:spPr bwMode="auto">
            <a:xfrm>
              <a:off x="746759" y="3979346"/>
              <a:ext cx="94648" cy="9501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429020" y="3124201"/>
              <a:ext cx="1001274" cy="413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2679210" y="3411290"/>
              <a:ext cx="4230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2679210" y="3259233"/>
              <a:ext cx="4230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2815840" y="3236750"/>
              <a:ext cx="227637" cy="36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3128085" y="3415623"/>
              <a:ext cx="179352" cy="54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Delay 10"/>
            <p:cNvSpPr/>
            <p:nvPr/>
          </p:nvSpPr>
          <p:spPr bwMode="auto">
            <a:xfrm>
              <a:off x="3043477" y="3214818"/>
              <a:ext cx="84608" cy="8456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Delay 11"/>
            <p:cNvSpPr/>
            <p:nvPr/>
          </p:nvSpPr>
          <p:spPr bwMode="auto">
            <a:xfrm>
              <a:off x="3043477" y="3373882"/>
              <a:ext cx="84608" cy="8456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2958869" y="3395365"/>
              <a:ext cx="84608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958869" y="3275381"/>
              <a:ext cx="84608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958869" y="3275381"/>
              <a:ext cx="0" cy="2399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958869" y="3371369"/>
              <a:ext cx="0" cy="2399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 flipV="1">
              <a:off x="2958869" y="3299378"/>
              <a:ext cx="349007" cy="7199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2958869" y="3301892"/>
              <a:ext cx="349007" cy="6947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3307876" y="3371369"/>
              <a:ext cx="0" cy="4479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307876" y="3256591"/>
              <a:ext cx="0" cy="4479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Oval 20"/>
            <p:cNvSpPr/>
            <p:nvPr/>
          </p:nvSpPr>
          <p:spPr bwMode="auto">
            <a:xfrm>
              <a:off x="3300825" y="3251385"/>
              <a:ext cx="13803" cy="1073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3128525" y="3251385"/>
              <a:ext cx="13803" cy="1073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128823" y="3411290"/>
              <a:ext cx="13803" cy="1073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Delay 23"/>
            <p:cNvSpPr/>
            <p:nvPr/>
          </p:nvSpPr>
          <p:spPr bwMode="auto">
            <a:xfrm>
              <a:off x="2717845" y="3195242"/>
              <a:ext cx="84608" cy="8456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5" name="Delay 24"/>
            <p:cNvSpPr/>
            <p:nvPr/>
          </p:nvSpPr>
          <p:spPr bwMode="auto">
            <a:xfrm>
              <a:off x="2717868" y="3392590"/>
              <a:ext cx="84608" cy="8456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2802894" y="3231809"/>
              <a:ext cx="13803" cy="1073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803214" y="3429998"/>
              <a:ext cx="13803" cy="1073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2816697" y="3434846"/>
              <a:ext cx="227637" cy="36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2679210" y="3259837"/>
              <a:ext cx="399" cy="151376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31" idx="2"/>
            </p:cNvCxnSpPr>
            <p:nvPr/>
          </p:nvCxnSpPr>
          <p:spPr bwMode="auto">
            <a:xfrm flipH="1">
              <a:off x="2335527" y="3331024"/>
              <a:ext cx="336320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Oval 30"/>
            <p:cNvSpPr/>
            <p:nvPr/>
          </p:nvSpPr>
          <p:spPr bwMode="auto">
            <a:xfrm>
              <a:off x="2671847" y="3325655"/>
              <a:ext cx="13803" cy="1073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703476" y="3452270"/>
              <a:ext cx="13803" cy="1073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flipV="1">
              <a:off x="2491886" y="3457186"/>
              <a:ext cx="211258" cy="45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2219262" y="3217134"/>
              <a:ext cx="500916" cy="14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H="1" flipV="1">
              <a:off x="2492588" y="3217881"/>
              <a:ext cx="445" cy="24005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>
              <a:off x="2335527" y="2985606"/>
              <a:ext cx="3229" cy="34603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7" name="TextBox 486"/>
            <p:cNvSpPr txBox="1"/>
            <p:nvPr/>
          </p:nvSpPr>
          <p:spPr>
            <a:xfrm>
              <a:off x="3860746" y="4942530"/>
              <a:ext cx="567972" cy="36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D[2]</a:t>
              </a:r>
            </a:p>
          </p:txBody>
        </p:sp>
        <p:sp>
          <p:nvSpPr>
            <p:cNvPr id="488" name="TextBox 487"/>
            <p:cNvSpPr txBox="1"/>
            <p:nvPr/>
          </p:nvSpPr>
          <p:spPr>
            <a:xfrm>
              <a:off x="6270200" y="4938769"/>
              <a:ext cx="567972" cy="36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D[1]</a:t>
              </a:r>
            </a:p>
          </p:txBody>
        </p:sp>
        <p:sp>
          <p:nvSpPr>
            <p:cNvPr id="489" name="TextBox 488"/>
            <p:cNvSpPr txBox="1"/>
            <p:nvPr/>
          </p:nvSpPr>
          <p:spPr>
            <a:xfrm>
              <a:off x="8543068" y="4938769"/>
              <a:ext cx="567972" cy="36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D[0]</a:t>
              </a:r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386407" y="1900959"/>
              <a:ext cx="912041" cy="36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+mn-lt"/>
                </a:rPr>
                <a:t>Addr</a:t>
              </a:r>
              <a:r>
                <a:rPr lang="en-US" sz="2800" dirty="0">
                  <a:latin typeface="+mn-lt"/>
                </a:rPr>
                <a:t>[0]</a:t>
              </a:r>
            </a:p>
          </p:txBody>
        </p:sp>
        <p:cxnSp>
          <p:nvCxnSpPr>
            <p:cNvPr id="541" name="Straight Connector 540"/>
            <p:cNvCxnSpPr/>
            <p:nvPr/>
          </p:nvCxnSpPr>
          <p:spPr bwMode="auto">
            <a:xfrm flipV="1">
              <a:off x="2493462" y="4241960"/>
              <a:ext cx="1338927" cy="1645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2" name="Straight Connector 541"/>
            <p:cNvCxnSpPr/>
            <p:nvPr/>
          </p:nvCxnSpPr>
          <p:spPr bwMode="auto">
            <a:xfrm>
              <a:off x="3516832" y="4158657"/>
              <a:ext cx="323590" cy="1196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3" name="Delay 542"/>
            <p:cNvSpPr/>
            <p:nvPr/>
          </p:nvSpPr>
          <p:spPr bwMode="auto">
            <a:xfrm>
              <a:off x="3639625" y="4102497"/>
              <a:ext cx="224786" cy="215977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544" name="Straight Connector 543"/>
            <p:cNvCxnSpPr/>
            <p:nvPr/>
          </p:nvCxnSpPr>
          <p:spPr bwMode="auto">
            <a:xfrm>
              <a:off x="3520550" y="3769720"/>
              <a:ext cx="3211" cy="39595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5" name="Straight Connector 544"/>
            <p:cNvCxnSpPr/>
            <p:nvPr/>
          </p:nvCxnSpPr>
          <p:spPr bwMode="auto">
            <a:xfrm>
              <a:off x="4881586" y="4232964"/>
              <a:ext cx="1357509" cy="319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6" name="Straight Connector 545"/>
            <p:cNvCxnSpPr/>
            <p:nvPr/>
          </p:nvCxnSpPr>
          <p:spPr bwMode="auto">
            <a:xfrm>
              <a:off x="5923538" y="4152860"/>
              <a:ext cx="323590" cy="1196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7" name="Delay 546"/>
            <p:cNvSpPr/>
            <p:nvPr/>
          </p:nvSpPr>
          <p:spPr bwMode="auto">
            <a:xfrm>
              <a:off x="6046331" y="4096700"/>
              <a:ext cx="224786" cy="215977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548" name="Straight Connector 547"/>
            <p:cNvCxnSpPr/>
            <p:nvPr/>
          </p:nvCxnSpPr>
          <p:spPr bwMode="auto">
            <a:xfrm>
              <a:off x="5927256" y="3763923"/>
              <a:ext cx="3211" cy="39595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9" name="Straight Connector 548"/>
            <p:cNvCxnSpPr/>
            <p:nvPr/>
          </p:nvCxnSpPr>
          <p:spPr bwMode="auto">
            <a:xfrm>
              <a:off x="7220549" y="4236162"/>
              <a:ext cx="1285674" cy="335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0" name="Straight Connector 549"/>
            <p:cNvCxnSpPr/>
            <p:nvPr/>
          </p:nvCxnSpPr>
          <p:spPr bwMode="auto">
            <a:xfrm>
              <a:off x="8190666" y="4156218"/>
              <a:ext cx="323590" cy="1196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1" name="Delay 550"/>
            <p:cNvSpPr/>
            <p:nvPr/>
          </p:nvSpPr>
          <p:spPr bwMode="auto">
            <a:xfrm>
              <a:off x="8313459" y="4100058"/>
              <a:ext cx="224786" cy="215977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552" name="Straight Connector 551"/>
            <p:cNvCxnSpPr/>
            <p:nvPr/>
          </p:nvCxnSpPr>
          <p:spPr bwMode="auto">
            <a:xfrm>
              <a:off x="8194384" y="3767281"/>
              <a:ext cx="3211" cy="39595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3" name="Straight Connector 552"/>
            <p:cNvCxnSpPr>
              <a:stCxn id="11" idx="3"/>
            </p:cNvCxnSpPr>
            <p:nvPr/>
          </p:nvCxnSpPr>
          <p:spPr bwMode="auto">
            <a:xfrm>
              <a:off x="3128085" y="3257098"/>
              <a:ext cx="713528" cy="420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4" name="Straight Connector 553"/>
            <p:cNvCxnSpPr/>
            <p:nvPr/>
          </p:nvCxnSpPr>
          <p:spPr bwMode="auto">
            <a:xfrm>
              <a:off x="3526056" y="3177997"/>
              <a:ext cx="323590" cy="1196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5" name="Delay 554"/>
            <p:cNvSpPr/>
            <p:nvPr/>
          </p:nvSpPr>
          <p:spPr bwMode="auto">
            <a:xfrm>
              <a:off x="3648849" y="3121837"/>
              <a:ext cx="224786" cy="215977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556" name="Straight Connector 555"/>
            <p:cNvCxnSpPr/>
            <p:nvPr/>
          </p:nvCxnSpPr>
          <p:spPr bwMode="auto">
            <a:xfrm>
              <a:off x="3529774" y="2789060"/>
              <a:ext cx="3211" cy="39595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7" name="Straight Connector 556"/>
            <p:cNvCxnSpPr/>
            <p:nvPr/>
          </p:nvCxnSpPr>
          <p:spPr bwMode="auto">
            <a:xfrm>
              <a:off x="4890810" y="3252304"/>
              <a:ext cx="1357509" cy="3199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8" name="Straight Connector 557"/>
            <p:cNvCxnSpPr/>
            <p:nvPr/>
          </p:nvCxnSpPr>
          <p:spPr bwMode="auto">
            <a:xfrm>
              <a:off x="5932762" y="3172200"/>
              <a:ext cx="323590" cy="1196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9" name="Delay 558"/>
            <p:cNvSpPr/>
            <p:nvPr/>
          </p:nvSpPr>
          <p:spPr bwMode="auto">
            <a:xfrm>
              <a:off x="6055555" y="3116040"/>
              <a:ext cx="224786" cy="215977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560" name="Straight Connector 559"/>
            <p:cNvCxnSpPr/>
            <p:nvPr/>
          </p:nvCxnSpPr>
          <p:spPr bwMode="auto">
            <a:xfrm>
              <a:off x="5936480" y="2783263"/>
              <a:ext cx="3211" cy="39595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1" name="Straight Connector 560"/>
            <p:cNvCxnSpPr/>
            <p:nvPr/>
          </p:nvCxnSpPr>
          <p:spPr bwMode="auto">
            <a:xfrm>
              <a:off x="7229773" y="3255502"/>
              <a:ext cx="1285674" cy="335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2" name="Straight Connector 561"/>
            <p:cNvCxnSpPr/>
            <p:nvPr/>
          </p:nvCxnSpPr>
          <p:spPr bwMode="auto">
            <a:xfrm>
              <a:off x="8199890" y="3175558"/>
              <a:ext cx="323590" cy="1196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3" name="Delay 562"/>
            <p:cNvSpPr/>
            <p:nvPr/>
          </p:nvSpPr>
          <p:spPr bwMode="auto">
            <a:xfrm>
              <a:off x="8322683" y="3119398"/>
              <a:ext cx="224786" cy="215977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564" name="Straight Connector 563"/>
            <p:cNvCxnSpPr/>
            <p:nvPr/>
          </p:nvCxnSpPr>
          <p:spPr bwMode="auto">
            <a:xfrm>
              <a:off x="8203608" y="2786621"/>
              <a:ext cx="3211" cy="39595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87" name="Group 286"/>
            <p:cNvGrpSpPr/>
            <p:nvPr/>
          </p:nvGrpSpPr>
          <p:grpSpPr>
            <a:xfrm>
              <a:off x="2219262" y="3969454"/>
              <a:ext cx="1211032" cy="552240"/>
              <a:chOff x="1485900" y="2549912"/>
              <a:chExt cx="1446187" cy="821455"/>
            </a:xfrm>
          </p:grpSpPr>
          <p:grpSp>
            <p:nvGrpSpPr>
              <p:cNvPr id="292" name="Group 291"/>
              <p:cNvGrpSpPr/>
              <p:nvPr/>
            </p:nvGrpSpPr>
            <p:grpSpPr>
              <a:xfrm>
                <a:off x="1485900" y="2549912"/>
                <a:ext cx="1308062" cy="731170"/>
                <a:chOff x="1485900" y="2549912"/>
                <a:chExt cx="1435811" cy="1076362"/>
              </a:xfrm>
            </p:grpSpPr>
            <p:grpSp>
              <p:nvGrpSpPr>
                <p:cNvPr id="293" name="Group 292"/>
                <p:cNvGrpSpPr/>
                <p:nvPr/>
              </p:nvGrpSpPr>
              <p:grpSpPr>
                <a:xfrm>
                  <a:off x="1485900" y="3008963"/>
                  <a:ext cx="1435811" cy="617311"/>
                  <a:chOff x="-418333" y="2438400"/>
                  <a:chExt cx="7892141" cy="2685534"/>
                </a:xfrm>
              </p:grpSpPr>
              <p:cxnSp>
                <p:nvCxnSpPr>
                  <p:cNvPr id="295" name="Straight Connector 294"/>
                  <p:cNvCxnSpPr/>
                  <p:nvPr/>
                </p:nvCxnSpPr>
                <p:spPr bwMode="auto">
                  <a:xfrm>
                    <a:off x="2895600" y="4496535"/>
                    <a:ext cx="304800" cy="0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96" name="Straight Connector 295"/>
                  <p:cNvCxnSpPr/>
                  <p:nvPr/>
                </p:nvCxnSpPr>
                <p:spPr bwMode="auto">
                  <a:xfrm>
                    <a:off x="2895600" y="3048000"/>
                    <a:ext cx="304800" cy="0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97" name="Straight Connector 296"/>
                  <p:cNvCxnSpPr/>
                  <p:nvPr/>
                </p:nvCxnSpPr>
                <p:spPr bwMode="auto">
                  <a:xfrm>
                    <a:off x="3880022" y="2833816"/>
                    <a:ext cx="1640132" cy="3469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99" name="Straight Connector 298"/>
                  <p:cNvCxnSpPr/>
                  <p:nvPr/>
                </p:nvCxnSpPr>
                <p:spPr bwMode="auto">
                  <a:xfrm flipV="1">
                    <a:off x="6129755" y="4537806"/>
                    <a:ext cx="1292238" cy="5146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300" name="Delay 299"/>
                  <p:cNvSpPr/>
                  <p:nvPr/>
                </p:nvSpPr>
                <p:spPr bwMode="auto">
                  <a:xfrm>
                    <a:off x="5520152" y="2624887"/>
                    <a:ext cx="609600" cy="805543"/>
                  </a:xfrm>
                  <a:prstGeom prst="flowChartDelay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01" name="Delay 300"/>
                  <p:cNvSpPr/>
                  <p:nvPr/>
                </p:nvSpPr>
                <p:spPr bwMode="auto">
                  <a:xfrm>
                    <a:off x="5520154" y="4140178"/>
                    <a:ext cx="609600" cy="805543"/>
                  </a:xfrm>
                  <a:prstGeom prst="flowChartDelay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cxnSp>
                <p:nvCxnSpPr>
                  <p:cNvPr id="302" name="Straight Connector 301"/>
                  <p:cNvCxnSpPr/>
                  <p:nvPr/>
                </p:nvCxnSpPr>
                <p:spPr bwMode="auto">
                  <a:xfrm>
                    <a:off x="4910554" y="4344831"/>
                    <a:ext cx="609600" cy="0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3" name="Straight Connector 302"/>
                  <p:cNvCxnSpPr/>
                  <p:nvPr/>
                </p:nvCxnSpPr>
                <p:spPr bwMode="auto">
                  <a:xfrm>
                    <a:off x="4910554" y="3201831"/>
                    <a:ext cx="609600" cy="0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4" name="Straight Connector 303"/>
                  <p:cNvCxnSpPr/>
                  <p:nvPr/>
                </p:nvCxnSpPr>
                <p:spPr bwMode="auto">
                  <a:xfrm>
                    <a:off x="4910554" y="3201831"/>
                    <a:ext cx="0" cy="228599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5" name="Straight Connector 304"/>
                  <p:cNvCxnSpPr/>
                  <p:nvPr/>
                </p:nvCxnSpPr>
                <p:spPr bwMode="auto">
                  <a:xfrm>
                    <a:off x="4910554" y="4116232"/>
                    <a:ext cx="0" cy="228599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6" name="Straight Connector 305"/>
                  <p:cNvCxnSpPr/>
                  <p:nvPr/>
                </p:nvCxnSpPr>
                <p:spPr bwMode="auto">
                  <a:xfrm flipH="1" flipV="1">
                    <a:off x="4910554" y="3430430"/>
                    <a:ext cx="2514600" cy="685802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7" name="Straight Connector 306"/>
                  <p:cNvCxnSpPr/>
                  <p:nvPr/>
                </p:nvCxnSpPr>
                <p:spPr bwMode="auto">
                  <a:xfrm flipV="1">
                    <a:off x="4910554" y="3454376"/>
                    <a:ext cx="2514600" cy="661855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8" name="Straight Connector 307"/>
                  <p:cNvCxnSpPr/>
                  <p:nvPr/>
                </p:nvCxnSpPr>
                <p:spPr bwMode="auto">
                  <a:xfrm>
                    <a:off x="7425154" y="4116231"/>
                    <a:ext cx="0" cy="426718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09" name="Straight Connector 308"/>
                  <p:cNvCxnSpPr/>
                  <p:nvPr/>
                </p:nvCxnSpPr>
                <p:spPr bwMode="auto">
                  <a:xfrm>
                    <a:off x="7425154" y="3022832"/>
                    <a:ext cx="0" cy="426718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310" name="Oval 309"/>
                  <p:cNvSpPr/>
                  <p:nvPr/>
                </p:nvSpPr>
                <p:spPr bwMode="auto">
                  <a:xfrm>
                    <a:off x="7374354" y="2973231"/>
                    <a:ext cx="99454" cy="1022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11" name="Oval 310"/>
                  <p:cNvSpPr/>
                  <p:nvPr/>
                </p:nvSpPr>
                <p:spPr bwMode="auto">
                  <a:xfrm>
                    <a:off x="6132929" y="2973231"/>
                    <a:ext cx="99454" cy="1022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12" name="Oval 311"/>
                  <p:cNvSpPr/>
                  <p:nvPr/>
                </p:nvSpPr>
                <p:spPr bwMode="auto">
                  <a:xfrm>
                    <a:off x="6135075" y="4496535"/>
                    <a:ext cx="99454" cy="1022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13" name="Delay 312"/>
                  <p:cNvSpPr/>
                  <p:nvPr/>
                </p:nvSpPr>
                <p:spPr bwMode="auto">
                  <a:xfrm>
                    <a:off x="3173968" y="2438400"/>
                    <a:ext cx="609600" cy="805543"/>
                  </a:xfrm>
                  <a:prstGeom prst="flowChartDelay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14" name="Delay 313"/>
                  <p:cNvSpPr/>
                  <p:nvPr/>
                </p:nvSpPr>
                <p:spPr bwMode="auto">
                  <a:xfrm>
                    <a:off x="3174130" y="4318391"/>
                    <a:ext cx="609600" cy="805543"/>
                  </a:xfrm>
                  <a:prstGeom prst="flowChartDelay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15" name="Oval 314"/>
                  <p:cNvSpPr/>
                  <p:nvPr/>
                </p:nvSpPr>
                <p:spPr bwMode="auto">
                  <a:xfrm>
                    <a:off x="3786746" y="2786744"/>
                    <a:ext cx="99454" cy="1022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16" name="Oval 315"/>
                  <p:cNvSpPr/>
                  <p:nvPr/>
                </p:nvSpPr>
                <p:spPr bwMode="auto">
                  <a:xfrm>
                    <a:off x="3789051" y="4674748"/>
                    <a:ext cx="99454" cy="1022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cxnSp>
                <p:nvCxnSpPr>
                  <p:cNvPr id="317" name="Straight Connector 316"/>
                  <p:cNvCxnSpPr/>
                  <p:nvPr/>
                </p:nvCxnSpPr>
                <p:spPr bwMode="auto">
                  <a:xfrm>
                    <a:off x="3886200" y="4720931"/>
                    <a:ext cx="1640132" cy="3469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8" name="Straight Connector 317"/>
                  <p:cNvCxnSpPr/>
                  <p:nvPr/>
                </p:nvCxnSpPr>
                <p:spPr bwMode="auto">
                  <a:xfrm flipV="1">
                    <a:off x="2895600" y="3053751"/>
                    <a:ext cx="2875" cy="1442050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9" name="Straight Connector 318"/>
                  <p:cNvCxnSpPr>
                    <a:stCxn id="313" idx="2"/>
                  </p:cNvCxnSpPr>
                  <p:nvPr/>
                </p:nvCxnSpPr>
                <p:spPr bwMode="auto">
                  <a:xfrm flipH="1">
                    <a:off x="419356" y="3731897"/>
                    <a:ext cx="2423196" cy="0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320" name="Oval 319"/>
                  <p:cNvSpPr/>
                  <p:nvPr/>
                </p:nvSpPr>
                <p:spPr bwMode="auto">
                  <a:xfrm>
                    <a:off x="2842550" y="3680750"/>
                    <a:ext cx="99454" cy="1022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21" name="Oval 320"/>
                  <p:cNvSpPr/>
                  <p:nvPr/>
                </p:nvSpPr>
                <p:spPr bwMode="auto">
                  <a:xfrm>
                    <a:off x="3070440" y="4886924"/>
                    <a:ext cx="99454" cy="1022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300460"/>
                    <a:endParaRPr lang="en-US" sz="2600">
                      <a:solidFill>
                        <a:schemeClr val="tx1"/>
                      </a:solidFill>
                      <a:latin typeface="Arial" pitchFamily="34" charset="0"/>
                    </a:endParaRPr>
                  </a:p>
                </p:txBody>
              </p:sp>
              <p:cxnSp>
                <p:nvCxnSpPr>
                  <p:cNvPr id="322" name="Straight Connector 321"/>
                  <p:cNvCxnSpPr/>
                  <p:nvPr/>
                </p:nvCxnSpPr>
                <p:spPr bwMode="auto">
                  <a:xfrm flipV="1">
                    <a:off x="1545931" y="4933750"/>
                    <a:ext cx="1522119" cy="4322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23" name="Straight Connector 322"/>
                  <p:cNvCxnSpPr/>
                  <p:nvPr/>
                </p:nvCxnSpPr>
                <p:spPr bwMode="auto">
                  <a:xfrm flipV="1">
                    <a:off x="-418333" y="2646948"/>
                    <a:ext cx="3609108" cy="1366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1550984" y="2654061"/>
                    <a:ext cx="3208" cy="2286802"/>
                  </a:xfrm>
                  <a:prstGeom prst="line">
                    <a:avLst/>
                  </a:prstGeom>
                  <a:solidFill>
                    <a:srgbClr val="C0C0C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294" name="Straight Connector 293"/>
                <p:cNvCxnSpPr/>
                <p:nvPr/>
              </p:nvCxnSpPr>
              <p:spPr bwMode="auto">
                <a:xfrm>
                  <a:off x="1638300" y="2549912"/>
                  <a:ext cx="4233" cy="757732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91" name="Rectangle 290"/>
              <p:cNvSpPr/>
              <p:nvPr/>
            </p:nvSpPr>
            <p:spPr bwMode="auto">
              <a:xfrm>
                <a:off x="1736388" y="2756071"/>
                <a:ext cx="1195699" cy="6152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300460"/>
                <a:endParaRPr lang="en-US" sz="26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39" name="Rectangle 338"/>
            <p:cNvSpPr/>
            <p:nvPr/>
          </p:nvSpPr>
          <p:spPr bwMode="auto">
            <a:xfrm>
              <a:off x="7099481" y="4108048"/>
              <a:ext cx="1001274" cy="413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4826480" y="4108048"/>
              <a:ext cx="1001274" cy="413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7099481" y="3124200"/>
              <a:ext cx="1001274" cy="413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4826480" y="3124200"/>
              <a:ext cx="1001274" cy="413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570" name="Straight Connector 569"/>
            <p:cNvCxnSpPr>
              <a:stCxn id="555" idx="3"/>
            </p:cNvCxnSpPr>
            <p:nvPr/>
          </p:nvCxnSpPr>
          <p:spPr bwMode="auto">
            <a:xfrm flipV="1">
              <a:off x="3873635" y="3229825"/>
              <a:ext cx="323492" cy="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5" name="Straight Connector 574"/>
            <p:cNvCxnSpPr>
              <a:stCxn id="543" idx="3"/>
            </p:cNvCxnSpPr>
            <p:nvPr/>
          </p:nvCxnSpPr>
          <p:spPr bwMode="auto">
            <a:xfrm flipV="1">
              <a:off x="3864411" y="4206139"/>
              <a:ext cx="291245" cy="434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623" name="Picture 6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823" y="4488995"/>
              <a:ext cx="351694" cy="344628"/>
            </a:xfrm>
            <a:prstGeom prst="rect">
              <a:avLst/>
            </a:prstGeom>
          </p:spPr>
        </p:pic>
        <p:cxnSp>
          <p:nvCxnSpPr>
            <p:cNvPr id="626" name="Straight Connector 625"/>
            <p:cNvCxnSpPr/>
            <p:nvPr/>
          </p:nvCxnSpPr>
          <p:spPr bwMode="auto">
            <a:xfrm flipV="1">
              <a:off x="6282821" y="3218638"/>
              <a:ext cx="323492" cy="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7" name="Straight Connector 626"/>
            <p:cNvCxnSpPr/>
            <p:nvPr/>
          </p:nvCxnSpPr>
          <p:spPr bwMode="auto">
            <a:xfrm flipV="1">
              <a:off x="6273597" y="4194952"/>
              <a:ext cx="291245" cy="434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634" name="Picture 6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6009" y="4477808"/>
              <a:ext cx="351694" cy="344628"/>
            </a:xfrm>
            <a:prstGeom prst="rect">
              <a:avLst/>
            </a:prstGeom>
          </p:spPr>
        </p:pic>
        <p:cxnSp>
          <p:nvCxnSpPr>
            <p:cNvPr id="635" name="Straight Connector 634"/>
            <p:cNvCxnSpPr/>
            <p:nvPr/>
          </p:nvCxnSpPr>
          <p:spPr bwMode="auto">
            <a:xfrm flipV="1">
              <a:off x="8559539" y="3234871"/>
              <a:ext cx="323492" cy="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6" name="Straight Connector 635"/>
            <p:cNvCxnSpPr/>
            <p:nvPr/>
          </p:nvCxnSpPr>
          <p:spPr bwMode="auto">
            <a:xfrm flipV="1">
              <a:off x="8550315" y="4211185"/>
              <a:ext cx="291245" cy="434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8" name="Straight Connector 577"/>
            <p:cNvCxnSpPr/>
            <p:nvPr/>
          </p:nvCxnSpPr>
          <p:spPr bwMode="auto">
            <a:xfrm flipV="1">
              <a:off x="4188288" y="3215083"/>
              <a:ext cx="0" cy="133578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8" name="Straight Connector 627"/>
            <p:cNvCxnSpPr/>
            <p:nvPr/>
          </p:nvCxnSpPr>
          <p:spPr bwMode="auto">
            <a:xfrm flipV="1">
              <a:off x="6597474" y="3210834"/>
              <a:ext cx="0" cy="133578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7" name="Straight Connector 636"/>
            <p:cNvCxnSpPr/>
            <p:nvPr/>
          </p:nvCxnSpPr>
          <p:spPr bwMode="auto">
            <a:xfrm flipV="1">
              <a:off x="8874192" y="3217000"/>
              <a:ext cx="0" cy="133578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8" name="Group 37"/>
            <p:cNvGrpSpPr/>
            <p:nvPr/>
          </p:nvGrpSpPr>
          <p:grpSpPr>
            <a:xfrm>
              <a:off x="4150611" y="4193137"/>
              <a:ext cx="4686965" cy="359646"/>
              <a:chOff x="4023626" y="2591208"/>
              <a:chExt cx="4686965" cy="970975"/>
            </a:xfrm>
          </p:grpSpPr>
          <p:cxnSp>
            <p:nvCxnSpPr>
              <p:cNvPr id="581" name="Straight Connector 580"/>
              <p:cNvCxnSpPr/>
              <p:nvPr/>
            </p:nvCxnSpPr>
            <p:spPr bwMode="auto">
              <a:xfrm flipH="1" flipV="1">
                <a:off x="4023626" y="2595458"/>
                <a:ext cx="1061" cy="96480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9" name="Straight Connector 628"/>
              <p:cNvCxnSpPr/>
              <p:nvPr/>
            </p:nvCxnSpPr>
            <p:spPr bwMode="auto">
              <a:xfrm flipH="1" flipV="1">
                <a:off x="6432812" y="2591208"/>
                <a:ext cx="1061" cy="96480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8" name="Straight Connector 637"/>
              <p:cNvCxnSpPr/>
              <p:nvPr/>
            </p:nvCxnSpPr>
            <p:spPr bwMode="auto">
              <a:xfrm flipH="1" flipV="1">
                <a:off x="8709530" y="2597374"/>
                <a:ext cx="1061" cy="964809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643" name="Picture 6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727" y="4494041"/>
              <a:ext cx="351694" cy="344628"/>
            </a:xfrm>
            <a:prstGeom prst="rect">
              <a:avLst/>
            </a:prstGeom>
          </p:spPr>
        </p:pic>
        <p:cxnSp>
          <p:nvCxnSpPr>
            <p:cNvPr id="644" name="Straight Connector 643"/>
            <p:cNvCxnSpPr>
              <a:stCxn id="487" idx="0"/>
              <a:endCxn id="623" idx="2"/>
            </p:cNvCxnSpPr>
            <p:nvPr/>
          </p:nvCxnSpPr>
          <p:spPr bwMode="auto">
            <a:xfrm flipV="1">
              <a:off x="4144732" y="4833623"/>
              <a:ext cx="17939" cy="108906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7" name="Straight Connector 646"/>
            <p:cNvCxnSpPr>
              <a:stCxn id="488" idx="0"/>
              <a:endCxn id="634" idx="2"/>
            </p:cNvCxnSpPr>
            <p:nvPr/>
          </p:nvCxnSpPr>
          <p:spPr bwMode="auto">
            <a:xfrm flipV="1">
              <a:off x="6554186" y="4822436"/>
              <a:ext cx="17670" cy="11633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0" name="Straight Connector 649"/>
            <p:cNvCxnSpPr>
              <a:stCxn id="489" idx="0"/>
              <a:endCxn id="643" idx="2"/>
            </p:cNvCxnSpPr>
            <p:nvPr/>
          </p:nvCxnSpPr>
          <p:spPr bwMode="auto">
            <a:xfrm flipV="1">
              <a:off x="8827054" y="4838669"/>
              <a:ext cx="21521" cy="10010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3" name="Straight Connector 652"/>
            <p:cNvCxnSpPr/>
            <p:nvPr/>
          </p:nvCxnSpPr>
          <p:spPr bwMode="auto">
            <a:xfrm flipV="1">
              <a:off x="615348" y="2697645"/>
              <a:ext cx="172421" cy="350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6" name="TextBox 655"/>
            <p:cNvSpPr txBox="1"/>
            <p:nvPr/>
          </p:nvSpPr>
          <p:spPr>
            <a:xfrm>
              <a:off x="136474" y="2516487"/>
              <a:ext cx="477733" cy="36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WE</a:t>
              </a:r>
            </a:p>
          </p:txBody>
        </p:sp>
        <p:sp>
          <p:nvSpPr>
            <p:cNvPr id="190" name="Triangle 189"/>
            <p:cNvSpPr/>
            <p:nvPr/>
          </p:nvSpPr>
          <p:spPr bwMode="auto">
            <a:xfrm rot="5400000">
              <a:off x="1260464" y="2584116"/>
              <a:ext cx="299393" cy="406899"/>
            </a:xfrm>
            <a:prstGeom prst="triangl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91" name="Oval 190"/>
            <p:cNvSpPr/>
            <p:nvPr/>
          </p:nvSpPr>
          <p:spPr bwMode="auto">
            <a:xfrm>
              <a:off x="1597959" y="2743200"/>
              <a:ext cx="94648" cy="8637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433493" y="1688857"/>
            <a:ext cx="8588254" cy="65453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3400" b="1" dirty="0">
                <a:latin typeface="+mn-lt"/>
                <a:ea typeface="Cambria" charset="0"/>
                <a:cs typeface="Cambria" charset="0"/>
              </a:rPr>
              <a:t>Enable reading and writing to a memory array</a:t>
            </a:r>
            <a:endParaRPr lang="en-US" sz="3400" baseline="-25000" dirty="0">
              <a:latin typeface="+mn-lt"/>
              <a:ea typeface="Cambria" charset="0"/>
              <a:cs typeface="Cambria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1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16395"/>
            <a:ext cx="11703050" cy="1625600"/>
          </a:xfrm>
        </p:spPr>
        <p:txBody>
          <a:bodyPr/>
          <a:lstStyle/>
          <a:p>
            <a:r>
              <a:rPr lang="en-US" dirty="0"/>
              <a:t>A Bigger Memory Array</a:t>
            </a:r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2615067" y="2837702"/>
            <a:ext cx="7168404" cy="16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2067176" y="2557696"/>
            <a:ext cx="9425092" cy="556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TextBox 152"/>
          <p:cNvSpPr txBox="1"/>
          <p:nvPr/>
        </p:nvSpPr>
        <p:spPr>
          <a:xfrm>
            <a:off x="2576178" y="1550525"/>
            <a:ext cx="940685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</a:t>
            </a:r>
            <a:r>
              <a:rPr lang="en-US" sz="2800" baseline="-25000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[2]</a:t>
            </a:r>
          </a:p>
        </p:txBody>
      </p:sp>
      <p:cxnSp>
        <p:nvCxnSpPr>
          <p:cNvPr id="237" name="Straight Connector 236"/>
          <p:cNvCxnSpPr/>
          <p:nvPr/>
        </p:nvCxnSpPr>
        <p:spPr bwMode="auto">
          <a:xfrm flipH="1">
            <a:off x="9783471" y="3328602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8" name="Straight Connector 237"/>
          <p:cNvCxnSpPr/>
          <p:nvPr/>
        </p:nvCxnSpPr>
        <p:spPr bwMode="auto">
          <a:xfrm flipV="1">
            <a:off x="9618116" y="3166626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9" name="Straight Connector 238"/>
          <p:cNvCxnSpPr/>
          <p:nvPr/>
        </p:nvCxnSpPr>
        <p:spPr bwMode="auto">
          <a:xfrm>
            <a:off x="9783472" y="2837341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/>
          <p:cNvCxnSpPr/>
          <p:nvPr/>
        </p:nvCxnSpPr>
        <p:spPr bwMode="auto">
          <a:xfrm flipH="1">
            <a:off x="6550758" y="3328602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/>
          <p:nvPr/>
        </p:nvCxnSpPr>
        <p:spPr bwMode="auto">
          <a:xfrm flipV="1">
            <a:off x="6385404" y="3166626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Straight Connector 246"/>
          <p:cNvCxnSpPr/>
          <p:nvPr/>
        </p:nvCxnSpPr>
        <p:spPr bwMode="auto">
          <a:xfrm>
            <a:off x="6550759" y="2837341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4" name="TextBox 253"/>
          <p:cNvSpPr txBox="1"/>
          <p:nvPr/>
        </p:nvSpPr>
        <p:spPr>
          <a:xfrm>
            <a:off x="5967808" y="1545176"/>
            <a:ext cx="940685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</a:t>
            </a:r>
            <a:r>
              <a:rPr lang="en-US" sz="2800" baseline="-25000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[1]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72874" y="2089972"/>
            <a:ext cx="6646147" cy="5534761"/>
            <a:chOff x="2090302" y="1469511"/>
            <a:chExt cx="4673072" cy="4169289"/>
          </a:xfrm>
        </p:grpSpPr>
        <p:cxnSp>
          <p:nvCxnSpPr>
            <p:cNvPr id="124" name="Straight Connector 123"/>
            <p:cNvCxnSpPr/>
            <p:nvPr/>
          </p:nvCxnSpPr>
          <p:spPr bwMode="auto">
            <a:xfrm>
              <a:off x="2090302" y="1473272"/>
              <a:ext cx="2402" cy="416552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475042" y="1469511"/>
              <a:ext cx="2402" cy="416552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Straight Connector 254"/>
            <p:cNvCxnSpPr/>
            <p:nvPr/>
          </p:nvCxnSpPr>
          <p:spPr bwMode="auto">
            <a:xfrm>
              <a:off x="6760972" y="1469511"/>
              <a:ext cx="2402" cy="416552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6" name="TextBox 255"/>
          <p:cNvSpPr txBox="1"/>
          <p:nvPr/>
        </p:nvSpPr>
        <p:spPr>
          <a:xfrm>
            <a:off x="9218908" y="1545176"/>
            <a:ext cx="940685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</a:t>
            </a:r>
            <a:r>
              <a:rPr lang="en-US" sz="2800" baseline="-25000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[0]</a:t>
            </a:r>
          </a:p>
        </p:txBody>
      </p:sp>
      <p:cxnSp>
        <p:nvCxnSpPr>
          <p:cNvPr id="257" name="Straight Connector 256"/>
          <p:cNvCxnSpPr/>
          <p:nvPr/>
        </p:nvCxnSpPr>
        <p:spPr bwMode="auto">
          <a:xfrm>
            <a:off x="2330226" y="2755570"/>
            <a:ext cx="278757" cy="16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stCxn id="279" idx="2"/>
          </p:cNvCxnSpPr>
          <p:nvPr/>
        </p:nvCxnSpPr>
        <p:spPr bwMode="auto">
          <a:xfrm flipV="1">
            <a:off x="881457" y="2916424"/>
            <a:ext cx="1572578" cy="255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Straight Connector 260"/>
          <p:cNvCxnSpPr/>
          <p:nvPr/>
        </p:nvCxnSpPr>
        <p:spPr bwMode="auto">
          <a:xfrm flipV="1">
            <a:off x="2330725" y="2560479"/>
            <a:ext cx="5060" cy="20240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Delay 103"/>
          <p:cNvSpPr/>
          <p:nvPr/>
        </p:nvSpPr>
        <p:spPr bwMode="auto">
          <a:xfrm>
            <a:off x="2450876" y="2683757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65" name="Straight Connector 264"/>
          <p:cNvCxnSpPr>
            <a:stCxn id="278" idx="6"/>
          </p:cNvCxnSpPr>
          <p:nvPr/>
        </p:nvCxnSpPr>
        <p:spPr bwMode="auto">
          <a:xfrm>
            <a:off x="1144972" y="2648615"/>
            <a:ext cx="633072" cy="38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7" name="Straight Connector 266"/>
          <p:cNvCxnSpPr/>
          <p:nvPr/>
        </p:nvCxnSpPr>
        <p:spPr bwMode="auto">
          <a:xfrm flipV="1">
            <a:off x="1371770" y="2461188"/>
            <a:ext cx="403975" cy="84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Delay 135"/>
          <p:cNvSpPr/>
          <p:nvPr/>
        </p:nvSpPr>
        <p:spPr bwMode="auto">
          <a:xfrm>
            <a:off x="1771109" y="2289616"/>
            <a:ext cx="433493" cy="514062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69" name="Straight Connector 268"/>
          <p:cNvCxnSpPr/>
          <p:nvPr/>
        </p:nvCxnSpPr>
        <p:spPr bwMode="auto">
          <a:xfrm flipH="1">
            <a:off x="1330755" y="1871904"/>
            <a:ext cx="11258" cy="502674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/>
          <p:nvPr/>
        </p:nvCxnSpPr>
        <p:spPr bwMode="auto">
          <a:xfrm>
            <a:off x="1066155" y="1832495"/>
            <a:ext cx="6485" cy="523138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Straight Connector 270"/>
          <p:cNvCxnSpPr/>
          <p:nvPr/>
        </p:nvCxnSpPr>
        <p:spPr bwMode="auto">
          <a:xfrm flipH="1">
            <a:off x="943708" y="2423622"/>
            <a:ext cx="4223" cy="4980855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7" name="Oval 276"/>
          <p:cNvSpPr/>
          <p:nvPr/>
        </p:nvSpPr>
        <p:spPr bwMode="auto">
          <a:xfrm>
            <a:off x="1273970" y="2393205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8" name="Oval 277"/>
          <p:cNvSpPr/>
          <p:nvPr/>
        </p:nvSpPr>
        <p:spPr bwMode="auto">
          <a:xfrm>
            <a:off x="1010361" y="2581049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9" name="Oval 278"/>
          <p:cNvSpPr/>
          <p:nvPr/>
        </p:nvSpPr>
        <p:spPr bwMode="auto">
          <a:xfrm>
            <a:off x="881457" y="2851411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84" name="Straight Connector 283"/>
          <p:cNvCxnSpPr/>
          <p:nvPr/>
        </p:nvCxnSpPr>
        <p:spPr bwMode="auto">
          <a:xfrm>
            <a:off x="2615067" y="4236952"/>
            <a:ext cx="7168404" cy="16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5" name="Straight Connector 284"/>
          <p:cNvCxnSpPr/>
          <p:nvPr/>
        </p:nvCxnSpPr>
        <p:spPr bwMode="auto">
          <a:xfrm>
            <a:off x="2067176" y="3956947"/>
            <a:ext cx="9406245" cy="103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 flipH="1">
            <a:off x="9783471" y="4727852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7" name="Straight Connector 326"/>
          <p:cNvCxnSpPr/>
          <p:nvPr/>
        </p:nvCxnSpPr>
        <p:spPr bwMode="auto">
          <a:xfrm flipV="1">
            <a:off x="9618116" y="4565876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8" name="Straight Connector 327"/>
          <p:cNvCxnSpPr/>
          <p:nvPr/>
        </p:nvCxnSpPr>
        <p:spPr bwMode="auto">
          <a:xfrm>
            <a:off x="9783472" y="4236591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3" name="Straight Connector 332"/>
          <p:cNvCxnSpPr/>
          <p:nvPr/>
        </p:nvCxnSpPr>
        <p:spPr bwMode="auto">
          <a:xfrm flipH="1">
            <a:off x="6550758" y="4727852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6385404" y="4565876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5" name="Straight Connector 334"/>
          <p:cNvCxnSpPr/>
          <p:nvPr/>
        </p:nvCxnSpPr>
        <p:spPr bwMode="auto">
          <a:xfrm>
            <a:off x="6550759" y="4236591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1" name="Straight Connector 340"/>
          <p:cNvCxnSpPr/>
          <p:nvPr/>
        </p:nvCxnSpPr>
        <p:spPr bwMode="auto">
          <a:xfrm>
            <a:off x="2330226" y="4154820"/>
            <a:ext cx="278757" cy="16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2" name="Straight Connector 341"/>
          <p:cNvCxnSpPr/>
          <p:nvPr/>
        </p:nvCxnSpPr>
        <p:spPr bwMode="auto">
          <a:xfrm flipV="1">
            <a:off x="881457" y="4315674"/>
            <a:ext cx="1572578" cy="255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3" name="Straight Connector 342"/>
          <p:cNvCxnSpPr/>
          <p:nvPr/>
        </p:nvCxnSpPr>
        <p:spPr bwMode="auto">
          <a:xfrm flipV="1">
            <a:off x="2330725" y="3959729"/>
            <a:ext cx="5060" cy="20240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4" name="Delay 343"/>
          <p:cNvSpPr/>
          <p:nvPr/>
        </p:nvSpPr>
        <p:spPr bwMode="auto">
          <a:xfrm>
            <a:off x="2450876" y="4083007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45" name="Straight Connector 344"/>
          <p:cNvCxnSpPr/>
          <p:nvPr/>
        </p:nvCxnSpPr>
        <p:spPr bwMode="auto">
          <a:xfrm>
            <a:off x="1144972" y="4047866"/>
            <a:ext cx="633072" cy="38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6" name="Straight Connector 345"/>
          <p:cNvCxnSpPr/>
          <p:nvPr/>
        </p:nvCxnSpPr>
        <p:spPr bwMode="auto">
          <a:xfrm flipV="1">
            <a:off x="1371770" y="3860438"/>
            <a:ext cx="403975" cy="84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7" name="Delay 346"/>
          <p:cNvSpPr/>
          <p:nvPr/>
        </p:nvSpPr>
        <p:spPr bwMode="auto">
          <a:xfrm>
            <a:off x="1771109" y="3688866"/>
            <a:ext cx="433493" cy="514062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8" name="Oval 347"/>
          <p:cNvSpPr/>
          <p:nvPr/>
        </p:nvSpPr>
        <p:spPr bwMode="auto">
          <a:xfrm>
            <a:off x="1273970" y="3792456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9" name="Oval 348"/>
          <p:cNvSpPr/>
          <p:nvPr/>
        </p:nvSpPr>
        <p:spPr bwMode="auto">
          <a:xfrm>
            <a:off x="1010361" y="3980300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50" name="Oval 349"/>
          <p:cNvSpPr/>
          <p:nvPr/>
        </p:nvSpPr>
        <p:spPr bwMode="auto">
          <a:xfrm>
            <a:off x="881457" y="4250661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51" name="Straight Connector 350"/>
          <p:cNvCxnSpPr/>
          <p:nvPr/>
        </p:nvCxnSpPr>
        <p:spPr bwMode="auto">
          <a:xfrm>
            <a:off x="2615067" y="5739062"/>
            <a:ext cx="7168404" cy="16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2" name="Straight Connector 351"/>
          <p:cNvCxnSpPr/>
          <p:nvPr/>
        </p:nvCxnSpPr>
        <p:spPr bwMode="auto">
          <a:xfrm flipV="1">
            <a:off x="2067176" y="5456362"/>
            <a:ext cx="9396821" cy="2695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2" name="Straight Connector 361"/>
          <p:cNvCxnSpPr/>
          <p:nvPr/>
        </p:nvCxnSpPr>
        <p:spPr bwMode="auto">
          <a:xfrm>
            <a:off x="3629831" y="6344119"/>
            <a:ext cx="60166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3" name="Straight Connector 362"/>
          <p:cNvCxnSpPr/>
          <p:nvPr/>
        </p:nvCxnSpPr>
        <p:spPr bwMode="auto">
          <a:xfrm>
            <a:off x="3629831" y="6127861"/>
            <a:ext cx="60166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4" name="Straight Connector 363"/>
          <p:cNvCxnSpPr/>
          <p:nvPr/>
        </p:nvCxnSpPr>
        <p:spPr bwMode="auto">
          <a:xfrm>
            <a:off x="3824150" y="6095885"/>
            <a:ext cx="323750" cy="51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6" name="Straight Connector 365"/>
          <p:cNvCxnSpPr/>
          <p:nvPr/>
        </p:nvCxnSpPr>
        <p:spPr bwMode="auto">
          <a:xfrm flipV="1">
            <a:off x="4268231" y="6350282"/>
            <a:ext cx="255078" cy="76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7" name="Delay 366"/>
          <p:cNvSpPr/>
          <p:nvPr/>
        </p:nvSpPr>
        <p:spPr bwMode="auto">
          <a:xfrm>
            <a:off x="4147900" y="6064693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68" name="Delay 367"/>
          <p:cNvSpPr/>
          <p:nvPr/>
        </p:nvSpPr>
        <p:spPr bwMode="auto">
          <a:xfrm>
            <a:off x="4147900" y="6290917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69" name="Straight Connector 368"/>
          <p:cNvCxnSpPr/>
          <p:nvPr/>
        </p:nvCxnSpPr>
        <p:spPr bwMode="auto">
          <a:xfrm>
            <a:off x="4027569" y="6321471"/>
            <a:ext cx="120331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0" name="Straight Connector 369"/>
          <p:cNvCxnSpPr/>
          <p:nvPr/>
        </p:nvCxnSpPr>
        <p:spPr bwMode="auto">
          <a:xfrm>
            <a:off x="4027569" y="6150827"/>
            <a:ext cx="120331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1" name="Straight Connector 370"/>
          <p:cNvCxnSpPr/>
          <p:nvPr/>
        </p:nvCxnSpPr>
        <p:spPr bwMode="auto">
          <a:xfrm>
            <a:off x="4027568" y="6150827"/>
            <a:ext cx="0" cy="3412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2" name="Straight Connector 371"/>
          <p:cNvCxnSpPr/>
          <p:nvPr/>
        </p:nvCxnSpPr>
        <p:spPr bwMode="auto">
          <a:xfrm>
            <a:off x="4027568" y="6287344"/>
            <a:ext cx="0" cy="3412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3" name="Straight Connector 372"/>
          <p:cNvCxnSpPr/>
          <p:nvPr/>
        </p:nvCxnSpPr>
        <p:spPr bwMode="auto">
          <a:xfrm flipH="1" flipV="1">
            <a:off x="4027569" y="6184957"/>
            <a:ext cx="496366" cy="10238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4" name="Straight Connector 373"/>
          <p:cNvCxnSpPr/>
          <p:nvPr/>
        </p:nvCxnSpPr>
        <p:spPr bwMode="auto">
          <a:xfrm flipV="1">
            <a:off x="4027569" y="6188532"/>
            <a:ext cx="496366" cy="9881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5" name="Straight Connector 374"/>
          <p:cNvCxnSpPr/>
          <p:nvPr/>
        </p:nvCxnSpPr>
        <p:spPr bwMode="auto">
          <a:xfrm>
            <a:off x="4523934" y="6287343"/>
            <a:ext cx="0" cy="637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6" name="Straight Connector 375"/>
          <p:cNvCxnSpPr/>
          <p:nvPr/>
        </p:nvCxnSpPr>
        <p:spPr bwMode="auto">
          <a:xfrm>
            <a:off x="4523934" y="6124103"/>
            <a:ext cx="0" cy="637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7" name="Oval 376"/>
          <p:cNvSpPr/>
          <p:nvPr/>
        </p:nvSpPr>
        <p:spPr bwMode="auto">
          <a:xfrm>
            <a:off x="4513906" y="6116699"/>
            <a:ext cx="19631" cy="152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78" name="Oval 377"/>
          <p:cNvSpPr/>
          <p:nvPr/>
        </p:nvSpPr>
        <p:spPr bwMode="auto">
          <a:xfrm>
            <a:off x="4268858" y="6116699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79" name="Oval 378"/>
          <p:cNvSpPr/>
          <p:nvPr/>
        </p:nvSpPr>
        <p:spPr bwMode="auto">
          <a:xfrm>
            <a:off x="4269281" y="6344119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0" name="Delay 379"/>
          <p:cNvSpPr/>
          <p:nvPr/>
        </p:nvSpPr>
        <p:spPr bwMode="auto">
          <a:xfrm>
            <a:off x="3684779" y="6036851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1" name="Delay 380"/>
          <p:cNvSpPr/>
          <p:nvPr/>
        </p:nvSpPr>
        <p:spPr bwMode="auto">
          <a:xfrm>
            <a:off x="3684810" y="6317524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2" name="Oval 381"/>
          <p:cNvSpPr/>
          <p:nvPr/>
        </p:nvSpPr>
        <p:spPr bwMode="auto">
          <a:xfrm>
            <a:off x="3805738" y="6088858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3" name="Oval 382"/>
          <p:cNvSpPr/>
          <p:nvPr/>
        </p:nvSpPr>
        <p:spPr bwMode="auto">
          <a:xfrm>
            <a:off x="3806193" y="6370726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84" name="Straight Connector 383"/>
          <p:cNvCxnSpPr/>
          <p:nvPr/>
        </p:nvCxnSpPr>
        <p:spPr bwMode="auto">
          <a:xfrm>
            <a:off x="3825369" y="6377621"/>
            <a:ext cx="323750" cy="51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Straight Connector 384"/>
          <p:cNvCxnSpPr/>
          <p:nvPr/>
        </p:nvCxnSpPr>
        <p:spPr bwMode="auto">
          <a:xfrm flipV="1">
            <a:off x="3629832" y="6128720"/>
            <a:ext cx="567" cy="21529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Straight Connector 385"/>
          <p:cNvCxnSpPr/>
          <p:nvPr/>
        </p:nvCxnSpPr>
        <p:spPr bwMode="auto">
          <a:xfrm flipH="1">
            <a:off x="3141037" y="6229963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7" name="Oval 386"/>
          <p:cNvSpPr/>
          <p:nvPr/>
        </p:nvSpPr>
        <p:spPr bwMode="auto">
          <a:xfrm>
            <a:off x="3619360" y="6222327"/>
            <a:ext cx="19631" cy="152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8" name="Oval 387"/>
          <p:cNvSpPr/>
          <p:nvPr/>
        </p:nvSpPr>
        <p:spPr bwMode="auto">
          <a:xfrm>
            <a:off x="3664343" y="6402402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89" name="Straight Connector 388"/>
          <p:cNvCxnSpPr/>
          <p:nvPr/>
        </p:nvCxnSpPr>
        <p:spPr bwMode="auto">
          <a:xfrm flipV="1">
            <a:off x="3363415" y="6409394"/>
            <a:ext cx="300456" cy="64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0" name="Straight Connector 389"/>
          <p:cNvCxnSpPr/>
          <p:nvPr/>
        </p:nvCxnSpPr>
        <p:spPr bwMode="auto">
          <a:xfrm flipV="1">
            <a:off x="2975683" y="6067987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1" name="Straight Connector 390"/>
          <p:cNvCxnSpPr/>
          <p:nvPr/>
        </p:nvCxnSpPr>
        <p:spPr bwMode="auto">
          <a:xfrm flipH="1" flipV="1">
            <a:off x="3364414" y="6069049"/>
            <a:ext cx="633" cy="3414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1" name="Straight Connector 360"/>
          <p:cNvCxnSpPr/>
          <p:nvPr/>
        </p:nvCxnSpPr>
        <p:spPr bwMode="auto">
          <a:xfrm>
            <a:off x="3141038" y="5738703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3" name="Straight Connector 392"/>
          <p:cNvCxnSpPr/>
          <p:nvPr/>
        </p:nvCxnSpPr>
        <p:spPr bwMode="auto">
          <a:xfrm flipH="1">
            <a:off x="9783471" y="6229962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4" name="Straight Connector 393"/>
          <p:cNvCxnSpPr/>
          <p:nvPr/>
        </p:nvCxnSpPr>
        <p:spPr bwMode="auto">
          <a:xfrm flipV="1">
            <a:off x="9618116" y="6067986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5" name="Straight Connector 394"/>
          <p:cNvCxnSpPr/>
          <p:nvPr/>
        </p:nvCxnSpPr>
        <p:spPr bwMode="auto">
          <a:xfrm>
            <a:off x="9783472" y="5738701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0" name="Straight Connector 399"/>
          <p:cNvCxnSpPr/>
          <p:nvPr/>
        </p:nvCxnSpPr>
        <p:spPr bwMode="auto">
          <a:xfrm flipH="1">
            <a:off x="6550758" y="6229962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1" name="Straight Connector 400"/>
          <p:cNvCxnSpPr/>
          <p:nvPr/>
        </p:nvCxnSpPr>
        <p:spPr bwMode="auto">
          <a:xfrm flipV="1">
            <a:off x="6385404" y="6067986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2" name="Straight Connector 401"/>
          <p:cNvCxnSpPr/>
          <p:nvPr/>
        </p:nvCxnSpPr>
        <p:spPr bwMode="auto">
          <a:xfrm>
            <a:off x="6550759" y="5738701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8" name="Straight Connector 407"/>
          <p:cNvCxnSpPr/>
          <p:nvPr/>
        </p:nvCxnSpPr>
        <p:spPr bwMode="auto">
          <a:xfrm>
            <a:off x="2330226" y="5656930"/>
            <a:ext cx="278757" cy="16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9" name="Straight Connector 408"/>
          <p:cNvCxnSpPr/>
          <p:nvPr/>
        </p:nvCxnSpPr>
        <p:spPr bwMode="auto">
          <a:xfrm flipV="1">
            <a:off x="881457" y="5817784"/>
            <a:ext cx="1572578" cy="255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0" name="Straight Connector 409"/>
          <p:cNvCxnSpPr/>
          <p:nvPr/>
        </p:nvCxnSpPr>
        <p:spPr bwMode="auto">
          <a:xfrm flipV="1">
            <a:off x="2330725" y="5461839"/>
            <a:ext cx="5060" cy="20240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1" name="Delay 410"/>
          <p:cNvSpPr/>
          <p:nvPr/>
        </p:nvSpPr>
        <p:spPr bwMode="auto">
          <a:xfrm>
            <a:off x="2450876" y="5585117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12" name="Straight Connector 411"/>
          <p:cNvCxnSpPr/>
          <p:nvPr/>
        </p:nvCxnSpPr>
        <p:spPr bwMode="auto">
          <a:xfrm>
            <a:off x="1144972" y="5549975"/>
            <a:ext cx="633072" cy="38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3" name="Straight Connector 412"/>
          <p:cNvCxnSpPr/>
          <p:nvPr/>
        </p:nvCxnSpPr>
        <p:spPr bwMode="auto">
          <a:xfrm flipV="1">
            <a:off x="1371770" y="5362548"/>
            <a:ext cx="403975" cy="84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4" name="Delay 413"/>
          <p:cNvSpPr/>
          <p:nvPr/>
        </p:nvSpPr>
        <p:spPr bwMode="auto">
          <a:xfrm>
            <a:off x="1771109" y="5190976"/>
            <a:ext cx="433493" cy="514062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5" name="Oval 414"/>
          <p:cNvSpPr/>
          <p:nvPr/>
        </p:nvSpPr>
        <p:spPr bwMode="auto">
          <a:xfrm>
            <a:off x="1273970" y="5294565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6" name="Oval 415"/>
          <p:cNvSpPr/>
          <p:nvPr/>
        </p:nvSpPr>
        <p:spPr bwMode="auto">
          <a:xfrm>
            <a:off x="1010361" y="5482410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7" name="Oval 416"/>
          <p:cNvSpPr/>
          <p:nvPr/>
        </p:nvSpPr>
        <p:spPr bwMode="auto">
          <a:xfrm>
            <a:off x="881457" y="5752771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18" name="Straight Connector 417"/>
          <p:cNvCxnSpPr/>
          <p:nvPr/>
        </p:nvCxnSpPr>
        <p:spPr bwMode="auto">
          <a:xfrm>
            <a:off x="2586547" y="7276090"/>
            <a:ext cx="7168404" cy="16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9" name="Straight Connector 418"/>
          <p:cNvCxnSpPr/>
          <p:nvPr/>
        </p:nvCxnSpPr>
        <p:spPr bwMode="auto">
          <a:xfrm>
            <a:off x="2038656" y="6996085"/>
            <a:ext cx="9382505" cy="319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>
            <a:off x="3601311" y="7881148"/>
            <a:ext cx="60166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/>
          <p:nvPr/>
        </p:nvCxnSpPr>
        <p:spPr bwMode="auto">
          <a:xfrm>
            <a:off x="3601311" y="7664889"/>
            <a:ext cx="60166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1" name="Straight Connector 430"/>
          <p:cNvCxnSpPr/>
          <p:nvPr/>
        </p:nvCxnSpPr>
        <p:spPr bwMode="auto">
          <a:xfrm>
            <a:off x="3795630" y="7632913"/>
            <a:ext cx="323750" cy="51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3" name="Straight Connector 432"/>
          <p:cNvCxnSpPr/>
          <p:nvPr/>
        </p:nvCxnSpPr>
        <p:spPr bwMode="auto">
          <a:xfrm flipV="1">
            <a:off x="4239711" y="7887310"/>
            <a:ext cx="255078" cy="76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4" name="Delay 433"/>
          <p:cNvSpPr/>
          <p:nvPr/>
        </p:nvSpPr>
        <p:spPr bwMode="auto">
          <a:xfrm>
            <a:off x="4119380" y="7601721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5" name="Delay 434"/>
          <p:cNvSpPr/>
          <p:nvPr/>
        </p:nvSpPr>
        <p:spPr bwMode="auto">
          <a:xfrm>
            <a:off x="4119380" y="7827945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36" name="Straight Connector 435"/>
          <p:cNvCxnSpPr/>
          <p:nvPr/>
        </p:nvCxnSpPr>
        <p:spPr bwMode="auto">
          <a:xfrm>
            <a:off x="3999049" y="7858499"/>
            <a:ext cx="120331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7" name="Straight Connector 436"/>
          <p:cNvCxnSpPr/>
          <p:nvPr/>
        </p:nvCxnSpPr>
        <p:spPr bwMode="auto">
          <a:xfrm>
            <a:off x="3999049" y="7687855"/>
            <a:ext cx="120331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8" name="Straight Connector 437"/>
          <p:cNvCxnSpPr/>
          <p:nvPr/>
        </p:nvCxnSpPr>
        <p:spPr bwMode="auto">
          <a:xfrm>
            <a:off x="3999049" y="7687856"/>
            <a:ext cx="0" cy="3412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9" name="Straight Connector 438"/>
          <p:cNvCxnSpPr/>
          <p:nvPr/>
        </p:nvCxnSpPr>
        <p:spPr bwMode="auto">
          <a:xfrm>
            <a:off x="3999049" y="7824372"/>
            <a:ext cx="0" cy="3412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0" name="Straight Connector 439"/>
          <p:cNvCxnSpPr/>
          <p:nvPr/>
        </p:nvCxnSpPr>
        <p:spPr bwMode="auto">
          <a:xfrm flipH="1" flipV="1">
            <a:off x="3999049" y="7721985"/>
            <a:ext cx="496366" cy="10238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1" name="Straight Connector 440"/>
          <p:cNvCxnSpPr/>
          <p:nvPr/>
        </p:nvCxnSpPr>
        <p:spPr bwMode="auto">
          <a:xfrm flipV="1">
            <a:off x="3999049" y="7725560"/>
            <a:ext cx="496366" cy="9881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2" name="Straight Connector 441"/>
          <p:cNvCxnSpPr/>
          <p:nvPr/>
        </p:nvCxnSpPr>
        <p:spPr bwMode="auto">
          <a:xfrm>
            <a:off x="4495414" y="7824371"/>
            <a:ext cx="0" cy="637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3" name="Straight Connector 442"/>
          <p:cNvCxnSpPr/>
          <p:nvPr/>
        </p:nvCxnSpPr>
        <p:spPr bwMode="auto">
          <a:xfrm>
            <a:off x="4495414" y="7661131"/>
            <a:ext cx="0" cy="637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4" name="Oval 443"/>
          <p:cNvSpPr/>
          <p:nvPr/>
        </p:nvSpPr>
        <p:spPr bwMode="auto">
          <a:xfrm>
            <a:off x="4485387" y="7653727"/>
            <a:ext cx="19631" cy="152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5" name="Oval 444"/>
          <p:cNvSpPr/>
          <p:nvPr/>
        </p:nvSpPr>
        <p:spPr bwMode="auto">
          <a:xfrm>
            <a:off x="4240338" y="7653727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6" name="Oval 445"/>
          <p:cNvSpPr/>
          <p:nvPr/>
        </p:nvSpPr>
        <p:spPr bwMode="auto">
          <a:xfrm>
            <a:off x="4240762" y="7881148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7" name="Delay 446"/>
          <p:cNvSpPr/>
          <p:nvPr/>
        </p:nvSpPr>
        <p:spPr bwMode="auto">
          <a:xfrm>
            <a:off x="3656259" y="7573880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8" name="Delay 447"/>
          <p:cNvSpPr/>
          <p:nvPr/>
        </p:nvSpPr>
        <p:spPr bwMode="auto">
          <a:xfrm>
            <a:off x="3656290" y="7854552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9" name="Oval 448"/>
          <p:cNvSpPr/>
          <p:nvPr/>
        </p:nvSpPr>
        <p:spPr bwMode="auto">
          <a:xfrm>
            <a:off x="3777218" y="7625886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50" name="Oval 449"/>
          <p:cNvSpPr/>
          <p:nvPr/>
        </p:nvSpPr>
        <p:spPr bwMode="auto">
          <a:xfrm>
            <a:off x="3777673" y="7907755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51" name="Straight Connector 450"/>
          <p:cNvCxnSpPr/>
          <p:nvPr/>
        </p:nvCxnSpPr>
        <p:spPr bwMode="auto">
          <a:xfrm>
            <a:off x="3796849" y="7914649"/>
            <a:ext cx="323750" cy="51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2" name="Straight Connector 451"/>
          <p:cNvCxnSpPr/>
          <p:nvPr/>
        </p:nvCxnSpPr>
        <p:spPr bwMode="auto">
          <a:xfrm flipV="1">
            <a:off x="3601312" y="7665748"/>
            <a:ext cx="567" cy="21529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3" name="Straight Connector 452"/>
          <p:cNvCxnSpPr/>
          <p:nvPr/>
        </p:nvCxnSpPr>
        <p:spPr bwMode="auto">
          <a:xfrm flipH="1">
            <a:off x="3112518" y="7766992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4" name="Oval 453"/>
          <p:cNvSpPr/>
          <p:nvPr/>
        </p:nvSpPr>
        <p:spPr bwMode="auto">
          <a:xfrm>
            <a:off x="3590840" y="7759356"/>
            <a:ext cx="19631" cy="152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55" name="Oval 454"/>
          <p:cNvSpPr/>
          <p:nvPr/>
        </p:nvSpPr>
        <p:spPr bwMode="auto">
          <a:xfrm>
            <a:off x="3635824" y="7939430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56" name="Straight Connector 455"/>
          <p:cNvCxnSpPr/>
          <p:nvPr/>
        </p:nvCxnSpPr>
        <p:spPr bwMode="auto">
          <a:xfrm flipV="1">
            <a:off x="3334895" y="7946422"/>
            <a:ext cx="300456" cy="64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7" name="Straight Connector 456"/>
          <p:cNvCxnSpPr/>
          <p:nvPr/>
        </p:nvCxnSpPr>
        <p:spPr bwMode="auto">
          <a:xfrm flipV="1">
            <a:off x="2947163" y="7605016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8" name="Straight Connector 457"/>
          <p:cNvCxnSpPr/>
          <p:nvPr/>
        </p:nvCxnSpPr>
        <p:spPr bwMode="auto">
          <a:xfrm flipH="1" flipV="1">
            <a:off x="3335894" y="7606077"/>
            <a:ext cx="633" cy="3414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>
            <a:off x="3112519" y="7275731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0" name="Straight Connector 459"/>
          <p:cNvCxnSpPr/>
          <p:nvPr/>
        </p:nvCxnSpPr>
        <p:spPr bwMode="auto">
          <a:xfrm flipH="1">
            <a:off x="9754951" y="7766990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1" name="Straight Connector 460"/>
          <p:cNvCxnSpPr/>
          <p:nvPr/>
        </p:nvCxnSpPr>
        <p:spPr bwMode="auto">
          <a:xfrm flipV="1">
            <a:off x="9589596" y="7605014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2" name="Straight Connector 461"/>
          <p:cNvCxnSpPr/>
          <p:nvPr/>
        </p:nvCxnSpPr>
        <p:spPr bwMode="auto">
          <a:xfrm>
            <a:off x="9754952" y="7275730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7" name="Straight Connector 466"/>
          <p:cNvCxnSpPr/>
          <p:nvPr/>
        </p:nvCxnSpPr>
        <p:spPr bwMode="auto">
          <a:xfrm flipH="1">
            <a:off x="6522238" y="7766990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8" name="Straight Connector 467"/>
          <p:cNvCxnSpPr/>
          <p:nvPr/>
        </p:nvCxnSpPr>
        <p:spPr bwMode="auto">
          <a:xfrm flipV="1">
            <a:off x="6356884" y="7605014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9" name="Straight Connector 468"/>
          <p:cNvCxnSpPr/>
          <p:nvPr/>
        </p:nvCxnSpPr>
        <p:spPr bwMode="auto">
          <a:xfrm>
            <a:off x="6522239" y="7275730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Rectangle 105"/>
          <p:cNvSpPr/>
          <p:nvPr/>
        </p:nvSpPr>
        <p:spPr bwMode="auto">
          <a:xfrm>
            <a:off x="3274005" y="3034456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629831" y="3442759"/>
            <a:ext cx="60166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629831" y="3226500"/>
            <a:ext cx="60166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824150" y="3194524"/>
            <a:ext cx="323750" cy="51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4268231" y="3448922"/>
            <a:ext cx="255078" cy="76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Delay 10"/>
          <p:cNvSpPr/>
          <p:nvPr/>
        </p:nvSpPr>
        <p:spPr bwMode="auto">
          <a:xfrm>
            <a:off x="4147900" y="3163332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" name="Delay 11"/>
          <p:cNvSpPr/>
          <p:nvPr/>
        </p:nvSpPr>
        <p:spPr bwMode="auto">
          <a:xfrm>
            <a:off x="4147900" y="3389557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4027569" y="3420110"/>
            <a:ext cx="120331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027569" y="3249466"/>
            <a:ext cx="120331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027568" y="3249467"/>
            <a:ext cx="0" cy="3412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027568" y="3385983"/>
            <a:ext cx="0" cy="3412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 flipV="1">
            <a:off x="4027569" y="3283596"/>
            <a:ext cx="496366" cy="10238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4027569" y="3287171"/>
            <a:ext cx="496366" cy="9881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523934" y="3385983"/>
            <a:ext cx="0" cy="637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523934" y="3222743"/>
            <a:ext cx="0" cy="637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513906" y="3215339"/>
            <a:ext cx="19631" cy="152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268858" y="3215339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269281" y="3442759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" name="Delay 23"/>
          <p:cNvSpPr/>
          <p:nvPr/>
        </p:nvSpPr>
        <p:spPr bwMode="auto">
          <a:xfrm>
            <a:off x="3684779" y="3135491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5" name="Delay 24"/>
          <p:cNvSpPr/>
          <p:nvPr/>
        </p:nvSpPr>
        <p:spPr bwMode="auto">
          <a:xfrm>
            <a:off x="3684812" y="3416164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805738" y="3187497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806193" y="3469366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3825369" y="3476261"/>
            <a:ext cx="323750" cy="51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3629832" y="3227359"/>
            <a:ext cx="567" cy="21529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31" idx="2"/>
          </p:cNvCxnSpPr>
          <p:nvPr/>
        </p:nvCxnSpPr>
        <p:spPr bwMode="auto">
          <a:xfrm flipH="1">
            <a:off x="3141037" y="3328603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3619360" y="3320967"/>
            <a:ext cx="19631" cy="152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664343" y="3501042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 flipV="1">
            <a:off x="3363415" y="3508033"/>
            <a:ext cx="300456" cy="64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2975683" y="3166627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 flipV="1">
            <a:off x="3364414" y="3167689"/>
            <a:ext cx="633" cy="3414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>
            <a:off x="3141038" y="2837342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5" name="Straight Connector 474"/>
          <p:cNvCxnSpPr/>
          <p:nvPr/>
        </p:nvCxnSpPr>
        <p:spPr bwMode="auto">
          <a:xfrm>
            <a:off x="2301707" y="7193959"/>
            <a:ext cx="278757" cy="16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6" name="Straight Connector 475"/>
          <p:cNvCxnSpPr/>
          <p:nvPr/>
        </p:nvCxnSpPr>
        <p:spPr bwMode="auto">
          <a:xfrm flipV="1">
            <a:off x="852937" y="7354812"/>
            <a:ext cx="1572578" cy="255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7" name="Straight Connector 476"/>
          <p:cNvCxnSpPr/>
          <p:nvPr/>
        </p:nvCxnSpPr>
        <p:spPr bwMode="auto">
          <a:xfrm flipV="1">
            <a:off x="2302205" y="6998867"/>
            <a:ext cx="5060" cy="20240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8" name="Delay 477"/>
          <p:cNvSpPr/>
          <p:nvPr/>
        </p:nvSpPr>
        <p:spPr bwMode="auto">
          <a:xfrm>
            <a:off x="2422356" y="7122146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79" name="Straight Connector 478"/>
          <p:cNvCxnSpPr/>
          <p:nvPr/>
        </p:nvCxnSpPr>
        <p:spPr bwMode="auto">
          <a:xfrm>
            <a:off x="1116452" y="7087004"/>
            <a:ext cx="633072" cy="38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0" name="Straight Connector 479"/>
          <p:cNvCxnSpPr/>
          <p:nvPr/>
        </p:nvCxnSpPr>
        <p:spPr bwMode="auto">
          <a:xfrm flipV="1">
            <a:off x="1343250" y="6899576"/>
            <a:ext cx="403975" cy="84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1" name="Delay 480"/>
          <p:cNvSpPr/>
          <p:nvPr/>
        </p:nvSpPr>
        <p:spPr bwMode="auto">
          <a:xfrm>
            <a:off x="1742589" y="6728004"/>
            <a:ext cx="433493" cy="514062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2" name="Oval 481"/>
          <p:cNvSpPr/>
          <p:nvPr/>
        </p:nvSpPr>
        <p:spPr bwMode="auto">
          <a:xfrm>
            <a:off x="1245450" y="6831594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3" name="Oval 482"/>
          <p:cNvSpPr/>
          <p:nvPr/>
        </p:nvSpPr>
        <p:spPr bwMode="auto">
          <a:xfrm>
            <a:off x="981841" y="7019438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4" name="Oval 483"/>
          <p:cNvSpPr/>
          <p:nvPr/>
        </p:nvSpPr>
        <p:spPr bwMode="auto">
          <a:xfrm>
            <a:off x="852937" y="7289800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7" name="TextBox 486"/>
          <p:cNvSpPr txBox="1"/>
          <p:nvPr/>
        </p:nvSpPr>
        <p:spPr>
          <a:xfrm>
            <a:off x="5264241" y="8675216"/>
            <a:ext cx="88574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D[2]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8691020" y="8669867"/>
            <a:ext cx="88574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D[1]</a:t>
            </a:r>
          </a:p>
        </p:txBody>
      </p:sp>
      <p:sp>
        <p:nvSpPr>
          <p:cNvPr id="489" name="TextBox 488"/>
          <p:cNvSpPr txBox="1"/>
          <p:nvPr/>
        </p:nvSpPr>
        <p:spPr>
          <a:xfrm>
            <a:off x="11923543" y="8669867"/>
            <a:ext cx="88574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D[0]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72496" y="1294733"/>
            <a:ext cx="1653162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 err="1">
                <a:latin typeface="+mn-lt"/>
              </a:rPr>
              <a:t>Addr</a:t>
            </a:r>
            <a:r>
              <a:rPr lang="en-US" sz="2800" dirty="0">
                <a:latin typeface="+mn-lt"/>
              </a:rPr>
              <a:t>[1:0]</a:t>
            </a:r>
          </a:p>
        </p:txBody>
      </p:sp>
      <p:cxnSp>
        <p:nvCxnSpPr>
          <p:cNvPr id="510" name="Straight Connector 509"/>
          <p:cNvCxnSpPr/>
          <p:nvPr/>
        </p:nvCxnSpPr>
        <p:spPr bwMode="auto">
          <a:xfrm flipV="1">
            <a:off x="3308617" y="7669668"/>
            <a:ext cx="1904252" cy="234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1" name="Straight Connector 510"/>
          <p:cNvCxnSpPr/>
          <p:nvPr/>
        </p:nvCxnSpPr>
        <p:spPr bwMode="auto">
          <a:xfrm>
            <a:off x="4764076" y="7551192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" name="Delay 511"/>
          <p:cNvSpPr/>
          <p:nvPr/>
        </p:nvSpPr>
        <p:spPr bwMode="auto">
          <a:xfrm>
            <a:off x="4938715" y="7471321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13" name="Straight Connector 512"/>
          <p:cNvCxnSpPr/>
          <p:nvPr/>
        </p:nvCxnSpPr>
        <p:spPr bwMode="auto">
          <a:xfrm>
            <a:off x="4769365" y="6998038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4" name="Straight Connector 513"/>
          <p:cNvCxnSpPr/>
          <p:nvPr/>
        </p:nvCxnSpPr>
        <p:spPr bwMode="auto">
          <a:xfrm>
            <a:off x="6705061" y="7656874"/>
            <a:ext cx="1930679" cy="45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5" name="Straight Connector 514"/>
          <p:cNvCxnSpPr/>
          <p:nvPr/>
        </p:nvCxnSpPr>
        <p:spPr bwMode="auto">
          <a:xfrm>
            <a:off x="8186947" y="7542948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6" name="Delay 515"/>
          <p:cNvSpPr/>
          <p:nvPr/>
        </p:nvSpPr>
        <p:spPr bwMode="auto">
          <a:xfrm>
            <a:off x="8361586" y="7463076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17" name="Straight Connector 516"/>
          <p:cNvCxnSpPr/>
          <p:nvPr/>
        </p:nvCxnSpPr>
        <p:spPr bwMode="auto">
          <a:xfrm>
            <a:off x="8192235" y="6989794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8" name="Straight Connector 517"/>
          <p:cNvCxnSpPr/>
          <p:nvPr/>
        </p:nvCxnSpPr>
        <p:spPr bwMode="auto">
          <a:xfrm>
            <a:off x="10031585" y="7661421"/>
            <a:ext cx="1828514" cy="477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9" name="Straight Connector 518"/>
          <p:cNvCxnSpPr/>
          <p:nvPr/>
        </p:nvCxnSpPr>
        <p:spPr bwMode="auto">
          <a:xfrm>
            <a:off x="11411307" y="7547723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0" name="Delay 519"/>
          <p:cNvSpPr/>
          <p:nvPr/>
        </p:nvSpPr>
        <p:spPr bwMode="auto">
          <a:xfrm>
            <a:off x="11585945" y="7467852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21" name="Straight Connector 520"/>
          <p:cNvCxnSpPr/>
          <p:nvPr/>
        </p:nvCxnSpPr>
        <p:spPr bwMode="auto">
          <a:xfrm>
            <a:off x="11416595" y="6994569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9" name="Straight Connector 528"/>
          <p:cNvCxnSpPr/>
          <p:nvPr/>
        </p:nvCxnSpPr>
        <p:spPr bwMode="auto">
          <a:xfrm flipV="1">
            <a:off x="3352397" y="6141530"/>
            <a:ext cx="1904252" cy="234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0" name="Straight Connector 529"/>
          <p:cNvCxnSpPr/>
          <p:nvPr/>
        </p:nvCxnSpPr>
        <p:spPr bwMode="auto">
          <a:xfrm>
            <a:off x="4807856" y="6023054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1" name="Delay 530"/>
          <p:cNvSpPr/>
          <p:nvPr/>
        </p:nvSpPr>
        <p:spPr bwMode="auto">
          <a:xfrm>
            <a:off x="4982495" y="5943183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32" name="Straight Connector 531"/>
          <p:cNvCxnSpPr/>
          <p:nvPr/>
        </p:nvCxnSpPr>
        <p:spPr bwMode="auto">
          <a:xfrm>
            <a:off x="4813145" y="5469900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3" name="Straight Connector 532"/>
          <p:cNvCxnSpPr/>
          <p:nvPr/>
        </p:nvCxnSpPr>
        <p:spPr bwMode="auto">
          <a:xfrm>
            <a:off x="6748841" y="6128736"/>
            <a:ext cx="1930679" cy="45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4" name="Straight Connector 533"/>
          <p:cNvCxnSpPr/>
          <p:nvPr/>
        </p:nvCxnSpPr>
        <p:spPr bwMode="auto">
          <a:xfrm>
            <a:off x="8230727" y="6014810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5" name="Delay 534"/>
          <p:cNvSpPr/>
          <p:nvPr/>
        </p:nvSpPr>
        <p:spPr bwMode="auto">
          <a:xfrm>
            <a:off x="8405366" y="5934938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36" name="Straight Connector 535"/>
          <p:cNvCxnSpPr/>
          <p:nvPr/>
        </p:nvCxnSpPr>
        <p:spPr bwMode="auto">
          <a:xfrm>
            <a:off x="8236016" y="5461656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7" name="Straight Connector 536"/>
          <p:cNvCxnSpPr/>
          <p:nvPr/>
        </p:nvCxnSpPr>
        <p:spPr bwMode="auto">
          <a:xfrm>
            <a:off x="10075365" y="6133283"/>
            <a:ext cx="1828514" cy="477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8" name="Straight Connector 537"/>
          <p:cNvCxnSpPr/>
          <p:nvPr/>
        </p:nvCxnSpPr>
        <p:spPr bwMode="auto">
          <a:xfrm>
            <a:off x="11455087" y="6019585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9" name="Delay 538"/>
          <p:cNvSpPr/>
          <p:nvPr/>
        </p:nvSpPr>
        <p:spPr bwMode="auto">
          <a:xfrm>
            <a:off x="11629726" y="5939714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40" name="Straight Connector 539"/>
          <p:cNvCxnSpPr/>
          <p:nvPr/>
        </p:nvCxnSpPr>
        <p:spPr bwMode="auto">
          <a:xfrm>
            <a:off x="11460375" y="5466431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1" name="Straight Connector 540"/>
          <p:cNvCxnSpPr/>
          <p:nvPr/>
        </p:nvCxnSpPr>
        <p:spPr bwMode="auto">
          <a:xfrm flipV="1">
            <a:off x="3365657" y="4624157"/>
            <a:ext cx="1904252" cy="234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2" name="Straight Connector 541"/>
          <p:cNvCxnSpPr/>
          <p:nvPr/>
        </p:nvCxnSpPr>
        <p:spPr bwMode="auto">
          <a:xfrm>
            <a:off x="4821116" y="4505681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3" name="Delay 542"/>
          <p:cNvSpPr/>
          <p:nvPr/>
        </p:nvSpPr>
        <p:spPr bwMode="auto">
          <a:xfrm>
            <a:off x="4995754" y="4425810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44" name="Straight Connector 543"/>
          <p:cNvCxnSpPr/>
          <p:nvPr/>
        </p:nvCxnSpPr>
        <p:spPr bwMode="auto">
          <a:xfrm>
            <a:off x="4826404" y="3952527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5" name="Straight Connector 544"/>
          <p:cNvCxnSpPr/>
          <p:nvPr/>
        </p:nvCxnSpPr>
        <p:spPr bwMode="auto">
          <a:xfrm>
            <a:off x="6762100" y="4611363"/>
            <a:ext cx="1930679" cy="45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6" name="Straight Connector 545"/>
          <p:cNvCxnSpPr/>
          <p:nvPr/>
        </p:nvCxnSpPr>
        <p:spPr bwMode="auto">
          <a:xfrm>
            <a:off x="8243986" y="4497436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7" name="Delay 546"/>
          <p:cNvSpPr/>
          <p:nvPr/>
        </p:nvSpPr>
        <p:spPr bwMode="auto">
          <a:xfrm>
            <a:off x="8418625" y="4417565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48" name="Straight Connector 547"/>
          <p:cNvCxnSpPr/>
          <p:nvPr/>
        </p:nvCxnSpPr>
        <p:spPr bwMode="auto">
          <a:xfrm>
            <a:off x="8249275" y="3944282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9" name="Straight Connector 548"/>
          <p:cNvCxnSpPr/>
          <p:nvPr/>
        </p:nvCxnSpPr>
        <p:spPr bwMode="auto">
          <a:xfrm>
            <a:off x="10088624" y="4615910"/>
            <a:ext cx="1828514" cy="477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0" name="Straight Connector 549"/>
          <p:cNvCxnSpPr/>
          <p:nvPr/>
        </p:nvCxnSpPr>
        <p:spPr bwMode="auto">
          <a:xfrm>
            <a:off x="11468346" y="4502212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1" name="Delay 550"/>
          <p:cNvSpPr/>
          <p:nvPr/>
        </p:nvSpPr>
        <p:spPr bwMode="auto">
          <a:xfrm>
            <a:off x="11642985" y="4422341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52" name="Straight Connector 551"/>
          <p:cNvCxnSpPr/>
          <p:nvPr/>
        </p:nvCxnSpPr>
        <p:spPr bwMode="auto">
          <a:xfrm>
            <a:off x="11473635" y="3949058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3" name="Straight Connector 552"/>
          <p:cNvCxnSpPr>
            <a:stCxn id="11" idx="3"/>
          </p:cNvCxnSpPr>
          <p:nvPr/>
        </p:nvCxnSpPr>
        <p:spPr bwMode="auto">
          <a:xfrm>
            <a:off x="4268231" y="3223464"/>
            <a:ext cx="1014795" cy="59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4" name="Straight Connector 553"/>
          <p:cNvCxnSpPr/>
          <p:nvPr/>
        </p:nvCxnSpPr>
        <p:spPr bwMode="auto">
          <a:xfrm>
            <a:off x="4834234" y="3110965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5" name="Delay 554"/>
          <p:cNvSpPr/>
          <p:nvPr/>
        </p:nvSpPr>
        <p:spPr bwMode="auto">
          <a:xfrm>
            <a:off x="5008873" y="3031093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56" name="Straight Connector 555"/>
          <p:cNvCxnSpPr/>
          <p:nvPr/>
        </p:nvCxnSpPr>
        <p:spPr bwMode="auto">
          <a:xfrm>
            <a:off x="4839523" y="2557811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7" name="Straight Connector 556"/>
          <p:cNvCxnSpPr/>
          <p:nvPr/>
        </p:nvCxnSpPr>
        <p:spPr bwMode="auto">
          <a:xfrm>
            <a:off x="6775219" y="3216646"/>
            <a:ext cx="1930679" cy="45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8" name="Straight Connector 557"/>
          <p:cNvCxnSpPr/>
          <p:nvPr/>
        </p:nvCxnSpPr>
        <p:spPr bwMode="auto">
          <a:xfrm>
            <a:off x="8257105" y="3102720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9" name="Delay 558"/>
          <p:cNvSpPr/>
          <p:nvPr/>
        </p:nvSpPr>
        <p:spPr bwMode="auto">
          <a:xfrm>
            <a:off x="8431744" y="3022849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60" name="Straight Connector 559"/>
          <p:cNvCxnSpPr/>
          <p:nvPr/>
        </p:nvCxnSpPr>
        <p:spPr bwMode="auto">
          <a:xfrm>
            <a:off x="8262393" y="2549566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1" name="Straight Connector 560"/>
          <p:cNvCxnSpPr/>
          <p:nvPr/>
        </p:nvCxnSpPr>
        <p:spPr bwMode="auto">
          <a:xfrm>
            <a:off x="10101743" y="3221194"/>
            <a:ext cx="1828514" cy="477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2" name="Straight Connector 561"/>
          <p:cNvCxnSpPr/>
          <p:nvPr/>
        </p:nvCxnSpPr>
        <p:spPr bwMode="auto">
          <a:xfrm>
            <a:off x="11481465" y="3107496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3" name="Delay 562"/>
          <p:cNvSpPr/>
          <p:nvPr/>
        </p:nvSpPr>
        <p:spPr bwMode="auto">
          <a:xfrm>
            <a:off x="11656104" y="3027625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64" name="Straight Connector 563"/>
          <p:cNvCxnSpPr/>
          <p:nvPr/>
        </p:nvCxnSpPr>
        <p:spPr bwMode="auto">
          <a:xfrm>
            <a:off x="11486753" y="2554342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7" name="Group 286"/>
          <p:cNvGrpSpPr/>
          <p:nvPr/>
        </p:nvGrpSpPr>
        <p:grpSpPr>
          <a:xfrm>
            <a:off x="2975683" y="4236592"/>
            <a:ext cx="1722357" cy="785408"/>
            <a:chOff x="1485900" y="2549912"/>
            <a:chExt cx="1446187" cy="821455"/>
          </a:xfrm>
        </p:grpSpPr>
        <p:grpSp>
          <p:nvGrpSpPr>
            <p:cNvPr id="292" name="Group 291"/>
            <p:cNvGrpSpPr/>
            <p:nvPr/>
          </p:nvGrpSpPr>
          <p:grpSpPr>
            <a:xfrm>
              <a:off x="1485900" y="2549912"/>
              <a:ext cx="1308062" cy="731170"/>
              <a:chOff x="1485900" y="2549912"/>
              <a:chExt cx="1435811" cy="1076362"/>
            </a:xfrm>
          </p:grpSpPr>
          <p:grpSp>
            <p:nvGrpSpPr>
              <p:cNvPr id="293" name="Group 292"/>
              <p:cNvGrpSpPr/>
              <p:nvPr/>
            </p:nvGrpSpPr>
            <p:grpSpPr>
              <a:xfrm>
                <a:off x="1485900" y="3008963"/>
                <a:ext cx="1435811" cy="617311"/>
                <a:chOff x="-418333" y="2438400"/>
                <a:chExt cx="7892141" cy="2685534"/>
              </a:xfrm>
            </p:grpSpPr>
            <p:cxnSp>
              <p:nvCxnSpPr>
                <p:cNvPr id="295" name="Straight Connector 294"/>
                <p:cNvCxnSpPr/>
                <p:nvPr/>
              </p:nvCxnSpPr>
              <p:spPr bwMode="auto">
                <a:xfrm>
                  <a:off x="2895600" y="4496535"/>
                  <a:ext cx="304800" cy="0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6" name="Straight Connector 295"/>
                <p:cNvCxnSpPr/>
                <p:nvPr/>
              </p:nvCxnSpPr>
              <p:spPr bwMode="auto">
                <a:xfrm>
                  <a:off x="2895600" y="3048000"/>
                  <a:ext cx="304800" cy="0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7" name="Straight Connector 296"/>
                <p:cNvCxnSpPr/>
                <p:nvPr/>
              </p:nvCxnSpPr>
              <p:spPr bwMode="auto">
                <a:xfrm>
                  <a:off x="3880022" y="2833816"/>
                  <a:ext cx="1640132" cy="3469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9" name="Straight Connector 298"/>
                <p:cNvCxnSpPr/>
                <p:nvPr/>
              </p:nvCxnSpPr>
              <p:spPr bwMode="auto">
                <a:xfrm flipV="1">
                  <a:off x="6129755" y="4537806"/>
                  <a:ext cx="1292238" cy="5146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00" name="Delay 299"/>
                <p:cNvSpPr/>
                <p:nvPr/>
              </p:nvSpPr>
              <p:spPr bwMode="auto">
                <a:xfrm>
                  <a:off x="5520152" y="2624887"/>
                  <a:ext cx="609600" cy="805543"/>
                </a:xfrm>
                <a:prstGeom prst="flowChartDelay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01" name="Delay 300"/>
                <p:cNvSpPr/>
                <p:nvPr/>
              </p:nvSpPr>
              <p:spPr bwMode="auto">
                <a:xfrm>
                  <a:off x="5520154" y="4140178"/>
                  <a:ext cx="609600" cy="805543"/>
                </a:xfrm>
                <a:prstGeom prst="flowChartDelay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cxnSp>
              <p:nvCxnSpPr>
                <p:cNvPr id="302" name="Straight Connector 301"/>
                <p:cNvCxnSpPr/>
                <p:nvPr/>
              </p:nvCxnSpPr>
              <p:spPr bwMode="auto">
                <a:xfrm>
                  <a:off x="4910554" y="4344831"/>
                  <a:ext cx="609600" cy="0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3" name="Straight Connector 302"/>
                <p:cNvCxnSpPr/>
                <p:nvPr/>
              </p:nvCxnSpPr>
              <p:spPr bwMode="auto">
                <a:xfrm>
                  <a:off x="4910554" y="3201831"/>
                  <a:ext cx="609600" cy="0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4" name="Straight Connector 303"/>
                <p:cNvCxnSpPr/>
                <p:nvPr/>
              </p:nvCxnSpPr>
              <p:spPr bwMode="auto">
                <a:xfrm>
                  <a:off x="4910554" y="3201831"/>
                  <a:ext cx="0" cy="228599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5" name="Straight Connector 304"/>
                <p:cNvCxnSpPr/>
                <p:nvPr/>
              </p:nvCxnSpPr>
              <p:spPr bwMode="auto">
                <a:xfrm>
                  <a:off x="4910554" y="4116232"/>
                  <a:ext cx="0" cy="228599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6" name="Straight Connector 305"/>
                <p:cNvCxnSpPr/>
                <p:nvPr/>
              </p:nvCxnSpPr>
              <p:spPr bwMode="auto">
                <a:xfrm flipH="1" flipV="1">
                  <a:off x="4910554" y="3430430"/>
                  <a:ext cx="2514600" cy="685802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7" name="Straight Connector 306"/>
                <p:cNvCxnSpPr/>
                <p:nvPr/>
              </p:nvCxnSpPr>
              <p:spPr bwMode="auto">
                <a:xfrm flipV="1">
                  <a:off x="4910554" y="3454376"/>
                  <a:ext cx="2514600" cy="661855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8" name="Straight Connector 307"/>
                <p:cNvCxnSpPr/>
                <p:nvPr/>
              </p:nvCxnSpPr>
              <p:spPr bwMode="auto">
                <a:xfrm>
                  <a:off x="7425154" y="4116231"/>
                  <a:ext cx="0" cy="426718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9" name="Straight Connector 308"/>
                <p:cNvCxnSpPr/>
                <p:nvPr/>
              </p:nvCxnSpPr>
              <p:spPr bwMode="auto">
                <a:xfrm>
                  <a:off x="7425154" y="3022832"/>
                  <a:ext cx="0" cy="426718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10" name="Oval 309"/>
                <p:cNvSpPr/>
                <p:nvPr/>
              </p:nvSpPr>
              <p:spPr bwMode="auto">
                <a:xfrm>
                  <a:off x="7374354" y="2973231"/>
                  <a:ext cx="99454" cy="10229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1" name="Oval 310"/>
                <p:cNvSpPr/>
                <p:nvPr/>
              </p:nvSpPr>
              <p:spPr bwMode="auto">
                <a:xfrm>
                  <a:off x="6132929" y="2973231"/>
                  <a:ext cx="99454" cy="10229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2" name="Oval 311"/>
                <p:cNvSpPr/>
                <p:nvPr/>
              </p:nvSpPr>
              <p:spPr bwMode="auto">
                <a:xfrm>
                  <a:off x="6135075" y="4496535"/>
                  <a:ext cx="99454" cy="10229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3" name="Delay 312"/>
                <p:cNvSpPr/>
                <p:nvPr/>
              </p:nvSpPr>
              <p:spPr bwMode="auto">
                <a:xfrm>
                  <a:off x="3173968" y="2438400"/>
                  <a:ext cx="609600" cy="805543"/>
                </a:xfrm>
                <a:prstGeom prst="flowChartDelay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4" name="Delay 313"/>
                <p:cNvSpPr/>
                <p:nvPr/>
              </p:nvSpPr>
              <p:spPr bwMode="auto">
                <a:xfrm>
                  <a:off x="3174130" y="4318391"/>
                  <a:ext cx="609600" cy="805543"/>
                </a:xfrm>
                <a:prstGeom prst="flowChartDelay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5" name="Oval 314"/>
                <p:cNvSpPr/>
                <p:nvPr/>
              </p:nvSpPr>
              <p:spPr bwMode="auto">
                <a:xfrm>
                  <a:off x="3786746" y="2786744"/>
                  <a:ext cx="99454" cy="10229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6" name="Oval 315"/>
                <p:cNvSpPr/>
                <p:nvPr/>
              </p:nvSpPr>
              <p:spPr bwMode="auto">
                <a:xfrm>
                  <a:off x="3789051" y="4674748"/>
                  <a:ext cx="99454" cy="10229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cxnSp>
              <p:nvCxnSpPr>
                <p:cNvPr id="317" name="Straight Connector 316"/>
                <p:cNvCxnSpPr/>
                <p:nvPr/>
              </p:nvCxnSpPr>
              <p:spPr bwMode="auto">
                <a:xfrm>
                  <a:off x="3886200" y="4720931"/>
                  <a:ext cx="1640132" cy="3469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8" name="Straight Connector 317"/>
                <p:cNvCxnSpPr/>
                <p:nvPr/>
              </p:nvCxnSpPr>
              <p:spPr bwMode="auto">
                <a:xfrm flipV="1">
                  <a:off x="2895600" y="3053751"/>
                  <a:ext cx="2875" cy="1442050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9" name="Straight Connector 318"/>
                <p:cNvCxnSpPr>
                  <a:stCxn id="313" idx="2"/>
                </p:cNvCxnSpPr>
                <p:nvPr/>
              </p:nvCxnSpPr>
              <p:spPr bwMode="auto">
                <a:xfrm flipH="1">
                  <a:off x="419356" y="3731897"/>
                  <a:ext cx="2423196" cy="0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0" name="Oval 319"/>
                <p:cNvSpPr/>
                <p:nvPr/>
              </p:nvSpPr>
              <p:spPr bwMode="auto">
                <a:xfrm>
                  <a:off x="2842550" y="3680750"/>
                  <a:ext cx="99454" cy="10229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21" name="Oval 320"/>
                <p:cNvSpPr/>
                <p:nvPr/>
              </p:nvSpPr>
              <p:spPr bwMode="auto">
                <a:xfrm>
                  <a:off x="3070440" y="4886924"/>
                  <a:ext cx="99454" cy="10229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cxnSp>
              <p:nvCxnSpPr>
                <p:cNvPr id="322" name="Straight Connector 321"/>
                <p:cNvCxnSpPr/>
                <p:nvPr/>
              </p:nvCxnSpPr>
              <p:spPr bwMode="auto">
                <a:xfrm flipV="1">
                  <a:off x="1545931" y="4933750"/>
                  <a:ext cx="1522119" cy="4322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3" name="Straight Connector 322"/>
                <p:cNvCxnSpPr/>
                <p:nvPr/>
              </p:nvCxnSpPr>
              <p:spPr bwMode="auto">
                <a:xfrm flipV="1">
                  <a:off x="-418333" y="2646948"/>
                  <a:ext cx="3609108" cy="1366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4" name="Straight Connector 323"/>
                <p:cNvCxnSpPr/>
                <p:nvPr/>
              </p:nvCxnSpPr>
              <p:spPr bwMode="auto">
                <a:xfrm flipH="1" flipV="1">
                  <a:off x="1550984" y="2654061"/>
                  <a:ext cx="3208" cy="2286802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94" name="Straight Connector 293"/>
              <p:cNvCxnSpPr/>
              <p:nvPr/>
            </p:nvCxnSpPr>
            <p:spPr bwMode="auto">
              <a:xfrm>
                <a:off x="1638300" y="2549912"/>
                <a:ext cx="4233" cy="757732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1" name="Rectangle 290"/>
            <p:cNvSpPr/>
            <p:nvPr/>
          </p:nvSpPr>
          <p:spPr bwMode="auto">
            <a:xfrm>
              <a:off x="1736388" y="2756071"/>
              <a:ext cx="1195699" cy="615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339" name="Rectangle 338"/>
          <p:cNvSpPr/>
          <p:nvPr/>
        </p:nvSpPr>
        <p:spPr bwMode="auto">
          <a:xfrm>
            <a:off x="9916439" y="4433705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0" name="Rectangle 339"/>
          <p:cNvSpPr/>
          <p:nvPr/>
        </p:nvSpPr>
        <p:spPr bwMode="auto">
          <a:xfrm>
            <a:off x="6683726" y="4433705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59" name="Rectangle 358"/>
          <p:cNvSpPr/>
          <p:nvPr/>
        </p:nvSpPr>
        <p:spPr bwMode="auto">
          <a:xfrm>
            <a:off x="3274005" y="5935816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6" name="Rectangle 405"/>
          <p:cNvSpPr/>
          <p:nvPr/>
        </p:nvSpPr>
        <p:spPr bwMode="auto">
          <a:xfrm>
            <a:off x="9916439" y="5935814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7" name="Rectangle 406"/>
          <p:cNvSpPr/>
          <p:nvPr/>
        </p:nvSpPr>
        <p:spPr bwMode="auto">
          <a:xfrm>
            <a:off x="6683726" y="5935814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26" name="Rectangle 425"/>
          <p:cNvSpPr/>
          <p:nvPr/>
        </p:nvSpPr>
        <p:spPr bwMode="auto">
          <a:xfrm>
            <a:off x="3245486" y="7472844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73" name="Rectangle 472"/>
          <p:cNvSpPr/>
          <p:nvPr/>
        </p:nvSpPr>
        <p:spPr bwMode="auto">
          <a:xfrm>
            <a:off x="9887919" y="7472843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74" name="Rectangle 473"/>
          <p:cNvSpPr/>
          <p:nvPr/>
        </p:nvSpPr>
        <p:spPr bwMode="auto">
          <a:xfrm>
            <a:off x="6655206" y="7472843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9916439" y="3034454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6683726" y="3034454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70" name="Straight Connector 569"/>
          <p:cNvCxnSpPr>
            <a:stCxn id="555" idx="3"/>
          </p:cNvCxnSpPr>
          <p:nvPr/>
        </p:nvCxnSpPr>
        <p:spPr bwMode="auto">
          <a:xfrm flipV="1">
            <a:off x="5328569" y="3184676"/>
            <a:ext cx="460078" cy="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5" name="Straight Connector 574"/>
          <p:cNvCxnSpPr>
            <a:stCxn id="543" idx="3"/>
          </p:cNvCxnSpPr>
          <p:nvPr/>
        </p:nvCxnSpPr>
        <p:spPr bwMode="auto">
          <a:xfrm flipV="1">
            <a:off x="5315451" y="4573212"/>
            <a:ext cx="414215" cy="618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8" name="Straight Connector 577"/>
          <p:cNvCxnSpPr/>
          <p:nvPr/>
        </p:nvCxnSpPr>
        <p:spPr bwMode="auto">
          <a:xfrm flipV="1">
            <a:off x="5776075" y="3173577"/>
            <a:ext cx="0" cy="500145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1" name="Straight Connector 580"/>
          <p:cNvCxnSpPr/>
          <p:nvPr/>
        </p:nvCxnSpPr>
        <p:spPr bwMode="auto">
          <a:xfrm flipH="1" flipV="1">
            <a:off x="5722491" y="4562583"/>
            <a:ext cx="1509" cy="361244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8" name="Straight Connector 587"/>
          <p:cNvCxnSpPr>
            <a:stCxn id="531" idx="3"/>
          </p:cNvCxnSpPr>
          <p:nvPr/>
        </p:nvCxnSpPr>
        <p:spPr bwMode="auto">
          <a:xfrm flipV="1">
            <a:off x="5302191" y="6093537"/>
            <a:ext cx="359979" cy="32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1" name="Straight Connector 590"/>
          <p:cNvCxnSpPr/>
          <p:nvPr/>
        </p:nvCxnSpPr>
        <p:spPr bwMode="auto">
          <a:xfrm flipH="1" flipV="1">
            <a:off x="5661654" y="6097795"/>
            <a:ext cx="2547" cy="2077234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6" name="Straight Connector 595"/>
          <p:cNvCxnSpPr>
            <a:stCxn id="512" idx="3"/>
          </p:cNvCxnSpPr>
          <p:nvPr/>
        </p:nvCxnSpPr>
        <p:spPr bwMode="auto">
          <a:xfrm flipV="1">
            <a:off x="5258411" y="7620615"/>
            <a:ext cx="354497" cy="428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9" name="Straight Connector 598"/>
          <p:cNvCxnSpPr/>
          <p:nvPr/>
        </p:nvCxnSpPr>
        <p:spPr bwMode="auto">
          <a:xfrm flipH="1">
            <a:off x="5607983" y="7626361"/>
            <a:ext cx="3345" cy="5509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3" name="Picture 6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50" y="8030188"/>
            <a:ext cx="500187" cy="490138"/>
          </a:xfrm>
          <a:prstGeom prst="rect">
            <a:avLst/>
          </a:prstGeom>
        </p:spPr>
      </p:pic>
      <p:cxnSp>
        <p:nvCxnSpPr>
          <p:cNvPr id="626" name="Straight Connector 625"/>
          <p:cNvCxnSpPr/>
          <p:nvPr/>
        </p:nvCxnSpPr>
        <p:spPr bwMode="auto">
          <a:xfrm flipV="1">
            <a:off x="8754967" y="3168766"/>
            <a:ext cx="460078" cy="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7" name="Straight Connector 626"/>
          <p:cNvCxnSpPr/>
          <p:nvPr/>
        </p:nvCxnSpPr>
        <p:spPr bwMode="auto">
          <a:xfrm flipV="1">
            <a:off x="8741849" y="4557302"/>
            <a:ext cx="414215" cy="618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8" name="Straight Connector 627"/>
          <p:cNvCxnSpPr/>
          <p:nvPr/>
        </p:nvCxnSpPr>
        <p:spPr bwMode="auto">
          <a:xfrm flipV="1">
            <a:off x="9202473" y="3157666"/>
            <a:ext cx="0" cy="500145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9" name="Straight Connector 628"/>
          <p:cNvCxnSpPr/>
          <p:nvPr/>
        </p:nvCxnSpPr>
        <p:spPr bwMode="auto">
          <a:xfrm flipH="1" flipV="1">
            <a:off x="9148889" y="4546673"/>
            <a:ext cx="1509" cy="361244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0" name="Straight Connector 629"/>
          <p:cNvCxnSpPr/>
          <p:nvPr/>
        </p:nvCxnSpPr>
        <p:spPr bwMode="auto">
          <a:xfrm flipV="1">
            <a:off x="8728589" y="6077627"/>
            <a:ext cx="359979" cy="32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1" name="Straight Connector 630"/>
          <p:cNvCxnSpPr/>
          <p:nvPr/>
        </p:nvCxnSpPr>
        <p:spPr bwMode="auto">
          <a:xfrm flipH="1" flipV="1">
            <a:off x="9088052" y="6081885"/>
            <a:ext cx="2547" cy="2077234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2" name="Straight Connector 631"/>
          <p:cNvCxnSpPr/>
          <p:nvPr/>
        </p:nvCxnSpPr>
        <p:spPr bwMode="auto">
          <a:xfrm flipV="1">
            <a:off x="8684809" y="7604705"/>
            <a:ext cx="354497" cy="428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3" name="Straight Connector 632"/>
          <p:cNvCxnSpPr/>
          <p:nvPr/>
        </p:nvCxnSpPr>
        <p:spPr bwMode="auto">
          <a:xfrm flipH="1">
            <a:off x="9034381" y="7610450"/>
            <a:ext cx="3345" cy="5509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34" name="Picture 6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948" y="8014277"/>
            <a:ext cx="500187" cy="490138"/>
          </a:xfrm>
          <a:prstGeom prst="rect">
            <a:avLst/>
          </a:prstGeom>
        </p:spPr>
      </p:pic>
      <p:cxnSp>
        <p:nvCxnSpPr>
          <p:cNvPr id="635" name="Straight Connector 634"/>
          <p:cNvCxnSpPr/>
          <p:nvPr/>
        </p:nvCxnSpPr>
        <p:spPr bwMode="auto">
          <a:xfrm flipV="1">
            <a:off x="11992965" y="3191853"/>
            <a:ext cx="460078" cy="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6" name="Straight Connector 635"/>
          <p:cNvCxnSpPr/>
          <p:nvPr/>
        </p:nvCxnSpPr>
        <p:spPr bwMode="auto">
          <a:xfrm flipV="1">
            <a:off x="11979848" y="4580388"/>
            <a:ext cx="414215" cy="618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7" name="Straight Connector 636"/>
          <p:cNvCxnSpPr/>
          <p:nvPr/>
        </p:nvCxnSpPr>
        <p:spPr bwMode="auto">
          <a:xfrm flipV="1">
            <a:off x="12440472" y="3180753"/>
            <a:ext cx="0" cy="500145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8" name="Straight Connector 637"/>
          <p:cNvCxnSpPr/>
          <p:nvPr/>
        </p:nvCxnSpPr>
        <p:spPr bwMode="auto">
          <a:xfrm flipH="1" flipV="1">
            <a:off x="12386888" y="4569760"/>
            <a:ext cx="1509" cy="361244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9" name="Straight Connector 638"/>
          <p:cNvCxnSpPr/>
          <p:nvPr/>
        </p:nvCxnSpPr>
        <p:spPr bwMode="auto">
          <a:xfrm flipV="1">
            <a:off x="11966588" y="6100714"/>
            <a:ext cx="359979" cy="32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0" name="Straight Connector 639"/>
          <p:cNvCxnSpPr/>
          <p:nvPr/>
        </p:nvCxnSpPr>
        <p:spPr bwMode="auto">
          <a:xfrm flipH="1" flipV="1">
            <a:off x="12326051" y="6104972"/>
            <a:ext cx="2547" cy="2077234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1" name="Straight Connector 640"/>
          <p:cNvCxnSpPr/>
          <p:nvPr/>
        </p:nvCxnSpPr>
        <p:spPr bwMode="auto">
          <a:xfrm flipV="1">
            <a:off x="11922808" y="7627792"/>
            <a:ext cx="354497" cy="428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2" name="Straight Connector 641"/>
          <p:cNvCxnSpPr/>
          <p:nvPr/>
        </p:nvCxnSpPr>
        <p:spPr bwMode="auto">
          <a:xfrm flipH="1">
            <a:off x="12272380" y="7633537"/>
            <a:ext cx="3345" cy="5509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3" name="Picture 6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947" y="8037364"/>
            <a:ext cx="500187" cy="490138"/>
          </a:xfrm>
          <a:prstGeom prst="rect">
            <a:avLst/>
          </a:prstGeom>
        </p:spPr>
      </p:pic>
      <p:cxnSp>
        <p:nvCxnSpPr>
          <p:cNvPr id="644" name="Straight Connector 643"/>
          <p:cNvCxnSpPr>
            <a:stCxn id="487" idx="0"/>
            <a:endCxn id="623" idx="2"/>
          </p:cNvCxnSpPr>
          <p:nvPr/>
        </p:nvCxnSpPr>
        <p:spPr bwMode="auto">
          <a:xfrm flipH="1" flipV="1">
            <a:off x="5693644" y="8520326"/>
            <a:ext cx="13472" cy="15489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7" name="Straight Connector 646"/>
          <p:cNvCxnSpPr>
            <a:stCxn id="488" idx="0"/>
            <a:endCxn id="634" idx="2"/>
          </p:cNvCxnSpPr>
          <p:nvPr/>
        </p:nvCxnSpPr>
        <p:spPr bwMode="auto">
          <a:xfrm flipH="1" flipV="1">
            <a:off x="9120042" y="8504415"/>
            <a:ext cx="13853" cy="16545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0" name="Straight Connector 649"/>
          <p:cNvCxnSpPr>
            <a:stCxn id="489" idx="0"/>
            <a:endCxn id="643" idx="2"/>
          </p:cNvCxnSpPr>
          <p:nvPr/>
        </p:nvCxnSpPr>
        <p:spPr bwMode="auto">
          <a:xfrm flipH="1" flipV="1">
            <a:off x="12358041" y="8527502"/>
            <a:ext cx="8377" cy="142365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3" name="Straight Connector 652"/>
          <p:cNvCxnSpPr/>
          <p:nvPr/>
        </p:nvCxnSpPr>
        <p:spPr bwMode="auto">
          <a:xfrm flipV="1">
            <a:off x="694561" y="2427797"/>
            <a:ext cx="245221" cy="498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6" name="TextBox 655"/>
          <p:cNvSpPr txBox="1"/>
          <p:nvPr/>
        </p:nvSpPr>
        <p:spPr>
          <a:xfrm>
            <a:off x="13495" y="2170150"/>
            <a:ext cx="75740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WE</a:t>
            </a:r>
          </a:p>
        </p:txBody>
      </p:sp>
      <p:sp>
        <p:nvSpPr>
          <p:cNvPr id="325" name="Oval 324"/>
          <p:cNvSpPr/>
          <p:nvPr/>
        </p:nvSpPr>
        <p:spPr bwMode="auto">
          <a:xfrm>
            <a:off x="1631231" y="2390099"/>
            <a:ext cx="134610" cy="1351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9" name="Oval 328"/>
          <p:cNvSpPr/>
          <p:nvPr/>
        </p:nvSpPr>
        <p:spPr bwMode="auto">
          <a:xfrm>
            <a:off x="1630932" y="2576980"/>
            <a:ext cx="134610" cy="1351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0" name="Oval 329"/>
          <p:cNvSpPr/>
          <p:nvPr/>
        </p:nvSpPr>
        <p:spPr bwMode="auto">
          <a:xfrm>
            <a:off x="1629381" y="3980300"/>
            <a:ext cx="134610" cy="1351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1" name="Oval 330"/>
          <p:cNvSpPr/>
          <p:nvPr/>
        </p:nvSpPr>
        <p:spPr bwMode="auto">
          <a:xfrm>
            <a:off x="1628749" y="5296319"/>
            <a:ext cx="134610" cy="1351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3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Rectangle 355"/>
          <p:cNvSpPr/>
          <p:nvPr/>
        </p:nvSpPr>
        <p:spPr bwMode="auto">
          <a:xfrm>
            <a:off x="11565981" y="2977924"/>
            <a:ext cx="1100793" cy="560921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55" name="Rectangle 354"/>
          <p:cNvSpPr/>
          <p:nvPr/>
        </p:nvSpPr>
        <p:spPr bwMode="auto">
          <a:xfrm>
            <a:off x="8327093" y="2986540"/>
            <a:ext cx="1100793" cy="560921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8" name="Rectangle 337"/>
          <p:cNvSpPr/>
          <p:nvPr/>
        </p:nvSpPr>
        <p:spPr bwMode="auto">
          <a:xfrm>
            <a:off x="4849763" y="2986540"/>
            <a:ext cx="1285567" cy="560921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2" name="Rectangle 331"/>
          <p:cNvSpPr/>
          <p:nvPr/>
        </p:nvSpPr>
        <p:spPr bwMode="auto">
          <a:xfrm>
            <a:off x="1481590" y="2215704"/>
            <a:ext cx="876727" cy="53272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38" y="16395"/>
            <a:ext cx="11703050" cy="1625600"/>
          </a:xfrm>
        </p:spPr>
        <p:txBody>
          <a:bodyPr/>
          <a:lstStyle/>
          <a:p>
            <a:r>
              <a:rPr lang="en-US" dirty="0"/>
              <a:t>A Bigger Memory Array</a:t>
            </a:r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2615067" y="2837702"/>
            <a:ext cx="7168404" cy="16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>
            <a:off x="2067176" y="2557696"/>
            <a:ext cx="9425092" cy="556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TextBox 152"/>
          <p:cNvSpPr txBox="1"/>
          <p:nvPr/>
        </p:nvSpPr>
        <p:spPr>
          <a:xfrm>
            <a:off x="2576178" y="1550525"/>
            <a:ext cx="940685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</a:t>
            </a:r>
            <a:r>
              <a:rPr lang="en-US" sz="2800" baseline="-25000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[2]</a:t>
            </a:r>
          </a:p>
        </p:txBody>
      </p:sp>
      <p:cxnSp>
        <p:nvCxnSpPr>
          <p:cNvPr id="237" name="Straight Connector 236"/>
          <p:cNvCxnSpPr/>
          <p:nvPr/>
        </p:nvCxnSpPr>
        <p:spPr bwMode="auto">
          <a:xfrm flipH="1">
            <a:off x="9783471" y="3328602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8" name="Straight Connector 237"/>
          <p:cNvCxnSpPr/>
          <p:nvPr/>
        </p:nvCxnSpPr>
        <p:spPr bwMode="auto">
          <a:xfrm flipV="1">
            <a:off x="9618116" y="3166626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9" name="Straight Connector 238"/>
          <p:cNvCxnSpPr/>
          <p:nvPr/>
        </p:nvCxnSpPr>
        <p:spPr bwMode="auto">
          <a:xfrm>
            <a:off x="9783472" y="2837341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/>
          <p:cNvCxnSpPr/>
          <p:nvPr/>
        </p:nvCxnSpPr>
        <p:spPr bwMode="auto">
          <a:xfrm flipH="1">
            <a:off x="6550758" y="3328602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/>
          <p:nvPr/>
        </p:nvCxnSpPr>
        <p:spPr bwMode="auto">
          <a:xfrm flipV="1">
            <a:off x="6385404" y="3166626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Straight Connector 246"/>
          <p:cNvCxnSpPr/>
          <p:nvPr/>
        </p:nvCxnSpPr>
        <p:spPr bwMode="auto">
          <a:xfrm>
            <a:off x="6550759" y="2837341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4" name="TextBox 253"/>
          <p:cNvSpPr txBox="1"/>
          <p:nvPr/>
        </p:nvSpPr>
        <p:spPr>
          <a:xfrm>
            <a:off x="5967808" y="1545176"/>
            <a:ext cx="940685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</a:t>
            </a:r>
            <a:r>
              <a:rPr lang="en-US" sz="2800" baseline="-25000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[1]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72874" y="2089972"/>
            <a:ext cx="6646147" cy="5534761"/>
            <a:chOff x="2090302" y="1469511"/>
            <a:chExt cx="4673072" cy="4169289"/>
          </a:xfrm>
        </p:grpSpPr>
        <p:cxnSp>
          <p:nvCxnSpPr>
            <p:cNvPr id="124" name="Straight Connector 123"/>
            <p:cNvCxnSpPr/>
            <p:nvPr/>
          </p:nvCxnSpPr>
          <p:spPr bwMode="auto">
            <a:xfrm>
              <a:off x="2090302" y="1473272"/>
              <a:ext cx="2402" cy="416552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475042" y="1469511"/>
              <a:ext cx="2402" cy="416552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Straight Connector 254"/>
            <p:cNvCxnSpPr/>
            <p:nvPr/>
          </p:nvCxnSpPr>
          <p:spPr bwMode="auto">
            <a:xfrm>
              <a:off x="6760972" y="1469511"/>
              <a:ext cx="2402" cy="416552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6" name="TextBox 255"/>
          <p:cNvSpPr txBox="1"/>
          <p:nvPr/>
        </p:nvSpPr>
        <p:spPr>
          <a:xfrm>
            <a:off x="9218908" y="1545176"/>
            <a:ext cx="940685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</a:t>
            </a:r>
            <a:r>
              <a:rPr lang="en-US" sz="2800" baseline="-25000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[0]</a:t>
            </a:r>
          </a:p>
        </p:txBody>
      </p:sp>
      <p:cxnSp>
        <p:nvCxnSpPr>
          <p:cNvPr id="257" name="Straight Connector 256"/>
          <p:cNvCxnSpPr/>
          <p:nvPr/>
        </p:nvCxnSpPr>
        <p:spPr bwMode="auto">
          <a:xfrm>
            <a:off x="2330226" y="2755570"/>
            <a:ext cx="278757" cy="16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stCxn id="279" idx="2"/>
          </p:cNvCxnSpPr>
          <p:nvPr/>
        </p:nvCxnSpPr>
        <p:spPr bwMode="auto">
          <a:xfrm flipV="1">
            <a:off x="881457" y="2916424"/>
            <a:ext cx="1572578" cy="255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Straight Connector 260"/>
          <p:cNvCxnSpPr/>
          <p:nvPr/>
        </p:nvCxnSpPr>
        <p:spPr bwMode="auto">
          <a:xfrm flipV="1">
            <a:off x="2330725" y="2560479"/>
            <a:ext cx="5060" cy="20240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Delay 103"/>
          <p:cNvSpPr/>
          <p:nvPr/>
        </p:nvSpPr>
        <p:spPr bwMode="auto">
          <a:xfrm>
            <a:off x="2450876" y="2683757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65" name="Straight Connector 264"/>
          <p:cNvCxnSpPr>
            <a:stCxn id="278" idx="6"/>
          </p:cNvCxnSpPr>
          <p:nvPr/>
        </p:nvCxnSpPr>
        <p:spPr bwMode="auto">
          <a:xfrm>
            <a:off x="1144972" y="2648615"/>
            <a:ext cx="633072" cy="38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7" name="Straight Connector 266"/>
          <p:cNvCxnSpPr/>
          <p:nvPr/>
        </p:nvCxnSpPr>
        <p:spPr bwMode="auto">
          <a:xfrm flipV="1">
            <a:off x="1371770" y="2461188"/>
            <a:ext cx="403975" cy="84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Delay 135"/>
          <p:cNvSpPr/>
          <p:nvPr/>
        </p:nvSpPr>
        <p:spPr bwMode="auto">
          <a:xfrm>
            <a:off x="1771109" y="2289616"/>
            <a:ext cx="433493" cy="514062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69" name="Straight Connector 268"/>
          <p:cNvCxnSpPr/>
          <p:nvPr/>
        </p:nvCxnSpPr>
        <p:spPr bwMode="auto">
          <a:xfrm flipH="1">
            <a:off x="1330755" y="1871904"/>
            <a:ext cx="11258" cy="502674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/>
          <p:nvPr/>
        </p:nvCxnSpPr>
        <p:spPr bwMode="auto">
          <a:xfrm>
            <a:off x="1066155" y="1832495"/>
            <a:ext cx="6485" cy="523138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Straight Connector 270"/>
          <p:cNvCxnSpPr/>
          <p:nvPr/>
        </p:nvCxnSpPr>
        <p:spPr bwMode="auto">
          <a:xfrm flipH="1">
            <a:off x="943708" y="2423622"/>
            <a:ext cx="4223" cy="4980855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7" name="Oval 276"/>
          <p:cNvSpPr/>
          <p:nvPr/>
        </p:nvSpPr>
        <p:spPr bwMode="auto">
          <a:xfrm>
            <a:off x="1273970" y="2393205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8" name="Oval 277"/>
          <p:cNvSpPr/>
          <p:nvPr/>
        </p:nvSpPr>
        <p:spPr bwMode="auto">
          <a:xfrm>
            <a:off x="1010361" y="2581049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9" name="Oval 278"/>
          <p:cNvSpPr/>
          <p:nvPr/>
        </p:nvSpPr>
        <p:spPr bwMode="auto">
          <a:xfrm>
            <a:off x="881457" y="2851411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84" name="Straight Connector 283"/>
          <p:cNvCxnSpPr/>
          <p:nvPr/>
        </p:nvCxnSpPr>
        <p:spPr bwMode="auto">
          <a:xfrm>
            <a:off x="2615067" y="4236952"/>
            <a:ext cx="7168404" cy="16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5" name="Straight Connector 284"/>
          <p:cNvCxnSpPr/>
          <p:nvPr/>
        </p:nvCxnSpPr>
        <p:spPr bwMode="auto">
          <a:xfrm>
            <a:off x="2067176" y="3956947"/>
            <a:ext cx="9406245" cy="103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 flipH="1">
            <a:off x="9783471" y="4727852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7" name="Straight Connector 326"/>
          <p:cNvCxnSpPr/>
          <p:nvPr/>
        </p:nvCxnSpPr>
        <p:spPr bwMode="auto">
          <a:xfrm flipV="1">
            <a:off x="9618116" y="4565876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8" name="Straight Connector 327"/>
          <p:cNvCxnSpPr/>
          <p:nvPr/>
        </p:nvCxnSpPr>
        <p:spPr bwMode="auto">
          <a:xfrm>
            <a:off x="9783472" y="4236591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3" name="Straight Connector 332"/>
          <p:cNvCxnSpPr/>
          <p:nvPr/>
        </p:nvCxnSpPr>
        <p:spPr bwMode="auto">
          <a:xfrm flipH="1">
            <a:off x="6550758" y="4727852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6385404" y="4565876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5" name="Straight Connector 334"/>
          <p:cNvCxnSpPr/>
          <p:nvPr/>
        </p:nvCxnSpPr>
        <p:spPr bwMode="auto">
          <a:xfrm>
            <a:off x="6550759" y="4236591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1" name="Straight Connector 340"/>
          <p:cNvCxnSpPr/>
          <p:nvPr/>
        </p:nvCxnSpPr>
        <p:spPr bwMode="auto">
          <a:xfrm>
            <a:off x="2330226" y="4154820"/>
            <a:ext cx="278757" cy="16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2" name="Straight Connector 341"/>
          <p:cNvCxnSpPr/>
          <p:nvPr/>
        </p:nvCxnSpPr>
        <p:spPr bwMode="auto">
          <a:xfrm flipV="1">
            <a:off x="881457" y="4315674"/>
            <a:ext cx="1572578" cy="255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3" name="Straight Connector 342"/>
          <p:cNvCxnSpPr/>
          <p:nvPr/>
        </p:nvCxnSpPr>
        <p:spPr bwMode="auto">
          <a:xfrm flipV="1">
            <a:off x="2330725" y="3959729"/>
            <a:ext cx="5060" cy="20240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4" name="Delay 343"/>
          <p:cNvSpPr/>
          <p:nvPr/>
        </p:nvSpPr>
        <p:spPr bwMode="auto">
          <a:xfrm>
            <a:off x="2450876" y="4083007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45" name="Straight Connector 344"/>
          <p:cNvCxnSpPr/>
          <p:nvPr/>
        </p:nvCxnSpPr>
        <p:spPr bwMode="auto">
          <a:xfrm>
            <a:off x="1144972" y="4047866"/>
            <a:ext cx="633072" cy="38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6" name="Straight Connector 345"/>
          <p:cNvCxnSpPr/>
          <p:nvPr/>
        </p:nvCxnSpPr>
        <p:spPr bwMode="auto">
          <a:xfrm flipV="1">
            <a:off x="1371770" y="3860438"/>
            <a:ext cx="403975" cy="84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7" name="Delay 346"/>
          <p:cNvSpPr/>
          <p:nvPr/>
        </p:nvSpPr>
        <p:spPr bwMode="auto">
          <a:xfrm>
            <a:off x="1771109" y="3688866"/>
            <a:ext cx="433493" cy="514062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8" name="Oval 347"/>
          <p:cNvSpPr/>
          <p:nvPr/>
        </p:nvSpPr>
        <p:spPr bwMode="auto">
          <a:xfrm>
            <a:off x="1273970" y="3792456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9" name="Oval 348"/>
          <p:cNvSpPr/>
          <p:nvPr/>
        </p:nvSpPr>
        <p:spPr bwMode="auto">
          <a:xfrm>
            <a:off x="1010361" y="3980300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50" name="Oval 349"/>
          <p:cNvSpPr/>
          <p:nvPr/>
        </p:nvSpPr>
        <p:spPr bwMode="auto">
          <a:xfrm>
            <a:off x="881457" y="4250661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51" name="Straight Connector 350"/>
          <p:cNvCxnSpPr/>
          <p:nvPr/>
        </p:nvCxnSpPr>
        <p:spPr bwMode="auto">
          <a:xfrm>
            <a:off x="2615067" y="5739062"/>
            <a:ext cx="7168404" cy="16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2" name="Straight Connector 351"/>
          <p:cNvCxnSpPr/>
          <p:nvPr/>
        </p:nvCxnSpPr>
        <p:spPr bwMode="auto">
          <a:xfrm flipV="1">
            <a:off x="2067176" y="5456362"/>
            <a:ext cx="9396821" cy="2695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2" name="Straight Connector 361"/>
          <p:cNvCxnSpPr/>
          <p:nvPr/>
        </p:nvCxnSpPr>
        <p:spPr bwMode="auto">
          <a:xfrm>
            <a:off x="3629831" y="6344119"/>
            <a:ext cx="60166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3" name="Straight Connector 362"/>
          <p:cNvCxnSpPr/>
          <p:nvPr/>
        </p:nvCxnSpPr>
        <p:spPr bwMode="auto">
          <a:xfrm>
            <a:off x="3629831" y="6127861"/>
            <a:ext cx="60166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4" name="Straight Connector 363"/>
          <p:cNvCxnSpPr/>
          <p:nvPr/>
        </p:nvCxnSpPr>
        <p:spPr bwMode="auto">
          <a:xfrm>
            <a:off x="3824150" y="6095885"/>
            <a:ext cx="323750" cy="51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6" name="Straight Connector 365"/>
          <p:cNvCxnSpPr/>
          <p:nvPr/>
        </p:nvCxnSpPr>
        <p:spPr bwMode="auto">
          <a:xfrm flipV="1">
            <a:off x="4268231" y="6350282"/>
            <a:ext cx="255078" cy="76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7" name="Delay 366"/>
          <p:cNvSpPr/>
          <p:nvPr/>
        </p:nvSpPr>
        <p:spPr bwMode="auto">
          <a:xfrm>
            <a:off x="4147900" y="6064693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68" name="Delay 367"/>
          <p:cNvSpPr/>
          <p:nvPr/>
        </p:nvSpPr>
        <p:spPr bwMode="auto">
          <a:xfrm>
            <a:off x="4147900" y="6290917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69" name="Straight Connector 368"/>
          <p:cNvCxnSpPr/>
          <p:nvPr/>
        </p:nvCxnSpPr>
        <p:spPr bwMode="auto">
          <a:xfrm>
            <a:off x="4027569" y="6321471"/>
            <a:ext cx="120331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0" name="Straight Connector 369"/>
          <p:cNvCxnSpPr/>
          <p:nvPr/>
        </p:nvCxnSpPr>
        <p:spPr bwMode="auto">
          <a:xfrm>
            <a:off x="4027569" y="6150827"/>
            <a:ext cx="120331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1" name="Straight Connector 370"/>
          <p:cNvCxnSpPr/>
          <p:nvPr/>
        </p:nvCxnSpPr>
        <p:spPr bwMode="auto">
          <a:xfrm>
            <a:off x="4027568" y="6150827"/>
            <a:ext cx="0" cy="3412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2" name="Straight Connector 371"/>
          <p:cNvCxnSpPr/>
          <p:nvPr/>
        </p:nvCxnSpPr>
        <p:spPr bwMode="auto">
          <a:xfrm>
            <a:off x="4027568" y="6287344"/>
            <a:ext cx="0" cy="3412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3" name="Straight Connector 372"/>
          <p:cNvCxnSpPr/>
          <p:nvPr/>
        </p:nvCxnSpPr>
        <p:spPr bwMode="auto">
          <a:xfrm flipH="1" flipV="1">
            <a:off x="4027569" y="6184957"/>
            <a:ext cx="496366" cy="10238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4" name="Straight Connector 373"/>
          <p:cNvCxnSpPr/>
          <p:nvPr/>
        </p:nvCxnSpPr>
        <p:spPr bwMode="auto">
          <a:xfrm flipV="1">
            <a:off x="4027569" y="6188532"/>
            <a:ext cx="496366" cy="9881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5" name="Straight Connector 374"/>
          <p:cNvCxnSpPr/>
          <p:nvPr/>
        </p:nvCxnSpPr>
        <p:spPr bwMode="auto">
          <a:xfrm>
            <a:off x="4523934" y="6287343"/>
            <a:ext cx="0" cy="637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6" name="Straight Connector 375"/>
          <p:cNvCxnSpPr/>
          <p:nvPr/>
        </p:nvCxnSpPr>
        <p:spPr bwMode="auto">
          <a:xfrm>
            <a:off x="4523934" y="6124103"/>
            <a:ext cx="0" cy="637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7" name="Oval 376"/>
          <p:cNvSpPr/>
          <p:nvPr/>
        </p:nvSpPr>
        <p:spPr bwMode="auto">
          <a:xfrm>
            <a:off x="4513906" y="6116699"/>
            <a:ext cx="19631" cy="152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78" name="Oval 377"/>
          <p:cNvSpPr/>
          <p:nvPr/>
        </p:nvSpPr>
        <p:spPr bwMode="auto">
          <a:xfrm>
            <a:off x="4268858" y="6116699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79" name="Oval 378"/>
          <p:cNvSpPr/>
          <p:nvPr/>
        </p:nvSpPr>
        <p:spPr bwMode="auto">
          <a:xfrm>
            <a:off x="4269281" y="6344119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0" name="Delay 379"/>
          <p:cNvSpPr/>
          <p:nvPr/>
        </p:nvSpPr>
        <p:spPr bwMode="auto">
          <a:xfrm>
            <a:off x="3684779" y="6036851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1" name="Delay 380"/>
          <p:cNvSpPr/>
          <p:nvPr/>
        </p:nvSpPr>
        <p:spPr bwMode="auto">
          <a:xfrm>
            <a:off x="3684810" y="6317524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2" name="Oval 381"/>
          <p:cNvSpPr/>
          <p:nvPr/>
        </p:nvSpPr>
        <p:spPr bwMode="auto">
          <a:xfrm>
            <a:off x="3805738" y="6088858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3" name="Oval 382"/>
          <p:cNvSpPr/>
          <p:nvPr/>
        </p:nvSpPr>
        <p:spPr bwMode="auto">
          <a:xfrm>
            <a:off x="3806193" y="6370726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84" name="Straight Connector 383"/>
          <p:cNvCxnSpPr/>
          <p:nvPr/>
        </p:nvCxnSpPr>
        <p:spPr bwMode="auto">
          <a:xfrm>
            <a:off x="3825369" y="6377621"/>
            <a:ext cx="323750" cy="51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Straight Connector 384"/>
          <p:cNvCxnSpPr/>
          <p:nvPr/>
        </p:nvCxnSpPr>
        <p:spPr bwMode="auto">
          <a:xfrm flipV="1">
            <a:off x="3629832" y="6128720"/>
            <a:ext cx="567" cy="21529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Straight Connector 385"/>
          <p:cNvCxnSpPr/>
          <p:nvPr/>
        </p:nvCxnSpPr>
        <p:spPr bwMode="auto">
          <a:xfrm flipH="1">
            <a:off x="3141037" y="6229963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7" name="Oval 386"/>
          <p:cNvSpPr/>
          <p:nvPr/>
        </p:nvSpPr>
        <p:spPr bwMode="auto">
          <a:xfrm>
            <a:off x="3619360" y="6222327"/>
            <a:ext cx="19631" cy="152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8" name="Oval 387"/>
          <p:cNvSpPr/>
          <p:nvPr/>
        </p:nvSpPr>
        <p:spPr bwMode="auto">
          <a:xfrm>
            <a:off x="3664343" y="6402402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89" name="Straight Connector 388"/>
          <p:cNvCxnSpPr/>
          <p:nvPr/>
        </p:nvCxnSpPr>
        <p:spPr bwMode="auto">
          <a:xfrm flipV="1">
            <a:off x="3363415" y="6409394"/>
            <a:ext cx="300456" cy="64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0" name="Straight Connector 389"/>
          <p:cNvCxnSpPr/>
          <p:nvPr/>
        </p:nvCxnSpPr>
        <p:spPr bwMode="auto">
          <a:xfrm flipV="1">
            <a:off x="2975683" y="6067987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1" name="Straight Connector 390"/>
          <p:cNvCxnSpPr/>
          <p:nvPr/>
        </p:nvCxnSpPr>
        <p:spPr bwMode="auto">
          <a:xfrm flipH="1" flipV="1">
            <a:off x="3364414" y="6069049"/>
            <a:ext cx="633" cy="3414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1" name="Straight Connector 360"/>
          <p:cNvCxnSpPr/>
          <p:nvPr/>
        </p:nvCxnSpPr>
        <p:spPr bwMode="auto">
          <a:xfrm>
            <a:off x="3141038" y="5738703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3" name="Straight Connector 392"/>
          <p:cNvCxnSpPr/>
          <p:nvPr/>
        </p:nvCxnSpPr>
        <p:spPr bwMode="auto">
          <a:xfrm flipH="1">
            <a:off x="9783471" y="6229962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4" name="Straight Connector 393"/>
          <p:cNvCxnSpPr/>
          <p:nvPr/>
        </p:nvCxnSpPr>
        <p:spPr bwMode="auto">
          <a:xfrm flipV="1">
            <a:off x="9618116" y="6067986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5" name="Straight Connector 394"/>
          <p:cNvCxnSpPr/>
          <p:nvPr/>
        </p:nvCxnSpPr>
        <p:spPr bwMode="auto">
          <a:xfrm>
            <a:off x="9783472" y="5738701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0" name="Straight Connector 399"/>
          <p:cNvCxnSpPr/>
          <p:nvPr/>
        </p:nvCxnSpPr>
        <p:spPr bwMode="auto">
          <a:xfrm flipH="1">
            <a:off x="6550758" y="6229962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1" name="Straight Connector 400"/>
          <p:cNvCxnSpPr/>
          <p:nvPr/>
        </p:nvCxnSpPr>
        <p:spPr bwMode="auto">
          <a:xfrm flipV="1">
            <a:off x="6385404" y="6067986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2" name="Straight Connector 401"/>
          <p:cNvCxnSpPr/>
          <p:nvPr/>
        </p:nvCxnSpPr>
        <p:spPr bwMode="auto">
          <a:xfrm>
            <a:off x="6550759" y="5738701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8" name="Straight Connector 407"/>
          <p:cNvCxnSpPr/>
          <p:nvPr/>
        </p:nvCxnSpPr>
        <p:spPr bwMode="auto">
          <a:xfrm>
            <a:off x="2330226" y="5656930"/>
            <a:ext cx="278757" cy="16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9" name="Straight Connector 408"/>
          <p:cNvCxnSpPr/>
          <p:nvPr/>
        </p:nvCxnSpPr>
        <p:spPr bwMode="auto">
          <a:xfrm flipV="1">
            <a:off x="881457" y="5817784"/>
            <a:ext cx="1572578" cy="255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0" name="Straight Connector 409"/>
          <p:cNvCxnSpPr/>
          <p:nvPr/>
        </p:nvCxnSpPr>
        <p:spPr bwMode="auto">
          <a:xfrm flipV="1">
            <a:off x="2330725" y="5461839"/>
            <a:ext cx="5060" cy="20240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1" name="Delay 410"/>
          <p:cNvSpPr/>
          <p:nvPr/>
        </p:nvSpPr>
        <p:spPr bwMode="auto">
          <a:xfrm>
            <a:off x="2450876" y="5585117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12" name="Straight Connector 411"/>
          <p:cNvCxnSpPr/>
          <p:nvPr/>
        </p:nvCxnSpPr>
        <p:spPr bwMode="auto">
          <a:xfrm>
            <a:off x="1144972" y="5549975"/>
            <a:ext cx="633072" cy="38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3" name="Straight Connector 412"/>
          <p:cNvCxnSpPr/>
          <p:nvPr/>
        </p:nvCxnSpPr>
        <p:spPr bwMode="auto">
          <a:xfrm flipV="1">
            <a:off x="1371770" y="5362548"/>
            <a:ext cx="403975" cy="84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4" name="Delay 413"/>
          <p:cNvSpPr/>
          <p:nvPr/>
        </p:nvSpPr>
        <p:spPr bwMode="auto">
          <a:xfrm>
            <a:off x="1771109" y="5190976"/>
            <a:ext cx="433493" cy="514062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5" name="Oval 414"/>
          <p:cNvSpPr/>
          <p:nvPr/>
        </p:nvSpPr>
        <p:spPr bwMode="auto">
          <a:xfrm>
            <a:off x="1273970" y="5294565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6" name="Oval 415"/>
          <p:cNvSpPr/>
          <p:nvPr/>
        </p:nvSpPr>
        <p:spPr bwMode="auto">
          <a:xfrm>
            <a:off x="1010361" y="5482410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7" name="Oval 416"/>
          <p:cNvSpPr/>
          <p:nvPr/>
        </p:nvSpPr>
        <p:spPr bwMode="auto">
          <a:xfrm>
            <a:off x="881457" y="5752771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18" name="Straight Connector 417"/>
          <p:cNvCxnSpPr/>
          <p:nvPr/>
        </p:nvCxnSpPr>
        <p:spPr bwMode="auto">
          <a:xfrm>
            <a:off x="2586547" y="7276090"/>
            <a:ext cx="7168404" cy="16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9" name="Straight Connector 418"/>
          <p:cNvCxnSpPr/>
          <p:nvPr/>
        </p:nvCxnSpPr>
        <p:spPr bwMode="auto">
          <a:xfrm>
            <a:off x="2038656" y="6996085"/>
            <a:ext cx="9382505" cy="319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>
            <a:off x="3601311" y="7881148"/>
            <a:ext cx="60166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/>
          <p:nvPr/>
        </p:nvCxnSpPr>
        <p:spPr bwMode="auto">
          <a:xfrm>
            <a:off x="3601311" y="7664889"/>
            <a:ext cx="60166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1" name="Straight Connector 430"/>
          <p:cNvCxnSpPr/>
          <p:nvPr/>
        </p:nvCxnSpPr>
        <p:spPr bwMode="auto">
          <a:xfrm>
            <a:off x="3795630" y="7632913"/>
            <a:ext cx="323750" cy="51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3" name="Straight Connector 432"/>
          <p:cNvCxnSpPr/>
          <p:nvPr/>
        </p:nvCxnSpPr>
        <p:spPr bwMode="auto">
          <a:xfrm flipV="1">
            <a:off x="4239711" y="7887310"/>
            <a:ext cx="255078" cy="76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4" name="Delay 433"/>
          <p:cNvSpPr/>
          <p:nvPr/>
        </p:nvSpPr>
        <p:spPr bwMode="auto">
          <a:xfrm>
            <a:off x="4119380" y="7601721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5" name="Delay 434"/>
          <p:cNvSpPr/>
          <p:nvPr/>
        </p:nvSpPr>
        <p:spPr bwMode="auto">
          <a:xfrm>
            <a:off x="4119380" y="7827945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36" name="Straight Connector 435"/>
          <p:cNvCxnSpPr/>
          <p:nvPr/>
        </p:nvCxnSpPr>
        <p:spPr bwMode="auto">
          <a:xfrm>
            <a:off x="3999049" y="7858499"/>
            <a:ext cx="120331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7" name="Straight Connector 436"/>
          <p:cNvCxnSpPr/>
          <p:nvPr/>
        </p:nvCxnSpPr>
        <p:spPr bwMode="auto">
          <a:xfrm>
            <a:off x="3999049" y="7687855"/>
            <a:ext cx="120331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8" name="Straight Connector 437"/>
          <p:cNvCxnSpPr/>
          <p:nvPr/>
        </p:nvCxnSpPr>
        <p:spPr bwMode="auto">
          <a:xfrm>
            <a:off x="3999049" y="7687856"/>
            <a:ext cx="0" cy="3412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9" name="Straight Connector 438"/>
          <p:cNvCxnSpPr/>
          <p:nvPr/>
        </p:nvCxnSpPr>
        <p:spPr bwMode="auto">
          <a:xfrm>
            <a:off x="3999049" y="7824372"/>
            <a:ext cx="0" cy="3412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0" name="Straight Connector 439"/>
          <p:cNvCxnSpPr/>
          <p:nvPr/>
        </p:nvCxnSpPr>
        <p:spPr bwMode="auto">
          <a:xfrm flipH="1" flipV="1">
            <a:off x="3999049" y="7721985"/>
            <a:ext cx="496366" cy="10238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1" name="Straight Connector 440"/>
          <p:cNvCxnSpPr/>
          <p:nvPr/>
        </p:nvCxnSpPr>
        <p:spPr bwMode="auto">
          <a:xfrm flipV="1">
            <a:off x="3999049" y="7725560"/>
            <a:ext cx="496366" cy="9881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2" name="Straight Connector 441"/>
          <p:cNvCxnSpPr/>
          <p:nvPr/>
        </p:nvCxnSpPr>
        <p:spPr bwMode="auto">
          <a:xfrm>
            <a:off x="4495414" y="7824371"/>
            <a:ext cx="0" cy="637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3" name="Straight Connector 442"/>
          <p:cNvCxnSpPr/>
          <p:nvPr/>
        </p:nvCxnSpPr>
        <p:spPr bwMode="auto">
          <a:xfrm>
            <a:off x="4495414" y="7661131"/>
            <a:ext cx="0" cy="637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4" name="Oval 443"/>
          <p:cNvSpPr/>
          <p:nvPr/>
        </p:nvSpPr>
        <p:spPr bwMode="auto">
          <a:xfrm>
            <a:off x="4485387" y="7653727"/>
            <a:ext cx="19631" cy="152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5" name="Oval 444"/>
          <p:cNvSpPr/>
          <p:nvPr/>
        </p:nvSpPr>
        <p:spPr bwMode="auto">
          <a:xfrm>
            <a:off x="4240338" y="7653727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6" name="Oval 445"/>
          <p:cNvSpPr/>
          <p:nvPr/>
        </p:nvSpPr>
        <p:spPr bwMode="auto">
          <a:xfrm>
            <a:off x="4240762" y="7881148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7" name="Delay 446"/>
          <p:cNvSpPr/>
          <p:nvPr/>
        </p:nvSpPr>
        <p:spPr bwMode="auto">
          <a:xfrm>
            <a:off x="3656259" y="7573880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8" name="Delay 447"/>
          <p:cNvSpPr/>
          <p:nvPr/>
        </p:nvSpPr>
        <p:spPr bwMode="auto">
          <a:xfrm>
            <a:off x="3656290" y="7854552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9" name="Oval 448"/>
          <p:cNvSpPr/>
          <p:nvPr/>
        </p:nvSpPr>
        <p:spPr bwMode="auto">
          <a:xfrm>
            <a:off x="3777218" y="7625886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50" name="Oval 449"/>
          <p:cNvSpPr/>
          <p:nvPr/>
        </p:nvSpPr>
        <p:spPr bwMode="auto">
          <a:xfrm>
            <a:off x="3777673" y="7907755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51" name="Straight Connector 450"/>
          <p:cNvCxnSpPr/>
          <p:nvPr/>
        </p:nvCxnSpPr>
        <p:spPr bwMode="auto">
          <a:xfrm>
            <a:off x="3796849" y="7914649"/>
            <a:ext cx="323750" cy="51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2" name="Straight Connector 451"/>
          <p:cNvCxnSpPr/>
          <p:nvPr/>
        </p:nvCxnSpPr>
        <p:spPr bwMode="auto">
          <a:xfrm flipV="1">
            <a:off x="3601312" y="7665748"/>
            <a:ext cx="567" cy="21529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3" name="Straight Connector 452"/>
          <p:cNvCxnSpPr/>
          <p:nvPr/>
        </p:nvCxnSpPr>
        <p:spPr bwMode="auto">
          <a:xfrm flipH="1">
            <a:off x="3112518" y="7766992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4" name="Oval 453"/>
          <p:cNvSpPr/>
          <p:nvPr/>
        </p:nvSpPr>
        <p:spPr bwMode="auto">
          <a:xfrm>
            <a:off x="3590840" y="7759356"/>
            <a:ext cx="19631" cy="152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55" name="Oval 454"/>
          <p:cNvSpPr/>
          <p:nvPr/>
        </p:nvSpPr>
        <p:spPr bwMode="auto">
          <a:xfrm>
            <a:off x="3635824" y="7939430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56" name="Straight Connector 455"/>
          <p:cNvCxnSpPr/>
          <p:nvPr/>
        </p:nvCxnSpPr>
        <p:spPr bwMode="auto">
          <a:xfrm flipV="1">
            <a:off x="3334895" y="7946422"/>
            <a:ext cx="300456" cy="64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7" name="Straight Connector 456"/>
          <p:cNvCxnSpPr/>
          <p:nvPr/>
        </p:nvCxnSpPr>
        <p:spPr bwMode="auto">
          <a:xfrm flipV="1">
            <a:off x="2947163" y="7605016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8" name="Straight Connector 457"/>
          <p:cNvCxnSpPr/>
          <p:nvPr/>
        </p:nvCxnSpPr>
        <p:spPr bwMode="auto">
          <a:xfrm flipH="1" flipV="1">
            <a:off x="3335894" y="7606077"/>
            <a:ext cx="633" cy="3414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>
            <a:off x="3112519" y="7275731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0" name="Straight Connector 459"/>
          <p:cNvCxnSpPr/>
          <p:nvPr/>
        </p:nvCxnSpPr>
        <p:spPr bwMode="auto">
          <a:xfrm flipH="1">
            <a:off x="9754951" y="7766990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1" name="Straight Connector 460"/>
          <p:cNvCxnSpPr/>
          <p:nvPr/>
        </p:nvCxnSpPr>
        <p:spPr bwMode="auto">
          <a:xfrm flipV="1">
            <a:off x="9589596" y="7605014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2" name="Straight Connector 461"/>
          <p:cNvCxnSpPr/>
          <p:nvPr/>
        </p:nvCxnSpPr>
        <p:spPr bwMode="auto">
          <a:xfrm>
            <a:off x="9754952" y="7275730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7" name="Straight Connector 466"/>
          <p:cNvCxnSpPr/>
          <p:nvPr/>
        </p:nvCxnSpPr>
        <p:spPr bwMode="auto">
          <a:xfrm flipH="1">
            <a:off x="6522238" y="7766990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8" name="Straight Connector 467"/>
          <p:cNvCxnSpPr/>
          <p:nvPr/>
        </p:nvCxnSpPr>
        <p:spPr bwMode="auto">
          <a:xfrm flipV="1">
            <a:off x="6356884" y="7605014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9" name="Straight Connector 468"/>
          <p:cNvCxnSpPr/>
          <p:nvPr/>
        </p:nvCxnSpPr>
        <p:spPr bwMode="auto">
          <a:xfrm>
            <a:off x="6522239" y="7275730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Rectangle 105"/>
          <p:cNvSpPr/>
          <p:nvPr/>
        </p:nvSpPr>
        <p:spPr bwMode="auto">
          <a:xfrm>
            <a:off x="3274005" y="3034456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629831" y="3442759"/>
            <a:ext cx="60166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629831" y="3226500"/>
            <a:ext cx="60166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824150" y="3194524"/>
            <a:ext cx="323750" cy="51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4268231" y="3448922"/>
            <a:ext cx="255078" cy="76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Delay 10"/>
          <p:cNvSpPr/>
          <p:nvPr/>
        </p:nvSpPr>
        <p:spPr bwMode="auto">
          <a:xfrm>
            <a:off x="4147900" y="3163332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" name="Delay 11"/>
          <p:cNvSpPr/>
          <p:nvPr/>
        </p:nvSpPr>
        <p:spPr bwMode="auto">
          <a:xfrm>
            <a:off x="4147900" y="3389557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4027569" y="3420110"/>
            <a:ext cx="120331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027569" y="3249466"/>
            <a:ext cx="120331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027568" y="3249467"/>
            <a:ext cx="0" cy="3412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027568" y="3385983"/>
            <a:ext cx="0" cy="3412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 flipV="1">
            <a:off x="4027569" y="3283596"/>
            <a:ext cx="496366" cy="10238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4027569" y="3287171"/>
            <a:ext cx="496366" cy="9881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523934" y="3385983"/>
            <a:ext cx="0" cy="637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523934" y="3222743"/>
            <a:ext cx="0" cy="637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513906" y="3215339"/>
            <a:ext cx="19631" cy="152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268858" y="3215339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269281" y="3442759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" name="Delay 23"/>
          <p:cNvSpPr/>
          <p:nvPr/>
        </p:nvSpPr>
        <p:spPr bwMode="auto">
          <a:xfrm>
            <a:off x="3684779" y="3135491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5" name="Delay 24"/>
          <p:cNvSpPr/>
          <p:nvPr/>
        </p:nvSpPr>
        <p:spPr bwMode="auto">
          <a:xfrm>
            <a:off x="3684812" y="3416164"/>
            <a:ext cx="120331" cy="120263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805738" y="3187497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806193" y="3469366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3825369" y="3476261"/>
            <a:ext cx="323750" cy="51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3629832" y="3227359"/>
            <a:ext cx="567" cy="21529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31" idx="2"/>
          </p:cNvCxnSpPr>
          <p:nvPr/>
        </p:nvCxnSpPr>
        <p:spPr bwMode="auto">
          <a:xfrm flipH="1">
            <a:off x="3141037" y="3328603"/>
            <a:ext cx="478322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3619360" y="3320967"/>
            <a:ext cx="19631" cy="152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664343" y="3501042"/>
            <a:ext cx="19631" cy="152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 flipV="1">
            <a:off x="3363415" y="3508033"/>
            <a:ext cx="300456" cy="64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2975683" y="3166627"/>
            <a:ext cx="712414" cy="20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 flipV="1">
            <a:off x="3364414" y="3167689"/>
            <a:ext cx="633" cy="341407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>
            <a:off x="3141038" y="2837342"/>
            <a:ext cx="4592" cy="49213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5" name="Straight Connector 474"/>
          <p:cNvCxnSpPr/>
          <p:nvPr/>
        </p:nvCxnSpPr>
        <p:spPr bwMode="auto">
          <a:xfrm>
            <a:off x="2301707" y="7193959"/>
            <a:ext cx="278757" cy="16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6" name="Straight Connector 475"/>
          <p:cNvCxnSpPr/>
          <p:nvPr/>
        </p:nvCxnSpPr>
        <p:spPr bwMode="auto">
          <a:xfrm flipV="1">
            <a:off x="852937" y="7354812"/>
            <a:ext cx="1572578" cy="255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7" name="Straight Connector 476"/>
          <p:cNvCxnSpPr/>
          <p:nvPr/>
        </p:nvCxnSpPr>
        <p:spPr bwMode="auto">
          <a:xfrm flipV="1">
            <a:off x="2302205" y="6998867"/>
            <a:ext cx="5060" cy="20240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8" name="Delay 477"/>
          <p:cNvSpPr/>
          <p:nvPr/>
        </p:nvSpPr>
        <p:spPr bwMode="auto">
          <a:xfrm>
            <a:off x="2422356" y="7122146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79" name="Straight Connector 478"/>
          <p:cNvCxnSpPr/>
          <p:nvPr/>
        </p:nvCxnSpPr>
        <p:spPr bwMode="auto">
          <a:xfrm>
            <a:off x="1116452" y="7087004"/>
            <a:ext cx="633072" cy="38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0" name="Straight Connector 479"/>
          <p:cNvCxnSpPr/>
          <p:nvPr/>
        </p:nvCxnSpPr>
        <p:spPr bwMode="auto">
          <a:xfrm flipV="1">
            <a:off x="1343250" y="6899576"/>
            <a:ext cx="403975" cy="843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1" name="Delay 480"/>
          <p:cNvSpPr/>
          <p:nvPr/>
        </p:nvSpPr>
        <p:spPr bwMode="auto">
          <a:xfrm>
            <a:off x="1742589" y="6728004"/>
            <a:ext cx="433493" cy="514062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2" name="Oval 481"/>
          <p:cNvSpPr/>
          <p:nvPr/>
        </p:nvSpPr>
        <p:spPr bwMode="auto">
          <a:xfrm>
            <a:off x="1245450" y="6831594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3" name="Oval 482"/>
          <p:cNvSpPr/>
          <p:nvPr/>
        </p:nvSpPr>
        <p:spPr bwMode="auto">
          <a:xfrm>
            <a:off x="981841" y="7019438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4" name="Oval 483"/>
          <p:cNvSpPr/>
          <p:nvPr/>
        </p:nvSpPr>
        <p:spPr bwMode="auto">
          <a:xfrm>
            <a:off x="852937" y="7289800"/>
            <a:ext cx="134610" cy="13513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7" name="TextBox 486"/>
          <p:cNvSpPr txBox="1"/>
          <p:nvPr/>
        </p:nvSpPr>
        <p:spPr>
          <a:xfrm>
            <a:off x="5264241" y="8675216"/>
            <a:ext cx="88574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D[2]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8691020" y="8669867"/>
            <a:ext cx="88574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D[1]</a:t>
            </a:r>
          </a:p>
        </p:txBody>
      </p:sp>
      <p:sp>
        <p:nvSpPr>
          <p:cNvPr id="489" name="TextBox 488"/>
          <p:cNvSpPr txBox="1"/>
          <p:nvPr/>
        </p:nvSpPr>
        <p:spPr>
          <a:xfrm>
            <a:off x="11923543" y="8669867"/>
            <a:ext cx="88574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D[0]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72496" y="1294733"/>
            <a:ext cx="1653162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 err="1">
                <a:latin typeface="+mn-lt"/>
              </a:rPr>
              <a:t>Addr</a:t>
            </a:r>
            <a:r>
              <a:rPr lang="en-US" sz="2800" dirty="0">
                <a:latin typeface="+mn-lt"/>
              </a:rPr>
              <a:t>[1:0]</a:t>
            </a:r>
          </a:p>
        </p:txBody>
      </p:sp>
      <p:cxnSp>
        <p:nvCxnSpPr>
          <p:cNvPr id="510" name="Straight Connector 509"/>
          <p:cNvCxnSpPr/>
          <p:nvPr/>
        </p:nvCxnSpPr>
        <p:spPr bwMode="auto">
          <a:xfrm flipV="1">
            <a:off x="3308617" y="7669668"/>
            <a:ext cx="1904252" cy="234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1" name="Straight Connector 510"/>
          <p:cNvCxnSpPr/>
          <p:nvPr/>
        </p:nvCxnSpPr>
        <p:spPr bwMode="auto">
          <a:xfrm>
            <a:off x="4764076" y="7551192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" name="Delay 511"/>
          <p:cNvSpPr/>
          <p:nvPr/>
        </p:nvSpPr>
        <p:spPr bwMode="auto">
          <a:xfrm>
            <a:off x="4938715" y="7471321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13" name="Straight Connector 512"/>
          <p:cNvCxnSpPr/>
          <p:nvPr/>
        </p:nvCxnSpPr>
        <p:spPr bwMode="auto">
          <a:xfrm>
            <a:off x="4769365" y="6998038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4" name="Straight Connector 513"/>
          <p:cNvCxnSpPr/>
          <p:nvPr/>
        </p:nvCxnSpPr>
        <p:spPr bwMode="auto">
          <a:xfrm>
            <a:off x="6705061" y="7656874"/>
            <a:ext cx="1930679" cy="45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5" name="Straight Connector 514"/>
          <p:cNvCxnSpPr/>
          <p:nvPr/>
        </p:nvCxnSpPr>
        <p:spPr bwMode="auto">
          <a:xfrm>
            <a:off x="8186947" y="7542948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6" name="Delay 515"/>
          <p:cNvSpPr/>
          <p:nvPr/>
        </p:nvSpPr>
        <p:spPr bwMode="auto">
          <a:xfrm>
            <a:off x="8361586" y="7463076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17" name="Straight Connector 516"/>
          <p:cNvCxnSpPr/>
          <p:nvPr/>
        </p:nvCxnSpPr>
        <p:spPr bwMode="auto">
          <a:xfrm>
            <a:off x="8192235" y="6989794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8" name="Straight Connector 517"/>
          <p:cNvCxnSpPr/>
          <p:nvPr/>
        </p:nvCxnSpPr>
        <p:spPr bwMode="auto">
          <a:xfrm>
            <a:off x="10031585" y="7661421"/>
            <a:ext cx="1828514" cy="477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9" name="Straight Connector 518"/>
          <p:cNvCxnSpPr/>
          <p:nvPr/>
        </p:nvCxnSpPr>
        <p:spPr bwMode="auto">
          <a:xfrm>
            <a:off x="11411307" y="7547723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0" name="Delay 519"/>
          <p:cNvSpPr/>
          <p:nvPr/>
        </p:nvSpPr>
        <p:spPr bwMode="auto">
          <a:xfrm>
            <a:off x="11585945" y="7467852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21" name="Straight Connector 520"/>
          <p:cNvCxnSpPr/>
          <p:nvPr/>
        </p:nvCxnSpPr>
        <p:spPr bwMode="auto">
          <a:xfrm>
            <a:off x="11416595" y="6994569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9" name="Straight Connector 528"/>
          <p:cNvCxnSpPr/>
          <p:nvPr/>
        </p:nvCxnSpPr>
        <p:spPr bwMode="auto">
          <a:xfrm flipV="1">
            <a:off x="3352397" y="6141530"/>
            <a:ext cx="1904252" cy="234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0" name="Straight Connector 529"/>
          <p:cNvCxnSpPr/>
          <p:nvPr/>
        </p:nvCxnSpPr>
        <p:spPr bwMode="auto">
          <a:xfrm>
            <a:off x="4807856" y="6023054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1" name="Delay 530"/>
          <p:cNvSpPr/>
          <p:nvPr/>
        </p:nvSpPr>
        <p:spPr bwMode="auto">
          <a:xfrm>
            <a:off x="4982495" y="5943183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32" name="Straight Connector 531"/>
          <p:cNvCxnSpPr/>
          <p:nvPr/>
        </p:nvCxnSpPr>
        <p:spPr bwMode="auto">
          <a:xfrm>
            <a:off x="4813145" y="5469900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3" name="Straight Connector 532"/>
          <p:cNvCxnSpPr/>
          <p:nvPr/>
        </p:nvCxnSpPr>
        <p:spPr bwMode="auto">
          <a:xfrm>
            <a:off x="6748841" y="6128736"/>
            <a:ext cx="1930679" cy="45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4" name="Straight Connector 533"/>
          <p:cNvCxnSpPr/>
          <p:nvPr/>
        </p:nvCxnSpPr>
        <p:spPr bwMode="auto">
          <a:xfrm>
            <a:off x="8230727" y="6014810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5" name="Delay 534"/>
          <p:cNvSpPr/>
          <p:nvPr/>
        </p:nvSpPr>
        <p:spPr bwMode="auto">
          <a:xfrm>
            <a:off x="8405366" y="5934938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36" name="Straight Connector 535"/>
          <p:cNvCxnSpPr/>
          <p:nvPr/>
        </p:nvCxnSpPr>
        <p:spPr bwMode="auto">
          <a:xfrm>
            <a:off x="8236016" y="5461656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7" name="Straight Connector 536"/>
          <p:cNvCxnSpPr/>
          <p:nvPr/>
        </p:nvCxnSpPr>
        <p:spPr bwMode="auto">
          <a:xfrm>
            <a:off x="10075365" y="6133283"/>
            <a:ext cx="1828514" cy="477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8" name="Straight Connector 537"/>
          <p:cNvCxnSpPr/>
          <p:nvPr/>
        </p:nvCxnSpPr>
        <p:spPr bwMode="auto">
          <a:xfrm>
            <a:off x="11455087" y="6019585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9" name="Delay 538"/>
          <p:cNvSpPr/>
          <p:nvPr/>
        </p:nvSpPr>
        <p:spPr bwMode="auto">
          <a:xfrm>
            <a:off x="11629726" y="5939714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40" name="Straight Connector 539"/>
          <p:cNvCxnSpPr/>
          <p:nvPr/>
        </p:nvCxnSpPr>
        <p:spPr bwMode="auto">
          <a:xfrm>
            <a:off x="11460375" y="5466431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1" name="Straight Connector 540"/>
          <p:cNvCxnSpPr/>
          <p:nvPr/>
        </p:nvCxnSpPr>
        <p:spPr bwMode="auto">
          <a:xfrm flipV="1">
            <a:off x="3365657" y="4624157"/>
            <a:ext cx="1904252" cy="234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2" name="Straight Connector 541"/>
          <p:cNvCxnSpPr/>
          <p:nvPr/>
        </p:nvCxnSpPr>
        <p:spPr bwMode="auto">
          <a:xfrm>
            <a:off x="4821116" y="4505681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3" name="Delay 542"/>
          <p:cNvSpPr/>
          <p:nvPr/>
        </p:nvSpPr>
        <p:spPr bwMode="auto">
          <a:xfrm>
            <a:off x="4995754" y="4425810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44" name="Straight Connector 543"/>
          <p:cNvCxnSpPr/>
          <p:nvPr/>
        </p:nvCxnSpPr>
        <p:spPr bwMode="auto">
          <a:xfrm>
            <a:off x="4826404" y="3952527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5" name="Straight Connector 544"/>
          <p:cNvCxnSpPr/>
          <p:nvPr/>
        </p:nvCxnSpPr>
        <p:spPr bwMode="auto">
          <a:xfrm>
            <a:off x="6762100" y="4611363"/>
            <a:ext cx="1930679" cy="45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6" name="Straight Connector 545"/>
          <p:cNvCxnSpPr/>
          <p:nvPr/>
        </p:nvCxnSpPr>
        <p:spPr bwMode="auto">
          <a:xfrm>
            <a:off x="8243986" y="4497436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7" name="Delay 546"/>
          <p:cNvSpPr/>
          <p:nvPr/>
        </p:nvSpPr>
        <p:spPr bwMode="auto">
          <a:xfrm>
            <a:off x="8418625" y="4417565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48" name="Straight Connector 547"/>
          <p:cNvCxnSpPr/>
          <p:nvPr/>
        </p:nvCxnSpPr>
        <p:spPr bwMode="auto">
          <a:xfrm>
            <a:off x="8249275" y="3944282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9" name="Straight Connector 548"/>
          <p:cNvCxnSpPr/>
          <p:nvPr/>
        </p:nvCxnSpPr>
        <p:spPr bwMode="auto">
          <a:xfrm>
            <a:off x="10088624" y="4615910"/>
            <a:ext cx="1828514" cy="477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0" name="Straight Connector 549"/>
          <p:cNvCxnSpPr/>
          <p:nvPr/>
        </p:nvCxnSpPr>
        <p:spPr bwMode="auto">
          <a:xfrm>
            <a:off x="11468346" y="4502212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1" name="Delay 550"/>
          <p:cNvSpPr/>
          <p:nvPr/>
        </p:nvSpPr>
        <p:spPr bwMode="auto">
          <a:xfrm>
            <a:off x="11642985" y="4422341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52" name="Straight Connector 551"/>
          <p:cNvCxnSpPr/>
          <p:nvPr/>
        </p:nvCxnSpPr>
        <p:spPr bwMode="auto">
          <a:xfrm>
            <a:off x="11473635" y="3949058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3" name="Straight Connector 552"/>
          <p:cNvCxnSpPr>
            <a:stCxn id="11" idx="3"/>
          </p:cNvCxnSpPr>
          <p:nvPr/>
        </p:nvCxnSpPr>
        <p:spPr bwMode="auto">
          <a:xfrm>
            <a:off x="4268231" y="3223464"/>
            <a:ext cx="1014795" cy="597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4" name="Straight Connector 553"/>
          <p:cNvCxnSpPr/>
          <p:nvPr/>
        </p:nvCxnSpPr>
        <p:spPr bwMode="auto">
          <a:xfrm>
            <a:off x="4834234" y="3110965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5" name="Delay 554"/>
          <p:cNvSpPr/>
          <p:nvPr/>
        </p:nvSpPr>
        <p:spPr bwMode="auto">
          <a:xfrm>
            <a:off x="5008873" y="3031093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56" name="Straight Connector 555"/>
          <p:cNvCxnSpPr/>
          <p:nvPr/>
        </p:nvCxnSpPr>
        <p:spPr bwMode="auto">
          <a:xfrm>
            <a:off x="4839523" y="2557811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7" name="Straight Connector 556"/>
          <p:cNvCxnSpPr/>
          <p:nvPr/>
        </p:nvCxnSpPr>
        <p:spPr bwMode="auto">
          <a:xfrm>
            <a:off x="6775219" y="3216646"/>
            <a:ext cx="1930679" cy="455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8" name="Straight Connector 557"/>
          <p:cNvCxnSpPr/>
          <p:nvPr/>
        </p:nvCxnSpPr>
        <p:spPr bwMode="auto">
          <a:xfrm>
            <a:off x="8257105" y="3102720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9" name="Delay 558"/>
          <p:cNvSpPr/>
          <p:nvPr/>
        </p:nvSpPr>
        <p:spPr bwMode="auto">
          <a:xfrm>
            <a:off x="8431744" y="3022849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60" name="Straight Connector 559"/>
          <p:cNvCxnSpPr/>
          <p:nvPr/>
        </p:nvCxnSpPr>
        <p:spPr bwMode="auto">
          <a:xfrm>
            <a:off x="8262393" y="2549566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1" name="Straight Connector 560"/>
          <p:cNvCxnSpPr/>
          <p:nvPr/>
        </p:nvCxnSpPr>
        <p:spPr bwMode="auto">
          <a:xfrm>
            <a:off x="10101743" y="3221194"/>
            <a:ext cx="1828514" cy="477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2" name="Straight Connector 561"/>
          <p:cNvCxnSpPr/>
          <p:nvPr/>
        </p:nvCxnSpPr>
        <p:spPr bwMode="auto">
          <a:xfrm>
            <a:off x="11481465" y="3107496"/>
            <a:ext cx="460217" cy="17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3" name="Delay 562"/>
          <p:cNvSpPr/>
          <p:nvPr/>
        </p:nvSpPr>
        <p:spPr bwMode="auto">
          <a:xfrm>
            <a:off x="11656104" y="3027625"/>
            <a:ext cx="319696" cy="307167"/>
          </a:xfrm>
          <a:prstGeom prst="flowChartDelay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64" name="Straight Connector 563"/>
          <p:cNvCxnSpPr/>
          <p:nvPr/>
        </p:nvCxnSpPr>
        <p:spPr bwMode="auto">
          <a:xfrm>
            <a:off x="11486753" y="2554342"/>
            <a:ext cx="4567" cy="5631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7" name="Group 286"/>
          <p:cNvGrpSpPr/>
          <p:nvPr/>
        </p:nvGrpSpPr>
        <p:grpSpPr>
          <a:xfrm>
            <a:off x="2975683" y="4236592"/>
            <a:ext cx="1722357" cy="785408"/>
            <a:chOff x="1485900" y="2549912"/>
            <a:chExt cx="1446187" cy="821455"/>
          </a:xfrm>
        </p:grpSpPr>
        <p:grpSp>
          <p:nvGrpSpPr>
            <p:cNvPr id="292" name="Group 291"/>
            <p:cNvGrpSpPr/>
            <p:nvPr/>
          </p:nvGrpSpPr>
          <p:grpSpPr>
            <a:xfrm>
              <a:off x="1485900" y="2549912"/>
              <a:ext cx="1308062" cy="731170"/>
              <a:chOff x="1485900" y="2549912"/>
              <a:chExt cx="1435811" cy="1076362"/>
            </a:xfrm>
          </p:grpSpPr>
          <p:grpSp>
            <p:nvGrpSpPr>
              <p:cNvPr id="293" name="Group 292"/>
              <p:cNvGrpSpPr/>
              <p:nvPr/>
            </p:nvGrpSpPr>
            <p:grpSpPr>
              <a:xfrm>
                <a:off x="1485900" y="3008963"/>
                <a:ext cx="1435811" cy="617311"/>
                <a:chOff x="-418333" y="2438400"/>
                <a:chExt cx="7892141" cy="2685534"/>
              </a:xfrm>
            </p:grpSpPr>
            <p:cxnSp>
              <p:nvCxnSpPr>
                <p:cNvPr id="295" name="Straight Connector 294"/>
                <p:cNvCxnSpPr/>
                <p:nvPr/>
              </p:nvCxnSpPr>
              <p:spPr bwMode="auto">
                <a:xfrm>
                  <a:off x="2895600" y="4496535"/>
                  <a:ext cx="304800" cy="0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6" name="Straight Connector 295"/>
                <p:cNvCxnSpPr/>
                <p:nvPr/>
              </p:nvCxnSpPr>
              <p:spPr bwMode="auto">
                <a:xfrm>
                  <a:off x="2895600" y="3048000"/>
                  <a:ext cx="304800" cy="0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7" name="Straight Connector 296"/>
                <p:cNvCxnSpPr/>
                <p:nvPr/>
              </p:nvCxnSpPr>
              <p:spPr bwMode="auto">
                <a:xfrm>
                  <a:off x="3880022" y="2833816"/>
                  <a:ext cx="1640132" cy="3469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9" name="Straight Connector 298"/>
                <p:cNvCxnSpPr/>
                <p:nvPr/>
              </p:nvCxnSpPr>
              <p:spPr bwMode="auto">
                <a:xfrm flipV="1">
                  <a:off x="6129755" y="4537806"/>
                  <a:ext cx="1292238" cy="5146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00" name="Delay 299"/>
                <p:cNvSpPr/>
                <p:nvPr/>
              </p:nvSpPr>
              <p:spPr bwMode="auto">
                <a:xfrm>
                  <a:off x="5520152" y="2624887"/>
                  <a:ext cx="609600" cy="805543"/>
                </a:xfrm>
                <a:prstGeom prst="flowChartDelay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01" name="Delay 300"/>
                <p:cNvSpPr/>
                <p:nvPr/>
              </p:nvSpPr>
              <p:spPr bwMode="auto">
                <a:xfrm>
                  <a:off x="5520154" y="4140178"/>
                  <a:ext cx="609600" cy="805543"/>
                </a:xfrm>
                <a:prstGeom prst="flowChartDelay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cxnSp>
              <p:nvCxnSpPr>
                <p:cNvPr id="302" name="Straight Connector 301"/>
                <p:cNvCxnSpPr/>
                <p:nvPr/>
              </p:nvCxnSpPr>
              <p:spPr bwMode="auto">
                <a:xfrm>
                  <a:off x="4910554" y="4344831"/>
                  <a:ext cx="609600" cy="0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3" name="Straight Connector 302"/>
                <p:cNvCxnSpPr/>
                <p:nvPr/>
              </p:nvCxnSpPr>
              <p:spPr bwMode="auto">
                <a:xfrm>
                  <a:off x="4910554" y="3201831"/>
                  <a:ext cx="609600" cy="0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4" name="Straight Connector 303"/>
                <p:cNvCxnSpPr/>
                <p:nvPr/>
              </p:nvCxnSpPr>
              <p:spPr bwMode="auto">
                <a:xfrm>
                  <a:off x="4910554" y="3201831"/>
                  <a:ext cx="0" cy="228599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5" name="Straight Connector 304"/>
                <p:cNvCxnSpPr/>
                <p:nvPr/>
              </p:nvCxnSpPr>
              <p:spPr bwMode="auto">
                <a:xfrm>
                  <a:off x="4910554" y="4116232"/>
                  <a:ext cx="0" cy="228599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6" name="Straight Connector 305"/>
                <p:cNvCxnSpPr/>
                <p:nvPr/>
              </p:nvCxnSpPr>
              <p:spPr bwMode="auto">
                <a:xfrm flipH="1" flipV="1">
                  <a:off x="4910554" y="3430430"/>
                  <a:ext cx="2514600" cy="685802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7" name="Straight Connector 306"/>
                <p:cNvCxnSpPr/>
                <p:nvPr/>
              </p:nvCxnSpPr>
              <p:spPr bwMode="auto">
                <a:xfrm flipV="1">
                  <a:off x="4910554" y="3454376"/>
                  <a:ext cx="2514600" cy="661855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8" name="Straight Connector 307"/>
                <p:cNvCxnSpPr/>
                <p:nvPr/>
              </p:nvCxnSpPr>
              <p:spPr bwMode="auto">
                <a:xfrm>
                  <a:off x="7425154" y="4116231"/>
                  <a:ext cx="0" cy="426718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9" name="Straight Connector 308"/>
                <p:cNvCxnSpPr/>
                <p:nvPr/>
              </p:nvCxnSpPr>
              <p:spPr bwMode="auto">
                <a:xfrm>
                  <a:off x="7425154" y="3022832"/>
                  <a:ext cx="0" cy="426718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10" name="Oval 309"/>
                <p:cNvSpPr/>
                <p:nvPr/>
              </p:nvSpPr>
              <p:spPr bwMode="auto">
                <a:xfrm>
                  <a:off x="7374354" y="2973231"/>
                  <a:ext cx="99454" cy="10229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1" name="Oval 310"/>
                <p:cNvSpPr/>
                <p:nvPr/>
              </p:nvSpPr>
              <p:spPr bwMode="auto">
                <a:xfrm>
                  <a:off x="6132929" y="2973231"/>
                  <a:ext cx="99454" cy="10229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2" name="Oval 311"/>
                <p:cNvSpPr/>
                <p:nvPr/>
              </p:nvSpPr>
              <p:spPr bwMode="auto">
                <a:xfrm>
                  <a:off x="6135075" y="4496535"/>
                  <a:ext cx="99454" cy="10229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3" name="Delay 312"/>
                <p:cNvSpPr/>
                <p:nvPr/>
              </p:nvSpPr>
              <p:spPr bwMode="auto">
                <a:xfrm>
                  <a:off x="3173968" y="2438400"/>
                  <a:ext cx="609600" cy="805543"/>
                </a:xfrm>
                <a:prstGeom prst="flowChartDelay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4" name="Delay 313"/>
                <p:cNvSpPr/>
                <p:nvPr/>
              </p:nvSpPr>
              <p:spPr bwMode="auto">
                <a:xfrm>
                  <a:off x="3174130" y="4318391"/>
                  <a:ext cx="609600" cy="805543"/>
                </a:xfrm>
                <a:prstGeom prst="flowChartDelay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5" name="Oval 314"/>
                <p:cNvSpPr/>
                <p:nvPr/>
              </p:nvSpPr>
              <p:spPr bwMode="auto">
                <a:xfrm>
                  <a:off x="3786746" y="2786744"/>
                  <a:ext cx="99454" cy="10229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6" name="Oval 315"/>
                <p:cNvSpPr/>
                <p:nvPr/>
              </p:nvSpPr>
              <p:spPr bwMode="auto">
                <a:xfrm>
                  <a:off x="3789051" y="4674748"/>
                  <a:ext cx="99454" cy="10229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cxnSp>
              <p:nvCxnSpPr>
                <p:cNvPr id="317" name="Straight Connector 316"/>
                <p:cNvCxnSpPr/>
                <p:nvPr/>
              </p:nvCxnSpPr>
              <p:spPr bwMode="auto">
                <a:xfrm>
                  <a:off x="3886200" y="4720931"/>
                  <a:ext cx="1640132" cy="3469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8" name="Straight Connector 317"/>
                <p:cNvCxnSpPr/>
                <p:nvPr/>
              </p:nvCxnSpPr>
              <p:spPr bwMode="auto">
                <a:xfrm flipV="1">
                  <a:off x="2895600" y="3053751"/>
                  <a:ext cx="2875" cy="1442050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9" name="Straight Connector 318"/>
                <p:cNvCxnSpPr>
                  <a:stCxn id="313" idx="2"/>
                </p:cNvCxnSpPr>
                <p:nvPr/>
              </p:nvCxnSpPr>
              <p:spPr bwMode="auto">
                <a:xfrm flipH="1">
                  <a:off x="419356" y="3731897"/>
                  <a:ext cx="2423196" cy="0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0" name="Oval 319"/>
                <p:cNvSpPr/>
                <p:nvPr/>
              </p:nvSpPr>
              <p:spPr bwMode="auto">
                <a:xfrm>
                  <a:off x="2842550" y="3680750"/>
                  <a:ext cx="99454" cy="10229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21" name="Oval 320"/>
                <p:cNvSpPr/>
                <p:nvPr/>
              </p:nvSpPr>
              <p:spPr bwMode="auto">
                <a:xfrm>
                  <a:off x="3070440" y="4886924"/>
                  <a:ext cx="99454" cy="10229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300460"/>
                  <a:endParaRPr lang="en-US" sz="2600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cxnSp>
              <p:nvCxnSpPr>
                <p:cNvPr id="322" name="Straight Connector 321"/>
                <p:cNvCxnSpPr/>
                <p:nvPr/>
              </p:nvCxnSpPr>
              <p:spPr bwMode="auto">
                <a:xfrm flipV="1">
                  <a:off x="1545931" y="4933750"/>
                  <a:ext cx="1522119" cy="4322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3" name="Straight Connector 322"/>
                <p:cNvCxnSpPr/>
                <p:nvPr/>
              </p:nvCxnSpPr>
              <p:spPr bwMode="auto">
                <a:xfrm flipV="1">
                  <a:off x="-418333" y="2646948"/>
                  <a:ext cx="3609108" cy="1366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4" name="Straight Connector 323"/>
                <p:cNvCxnSpPr/>
                <p:nvPr/>
              </p:nvCxnSpPr>
              <p:spPr bwMode="auto">
                <a:xfrm flipH="1" flipV="1">
                  <a:off x="1550984" y="2654061"/>
                  <a:ext cx="3208" cy="2286802"/>
                </a:xfrm>
                <a:prstGeom prst="line">
                  <a:avLst/>
                </a:prstGeom>
                <a:solidFill>
                  <a:srgbClr val="C0C0C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94" name="Straight Connector 293"/>
              <p:cNvCxnSpPr/>
              <p:nvPr/>
            </p:nvCxnSpPr>
            <p:spPr bwMode="auto">
              <a:xfrm>
                <a:off x="1638300" y="2549912"/>
                <a:ext cx="4233" cy="757732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1" name="Rectangle 290"/>
            <p:cNvSpPr/>
            <p:nvPr/>
          </p:nvSpPr>
          <p:spPr bwMode="auto">
            <a:xfrm>
              <a:off x="1736388" y="2756071"/>
              <a:ext cx="1195699" cy="615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339" name="Rectangle 338"/>
          <p:cNvSpPr/>
          <p:nvPr/>
        </p:nvSpPr>
        <p:spPr bwMode="auto">
          <a:xfrm>
            <a:off x="9916439" y="4433705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0" name="Rectangle 339"/>
          <p:cNvSpPr/>
          <p:nvPr/>
        </p:nvSpPr>
        <p:spPr bwMode="auto">
          <a:xfrm>
            <a:off x="6683726" y="4433705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59" name="Rectangle 358"/>
          <p:cNvSpPr/>
          <p:nvPr/>
        </p:nvSpPr>
        <p:spPr bwMode="auto">
          <a:xfrm>
            <a:off x="3274005" y="5935816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6" name="Rectangle 405"/>
          <p:cNvSpPr/>
          <p:nvPr/>
        </p:nvSpPr>
        <p:spPr bwMode="auto">
          <a:xfrm>
            <a:off x="9916439" y="5935814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7" name="Rectangle 406"/>
          <p:cNvSpPr/>
          <p:nvPr/>
        </p:nvSpPr>
        <p:spPr bwMode="auto">
          <a:xfrm>
            <a:off x="6683726" y="5935814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26" name="Rectangle 425"/>
          <p:cNvSpPr/>
          <p:nvPr/>
        </p:nvSpPr>
        <p:spPr bwMode="auto">
          <a:xfrm>
            <a:off x="3245486" y="7472844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73" name="Rectangle 472"/>
          <p:cNvSpPr/>
          <p:nvPr/>
        </p:nvSpPr>
        <p:spPr bwMode="auto">
          <a:xfrm>
            <a:off x="9887919" y="7472843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74" name="Rectangle 473"/>
          <p:cNvSpPr/>
          <p:nvPr/>
        </p:nvSpPr>
        <p:spPr bwMode="auto">
          <a:xfrm>
            <a:off x="6655206" y="7472843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9916439" y="3034454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6683726" y="3034454"/>
            <a:ext cx="1424034" cy="588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70" name="Straight Connector 569"/>
          <p:cNvCxnSpPr>
            <a:stCxn id="555" idx="3"/>
          </p:cNvCxnSpPr>
          <p:nvPr/>
        </p:nvCxnSpPr>
        <p:spPr bwMode="auto">
          <a:xfrm flipV="1">
            <a:off x="5328569" y="3184676"/>
            <a:ext cx="460078" cy="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5" name="Straight Connector 574"/>
          <p:cNvCxnSpPr>
            <a:stCxn id="543" idx="3"/>
          </p:cNvCxnSpPr>
          <p:nvPr/>
        </p:nvCxnSpPr>
        <p:spPr bwMode="auto">
          <a:xfrm flipV="1">
            <a:off x="5315451" y="4573212"/>
            <a:ext cx="414215" cy="618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8" name="Straight Connector 577"/>
          <p:cNvCxnSpPr/>
          <p:nvPr/>
        </p:nvCxnSpPr>
        <p:spPr bwMode="auto">
          <a:xfrm flipV="1">
            <a:off x="5776075" y="3173577"/>
            <a:ext cx="0" cy="500145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1" name="Straight Connector 580"/>
          <p:cNvCxnSpPr/>
          <p:nvPr/>
        </p:nvCxnSpPr>
        <p:spPr bwMode="auto">
          <a:xfrm flipH="1" flipV="1">
            <a:off x="5722491" y="4562583"/>
            <a:ext cx="1509" cy="361244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8" name="Straight Connector 587"/>
          <p:cNvCxnSpPr>
            <a:stCxn id="531" idx="3"/>
          </p:cNvCxnSpPr>
          <p:nvPr/>
        </p:nvCxnSpPr>
        <p:spPr bwMode="auto">
          <a:xfrm flipV="1">
            <a:off x="5302191" y="6093537"/>
            <a:ext cx="359979" cy="32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1" name="Straight Connector 590"/>
          <p:cNvCxnSpPr/>
          <p:nvPr/>
        </p:nvCxnSpPr>
        <p:spPr bwMode="auto">
          <a:xfrm flipH="1" flipV="1">
            <a:off x="5661654" y="6097795"/>
            <a:ext cx="2547" cy="2077234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6" name="Straight Connector 595"/>
          <p:cNvCxnSpPr>
            <a:stCxn id="512" idx="3"/>
          </p:cNvCxnSpPr>
          <p:nvPr/>
        </p:nvCxnSpPr>
        <p:spPr bwMode="auto">
          <a:xfrm flipV="1">
            <a:off x="5258411" y="7620615"/>
            <a:ext cx="354497" cy="428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9" name="Straight Connector 598"/>
          <p:cNvCxnSpPr/>
          <p:nvPr/>
        </p:nvCxnSpPr>
        <p:spPr bwMode="auto">
          <a:xfrm flipH="1">
            <a:off x="5607983" y="7626361"/>
            <a:ext cx="3345" cy="5509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3" name="Picture 6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50" y="8030188"/>
            <a:ext cx="500187" cy="490138"/>
          </a:xfrm>
          <a:prstGeom prst="rect">
            <a:avLst/>
          </a:prstGeom>
        </p:spPr>
      </p:pic>
      <p:cxnSp>
        <p:nvCxnSpPr>
          <p:cNvPr id="626" name="Straight Connector 625"/>
          <p:cNvCxnSpPr/>
          <p:nvPr/>
        </p:nvCxnSpPr>
        <p:spPr bwMode="auto">
          <a:xfrm flipV="1">
            <a:off x="8754967" y="3168766"/>
            <a:ext cx="460078" cy="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7" name="Straight Connector 626"/>
          <p:cNvCxnSpPr/>
          <p:nvPr/>
        </p:nvCxnSpPr>
        <p:spPr bwMode="auto">
          <a:xfrm flipV="1">
            <a:off x="8741849" y="4557302"/>
            <a:ext cx="414215" cy="618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8" name="Straight Connector 627"/>
          <p:cNvCxnSpPr/>
          <p:nvPr/>
        </p:nvCxnSpPr>
        <p:spPr bwMode="auto">
          <a:xfrm flipV="1">
            <a:off x="9202473" y="3157666"/>
            <a:ext cx="0" cy="500145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9" name="Straight Connector 628"/>
          <p:cNvCxnSpPr/>
          <p:nvPr/>
        </p:nvCxnSpPr>
        <p:spPr bwMode="auto">
          <a:xfrm flipH="1" flipV="1">
            <a:off x="9148889" y="4546673"/>
            <a:ext cx="1509" cy="361244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0" name="Straight Connector 629"/>
          <p:cNvCxnSpPr/>
          <p:nvPr/>
        </p:nvCxnSpPr>
        <p:spPr bwMode="auto">
          <a:xfrm flipV="1">
            <a:off x="8728589" y="6077627"/>
            <a:ext cx="359979" cy="32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1" name="Straight Connector 630"/>
          <p:cNvCxnSpPr/>
          <p:nvPr/>
        </p:nvCxnSpPr>
        <p:spPr bwMode="auto">
          <a:xfrm flipH="1" flipV="1">
            <a:off x="9088052" y="6081885"/>
            <a:ext cx="2547" cy="2077234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2" name="Straight Connector 631"/>
          <p:cNvCxnSpPr/>
          <p:nvPr/>
        </p:nvCxnSpPr>
        <p:spPr bwMode="auto">
          <a:xfrm flipV="1">
            <a:off x="8684809" y="7604705"/>
            <a:ext cx="354497" cy="428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3" name="Straight Connector 632"/>
          <p:cNvCxnSpPr/>
          <p:nvPr/>
        </p:nvCxnSpPr>
        <p:spPr bwMode="auto">
          <a:xfrm flipH="1">
            <a:off x="9034381" y="7610450"/>
            <a:ext cx="3345" cy="5509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34" name="Picture 6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948" y="8014277"/>
            <a:ext cx="500187" cy="490138"/>
          </a:xfrm>
          <a:prstGeom prst="rect">
            <a:avLst/>
          </a:prstGeom>
        </p:spPr>
      </p:pic>
      <p:cxnSp>
        <p:nvCxnSpPr>
          <p:cNvPr id="635" name="Straight Connector 634"/>
          <p:cNvCxnSpPr/>
          <p:nvPr/>
        </p:nvCxnSpPr>
        <p:spPr bwMode="auto">
          <a:xfrm flipV="1">
            <a:off x="11992965" y="3191853"/>
            <a:ext cx="460078" cy="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6" name="Straight Connector 635"/>
          <p:cNvCxnSpPr/>
          <p:nvPr/>
        </p:nvCxnSpPr>
        <p:spPr bwMode="auto">
          <a:xfrm flipV="1">
            <a:off x="11979848" y="4580388"/>
            <a:ext cx="414215" cy="618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7" name="Straight Connector 636"/>
          <p:cNvCxnSpPr/>
          <p:nvPr/>
        </p:nvCxnSpPr>
        <p:spPr bwMode="auto">
          <a:xfrm flipV="1">
            <a:off x="12440472" y="3180753"/>
            <a:ext cx="0" cy="500145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8" name="Straight Connector 637"/>
          <p:cNvCxnSpPr/>
          <p:nvPr/>
        </p:nvCxnSpPr>
        <p:spPr bwMode="auto">
          <a:xfrm flipH="1" flipV="1">
            <a:off x="12386888" y="4569760"/>
            <a:ext cx="1509" cy="3612446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9" name="Straight Connector 638"/>
          <p:cNvCxnSpPr/>
          <p:nvPr/>
        </p:nvCxnSpPr>
        <p:spPr bwMode="auto">
          <a:xfrm flipV="1">
            <a:off x="11966588" y="6100714"/>
            <a:ext cx="359979" cy="323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0" name="Straight Connector 639"/>
          <p:cNvCxnSpPr/>
          <p:nvPr/>
        </p:nvCxnSpPr>
        <p:spPr bwMode="auto">
          <a:xfrm flipH="1" flipV="1">
            <a:off x="12326051" y="6104972"/>
            <a:ext cx="2547" cy="2077234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1" name="Straight Connector 640"/>
          <p:cNvCxnSpPr/>
          <p:nvPr/>
        </p:nvCxnSpPr>
        <p:spPr bwMode="auto">
          <a:xfrm flipV="1">
            <a:off x="11922808" y="7627792"/>
            <a:ext cx="354497" cy="428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2" name="Straight Connector 641"/>
          <p:cNvCxnSpPr/>
          <p:nvPr/>
        </p:nvCxnSpPr>
        <p:spPr bwMode="auto">
          <a:xfrm flipH="1">
            <a:off x="12272380" y="7633537"/>
            <a:ext cx="3345" cy="550901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3" name="Picture 6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947" y="8037364"/>
            <a:ext cx="500187" cy="490138"/>
          </a:xfrm>
          <a:prstGeom prst="rect">
            <a:avLst/>
          </a:prstGeom>
        </p:spPr>
      </p:pic>
      <p:cxnSp>
        <p:nvCxnSpPr>
          <p:cNvPr id="644" name="Straight Connector 643"/>
          <p:cNvCxnSpPr>
            <a:stCxn id="487" idx="0"/>
            <a:endCxn id="623" idx="2"/>
          </p:cNvCxnSpPr>
          <p:nvPr/>
        </p:nvCxnSpPr>
        <p:spPr bwMode="auto">
          <a:xfrm flipH="1" flipV="1">
            <a:off x="5693644" y="8520326"/>
            <a:ext cx="13472" cy="15489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7" name="Straight Connector 646"/>
          <p:cNvCxnSpPr>
            <a:stCxn id="488" idx="0"/>
            <a:endCxn id="634" idx="2"/>
          </p:cNvCxnSpPr>
          <p:nvPr/>
        </p:nvCxnSpPr>
        <p:spPr bwMode="auto">
          <a:xfrm flipH="1" flipV="1">
            <a:off x="9120042" y="8504415"/>
            <a:ext cx="13853" cy="165452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0" name="Straight Connector 649"/>
          <p:cNvCxnSpPr>
            <a:stCxn id="489" idx="0"/>
            <a:endCxn id="643" idx="2"/>
          </p:cNvCxnSpPr>
          <p:nvPr/>
        </p:nvCxnSpPr>
        <p:spPr bwMode="auto">
          <a:xfrm flipH="1" flipV="1">
            <a:off x="12358041" y="8527502"/>
            <a:ext cx="8377" cy="142365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3" name="Straight Connector 652"/>
          <p:cNvCxnSpPr/>
          <p:nvPr/>
        </p:nvCxnSpPr>
        <p:spPr bwMode="auto">
          <a:xfrm flipV="1">
            <a:off x="694561" y="2427797"/>
            <a:ext cx="245221" cy="4989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6" name="TextBox 655"/>
          <p:cNvSpPr txBox="1"/>
          <p:nvPr/>
        </p:nvSpPr>
        <p:spPr>
          <a:xfrm>
            <a:off x="13495" y="2170150"/>
            <a:ext cx="757409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</a:rPr>
              <a:t>WE</a:t>
            </a:r>
          </a:p>
        </p:txBody>
      </p:sp>
      <p:sp>
        <p:nvSpPr>
          <p:cNvPr id="325" name="Oval 324"/>
          <p:cNvSpPr/>
          <p:nvPr/>
        </p:nvSpPr>
        <p:spPr bwMode="auto">
          <a:xfrm>
            <a:off x="1631231" y="2390099"/>
            <a:ext cx="134610" cy="1351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9" name="Oval 328"/>
          <p:cNvSpPr/>
          <p:nvPr/>
        </p:nvSpPr>
        <p:spPr bwMode="auto">
          <a:xfrm>
            <a:off x="1630932" y="2576980"/>
            <a:ext cx="134610" cy="1351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0" name="Oval 329"/>
          <p:cNvSpPr/>
          <p:nvPr/>
        </p:nvSpPr>
        <p:spPr bwMode="auto">
          <a:xfrm>
            <a:off x="1629381" y="3980300"/>
            <a:ext cx="134610" cy="1351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1" name="Oval 330"/>
          <p:cNvSpPr/>
          <p:nvPr/>
        </p:nvSpPr>
        <p:spPr bwMode="auto">
          <a:xfrm>
            <a:off x="1628749" y="5296319"/>
            <a:ext cx="134610" cy="13513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99550" y="7993572"/>
            <a:ext cx="2746861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  <a:ea typeface="Cambria" charset="0"/>
                <a:cs typeface="Cambria" charset="0"/>
              </a:rPr>
              <a:t>Address Decoder</a:t>
            </a:r>
          </a:p>
        </p:txBody>
      </p:sp>
      <p:cxnSp>
        <p:nvCxnSpPr>
          <p:cNvPr id="337" name="Straight Arrow Connector 336"/>
          <p:cNvCxnSpPr/>
          <p:nvPr/>
        </p:nvCxnSpPr>
        <p:spPr bwMode="auto">
          <a:xfrm flipH="1">
            <a:off x="1958457" y="7546993"/>
            <a:ext cx="127838" cy="446579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3" name="Straight Arrow Connector 352"/>
          <p:cNvCxnSpPr/>
          <p:nvPr/>
        </p:nvCxnSpPr>
        <p:spPr bwMode="auto">
          <a:xfrm flipH="1">
            <a:off x="4698040" y="8595757"/>
            <a:ext cx="794509" cy="26538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4" name="TextBox 353"/>
          <p:cNvSpPr txBox="1"/>
          <p:nvPr/>
        </p:nvSpPr>
        <p:spPr>
          <a:xfrm>
            <a:off x="2886690" y="8737341"/>
            <a:ext cx="1952447" cy="56220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800" dirty="0">
                <a:latin typeface="+mn-lt"/>
                <a:ea typeface="Cambria" charset="0"/>
                <a:cs typeface="Cambria" charset="0"/>
              </a:rPr>
              <a:t>Multiplexer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4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Multi-ported </a:t>
            </a:r>
            <a:r>
              <a:rPr lang="en-US" dirty="0" smtClean="0">
                <a:solidFill>
                  <a:srgbClr val="000000"/>
                </a:solidFill>
              </a:rPr>
              <a:t>Memories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949344"/>
            <a:ext cx="11703050" cy="6435725"/>
          </a:xfrm>
        </p:spPr>
        <p:txBody>
          <a:bodyPr/>
          <a:lstStyle/>
          <a:p>
            <a:pPr marL="487672" indent="-487672">
              <a:buFontTx/>
              <a:buChar char="•"/>
            </a:pPr>
            <a:r>
              <a:rPr lang="en-US" sz="3200" dirty="0" err="1" smtClean="0"/>
              <a:t>Multiported</a:t>
            </a:r>
            <a:r>
              <a:rPr lang="en-US" sz="3200" dirty="0" smtClean="0"/>
              <a:t> </a:t>
            </a:r>
            <a:r>
              <a:rPr lang="en-US" sz="3200" dirty="0"/>
              <a:t>memories can access several addresses </a:t>
            </a:r>
            <a:r>
              <a:rPr lang="en-US" sz="3200" b="1" dirty="0" smtClean="0"/>
              <a:t>simultaneously</a:t>
            </a:r>
            <a:endParaRPr lang="en-US" sz="3400" b="1" dirty="0">
              <a:solidFill>
                <a:srgbClr val="0000FF"/>
              </a:solidFill>
              <a:cs typeface="Arial" charset="0"/>
            </a:endParaRPr>
          </a:p>
          <a:p>
            <a:pPr marL="487672" indent="-487672">
              <a:buFontTx/>
              <a:buChar char="•"/>
            </a:pPr>
            <a:r>
              <a:rPr lang="en-US" sz="3400" dirty="0" smtClean="0">
                <a:cs typeface="Arial" charset="0"/>
              </a:rPr>
              <a:t>Example: 3</a:t>
            </a:r>
            <a:r>
              <a:rPr lang="en-US" sz="3400" dirty="0">
                <a:cs typeface="Arial" charset="0"/>
              </a:rPr>
              <a:t>-ported memory</a:t>
            </a:r>
          </a:p>
          <a:p>
            <a:pPr marL="1056623" lvl="1" indent="-406394">
              <a:buFontTx/>
              <a:buChar char="–"/>
            </a:pPr>
            <a:r>
              <a:rPr lang="en-US" sz="2800" dirty="0">
                <a:cs typeface="Times New Roman" pitchFamily="18" charset="0"/>
              </a:rPr>
              <a:t>2 read ports (A1/RD1, A2/RD2)</a:t>
            </a:r>
          </a:p>
          <a:p>
            <a:pPr marL="1056623" lvl="1" indent="-406394">
              <a:buFontTx/>
              <a:buChar char="–"/>
            </a:pPr>
            <a:r>
              <a:rPr lang="en-US" sz="2800" dirty="0">
                <a:cs typeface="Times New Roman" pitchFamily="18" charset="0"/>
              </a:rPr>
              <a:t>1 write port (A3/WD3, WE3 enables writing)</a:t>
            </a:r>
          </a:p>
          <a:p>
            <a:pPr marL="487672" indent="-487672">
              <a:buFontTx/>
              <a:buChar char="•"/>
            </a:pPr>
            <a:r>
              <a:rPr lang="en-US" sz="3400" b="1" dirty="0">
                <a:cs typeface="Times New Roman" pitchFamily="18" charset="0"/>
              </a:rPr>
              <a:t>Register file:</a:t>
            </a:r>
            <a:r>
              <a:rPr lang="en-US" sz="3400" dirty="0">
                <a:cs typeface="Times New Roman" pitchFamily="18" charset="0"/>
              </a:rPr>
              <a:t> small multi-ported memory</a:t>
            </a:r>
            <a:endParaRPr lang="en-US" sz="3400" b="1" dirty="0"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4931927"/>
              </p:ext>
            </p:extLst>
          </p:nvPr>
        </p:nvGraphicFramePr>
        <p:xfrm>
          <a:off x="4252356" y="5406359"/>
          <a:ext cx="4851004" cy="387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8" name="VISIO" r:id="rId4" imgW="1114560" imgH="931680" progId="Visio.Drawing.6">
                  <p:embed/>
                </p:oleObj>
              </mc:Choice>
              <mc:Fallback>
                <p:oleObj name="VISIO" r:id="rId4" imgW="1114560" imgH="931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356" y="5406359"/>
                        <a:ext cx="4851004" cy="3876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3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672" indent="-487672">
              <a:buFontTx/>
              <a:buChar char="•"/>
            </a:pPr>
            <a:r>
              <a:rPr lang="en-US" sz="3700" dirty="0">
                <a:cs typeface="Arial" charset="0"/>
              </a:rPr>
              <a:t>Increments on each clock edge</a:t>
            </a:r>
          </a:p>
          <a:p>
            <a:pPr marL="487672" indent="-487672">
              <a:buFontTx/>
              <a:buChar char="•"/>
            </a:pPr>
            <a:r>
              <a:rPr lang="en-US" sz="3700" dirty="0">
                <a:cs typeface="Arial" charset="0"/>
              </a:rPr>
              <a:t>Used to cycle through numbers. For example, </a:t>
            </a:r>
          </a:p>
          <a:p>
            <a:pPr marL="1056623" lvl="1" indent="-406394">
              <a:buFontTx/>
              <a:buChar char="–"/>
            </a:pPr>
            <a:r>
              <a:rPr lang="en-US" sz="2800" dirty="0">
                <a:cs typeface="Arial" charset="0"/>
              </a:rPr>
              <a:t>000, 001, 010, 011, 100, 101, 110, 111, 000, 001…</a:t>
            </a:r>
          </a:p>
          <a:p>
            <a:pPr marL="487672" indent="-487672">
              <a:buFontTx/>
              <a:buChar char="•"/>
            </a:pPr>
            <a:r>
              <a:rPr lang="en-US" sz="3700" dirty="0">
                <a:cs typeface="Arial" charset="0"/>
              </a:rPr>
              <a:t>Example uses:</a:t>
            </a:r>
          </a:p>
          <a:p>
            <a:pPr marL="1056623" lvl="1" indent="-406394">
              <a:buFontTx/>
              <a:buChar char="–"/>
            </a:pPr>
            <a:r>
              <a:rPr lang="en-US" sz="2800" dirty="0">
                <a:cs typeface="Arial" charset="0"/>
              </a:rPr>
              <a:t>Digital clock displays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4274857"/>
              </p:ext>
            </p:extLst>
          </p:nvPr>
        </p:nvGraphicFramePr>
        <p:xfrm>
          <a:off x="2988895" y="5403178"/>
          <a:ext cx="6680765" cy="3903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0" name="VISIO" r:id="rId4" imgW="2080800" imgH="1216440" progId="Visio.Drawing.6">
                  <p:embed/>
                </p:oleObj>
              </mc:Choice>
              <mc:Fallback>
                <p:oleObj name="VISIO" r:id="rId4" imgW="2080800" imgH="1216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895" y="5403178"/>
                        <a:ext cx="6680765" cy="3903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72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Types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Memories are classified based on how they store bits in the bit cell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Random access memory (RAM)</a:t>
            </a:r>
            <a:r>
              <a:rPr lang="en-US" dirty="0" smtClean="0"/>
              <a:t>:</a:t>
            </a:r>
            <a:endParaRPr lang="en-US" b="1" dirty="0" smtClean="0"/>
          </a:p>
          <a:p>
            <a:pPr lvl="2"/>
            <a:r>
              <a:rPr lang="en-US" b="1" dirty="0">
                <a:solidFill>
                  <a:srgbClr val="0000FF"/>
                </a:solidFill>
                <a:cs typeface="Times New Roman" pitchFamily="18" charset="0"/>
              </a:rPr>
              <a:t>v</a:t>
            </a:r>
            <a:r>
              <a:rPr lang="en-US" b="1" dirty="0" smtClean="0">
                <a:solidFill>
                  <a:srgbClr val="0000FF"/>
                </a:solidFill>
                <a:cs typeface="Times New Roman" pitchFamily="18" charset="0"/>
              </a:rPr>
              <a:t>olatile:</a:t>
            </a:r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loses </a:t>
            </a:r>
            <a:r>
              <a:rPr lang="en-US" dirty="0">
                <a:cs typeface="Times New Roman" pitchFamily="18" charset="0"/>
              </a:rPr>
              <a:t>its data when power off</a:t>
            </a:r>
          </a:p>
          <a:p>
            <a:pPr lvl="2"/>
            <a:r>
              <a:rPr lang="en-US" dirty="0" smtClean="0"/>
              <a:t>called </a:t>
            </a:r>
            <a:r>
              <a:rPr lang="en-US" dirty="0"/>
              <a:t>random  access </a:t>
            </a:r>
            <a:r>
              <a:rPr lang="en-US" dirty="0" smtClean="0"/>
              <a:t>memory because </a:t>
            </a:r>
            <a:r>
              <a:rPr lang="en-US" dirty="0"/>
              <a:t>any data word is accessed with the same delay as any other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main memory in computers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Read only memory (ROM)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>
                <a:solidFill>
                  <a:srgbClr val="0000FF"/>
                </a:solidFill>
                <a:cs typeface="Times New Roman" pitchFamily="18" charset="0"/>
              </a:rPr>
              <a:t>nonvolatile</a:t>
            </a:r>
            <a:r>
              <a:rPr lang="en-US" b="1" dirty="0">
                <a:solidFill>
                  <a:srgbClr val="0000FF"/>
                </a:solidFill>
                <a:cs typeface="Times New Roman" pitchFamily="18" charset="0"/>
              </a:rPr>
              <a:t>: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retains data when power </a:t>
            </a:r>
            <a:r>
              <a:rPr lang="en-US" dirty="0" smtClean="0">
                <a:cs typeface="Times New Roman" pitchFamily="18" charset="0"/>
              </a:rPr>
              <a:t>off</a:t>
            </a:r>
          </a:p>
          <a:p>
            <a:pPr lvl="2"/>
            <a:r>
              <a:rPr lang="en-US" dirty="0">
                <a:cs typeface="Times New Roman" pitchFamily="18" charset="0"/>
              </a:rPr>
              <a:t>e</a:t>
            </a:r>
            <a:r>
              <a:rPr lang="en-US" dirty="0" smtClean="0">
                <a:cs typeface="Times New Roman" pitchFamily="18" charset="0"/>
              </a:rPr>
              <a:t>.g. flash memory in cameras</a:t>
            </a:r>
            <a:endParaRPr lang="en-US" dirty="0">
              <a:cs typeface="Times New Roman" pitchFamily="18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14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7672" indent="-487672">
              <a:buFontTx/>
              <a:buChar char="•"/>
            </a:pPr>
            <a:r>
              <a:rPr lang="en-US" b="1" dirty="0">
                <a:solidFill>
                  <a:srgbClr val="0000FF"/>
                </a:solidFill>
                <a:cs typeface="Arial" charset="0"/>
              </a:rPr>
              <a:t>DRAM</a:t>
            </a:r>
            <a:r>
              <a:rPr lang="en-US" dirty="0">
                <a:cs typeface="Arial" charset="0"/>
              </a:rPr>
              <a:t> (Dynamic random access memory)</a:t>
            </a:r>
          </a:p>
          <a:p>
            <a:pPr marL="487672" indent="-487672">
              <a:buFontTx/>
              <a:buChar char="•"/>
            </a:pPr>
            <a:r>
              <a:rPr lang="en-US" b="1" dirty="0">
                <a:solidFill>
                  <a:srgbClr val="0000FF"/>
                </a:solidFill>
                <a:cs typeface="Arial" charset="0"/>
              </a:rPr>
              <a:t>SRAM</a:t>
            </a:r>
            <a:r>
              <a:rPr lang="en-US" dirty="0">
                <a:cs typeface="Arial" charset="0"/>
              </a:rPr>
              <a:t> (Static random access memory)</a:t>
            </a:r>
          </a:p>
          <a:p>
            <a:pPr marL="487672" indent="-487672">
              <a:buFontTx/>
              <a:buChar char="•"/>
            </a:pPr>
            <a:r>
              <a:rPr lang="en-US" dirty="0">
                <a:cs typeface="Arial" charset="0"/>
              </a:rPr>
              <a:t>Differ in how they store data:</a:t>
            </a:r>
          </a:p>
          <a:p>
            <a:pPr marL="1056623" lvl="1" indent="-406394">
              <a:buFontTx/>
              <a:buChar char="–"/>
            </a:pPr>
            <a:r>
              <a:rPr lang="en-US" dirty="0">
                <a:cs typeface="Times New Roman" pitchFamily="18" charset="0"/>
              </a:rPr>
              <a:t>DRAM uses a </a:t>
            </a:r>
            <a:r>
              <a:rPr lang="en-US" b="1" dirty="0">
                <a:cs typeface="Times New Roman" pitchFamily="18" charset="0"/>
              </a:rPr>
              <a:t>capacitor</a:t>
            </a:r>
          </a:p>
          <a:p>
            <a:pPr marL="1056623" lvl="1" indent="-406394">
              <a:buFontTx/>
              <a:buChar char="–"/>
            </a:pPr>
            <a:r>
              <a:rPr lang="en-US" dirty="0">
                <a:cs typeface="Times New Roman" pitchFamily="18" charset="0"/>
              </a:rPr>
              <a:t>SRAM uses </a:t>
            </a:r>
            <a:r>
              <a:rPr lang="en-US" b="1" dirty="0">
                <a:cs typeface="Times New Roman" pitchFamily="18" charset="0"/>
              </a:rPr>
              <a:t>cross-coupled inverters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7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Random Access Memory (DRAM)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910858"/>
            <a:ext cx="11703050" cy="6435725"/>
          </a:xfrm>
        </p:spPr>
        <p:txBody>
          <a:bodyPr/>
          <a:lstStyle/>
          <a:p>
            <a:pPr marL="487672" indent="-487672">
              <a:buFontTx/>
              <a:buChar char="•"/>
            </a:pPr>
            <a:r>
              <a:rPr lang="en-US" sz="3700" dirty="0">
                <a:cs typeface="Arial" charset="0"/>
              </a:rPr>
              <a:t>Data bits stored on </a:t>
            </a:r>
            <a:r>
              <a:rPr lang="en-US" sz="3700" dirty="0" smtClean="0">
                <a:solidFill>
                  <a:srgbClr val="0000FF"/>
                </a:solidFill>
                <a:cs typeface="Arial" charset="0"/>
              </a:rPr>
              <a:t>capacitor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capacitor is charged to </a:t>
            </a:r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r>
              <a:rPr lang="en-US" dirty="0"/>
              <a:t> </a:t>
            </a:r>
            <a:r>
              <a:rPr lang="en-US" dirty="0" smtClean="0"/>
              <a:t> the </a:t>
            </a:r>
            <a:r>
              <a:rPr lang="en-US" dirty="0"/>
              <a:t>stored bit is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it is discharged to </a:t>
            </a:r>
            <a:r>
              <a:rPr lang="en-US" dirty="0" smtClean="0"/>
              <a:t>GND the </a:t>
            </a:r>
            <a:r>
              <a:rPr lang="en-US" dirty="0"/>
              <a:t>stored bit is </a:t>
            </a:r>
            <a:r>
              <a:rPr lang="en-US" dirty="0" smtClean="0"/>
              <a:t>0</a:t>
            </a:r>
          </a:p>
          <a:p>
            <a:r>
              <a:rPr lang="en-US" dirty="0"/>
              <a:t> The </a:t>
            </a:r>
            <a:r>
              <a:rPr lang="en-US" dirty="0" smtClean="0"/>
              <a:t>transistor behaves </a:t>
            </a:r>
            <a:r>
              <a:rPr lang="en-US" dirty="0"/>
              <a:t>as a </a:t>
            </a:r>
            <a:r>
              <a:rPr lang="en-US" b="1" dirty="0"/>
              <a:t>switch </a:t>
            </a:r>
            <a:endParaRPr lang="en-US" b="1" dirty="0" smtClean="0"/>
          </a:p>
          <a:p>
            <a:pPr lvl="1"/>
            <a:r>
              <a:rPr lang="en-US" dirty="0" smtClean="0"/>
              <a:t>either </a:t>
            </a:r>
            <a:r>
              <a:rPr lang="en-US" dirty="0"/>
              <a:t>connects or disconnects the capacitor </a:t>
            </a:r>
            <a:r>
              <a:rPr lang="en-US" dirty="0" smtClean="0"/>
              <a:t>from the </a:t>
            </a:r>
            <a:r>
              <a:rPr lang="en-US" dirty="0" err="1"/>
              <a:t>bitline</a:t>
            </a:r>
            <a:r>
              <a:rPr lang="en-US" dirty="0"/>
              <a:t>.</a:t>
            </a:r>
          </a:p>
          <a:p>
            <a:pPr lvl="1"/>
            <a:endParaRPr lang="en-US" dirty="0">
              <a:cs typeface="Arial" charset="0"/>
            </a:endParaRP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6768504"/>
              </p:ext>
            </p:extLst>
          </p:nvPr>
        </p:nvGraphicFramePr>
        <p:xfrm>
          <a:off x="1733974" y="6015807"/>
          <a:ext cx="4404925" cy="2022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0" name="Visio" r:id="rId5" imgW="1292047" imgH="620573" progId="Visio.Drawing.11">
                  <p:embed/>
                </p:oleObj>
              </mc:Choice>
              <mc:Fallback>
                <p:oleObj name="Visio" r:id="rId5" imgW="1292047" imgH="6205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974" y="6015807"/>
                        <a:ext cx="4404925" cy="2022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14272334"/>
              </p:ext>
            </p:extLst>
          </p:nvPr>
        </p:nvGraphicFramePr>
        <p:xfrm>
          <a:off x="6464018" y="5921327"/>
          <a:ext cx="4768427" cy="2853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1" name="VISIO" r:id="rId7" imgW="1381680" imgH="865080" progId="Visio.Drawing.6">
                  <p:embed/>
                </p:oleObj>
              </mc:Choice>
              <mc:Fallback>
                <p:oleObj name="VISIO" r:id="rId7" imgW="1381680" imgH="865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018" y="5921327"/>
                        <a:ext cx="4768427" cy="2853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10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Random Access Memory (DRAM)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122531"/>
            <a:ext cx="11703050" cy="643572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Dynamic</a:t>
            </a:r>
            <a:r>
              <a:rPr lang="en-US" dirty="0"/>
              <a:t> because the value needs to be </a:t>
            </a:r>
            <a:r>
              <a:rPr lang="en-US" dirty="0">
                <a:solidFill>
                  <a:srgbClr val="0000FF"/>
                </a:solidFill>
              </a:rPr>
              <a:t>refreshed</a:t>
            </a:r>
            <a:r>
              <a:rPr lang="en-US" dirty="0"/>
              <a:t> (rewritten) periodically and after 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Charge </a:t>
            </a:r>
            <a:r>
              <a:rPr lang="en-US" dirty="0"/>
              <a:t>leakage from the capacitor degrades the value</a:t>
            </a:r>
          </a:p>
          <a:p>
            <a:pPr lvl="1"/>
            <a:r>
              <a:rPr lang="en-US" dirty="0"/>
              <a:t>Reading destroys the stored value</a:t>
            </a:r>
          </a:p>
          <a:p>
            <a:pPr lvl="2"/>
            <a:r>
              <a:rPr lang="en-US" dirty="0"/>
              <a:t>Data word must be restored (rewritten) after each read.</a:t>
            </a:r>
          </a:p>
          <a:p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8604920"/>
              </p:ext>
            </p:extLst>
          </p:nvPr>
        </p:nvGraphicFramePr>
        <p:xfrm>
          <a:off x="852201" y="5283871"/>
          <a:ext cx="11270827" cy="3756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1" name="VISIO" r:id="rId4" imgW="2979720" imgH="993600" progId="Visio.Drawing.6">
                  <p:embed/>
                </p:oleObj>
              </mc:Choice>
              <mc:Fallback>
                <p:oleObj name="VISIO" r:id="rId4" imgW="2979720" imgH="993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201" y="5283871"/>
                        <a:ext cx="11270827" cy="3756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Random Access Memory (SRAM)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/>
              <a:t>because stored </a:t>
            </a:r>
            <a:r>
              <a:rPr lang="en-US" dirty="0" smtClean="0"/>
              <a:t>bits do </a:t>
            </a:r>
            <a:r>
              <a:rPr lang="en-US" dirty="0"/>
              <a:t>not need to be refreshed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Unlike </a:t>
            </a:r>
            <a:r>
              <a:rPr lang="en-US" dirty="0"/>
              <a:t>DRAM, if noise degrades the value of </a:t>
            </a:r>
            <a:r>
              <a:rPr lang="en-US" dirty="0" smtClean="0"/>
              <a:t>the stored </a:t>
            </a:r>
            <a:r>
              <a:rPr lang="en-US" dirty="0"/>
              <a:t>bit, the cross-coupled inverters restore the value.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5871437"/>
              </p:ext>
            </p:extLst>
          </p:nvPr>
        </p:nvGraphicFramePr>
        <p:xfrm>
          <a:off x="6148854" y="5568831"/>
          <a:ext cx="4985173" cy="217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1" name="VISIO" r:id="rId7" imgW="2127960" imgH="971640" progId="Visio.Drawing.6">
                  <p:embed/>
                </p:oleObj>
              </mc:Choice>
              <mc:Fallback>
                <p:oleObj name="VISIO" r:id="rId7" imgW="2127960" imgH="971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854" y="5568831"/>
                        <a:ext cx="4985173" cy="2176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14568197"/>
              </p:ext>
            </p:extLst>
          </p:nvPr>
        </p:nvGraphicFramePr>
        <p:xfrm>
          <a:off x="1893994" y="6013803"/>
          <a:ext cx="3127095" cy="1958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2" name="VISIO" r:id="rId9" imgW="1381680" imgH="865080" progId="Visio.Drawing.6">
                  <p:embed/>
                </p:oleObj>
              </mc:Choice>
              <mc:Fallback>
                <p:oleObj name="VISIO" r:id="rId9" imgW="1381680" imgH="865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994" y="6013803"/>
                        <a:ext cx="3127095" cy="1958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77247" y="5333870"/>
            <a:ext cx="4009813" cy="68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rgbClr val="0000FF"/>
                </a:solidFill>
                <a:latin typeface="+mj-lt"/>
              </a:rPr>
              <a:t>DRAM bit cell:</a:t>
            </a:r>
          </a:p>
        </p:txBody>
      </p:sp>
      <p:sp>
        <p:nvSpPr>
          <p:cNvPr id="11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124214" y="5353214"/>
            <a:ext cx="4009813" cy="68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rgbClr val="0000FF"/>
                </a:solidFill>
                <a:latin typeface="+mj-lt"/>
              </a:rPr>
              <a:t>SRAM bit cell:</a:t>
            </a:r>
          </a:p>
        </p:txBody>
      </p:sp>
    </p:spTree>
    <p:extLst>
      <p:ext uri="{BB962C8B-B14F-4D97-AF65-F5344CB8AC3E}">
        <p14:creationId xmlns:p14="http://schemas.microsoft.com/office/powerpoint/2010/main" val="179105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and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 bit stored in a flip-flop is </a:t>
            </a:r>
            <a:r>
              <a:rPr lang="en-US" dirty="0" smtClean="0"/>
              <a:t>available immediately </a:t>
            </a:r>
            <a:r>
              <a:rPr lang="en-US" dirty="0"/>
              <a:t>at its output.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flip-flops take at least </a:t>
            </a:r>
            <a:r>
              <a:rPr lang="en-US" dirty="0">
                <a:solidFill>
                  <a:srgbClr val="0000FF"/>
                </a:solidFill>
              </a:rPr>
              <a:t>20 transistors </a:t>
            </a:r>
            <a:r>
              <a:rPr lang="en-US" dirty="0"/>
              <a:t>to build</a:t>
            </a:r>
            <a:r>
              <a:rPr lang="en-US" dirty="0" smtClean="0"/>
              <a:t>.</a:t>
            </a:r>
          </a:p>
          <a:p>
            <a:r>
              <a:rPr lang="en-US" dirty="0"/>
              <a:t> DRAM latency is longer than that of </a:t>
            </a:r>
            <a:r>
              <a:rPr lang="en-US" dirty="0" smtClean="0"/>
              <a:t>SRAM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ecause </a:t>
            </a:r>
            <a:r>
              <a:rPr lang="en-US" dirty="0"/>
              <a:t>its </a:t>
            </a:r>
            <a:r>
              <a:rPr lang="en-US" dirty="0" err="1"/>
              <a:t>bitline</a:t>
            </a:r>
            <a:r>
              <a:rPr lang="en-US" dirty="0"/>
              <a:t> </a:t>
            </a:r>
            <a:r>
              <a:rPr lang="en-US" dirty="0" smtClean="0"/>
              <a:t>is not </a:t>
            </a:r>
            <a:r>
              <a:rPr lang="en-US" dirty="0"/>
              <a:t>actively driven by a transistor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DRAM </a:t>
            </a:r>
            <a:r>
              <a:rPr lang="en-US" dirty="0"/>
              <a:t>must wait for charge to </a:t>
            </a:r>
            <a:r>
              <a:rPr lang="en-US" dirty="0" smtClean="0"/>
              <a:t>move (</a:t>
            </a:r>
            <a:r>
              <a:rPr lang="en-US" dirty="0"/>
              <a:t>relatively) slowly from the capacitor to the </a:t>
            </a:r>
            <a:r>
              <a:rPr lang="en-US" dirty="0" err="1"/>
              <a:t>bitline</a:t>
            </a:r>
            <a:r>
              <a:rPr lang="en-US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75" y="6865082"/>
            <a:ext cx="7545561" cy="26948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6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Read Only Memory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007073"/>
            <a:ext cx="11703050" cy="6435725"/>
          </a:xfrm>
        </p:spPr>
        <p:txBody>
          <a:bodyPr/>
          <a:lstStyle/>
          <a:p>
            <a:r>
              <a:rPr lang="en-US" dirty="0" smtClean="0"/>
              <a:t>Read </a:t>
            </a:r>
            <a:r>
              <a:rPr lang="en-US" dirty="0"/>
              <a:t>only memory </a:t>
            </a:r>
            <a:r>
              <a:rPr lang="en-US" dirty="0" smtClean="0"/>
              <a:t>(ROM</a:t>
            </a:r>
            <a:r>
              <a:rPr lang="en-US" dirty="0"/>
              <a:t>) stores a bit as the presence or absence of </a:t>
            </a:r>
            <a:r>
              <a:rPr lang="en-US" dirty="0" smtClean="0"/>
              <a:t>a transistor.</a:t>
            </a:r>
          </a:p>
          <a:p>
            <a:pPr lvl="1"/>
            <a:r>
              <a:rPr lang="en-US" dirty="0" smtClean="0"/>
              <a:t>If the </a:t>
            </a:r>
            <a:r>
              <a:rPr lang="en-US" dirty="0"/>
              <a:t>transistor is present, it pulls the </a:t>
            </a:r>
            <a:r>
              <a:rPr lang="en-US" dirty="0" err="1"/>
              <a:t>bitline</a:t>
            </a:r>
            <a:r>
              <a:rPr lang="en-US" dirty="0"/>
              <a:t> LOW.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it is absent, the </a:t>
            </a:r>
            <a:r>
              <a:rPr lang="en-US" dirty="0" err="1" smtClean="0"/>
              <a:t>bitline</a:t>
            </a:r>
            <a:r>
              <a:rPr lang="en-US" dirty="0" smtClean="0"/>
              <a:t> remains </a:t>
            </a:r>
            <a:r>
              <a:rPr lang="en-US" dirty="0"/>
              <a:t>HIGH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3375864"/>
              </p:ext>
            </p:extLst>
          </p:nvPr>
        </p:nvGraphicFramePr>
        <p:xfrm>
          <a:off x="7701580" y="4103541"/>
          <a:ext cx="3881119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5" name="VISIO" r:id="rId4" imgW="1249200" imgH="1779480" progId="Visio.Drawing.6">
                  <p:embed/>
                </p:oleObj>
              </mc:Choice>
              <mc:Fallback>
                <p:oleObj name="VISIO" r:id="rId4" imgW="1249200" imgH="1779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1580" y="4103541"/>
                        <a:ext cx="3881119" cy="528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50875" y="5721256"/>
            <a:ext cx="72546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The contents of the ROM bit are specified during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manufacturing</a:t>
            </a:r>
            <a:r>
              <a:rPr lang="en-US" sz="3200" dirty="0">
                <a:latin typeface="+mj-lt"/>
              </a:rPr>
              <a:t> by the presence or absence of a transistor in each bit cell.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1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Read Only Memory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021972"/>
            <a:ext cx="11703050" cy="6435725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>
                <a:solidFill>
                  <a:srgbClr val="0000FF"/>
                </a:solidFill>
              </a:rPr>
              <a:t>programmable</a:t>
            </a:r>
            <a:r>
              <a:rPr lang="en-US" dirty="0"/>
              <a:t> ROM  (</a:t>
            </a:r>
            <a:r>
              <a:rPr lang="en-US" dirty="0" smtClean="0"/>
              <a:t>PROM) </a:t>
            </a:r>
            <a:r>
              <a:rPr lang="en-US" dirty="0"/>
              <a:t>places </a:t>
            </a:r>
            <a:r>
              <a:rPr lang="en-US" dirty="0" smtClean="0"/>
              <a:t>a transistor </a:t>
            </a:r>
            <a:r>
              <a:rPr lang="en-US" dirty="0"/>
              <a:t>in every bit cell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provides a way to connect or </a:t>
            </a:r>
            <a:r>
              <a:rPr lang="en-US" dirty="0" smtClean="0"/>
              <a:t>disconnect the </a:t>
            </a:r>
            <a:r>
              <a:rPr lang="en-US" dirty="0"/>
              <a:t>transistor to ground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0000FF"/>
                </a:solidFill>
              </a:rPr>
              <a:t>fuse-programmable </a:t>
            </a:r>
            <a:r>
              <a:rPr lang="en-US" dirty="0" smtClean="0">
                <a:solidFill>
                  <a:srgbClr val="0000FF"/>
                </a:solidFill>
              </a:rPr>
              <a:t>ROM </a:t>
            </a:r>
            <a:r>
              <a:rPr lang="en-US" dirty="0" smtClean="0"/>
              <a:t>allows user </a:t>
            </a:r>
            <a:r>
              <a:rPr lang="en-US" dirty="0"/>
              <a:t>programs to selectively blow  </a:t>
            </a:r>
            <a:r>
              <a:rPr lang="en-US" dirty="0" smtClean="0"/>
              <a:t>fuses by </a:t>
            </a:r>
            <a:r>
              <a:rPr lang="en-US" dirty="0"/>
              <a:t>applying a high </a:t>
            </a:r>
            <a:r>
              <a:rPr lang="en-US" dirty="0" smtClean="0"/>
              <a:t>voltage.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184" y="5583787"/>
            <a:ext cx="2912818" cy="39761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9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Read Only Memory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Erasable PROMs (EPROMs) </a:t>
            </a:r>
            <a:r>
              <a:rPr lang="en-US" dirty="0"/>
              <a:t>replace the </a:t>
            </a:r>
            <a:r>
              <a:rPr lang="en-US" dirty="0" smtClean="0"/>
              <a:t>transistor and fuse </a:t>
            </a:r>
            <a:r>
              <a:rPr lang="en-US" dirty="0"/>
              <a:t>with a </a:t>
            </a:r>
            <a:r>
              <a:rPr lang="en-US" i="1" dirty="0"/>
              <a:t>floating-gate </a:t>
            </a:r>
            <a:r>
              <a:rPr lang="en-US" i="1" dirty="0" smtClean="0"/>
              <a:t>transistor</a:t>
            </a:r>
            <a:r>
              <a:rPr lang="en-US" dirty="0" smtClean="0"/>
              <a:t>. </a:t>
            </a:r>
          </a:p>
          <a:p>
            <a:pPr lvl="1"/>
            <a:r>
              <a:rPr lang="en-US" sz="3600" dirty="0" smtClean="0"/>
              <a:t>The </a:t>
            </a:r>
            <a:r>
              <a:rPr lang="en-US" sz="3600" dirty="0"/>
              <a:t>floating gate is not </a:t>
            </a:r>
            <a:r>
              <a:rPr lang="en-US" sz="3600" dirty="0" smtClean="0"/>
              <a:t>physically attached </a:t>
            </a:r>
            <a:r>
              <a:rPr lang="en-US" sz="3600" dirty="0"/>
              <a:t>to any other wires. </a:t>
            </a:r>
            <a:endParaRPr lang="en-US" sz="3600" dirty="0" smtClean="0"/>
          </a:p>
          <a:p>
            <a:pPr lvl="2"/>
            <a:r>
              <a:rPr lang="en-US" sz="3200" dirty="0" smtClean="0"/>
              <a:t>When </a:t>
            </a:r>
            <a:r>
              <a:rPr lang="en-US" sz="3200" dirty="0"/>
              <a:t>suitable high voltages are applied</a:t>
            </a:r>
            <a:r>
              <a:rPr lang="en-US" sz="3200" dirty="0" smtClean="0"/>
              <a:t>, transistor is </a:t>
            </a:r>
            <a:r>
              <a:rPr lang="en-US" sz="3200" dirty="0" smtClean="0">
                <a:solidFill>
                  <a:srgbClr val="0000FF"/>
                </a:solidFill>
              </a:rPr>
              <a:t>connects</a:t>
            </a:r>
            <a:r>
              <a:rPr lang="en-US" sz="3200" dirty="0" smtClean="0"/>
              <a:t> to </a:t>
            </a:r>
            <a:r>
              <a:rPr lang="en-US" sz="3200" dirty="0"/>
              <a:t>the </a:t>
            </a:r>
            <a:r>
              <a:rPr lang="en-US" sz="3200" dirty="0" err="1"/>
              <a:t>bitline</a:t>
            </a:r>
            <a:r>
              <a:rPr lang="en-US" sz="3200" dirty="0"/>
              <a:t> to the </a:t>
            </a:r>
            <a:r>
              <a:rPr lang="en-US" sz="3200" dirty="0" err="1" smtClean="0"/>
              <a:t>wordline</a:t>
            </a:r>
            <a:r>
              <a:rPr lang="en-US" sz="3200" dirty="0" smtClean="0"/>
              <a:t>. </a:t>
            </a:r>
          </a:p>
          <a:p>
            <a:pPr lvl="2"/>
            <a:r>
              <a:rPr lang="en-US" sz="3200" dirty="0" smtClean="0"/>
              <a:t>When </a:t>
            </a:r>
            <a:r>
              <a:rPr lang="en-US" sz="3200" dirty="0"/>
              <a:t>the EPROM is exposed to intense ultraviolet (UV) </a:t>
            </a:r>
            <a:r>
              <a:rPr lang="en-US" sz="3200" dirty="0" smtClean="0"/>
              <a:t>light for </a:t>
            </a:r>
            <a:r>
              <a:rPr lang="en-US" sz="3200" dirty="0"/>
              <a:t>about half an hour, the </a:t>
            </a:r>
            <a:r>
              <a:rPr lang="en-US" sz="3200" dirty="0" smtClean="0"/>
              <a:t>transistor is </a:t>
            </a:r>
            <a:r>
              <a:rPr lang="en-US" sz="3200" dirty="0" smtClean="0">
                <a:solidFill>
                  <a:srgbClr val="0000FF"/>
                </a:solidFill>
              </a:rPr>
              <a:t>disconnected</a:t>
            </a:r>
            <a:r>
              <a:rPr lang="en-US" sz="3200" dirty="0" smtClean="0"/>
              <a:t>.</a:t>
            </a:r>
          </a:p>
          <a:p>
            <a:pPr lvl="2"/>
            <a:r>
              <a:rPr lang="en-US" sz="3200" dirty="0" smtClean="0"/>
              <a:t>These </a:t>
            </a:r>
            <a:r>
              <a:rPr lang="en-US" sz="3200" dirty="0"/>
              <a:t>actions are called </a:t>
            </a:r>
            <a:r>
              <a:rPr lang="en-US" sz="3200" b="1" dirty="0"/>
              <a:t>programming</a:t>
            </a:r>
            <a:r>
              <a:rPr lang="en-US" sz="3200" dirty="0"/>
              <a:t>  </a:t>
            </a:r>
            <a:r>
              <a:rPr lang="en-US" sz="3200" dirty="0" smtClean="0"/>
              <a:t>and </a:t>
            </a:r>
            <a:r>
              <a:rPr lang="en-US" sz="3200" b="1" dirty="0" smtClean="0"/>
              <a:t>erasing</a:t>
            </a:r>
            <a:r>
              <a:rPr lang="en-US" sz="3200" dirty="0" smtClean="0"/>
              <a:t>, </a:t>
            </a:r>
            <a:r>
              <a:rPr lang="en-US" sz="3200" dirty="0"/>
              <a:t>respectively.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07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Read Only Memory ROM: </a:t>
            </a:r>
            <a:r>
              <a:rPr lang="en-US" b="0" dirty="0"/>
              <a:t> </a:t>
            </a:r>
            <a:r>
              <a:rPr lang="en-US" dirty="0"/>
              <a:t>Dot Notation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3420755"/>
              </p:ext>
            </p:extLst>
          </p:nvPr>
        </p:nvGraphicFramePr>
        <p:xfrm>
          <a:off x="1550594" y="2770294"/>
          <a:ext cx="5518009" cy="43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66" name="Visio" r:id="rId5" imgW="2120798" imgH="1734922" progId="Visio.Drawing.11">
                  <p:embed/>
                </p:oleObj>
              </mc:Choice>
              <mc:Fallback>
                <p:oleObj name="Visio" r:id="rId5" imgW="2120798" imgH="17349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594" y="2770294"/>
                        <a:ext cx="5518009" cy="431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02510764"/>
              </p:ext>
            </p:extLst>
          </p:nvPr>
        </p:nvGraphicFramePr>
        <p:xfrm>
          <a:off x="7068603" y="2709334"/>
          <a:ext cx="5201920" cy="4748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67" name="VISIO" r:id="rId7" imgW="1199520" imgH="1095120" progId="Visio.Drawing.6">
                  <p:embed/>
                </p:oleObj>
              </mc:Choice>
              <mc:Fallback>
                <p:oleObj name="VISIO" r:id="rId7" imgW="1199520" imgH="109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8603" y="2709334"/>
                        <a:ext cx="5201920" cy="4748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4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Shift </a:t>
            </a:r>
            <a:r>
              <a:rPr lang="en-US" dirty="0" smtClean="0">
                <a:solidFill>
                  <a:srgbClr val="000000"/>
                </a:solidFill>
              </a:rPr>
              <a:t>Registers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672" indent="-487672">
              <a:buFontTx/>
              <a:buChar char="•"/>
            </a:pPr>
            <a:r>
              <a:rPr lang="en-US" dirty="0">
                <a:cs typeface="Arial" charset="0"/>
              </a:rPr>
              <a:t>Shift a new bit in on each clock edge</a:t>
            </a:r>
          </a:p>
          <a:p>
            <a:pPr marL="487672" indent="-487672">
              <a:buFontTx/>
              <a:buChar char="•"/>
            </a:pPr>
            <a:r>
              <a:rPr lang="en-US" dirty="0">
                <a:cs typeface="Arial" charset="0"/>
              </a:rPr>
              <a:t>Shift a bit out on each clock edge</a:t>
            </a:r>
          </a:p>
          <a:p>
            <a:pPr marL="487672" indent="-487672">
              <a:buFontTx/>
              <a:buChar char="•"/>
            </a:pPr>
            <a:r>
              <a:rPr lang="en-US" i="1" dirty="0">
                <a:cs typeface="Arial" charset="0"/>
              </a:rPr>
              <a:t>Serial-to-parallel converter</a:t>
            </a:r>
            <a:r>
              <a:rPr lang="en-US" dirty="0">
                <a:cs typeface="Arial" charset="0"/>
              </a:rPr>
              <a:t>: converts serial input (</a:t>
            </a:r>
            <a:r>
              <a:rPr lang="en-US" i="1" dirty="0">
                <a:cs typeface="Arial" charset="0"/>
              </a:rPr>
              <a:t>S</a:t>
            </a:r>
            <a:r>
              <a:rPr lang="en-US" baseline="-25000" dirty="0">
                <a:cs typeface="Arial" charset="0"/>
              </a:rPr>
              <a:t>in</a:t>
            </a:r>
            <a:r>
              <a:rPr lang="en-US" dirty="0">
                <a:cs typeface="Arial" charset="0"/>
              </a:rPr>
              <a:t>) to parallel output (</a:t>
            </a:r>
            <a:r>
              <a:rPr lang="en-US" i="1" dirty="0">
                <a:cs typeface="Arial" charset="0"/>
              </a:rPr>
              <a:t>Q</a:t>
            </a:r>
            <a:r>
              <a:rPr lang="en-US" baseline="-25000" dirty="0">
                <a:cs typeface="Arial" charset="0"/>
              </a:rPr>
              <a:t>0:</a:t>
            </a:r>
            <a:r>
              <a:rPr lang="en-US" i="1" baseline="-25000" dirty="0">
                <a:cs typeface="Arial" charset="0"/>
              </a:rPr>
              <a:t>N</a:t>
            </a:r>
            <a:r>
              <a:rPr lang="en-US" baseline="-25000" dirty="0">
                <a:cs typeface="Arial" charset="0"/>
              </a:rPr>
              <a:t>-1</a:t>
            </a:r>
            <a:r>
              <a:rPr lang="en-US" dirty="0">
                <a:cs typeface="Arial" charset="0"/>
              </a:rPr>
              <a:t>)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2438031"/>
              </p:ext>
            </p:extLst>
          </p:nvPr>
        </p:nvGraphicFramePr>
        <p:xfrm>
          <a:off x="2167467" y="6229179"/>
          <a:ext cx="1934916" cy="2174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3" name="VISIO" r:id="rId7" imgW="612360" imgH="720360" progId="Visio.Drawing.6">
                  <p:embed/>
                </p:oleObj>
              </mc:Choice>
              <mc:Fallback>
                <p:oleObj name="VISIO" r:id="rId7" imgW="612360" imgH="720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467" y="6229179"/>
                        <a:ext cx="1934916" cy="2174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21744276"/>
              </p:ext>
            </p:extLst>
          </p:nvPr>
        </p:nvGraphicFramePr>
        <p:xfrm>
          <a:off x="4326596" y="5900412"/>
          <a:ext cx="7477760" cy="277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4" name="VISIO" r:id="rId9" imgW="1914480" imgH="743040" progId="Visio.Drawing.6">
                  <p:embed/>
                </p:oleObj>
              </mc:Choice>
              <mc:Fallback>
                <p:oleObj name="VISIO" r:id="rId9" imgW="1914480" imgH="743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596" y="5900412"/>
                        <a:ext cx="7477760" cy="2772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43787" y="5274138"/>
            <a:ext cx="5050654" cy="74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1D40EF"/>
                </a:solidFill>
                <a:latin typeface="+mn-lt"/>
              </a:rPr>
              <a:t>Implementation:</a:t>
            </a:r>
          </a:p>
        </p:txBody>
      </p:sp>
      <p:sp>
        <p:nvSpPr>
          <p:cNvPr id="8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67467" y="5268297"/>
            <a:ext cx="2709333" cy="74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1D40EF"/>
                </a:solidFill>
                <a:latin typeface="+mn-lt"/>
              </a:rPr>
              <a:t>Symbol: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2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Logic with Memory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5"/>
            <a:ext cx="6603142" cy="6435725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dirty="0"/>
              <a:t>they are used primarily for data storage, memory arrays </a:t>
            </a:r>
            <a:r>
              <a:rPr lang="en-US" dirty="0" smtClean="0"/>
              <a:t>can also </a:t>
            </a:r>
            <a:r>
              <a:rPr lang="en-US" dirty="0"/>
              <a:t>perform </a:t>
            </a:r>
            <a:r>
              <a:rPr lang="en-US" b="1" dirty="0">
                <a:solidFill>
                  <a:srgbClr val="0000FF"/>
                </a:solidFill>
              </a:rPr>
              <a:t>combinational logic functions</a:t>
            </a:r>
            <a:r>
              <a:rPr lang="en-US" dirty="0" smtClean="0"/>
              <a:t>.</a:t>
            </a:r>
          </a:p>
          <a:p>
            <a:r>
              <a:rPr lang="en-US" dirty="0"/>
              <a:t> A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-word x M-</a:t>
            </a:r>
            <a:r>
              <a:rPr lang="en-US" dirty="0"/>
              <a:t>bit </a:t>
            </a:r>
            <a:r>
              <a:rPr lang="en-US" dirty="0" smtClean="0"/>
              <a:t>memory can </a:t>
            </a:r>
            <a:r>
              <a:rPr lang="en-US" dirty="0"/>
              <a:t>perform any combinational function of </a:t>
            </a:r>
            <a:r>
              <a:rPr lang="en-US" b="1" dirty="0" smtClean="0"/>
              <a:t>N </a:t>
            </a:r>
            <a:r>
              <a:rPr lang="en-US" b="1" dirty="0"/>
              <a:t>inputs </a:t>
            </a:r>
            <a:r>
              <a:rPr lang="en-US" dirty="0"/>
              <a:t>and </a:t>
            </a:r>
            <a:r>
              <a:rPr lang="en-US" b="1" dirty="0" smtClean="0"/>
              <a:t>M </a:t>
            </a:r>
            <a:r>
              <a:rPr lang="en-US" b="1" dirty="0"/>
              <a:t>outputs</a:t>
            </a:r>
            <a:r>
              <a:rPr lang="en-US" dirty="0"/>
              <a:t>.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7233862"/>
              </p:ext>
            </p:extLst>
          </p:nvPr>
        </p:nvGraphicFramePr>
        <p:xfrm>
          <a:off x="6822424" y="2016125"/>
          <a:ext cx="6394027" cy="5075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4" name="VISIO" r:id="rId5" imgW="2192040" imgH="1740240" progId="Visio.Drawing.6">
                  <p:embed/>
                </p:oleObj>
              </mc:Choice>
              <mc:Fallback>
                <p:oleObj name="VISIO" r:id="rId5" imgW="2192040" imgH="1740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2424" y="2016125"/>
                        <a:ext cx="6394027" cy="5075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9320213" y="7274176"/>
            <a:ext cx="3270441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229" lvl="1">
              <a:spcBef>
                <a:spcPct val="20000"/>
              </a:spcBef>
            </a:pPr>
            <a:r>
              <a:rPr lang="en-US" sz="3200" b="1" dirty="0">
                <a:latin typeface="+mn-lt"/>
                <a:cs typeface="Times New Roman" pitchFamily="18" charset="0"/>
              </a:rPr>
              <a:t>X = AB</a:t>
            </a:r>
          </a:p>
          <a:p>
            <a:pPr marL="650229" lvl="1">
              <a:spcBef>
                <a:spcPct val="20000"/>
              </a:spcBef>
            </a:pPr>
            <a:r>
              <a:rPr lang="en-US" sz="3200" b="1" dirty="0">
                <a:latin typeface="+mn-lt"/>
                <a:cs typeface="Times New Roman" pitchFamily="18" charset="0"/>
              </a:rPr>
              <a:t>Y = A + B</a:t>
            </a:r>
          </a:p>
          <a:p>
            <a:pPr marL="650229" lvl="1">
              <a:spcBef>
                <a:spcPct val="20000"/>
              </a:spcBef>
            </a:pPr>
            <a:r>
              <a:rPr lang="en-US" sz="3200" b="1" dirty="0">
                <a:latin typeface="+mn-lt"/>
                <a:cs typeface="Times New Roman" pitchFamily="18" charset="0"/>
              </a:rPr>
              <a:t>Z = A B</a:t>
            </a:r>
          </a:p>
        </p:txBody>
      </p:sp>
      <p:sp>
        <p:nvSpPr>
          <p:cNvPr id="7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0985939" y="8577574"/>
            <a:ext cx="212571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90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Logic with Memory </a:t>
            </a:r>
            <a:r>
              <a:rPr lang="en-US" dirty="0" smtClean="0">
                <a:solidFill>
                  <a:srgbClr val="000000"/>
                </a:solidFill>
              </a:rPr>
              <a:t>Arrays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Called 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lookup tables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(LUTs)</a:t>
            </a:r>
            <a:r>
              <a:rPr lang="en-US" dirty="0">
                <a:cs typeface="Arial" charset="0"/>
              </a:rPr>
              <a:t>: look up output at each input combination (address)</a:t>
            </a:r>
            <a:endParaRPr lang="en-US" i="1" dirty="0"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5557917"/>
              </p:ext>
            </p:extLst>
          </p:nvPr>
        </p:nvGraphicFramePr>
        <p:xfrm>
          <a:off x="3034453" y="3087103"/>
          <a:ext cx="7369387" cy="6184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6" name="VISIO" r:id="rId4" imgW="2898360" imgH="2431800" progId="Visio.Drawing.6">
                  <p:embed/>
                </p:oleObj>
              </mc:Choice>
              <mc:Fallback>
                <p:oleObj name="VISIO" r:id="rId4" imgW="2898360" imgH="2431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453" y="3087103"/>
                        <a:ext cx="7369387" cy="6184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41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Logic with Memory Arrays</a:t>
            </a:r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7515470"/>
              </p:ext>
            </p:extLst>
          </p:nvPr>
        </p:nvGraphicFramePr>
        <p:xfrm>
          <a:off x="2059093" y="1987390"/>
          <a:ext cx="9103360" cy="486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0" name="VISIO" r:id="rId10" imgW="4036320" imgH="2255400" progId="Visio.Drawing.6">
                  <p:embed/>
                </p:oleObj>
              </mc:Choice>
              <mc:Fallback>
                <p:oleObj name="VISIO" r:id="rId10" imgW="4036320" imgH="2255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093" y="1987390"/>
                        <a:ext cx="9103360" cy="4860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83660" y="7153554"/>
            <a:ext cx="4334933" cy="19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>
            <a:spAutoFit/>
          </a:bodyPr>
          <a:lstStyle/>
          <a:p>
            <a:pPr>
              <a:spcBef>
                <a:spcPts val="0"/>
              </a:spcBef>
            </a:pPr>
            <a:r>
              <a:rPr lang="en-US" sz="4000" b="1" dirty="0">
                <a:latin typeface="+mn-lt"/>
              </a:rPr>
              <a:t>Data</a:t>
            </a:r>
            <a:r>
              <a:rPr lang="en-US" sz="4000" b="1" baseline="-25000" dirty="0">
                <a:latin typeface="+mn-lt"/>
              </a:rPr>
              <a:t>2</a:t>
            </a:r>
            <a:r>
              <a:rPr lang="en-US" sz="4000" b="1" dirty="0">
                <a:latin typeface="+mn-lt"/>
              </a:rPr>
              <a:t> = A</a:t>
            </a:r>
            <a:r>
              <a:rPr lang="en-US" sz="4000" b="1" baseline="-25000" dirty="0">
                <a:latin typeface="+mn-lt"/>
              </a:rPr>
              <a:t>1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 smtClean="0">
                <a:latin typeface="+mn-lt"/>
              </a:rPr>
              <a:t>xor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>
                <a:latin typeface="+mn-lt"/>
              </a:rPr>
              <a:t>A</a:t>
            </a:r>
            <a:r>
              <a:rPr lang="en-US" sz="4000" b="1" baseline="-25000" dirty="0">
                <a:latin typeface="+mn-lt"/>
              </a:rPr>
              <a:t>0</a:t>
            </a:r>
          </a:p>
          <a:p>
            <a:pPr>
              <a:spcBef>
                <a:spcPts val="0"/>
              </a:spcBef>
            </a:pPr>
            <a:r>
              <a:rPr lang="en-US" sz="4000" b="1" dirty="0">
                <a:latin typeface="+mn-lt"/>
              </a:rPr>
              <a:t>Data</a:t>
            </a:r>
            <a:r>
              <a:rPr lang="en-US" sz="4000" b="1" baseline="-25000" dirty="0">
                <a:latin typeface="+mn-lt"/>
              </a:rPr>
              <a:t>1</a:t>
            </a:r>
            <a:r>
              <a:rPr lang="en-US" sz="4000" b="1" dirty="0">
                <a:latin typeface="+mn-lt"/>
              </a:rPr>
              <a:t> = A</a:t>
            </a:r>
            <a:r>
              <a:rPr lang="en-US" sz="4000" b="1" baseline="-25000" dirty="0">
                <a:latin typeface="+mn-lt"/>
              </a:rPr>
              <a:t>1</a:t>
            </a:r>
            <a:r>
              <a:rPr lang="en-US" sz="4000" b="1" dirty="0">
                <a:latin typeface="+mn-lt"/>
              </a:rPr>
              <a:t> + A</a:t>
            </a:r>
            <a:r>
              <a:rPr lang="en-US" sz="4000" b="1" baseline="-25000" dirty="0">
                <a:latin typeface="+mn-lt"/>
              </a:rPr>
              <a:t>0</a:t>
            </a:r>
          </a:p>
          <a:p>
            <a:pPr>
              <a:spcBef>
                <a:spcPts val="0"/>
              </a:spcBef>
            </a:pPr>
            <a:r>
              <a:rPr lang="en-US" sz="4000" b="1" dirty="0">
                <a:latin typeface="+mn-lt"/>
              </a:rPr>
              <a:t>Data</a:t>
            </a:r>
            <a:r>
              <a:rPr lang="en-US" sz="4000" b="1" baseline="-25000" dirty="0">
                <a:latin typeface="+mn-lt"/>
              </a:rPr>
              <a:t>0</a:t>
            </a:r>
            <a:r>
              <a:rPr lang="en-US" sz="4000" b="1" dirty="0">
                <a:latin typeface="+mn-lt"/>
              </a:rPr>
              <a:t> = A</a:t>
            </a:r>
            <a:r>
              <a:rPr lang="en-US" sz="4000" b="1" baseline="-25000" dirty="0">
                <a:latin typeface="+mn-lt"/>
              </a:rPr>
              <a:t>1</a:t>
            </a:r>
            <a:r>
              <a:rPr lang="en-US" sz="4000" b="1" dirty="0">
                <a:latin typeface="+mn-lt"/>
              </a:rPr>
              <a:t>A</a:t>
            </a:r>
            <a:r>
              <a:rPr lang="en-US" sz="4000" b="1" baseline="-25000" dirty="0">
                <a:latin typeface="+mn-lt"/>
              </a:rPr>
              <a:t>0</a:t>
            </a:r>
          </a:p>
        </p:txBody>
      </p:sp>
      <p:sp>
        <p:nvSpPr>
          <p:cNvPr id="17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382426" y="7968309"/>
            <a:ext cx="235996" cy="225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sz="3600"/>
          </a:p>
        </p:txBody>
      </p:sp>
      <p:sp>
        <p:nvSpPr>
          <p:cNvPr id="18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402850" y="8582527"/>
            <a:ext cx="235996" cy="225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sz="3600"/>
          </a:p>
        </p:txBody>
      </p:sp>
      <p:sp>
        <p:nvSpPr>
          <p:cNvPr id="19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858315" y="8582527"/>
            <a:ext cx="235996" cy="225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7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4400" dirty="0" smtClean="0"/>
              <a:t>You can read </a:t>
            </a:r>
            <a:r>
              <a:rPr lang="en-US" sz="4400" b="1" dirty="0" smtClean="0"/>
              <a:t>Chapter 5 </a:t>
            </a:r>
            <a:r>
              <a:rPr lang="en-US" sz="4400" dirty="0" smtClean="0"/>
              <a:t>of your book </a:t>
            </a:r>
            <a:endParaRPr lang="en-US" sz="4400" b="1" dirty="0" smtClean="0"/>
          </a:p>
          <a:p>
            <a:pPr lvl="1"/>
            <a:r>
              <a:rPr lang="en-US" sz="4000" b="1" dirty="0" smtClean="0"/>
              <a:t>Sections 5.4 and 5.5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16" y="4922543"/>
            <a:ext cx="2859121" cy="35210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4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Shift Register with Parallel </a:t>
            </a:r>
            <a:r>
              <a:rPr lang="en-US" dirty="0" smtClean="0">
                <a:solidFill>
                  <a:srgbClr val="000000"/>
                </a:solidFill>
              </a:rPr>
              <a:t>Load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672" indent="-487672">
              <a:buFontTx/>
              <a:buChar char="•"/>
            </a:pPr>
            <a:r>
              <a:rPr lang="en-US" dirty="0">
                <a:cs typeface="Arial" charset="0"/>
              </a:rPr>
              <a:t>When </a:t>
            </a:r>
            <a:r>
              <a:rPr lang="en-US" i="1" dirty="0">
                <a:cs typeface="Arial" charset="0"/>
              </a:rPr>
              <a:t>Load</a:t>
            </a:r>
            <a:r>
              <a:rPr lang="en-US" dirty="0">
                <a:cs typeface="Arial" charset="0"/>
              </a:rPr>
              <a:t> = 1, acts as a normal </a:t>
            </a:r>
            <a:r>
              <a:rPr lang="en-US" i="1" dirty="0">
                <a:cs typeface="Arial" charset="0"/>
              </a:rPr>
              <a:t>N</a:t>
            </a:r>
            <a:r>
              <a:rPr lang="en-US" dirty="0">
                <a:cs typeface="Arial" charset="0"/>
              </a:rPr>
              <a:t>-bit register</a:t>
            </a:r>
          </a:p>
          <a:p>
            <a:pPr marL="487672" indent="-487672">
              <a:buFontTx/>
              <a:buChar char="•"/>
            </a:pPr>
            <a:r>
              <a:rPr lang="en-US" dirty="0">
                <a:cs typeface="Arial" charset="0"/>
              </a:rPr>
              <a:t>When </a:t>
            </a:r>
            <a:r>
              <a:rPr lang="en-US" i="1" dirty="0">
                <a:cs typeface="Arial" charset="0"/>
              </a:rPr>
              <a:t>Load</a:t>
            </a:r>
            <a:r>
              <a:rPr lang="en-US" dirty="0">
                <a:cs typeface="Arial" charset="0"/>
              </a:rPr>
              <a:t> = 0, acts as a shift register</a:t>
            </a:r>
          </a:p>
          <a:p>
            <a:pPr marL="487672" indent="-487672">
              <a:buFontTx/>
              <a:buChar char="•"/>
            </a:pPr>
            <a:r>
              <a:rPr lang="en-US" dirty="0">
                <a:cs typeface="Arial" charset="0"/>
              </a:rPr>
              <a:t>Now can act as a </a:t>
            </a:r>
            <a:r>
              <a:rPr lang="en-US" i="1" dirty="0">
                <a:cs typeface="Arial" charset="0"/>
              </a:rPr>
              <a:t>serial-to-parallel converter</a:t>
            </a:r>
            <a:r>
              <a:rPr lang="en-US" dirty="0">
                <a:cs typeface="Arial" charset="0"/>
              </a:rPr>
              <a:t> (S</a:t>
            </a:r>
            <a:r>
              <a:rPr lang="en-US" baseline="-25000" dirty="0">
                <a:cs typeface="Arial" charset="0"/>
              </a:rPr>
              <a:t>in</a:t>
            </a:r>
            <a:r>
              <a:rPr lang="en-US" dirty="0">
                <a:cs typeface="Arial" charset="0"/>
              </a:rPr>
              <a:t> to </a:t>
            </a:r>
            <a:r>
              <a:rPr lang="en-US" i="1" dirty="0">
                <a:cs typeface="Arial" charset="0"/>
              </a:rPr>
              <a:t>Q</a:t>
            </a:r>
            <a:r>
              <a:rPr lang="en-US" baseline="-25000" dirty="0">
                <a:cs typeface="Arial" charset="0"/>
              </a:rPr>
              <a:t>0:</a:t>
            </a:r>
            <a:r>
              <a:rPr lang="en-US" i="1" baseline="-25000" dirty="0">
                <a:cs typeface="Arial" charset="0"/>
              </a:rPr>
              <a:t>N</a:t>
            </a:r>
            <a:r>
              <a:rPr lang="en-US" baseline="-25000" dirty="0">
                <a:cs typeface="Arial" charset="0"/>
              </a:rPr>
              <a:t>-1</a:t>
            </a:r>
            <a:r>
              <a:rPr lang="en-US" dirty="0">
                <a:cs typeface="Arial" charset="0"/>
              </a:rPr>
              <a:t>) or a </a:t>
            </a:r>
            <a:r>
              <a:rPr lang="en-US" i="1" dirty="0">
                <a:cs typeface="Arial" charset="0"/>
              </a:rPr>
              <a:t>parallel-to-serial converter</a:t>
            </a:r>
            <a:r>
              <a:rPr lang="en-US" dirty="0">
                <a:cs typeface="Arial" charset="0"/>
              </a:rPr>
              <a:t> (</a:t>
            </a:r>
            <a:r>
              <a:rPr lang="en-US" i="1" dirty="0">
                <a:cs typeface="Arial" charset="0"/>
              </a:rPr>
              <a:t>D</a:t>
            </a:r>
            <a:r>
              <a:rPr lang="en-US" baseline="-25000" dirty="0">
                <a:cs typeface="Arial" charset="0"/>
              </a:rPr>
              <a:t>0:</a:t>
            </a:r>
            <a:r>
              <a:rPr lang="en-US" i="1" baseline="-25000" dirty="0">
                <a:cs typeface="Arial" charset="0"/>
              </a:rPr>
              <a:t>N</a:t>
            </a:r>
            <a:r>
              <a:rPr lang="en-US" baseline="-25000" dirty="0">
                <a:cs typeface="Arial" charset="0"/>
              </a:rPr>
              <a:t>-1</a:t>
            </a:r>
            <a:r>
              <a:rPr lang="en-US" dirty="0">
                <a:cs typeface="Arial" charset="0"/>
              </a:rPr>
              <a:t> to </a:t>
            </a:r>
            <a:r>
              <a:rPr lang="en-US" i="1" dirty="0" err="1">
                <a:cs typeface="Arial" charset="0"/>
              </a:rPr>
              <a:t>S</a:t>
            </a:r>
            <a:r>
              <a:rPr lang="en-US" baseline="-25000" dirty="0" err="1">
                <a:cs typeface="Arial" charset="0"/>
              </a:rPr>
              <a:t>out</a:t>
            </a:r>
            <a:r>
              <a:rPr lang="en-US" dirty="0">
                <a:cs typeface="Arial" charset="0"/>
              </a:rPr>
              <a:t>)</a:t>
            </a:r>
          </a:p>
          <a:p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2422981"/>
              </p:ext>
            </p:extLst>
          </p:nvPr>
        </p:nvGraphicFramePr>
        <p:xfrm>
          <a:off x="1688415" y="5320561"/>
          <a:ext cx="10403840" cy="3052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VISIO" r:id="rId4" imgW="3257640" imgH="1000080" progId="Visio.Drawing.6">
                  <p:embed/>
                </p:oleObj>
              </mc:Choice>
              <mc:Fallback>
                <p:oleObj name="VISIO" r:id="rId4" imgW="3257640" imgH="1000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415" y="5320561"/>
                        <a:ext cx="10403840" cy="3052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9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Memory </a:t>
            </a:r>
            <a:r>
              <a:rPr lang="en-US" dirty="0" smtClean="0">
                <a:solidFill>
                  <a:srgbClr val="000000"/>
                </a:solidFill>
              </a:rPr>
              <a:t>Arrays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672" indent="-487672">
              <a:buFontTx/>
              <a:buChar char="•"/>
            </a:pPr>
            <a:r>
              <a:rPr lang="en-US" sz="3400" dirty="0">
                <a:cs typeface="Arial" charset="0"/>
              </a:rPr>
              <a:t>Efficiently store large amounts of data</a:t>
            </a:r>
          </a:p>
          <a:p>
            <a:pPr marL="487672" indent="-487672">
              <a:buFontTx/>
              <a:buChar char="•"/>
            </a:pPr>
            <a:r>
              <a:rPr lang="en-US" sz="3400" dirty="0">
                <a:cs typeface="Arial" charset="0"/>
              </a:rPr>
              <a:t>3 common types:</a:t>
            </a:r>
          </a:p>
          <a:p>
            <a:pPr marL="1056623" lvl="1" indent="-406394">
              <a:buFontTx/>
              <a:buChar char="–"/>
            </a:pPr>
            <a:r>
              <a:rPr lang="en-US" sz="2800" dirty="0">
                <a:cs typeface="Arial" charset="0"/>
              </a:rPr>
              <a:t>Dynamic random access memory (DRAM)</a:t>
            </a:r>
          </a:p>
          <a:p>
            <a:pPr marL="1056623" lvl="1" indent="-406394">
              <a:buFontTx/>
              <a:buChar char="–"/>
            </a:pPr>
            <a:r>
              <a:rPr lang="en-US" sz="2800" dirty="0">
                <a:cs typeface="Arial" charset="0"/>
              </a:rPr>
              <a:t>Static random access memory (SRAM)</a:t>
            </a:r>
          </a:p>
          <a:p>
            <a:pPr marL="1056623" lvl="1" indent="-406394">
              <a:buFontTx/>
              <a:buChar char="–"/>
            </a:pPr>
            <a:r>
              <a:rPr lang="en-US" sz="2800" dirty="0">
                <a:cs typeface="Arial" charset="0"/>
              </a:rPr>
              <a:t>Read only memory (ROM)</a:t>
            </a:r>
          </a:p>
          <a:p>
            <a:pPr marL="487672" indent="-487672">
              <a:buFontTx/>
              <a:buChar char="•"/>
            </a:pPr>
            <a:r>
              <a:rPr lang="en-US" sz="3400" i="1" dirty="0">
                <a:cs typeface="Arial" charset="0"/>
              </a:rPr>
              <a:t>M</a:t>
            </a:r>
            <a:r>
              <a:rPr lang="en-US" sz="3400" dirty="0">
                <a:cs typeface="Arial" charset="0"/>
              </a:rPr>
              <a:t>-bit data value </a:t>
            </a:r>
            <a:r>
              <a:rPr lang="en-US" sz="3400" b="1" dirty="0">
                <a:cs typeface="Arial" charset="0"/>
              </a:rPr>
              <a:t>read</a:t>
            </a:r>
            <a:r>
              <a:rPr lang="en-US" sz="3400" b="1" dirty="0" smtClean="0">
                <a:cs typeface="Arial" charset="0"/>
              </a:rPr>
              <a:t>/written </a:t>
            </a:r>
            <a:r>
              <a:rPr lang="en-US" sz="3400" dirty="0">
                <a:cs typeface="Arial" charset="0"/>
              </a:rPr>
              <a:t>at each unique </a:t>
            </a:r>
            <a:r>
              <a:rPr lang="en-US" sz="3400" i="1" dirty="0">
                <a:cs typeface="Arial" charset="0"/>
              </a:rPr>
              <a:t>N</a:t>
            </a:r>
            <a:r>
              <a:rPr lang="en-US" sz="3400" dirty="0">
                <a:cs typeface="Arial" charset="0"/>
              </a:rPr>
              <a:t>-bit address</a:t>
            </a:r>
          </a:p>
          <a:p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6084517"/>
              </p:ext>
            </p:extLst>
          </p:nvPr>
        </p:nvGraphicFramePr>
        <p:xfrm>
          <a:off x="4410795" y="5912871"/>
          <a:ext cx="4790101" cy="3502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6" name="VISIO" r:id="rId4" imgW="1212480" imgH="926640" progId="Visio.Drawing.6">
                  <p:embed/>
                </p:oleObj>
              </mc:Choice>
              <mc:Fallback>
                <p:oleObj name="VISIO" r:id="rId4" imgW="1212480" imgH="926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795" y="5912871"/>
                        <a:ext cx="4790101" cy="3502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1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Memory </a:t>
            </a:r>
            <a:r>
              <a:rPr lang="en-US" dirty="0" smtClean="0">
                <a:solidFill>
                  <a:srgbClr val="000000"/>
                </a:solidFill>
              </a:rPr>
              <a:t>Arrays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672" indent="-487672">
              <a:buFontTx/>
              <a:buChar char="•"/>
            </a:pPr>
            <a:r>
              <a:rPr lang="en-US" sz="3400" dirty="0">
                <a:cs typeface="Arial" charset="0"/>
              </a:rPr>
              <a:t>2-dimensional array of bit cells </a:t>
            </a:r>
          </a:p>
          <a:p>
            <a:pPr marL="487672" indent="-487672">
              <a:buFontTx/>
              <a:buChar char="•"/>
            </a:pPr>
            <a:r>
              <a:rPr lang="en-US" sz="3400" dirty="0">
                <a:cs typeface="Arial" charset="0"/>
              </a:rPr>
              <a:t>Each bit cell stores one bit</a:t>
            </a:r>
          </a:p>
          <a:p>
            <a:pPr marL="487672" indent="-487672">
              <a:buFontTx/>
              <a:buChar char="•"/>
            </a:pPr>
            <a:r>
              <a:rPr lang="en-US" sz="3400" i="1" dirty="0">
                <a:cs typeface="Arial" charset="0"/>
              </a:rPr>
              <a:t>N</a:t>
            </a:r>
            <a:r>
              <a:rPr lang="en-US" sz="3400" b="1" dirty="0">
                <a:cs typeface="Arial" charset="0"/>
              </a:rPr>
              <a:t> address bits </a:t>
            </a:r>
            <a:r>
              <a:rPr lang="en-US" sz="3400" dirty="0">
                <a:cs typeface="Arial" charset="0"/>
              </a:rPr>
              <a:t>and </a:t>
            </a:r>
            <a:r>
              <a:rPr lang="en-US" sz="3400" i="1" dirty="0">
                <a:cs typeface="Arial" charset="0"/>
              </a:rPr>
              <a:t>M</a:t>
            </a:r>
            <a:r>
              <a:rPr lang="en-US" sz="3400" dirty="0">
                <a:cs typeface="Arial" charset="0"/>
              </a:rPr>
              <a:t> </a:t>
            </a:r>
            <a:r>
              <a:rPr lang="en-US" sz="3400" b="1" dirty="0">
                <a:cs typeface="Arial" charset="0"/>
              </a:rPr>
              <a:t>data bits</a:t>
            </a:r>
            <a:r>
              <a:rPr lang="en-US" sz="3400" dirty="0">
                <a:cs typeface="Arial" charset="0"/>
              </a:rPr>
              <a:t>:</a:t>
            </a:r>
          </a:p>
          <a:p>
            <a:pPr marL="1056623" lvl="1" indent="-406394">
              <a:buFontTx/>
              <a:buChar char="–"/>
            </a:pPr>
            <a:r>
              <a:rPr lang="en-US" sz="2800" dirty="0">
                <a:cs typeface="Arial" charset="0"/>
              </a:rPr>
              <a:t>2</a:t>
            </a:r>
            <a:r>
              <a:rPr lang="en-US" sz="2800" i="1" baseline="30000" dirty="0">
                <a:cs typeface="Arial" charset="0"/>
              </a:rPr>
              <a:t>N</a:t>
            </a:r>
            <a:r>
              <a:rPr lang="en-US" sz="2800" dirty="0">
                <a:cs typeface="Arial" charset="0"/>
              </a:rPr>
              <a:t> rows and </a:t>
            </a:r>
            <a:r>
              <a:rPr lang="en-US" sz="2800" i="1" dirty="0">
                <a:cs typeface="Arial" charset="0"/>
              </a:rPr>
              <a:t>M</a:t>
            </a:r>
            <a:r>
              <a:rPr lang="en-US" sz="2800" dirty="0">
                <a:cs typeface="Arial" charset="0"/>
              </a:rPr>
              <a:t> columns</a:t>
            </a:r>
          </a:p>
          <a:p>
            <a:pPr marL="1056623" lvl="1" indent="-406394">
              <a:buFontTx/>
              <a:buChar char="–"/>
            </a:pPr>
            <a:r>
              <a:rPr lang="en-US" sz="2800" b="1" dirty="0">
                <a:solidFill>
                  <a:srgbClr val="0000FF"/>
                </a:solidFill>
                <a:cs typeface="Arial" charset="0"/>
              </a:rPr>
              <a:t>Depth:</a:t>
            </a:r>
            <a:r>
              <a:rPr lang="en-US" sz="2800" dirty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2800" dirty="0">
                <a:cs typeface="Arial" charset="0"/>
              </a:rPr>
              <a:t>number of rows (number of </a:t>
            </a:r>
            <a:r>
              <a:rPr lang="en-US" sz="2800" b="1" u="sng" dirty="0">
                <a:solidFill>
                  <a:srgbClr val="0000FF"/>
                </a:solidFill>
                <a:cs typeface="Arial" charset="0"/>
              </a:rPr>
              <a:t>words</a:t>
            </a:r>
            <a:r>
              <a:rPr lang="en-US" sz="2800" dirty="0">
                <a:cs typeface="Arial" charset="0"/>
              </a:rPr>
              <a:t>)</a:t>
            </a:r>
          </a:p>
          <a:p>
            <a:pPr marL="1056623" lvl="1" indent="-406394">
              <a:buFontTx/>
              <a:buChar char="–"/>
            </a:pPr>
            <a:r>
              <a:rPr lang="en-US" sz="2800" b="1" dirty="0">
                <a:solidFill>
                  <a:srgbClr val="0000FF"/>
                </a:solidFill>
                <a:cs typeface="Arial" charset="0"/>
              </a:rPr>
              <a:t>Width:</a:t>
            </a:r>
            <a:r>
              <a:rPr lang="en-US" sz="2800" dirty="0">
                <a:cs typeface="Arial" charset="0"/>
              </a:rPr>
              <a:t> number of columns (size of </a:t>
            </a:r>
            <a:r>
              <a:rPr lang="en-US" sz="2800" b="1" u="sng" dirty="0">
                <a:solidFill>
                  <a:srgbClr val="0000FF"/>
                </a:solidFill>
                <a:cs typeface="Arial" charset="0"/>
              </a:rPr>
              <a:t>word</a:t>
            </a:r>
            <a:r>
              <a:rPr lang="en-US" sz="2800" dirty="0">
                <a:cs typeface="Arial" charset="0"/>
              </a:rPr>
              <a:t>)</a:t>
            </a:r>
          </a:p>
          <a:p>
            <a:pPr marL="1056623" lvl="1" indent="-406394">
              <a:buFontTx/>
              <a:buChar char="–"/>
            </a:pPr>
            <a:r>
              <a:rPr lang="en-US" sz="2800" b="1" dirty="0">
                <a:solidFill>
                  <a:srgbClr val="0000FF"/>
                </a:solidFill>
                <a:cs typeface="Arial" charset="0"/>
              </a:rPr>
              <a:t>Array size:</a:t>
            </a:r>
            <a:r>
              <a:rPr lang="en-US" sz="2800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sz="2800" dirty="0">
                <a:cs typeface="Arial" charset="0"/>
              </a:rPr>
              <a:t>depth </a:t>
            </a:r>
            <a:r>
              <a:rPr lang="en-US" sz="2800" dirty="0">
                <a:cs typeface="Times New Roman" pitchFamily="18" charset="0"/>
              </a:rPr>
              <a:t>× width = 2</a:t>
            </a:r>
            <a:r>
              <a:rPr lang="en-US" sz="2800" i="1" baseline="30000" dirty="0">
                <a:cs typeface="Arial" charset="0"/>
              </a:rPr>
              <a:t>N</a:t>
            </a:r>
            <a:r>
              <a:rPr lang="en-US" sz="2800" dirty="0">
                <a:cs typeface="Arial" charset="0"/>
              </a:rPr>
              <a:t>  </a:t>
            </a:r>
            <a:r>
              <a:rPr lang="en-US" sz="2800" dirty="0">
                <a:cs typeface="Times New Roman" pitchFamily="18" charset="0"/>
              </a:rPr>
              <a:t>× 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i="1" dirty="0">
                <a:cs typeface="Arial" charset="0"/>
              </a:rPr>
              <a:t>M</a:t>
            </a:r>
            <a:r>
              <a:rPr lang="en-US" sz="2800" dirty="0">
                <a:cs typeface="Arial" charset="0"/>
              </a:rPr>
              <a:t> </a:t>
            </a:r>
            <a:endParaRPr lang="en-US" sz="2800" dirty="0">
              <a:cs typeface="Times New Roman" pitchFamily="18" charset="0"/>
            </a:endParaRPr>
          </a:p>
          <a:p>
            <a:pPr marL="487672" indent="-487672">
              <a:buFontTx/>
              <a:buChar char="•"/>
            </a:pPr>
            <a:endParaRPr lang="en-US" sz="3400" dirty="0"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9562120"/>
              </p:ext>
            </p:extLst>
          </p:nvPr>
        </p:nvGraphicFramePr>
        <p:xfrm>
          <a:off x="8561493" y="3393923"/>
          <a:ext cx="3467947" cy="2537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37" name="VISIO" r:id="rId5" imgW="1212480" imgH="926640" progId="Visio.Drawing.6">
                  <p:embed/>
                </p:oleObj>
              </mc:Choice>
              <mc:Fallback>
                <p:oleObj name="VISIO" r:id="rId5" imgW="1212480" imgH="926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1493" y="3393923"/>
                        <a:ext cx="3467947" cy="2537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95622273"/>
              </p:ext>
            </p:extLst>
          </p:nvPr>
        </p:nvGraphicFramePr>
        <p:xfrm>
          <a:off x="2275840" y="6263076"/>
          <a:ext cx="7477760" cy="349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38" name="VISIO" r:id="rId7" imgW="2552400" imgH="1246680" progId="Visio.Drawing.6">
                  <p:embed/>
                </p:oleObj>
              </mc:Choice>
              <mc:Fallback>
                <p:oleObj name="VISIO" r:id="rId7" imgW="2552400" imgH="124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840" y="6263076"/>
                        <a:ext cx="7477760" cy="3490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3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Memory Array </a:t>
            </a:r>
            <a:r>
              <a:rPr lang="en-US" dirty="0" smtClean="0">
                <a:solidFill>
                  <a:srgbClr val="000000"/>
                </a:solidFill>
              </a:rPr>
              <a:t>Example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672" indent="-487672">
              <a:buFontTx/>
              <a:buChar char="•"/>
            </a:pPr>
            <a:r>
              <a:rPr lang="en-US" dirty="0">
                <a:cs typeface="Arial" charset="0"/>
              </a:rPr>
              <a:t>2</a:t>
            </a:r>
            <a:r>
              <a:rPr lang="en-US" baseline="30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cs typeface="Times New Roman" pitchFamily="18" charset="0"/>
              </a:rPr>
              <a:t>×</a:t>
            </a:r>
            <a:r>
              <a:rPr lang="en-US" dirty="0">
                <a:cs typeface="Arial" charset="0"/>
              </a:rPr>
              <a:t> 3-bit array</a:t>
            </a:r>
          </a:p>
          <a:p>
            <a:pPr marL="487672" indent="-487672">
              <a:buFontTx/>
              <a:buChar char="•"/>
            </a:pPr>
            <a:r>
              <a:rPr lang="en-US" dirty="0">
                <a:cs typeface="Arial" charset="0"/>
              </a:rPr>
              <a:t>Number of words: 4</a:t>
            </a:r>
          </a:p>
          <a:p>
            <a:pPr marL="487672" indent="-487672">
              <a:buFontTx/>
              <a:buChar char="•"/>
            </a:pPr>
            <a:r>
              <a:rPr lang="en-US" dirty="0">
                <a:cs typeface="Arial" charset="0"/>
              </a:rPr>
              <a:t>Word size: 3-bits</a:t>
            </a:r>
          </a:p>
          <a:p>
            <a:pPr marL="487672" indent="-487672">
              <a:buFontTx/>
              <a:buChar char="•"/>
            </a:pPr>
            <a:r>
              <a:rPr lang="en-US" dirty="0">
                <a:cs typeface="Arial" charset="0"/>
              </a:rPr>
              <a:t>For example, the 3-bit word stored at address 10 is 100</a:t>
            </a:r>
            <a:endParaRPr lang="en-US" dirty="0">
              <a:cs typeface="Times New Roman" pitchFamily="18" charset="0"/>
            </a:endParaRPr>
          </a:p>
          <a:p>
            <a:pPr marL="487672" indent="-487672">
              <a:buFontTx/>
              <a:buChar char="•"/>
            </a:pP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3628966"/>
              </p:ext>
            </p:extLst>
          </p:nvPr>
        </p:nvGraphicFramePr>
        <p:xfrm>
          <a:off x="2275840" y="5333544"/>
          <a:ext cx="8453120" cy="3946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2" name="VISIO" r:id="rId4" imgW="2552400" imgH="1246680" progId="Visio.Drawing.6">
                  <p:embed/>
                </p:oleObj>
              </mc:Choice>
              <mc:Fallback>
                <p:oleObj name="VISIO" r:id="rId4" imgW="2552400" imgH="124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840" y="5333544"/>
                        <a:ext cx="8453120" cy="3946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Memory Arrays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3406234"/>
              </p:ext>
            </p:extLst>
          </p:nvPr>
        </p:nvGraphicFramePr>
        <p:xfrm>
          <a:off x="3142826" y="2489513"/>
          <a:ext cx="5863450" cy="429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5" name="VISIO" r:id="rId4" imgW="1389600" imgH="1063080" progId="Visio.Drawing.6">
                  <p:embed/>
                </p:oleObj>
              </mc:Choice>
              <mc:Fallback>
                <p:oleObj name="VISIO" r:id="rId4" imgW="1389600" imgH="106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826" y="2489513"/>
                        <a:ext cx="5863450" cy="429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142826" y="7297748"/>
            <a:ext cx="6947259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  <a:cs typeface="Arial" charset="0"/>
              </a:rPr>
              <a:t>How many words? Word size?</a:t>
            </a:r>
            <a:endParaRPr lang="en-US" dirty="0">
              <a:latin typeface="+mj-lt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Memory</a:t>
            </a:r>
          </a:p>
        </p:txBody>
      </p:sp>
      <p:sp>
        <p:nvSpPr>
          <p:cNvPr id="464" name="Rectangle 463"/>
          <p:cNvSpPr/>
          <p:nvPr/>
        </p:nvSpPr>
        <p:spPr bwMode="auto">
          <a:xfrm>
            <a:off x="4401490" y="3476855"/>
            <a:ext cx="3899290" cy="17804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/>
          <a:p>
            <a:pPr defTabSz="1300460"/>
            <a:endParaRPr lang="en-US" sz="2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3493" y="1673099"/>
            <a:ext cx="11355412" cy="117775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3400" b="1" dirty="0">
                <a:latin typeface="+mn-lt"/>
                <a:ea typeface="Cambria" charset="0"/>
                <a:cs typeface="Cambria" charset="0"/>
              </a:rPr>
              <a:t>Let’s implement a simple memory array with: </a:t>
            </a:r>
          </a:p>
          <a:p>
            <a:pPr marL="487672" indent="-487672">
              <a:buFont typeface="Arial" charset="0"/>
              <a:buChar char="•"/>
            </a:pPr>
            <a:r>
              <a:rPr lang="en-US" sz="3400" dirty="0">
                <a:latin typeface="+mn-lt"/>
                <a:ea typeface="Cambria" charset="0"/>
                <a:cs typeface="Cambria" charset="0"/>
              </a:rPr>
              <a:t>3-bit addressability </a:t>
            </a:r>
            <a:r>
              <a:rPr lang="en-US" sz="3400" b="1" dirty="0">
                <a:latin typeface="+mn-lt"/>
                <a:ea typeface="Cambria" charset="0"/>
                <a:cs typeface="Cambria" charset="0"/>
              </a:rPr>
              <a:t>&amp;</a:t>
            </a:r>
            <a:r>
              <a:rPr lang="en-US" sz="3400" dirty="0">
                <a:latin typeface="+mn-lt"/>
                <a:ea typeface="Cambria" charset="0"/>
                <a:cs typeface="Cambria" charset="0"/>
              </a:rPr>
              <a:t> address space size of 2 (total of 6 bits)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084887" y="2809155"/>
            <a:ext cx="6518100" cy="2186854"/>
            <a:chOff x="2169061" y="1841242"/>
            <a:chExt cx="4583039" cy="1537632"/>
          </a:xfrm>
        </p:grpSpPr>
        <p:cxnSp>
          <p:nvCxnSpPr>
            <p:cNvPr id="465" name="Straight Connector 464"/>
            <p:cNvCxnSpPr/>
            <p:nvPr/>
          </p:nvCxnSpPr>
          <p:spPr bwMode="auto">
            <a:xfrm>
              <a:off x="3779868" y="3179557"/>
              <a:ext cx="115837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6" name="Straight Connector 465"/>
            <p:cNvCxnSpPr/>
            <p:nvPr/>
          </p:nvCxnSpPr>
          <p:spPr bwMode="auto">
            <a:xfrm>
              <a:off x="3779868" y="2719376"/>
              <a:ext cx="115837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0" name="Straight Connector 469"/>
            <p:cNvCxnSpPr/>
            <p:nvPr/>
          </p:nvCxnSpPr>
          <p:spPr bwMode="auto">
            <a:xfrm>
              <a:off x="4153988" y="2651334"/>
              <a:ext cx="623315" cy="11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1" name="Straight Connector 470"/>
            <p:cNvCxnSpPr/>
            <p:nvPr/>
          </p:nvCxnSpPr>
          <p:spPr bwMode="auto">
            <a:xfrm flipV="1">
              <a:off x="5008978" y="3192670"/>
              <a:ext cx="491102" cy="163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2" name="Delay 471"/>
            <p:cNvSpPr/>
            <p:nvPr/>
          </p:nvSpPr>
          <p:spPr bwMode="auto">
            <a:xfrm>
              <a:off x="4777304" y="2584959"/>
              <a:ext cx="231674" cy="25591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85" name="Delay 484"/>
            <p:cNvSpPr/>
            <p:nvPr/>
          </p:nvSpPr>
          <p:spPr bwMode="auto">
            <a:xfrm>
              <a:off x="4777304" y="3066346"/>
              <a:ext cx="231674" cy="25591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486" name="Straight Connector 485"/>
            <p:cNvCxnSpPr/>
            <p:nvPr/>
          </p:nvCxnSpPr>
          <p:spPr bwMode="auto">
            <a:xfrm>
              <a:off x="4545630" y="3131362"/>
              <a:ext cx="23167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0" name="Straight Connector 489"/>
            <p:cNvCxnSpPr/>
            <p:nvPr/>
          </p:nvCxnSpPr>
          <p:spPr bwMode="auto">
            <a:xfrm>
              <a:off x="4545630" y="2768245"/>
              <a:ext cx="231674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1" name="Straight Connector 490"/>
            <p:cNvCxnSpPr/>
            <p:nvPr/>
          </p:nvCxnSpPr>
          <p:spPr bwMode="auto">
            <a:xfrm>
              <a:off x="4545630" y="2768245"/>
              <a:ext cx="0" cy="7262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2" name="Straight Connector 491"/>
            <p:cNvCxnSpPr/>
            <p:nvPr/>
          </p:nvCxnSpPr>
          <p:spPr bwMode="auto">
            <a:xfrm>
              <a:off x="4545630" y="3058741"/>
              <a:ext cx="0" cy="7262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3" name="Straight Connector 492"/>
            <p:cNvCxnSpPr/>
            <p:nvPr/>
          </p:nvCxnSpPr>
          <p:spPr bwMode="auto">
            <a:xfrm flipH="1" flipV="1">
              <a:off x="4545630" y="2840869"/>
              <a:ext cx="955651" cy="21787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5" name="Straight Connector 494"/>
            <p:cNvCxnSpPr/>
            <p:nvPr/>
          </p:nvCxnSpPr>
          <p:spPr bwMode="auto">
            <a:xfrm flipV="1">
              <a:off x="4545630" y="2848478"/>
              <a:ext cx="955651" cy="21026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6" name="Straight Connector 495"/>
            <p:cNvCxnSpPr/>
            <p:nvPr/>
          </p:nvCxnSpPr>
          <p:spPr bwMode="auto">
            <a:xfrm>
              <a:off x="5501281" y="3058741"/>
              <a:ext cx="0" cy="13556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7" name="Straight Connector 496"/>
            <p:cNvCxnSpPr/>
            <p:nvPr/>
          </p:nvCxnSpPr>
          <p:spPr bwMode="auto">
            <a:xfrm>
              <a:off x="5501281" y="2711380"/>
              <a:ext cx="0" cy="13556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8" name="Oval 497"/>
            <p:cNvSpPr/>
            <p:nvPr/>
          </p:nvSpPr>
          <p:spPr bwMode="auto">
            <a:xfrm>
              <a:off x="5481974" y="2695625"/>
              <a:ext cx="37795" cy="3249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99" name="Oval 498"/>
            <p:cNvSpPr/>
            <p:nvPr/>
          </p:nvSpPr>
          <p:spPr bwMode="auto">
            <a:xfrm>
              <a:off x="5010182" y="2695625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00" name="Oval 499"/>
            <p:cNvSpPr/>
            <p:nvPr/>
          </p:nvSpPr>
          <p:spPr bwMode="auto">
            <a:xfrm>
              <a:off x="5010998" y="3179557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01" name="Delay 500"/>
            <p:cNvSpPr/>
            <p:nvPr/>
          </p:nvSpPr>
          <p:spPr bwMode="auto">
            <a:xfrm>
              <a:off x="3885659" y="2525715"/>
              <a:ext cx="231674" cy="25591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02" name="Delay 501"/>
            <p:cNvSpPr/>
            <p:nvPr/>
          </p:nvSpPr>
          <p:spPr bwMode="auto">
            <a:xfrm>
              <a:off x="3885722" y="3122964"/>
              <a:ext cx="231674" cy="255910"/>
            </a:xfrm>
            <a:prstGeom prst="flowChartDelay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03" name="Oval 502"/>
            <p:cNvSpPr/>
            <p:nvPr/>
          </p:nvSpPr>
          <p:spPr bwMode="auto">
            <a:xfrm>
              <a:off x="4118540" y="2636380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04" name="Oval 503"/>
            <p:cNvSpPr/>
            <p:nvPr/>
          </p:nvSpPr>
          <p:spPr bwMode="auto">
            <a:xfrm>
              <a:off x="4119416" y="3236174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05" name="Straight Connector 504"/>
            <p:cNvCxnSpPr/>
            <p:nvPr/>
          </p:nvCxnSpPr>
          <p:spPr bwMode="auto">
            <a:xfrm>
              <a:off x="4156335" y="3250846"/>
              <a:ext cx="623315" cy="1102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6" name="Straight Connector 505"/>
            <p:cNvCxnSpPr/>
            <p:nvPr/>
          </p:nvCxnSpPr>
          <p:spPr bwMode="auto">
            <a:xfrm flipV="1">
              <a:off x="3779868" y="2721203"/>
              <a:ext cx="1093" cy="45812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7" name="Straight Connector 506"/>
            <p:cNvCxnSpPr>
              <a:stCxn id="524" idx="2"/>
            </p:cNvCxnSpPr>
            <p:nvPr/>
          </p:nvCxnSpPr>
          <p:spPr bwMode="auto">
            <a:xfrm flipH="1">
              <a:off x="2838796" y="2936642"/>
              <a:ext cx="920911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8" name="Oval 507"/>
            <p:cNvSpPr/>
            <p:nvPr/>
          </p:nvSpPr>
          <p:spPr bwMode="auto">
            <a:xfrm>
              <a:off x="3759707" y="2920393"/>
              <a:ext cx="37795" cy="3249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09" name="Oval 508"/>
            <p:cNvSpPr/>
            <p:nvPr/>
          </p:nvSpPr>
          <p:spPr bwMode="auto">
            <a:xfrm>
              <a:off x="3846313" y="3303578"/>
              <a:ext cx="37795" cy="3249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300460"/>
              <a:endParaRPr lang="en-US" sz="260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22" name="Straight Connector 521"/>
            <p:cNvCxnSpPr/>
            <p:nvPr/>
          </p:nvCxnSpPr>
          <p:spPr bwMode="auto">
            <a:xfrm flipV="1">
              <a:off x="3266938" y="3318456"/>
              <a:ext cx="578467" cy="1374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3" name="Straight Connector 522"/>
            <p:cNvCxnSpPr/>
            <p:nvPr/>
          </p:nvCxnSpPr>
          <p:spPr bwMode="auto">
            <a:xfrm flipV="1">
              <a:off x="2520439" y="2591968"/>
              <a:ext cx="1371608" cy="43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4" name="Straight Connector 523"/>
            <p:cNvCxnSpPr/>
            <p:nvPr/>
          </p:nvCxnSpPr>
          <p:spPr bwMode="auto">
            <a:xfrm flipH="1" flipV="1">
              <a:off x="3268860" y="2594229"/>
              <a:ext cx="1218" cy="726487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5" name="Straight Connector 524"/>
            <p:cNvCxnSpPr/>
            <p:nvPr/>
          </p:nvCxnSpPr>
          <p:spPr bwMode="auto">
            <a:xfrm flipV="1">
              <a:off x="5049830" y="2707543"/>
              <a:ext cx="1371608" cy="433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2169061" y="2363472"/>
              <a:ext cx="318458" cy="43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>
                  <a:latin typeface="+mn-lt"/>
                  <a:ea typeface="Cambria" charset="0"/>
                  <a:cs typeface="Cambria" charset="0"/>
                </a:rPr>
                <a:t>D</a:t>
              </a:r>
            </a:p>
          </p:txBody>
        </p:sp>
        <p:sp>
          <p:nvSpPr>
            <p:cNvPr id="526" name="TextBox 525"/>
            <p:cNvSpPr txBox="1"/>
            <p:nvPr/>
          </p:nvSpPr>
          <p:spPr>
            <a:xfrm>
              <a:off x="6405851" y="2492371"/>
              <a:ext cx="346249" cy="43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>
                  <a:latin typeface="+mn-lt"/>
                  <a:ea typeface="Cambria" charset="0"/>
                  <a:cs typeface="Cambria" charset="0"/>
                </a:rPr>
                <a:t>Q</a:t>
              </a:r>
            </a:p>
          </p:txBody>
        </p:sp>
        <p:sp>
          <p:nvSpPr>
            <p:cNvPr id="527" name="TextBox 526"/>
            <p:cNvSpPr txBox="1"/>
            <p:nvPr/>
          </p:nvSpPr>
          <p:spPr>
            <a:xfrm>
              <a:off x="2242872" y="2726861"/>
              <a:ext cx="552281" cy="43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>
                  <a:latin typeface="+mn-lt"/>
                  <a:ea typeface="Cambria" charset="0"/>
                  <a:cs typeface="Cambria" charset="0"/>
                </a:rPr>
                <a:t>WE</a:t>
              </a:r>
            </a:p>
          </p:txBody>
        </p:sp>
        <p:sp>
          <p:nvSpPr>
            <p:cNvPr id="528" name="TextBox 527"/>
            <p:cNvSpPr txBox="1"/>
            <p:nvPr/>
          </p:nvSpPr>
          <p:spPr>
            <a:xfrm>
              <a:off x="4043891" y="1841242"/>
              <a:ext cx="707963" cy="43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>
                  <a:latin typeface="+mn-lt"/>
                  <a:ea typeface="Cambria" charset="0"/>
                  <a:cs typeface="Cambria" charset="0"/>
                </a:rPr>
                <a:t>1 Bit</a:t>
              </a:r>
            </a:p>
          </p:txBody>
        </p:sp>
      </p:grpSp>
      <p:sp>
        <p:nvSpPr>
          <p:cNvPr id="565" name="Rectangle 564"/>
          <p:cNvSpPr/>
          <p:nvPr/>
        </p:nvSpPr>
        <p:spPr bwMode="auto">
          <a:xfrm>
            <a:off x="2331343" y="6476396"/>
            <a:ext cx="2730984" cy="1271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ctr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4000" dirty="0">
                <a:solidFill>
                  <a:schemeClr val="tx1"/>
                </a:solidFill>
                <a:latin typeface="+mn-lt"/>
                <a:ea typeface="Cambria" charset="0"/>
                <a:cs typeface="Cambria" charset="0"/>
              </a:rPr>
              <a:t>Bit</a:t>
            </a:r>
            <a:r>
              <a:rPr lang="en-US" sz="4000" baseline="-25000" dirty="0">
                <a:solidFill>
                  <a:schemeClr val="tx1"/>
                </a:solidFill>
                <a:latin typeface="+mn-lt"/>
                <a:ea typeface="Cambria" charset="0"/>
                <a:cs typeface="Cambria" charset="0"/>
              </a:rPr>
              <a:t>2</a:t>
            </a:r>
          </a:p>
        </p:txBody>
      </p:sp>
      <p:sp>
        <p:nvSpPr>
          <p:cNvPr id="572" name="Rectangle 571"/>
          <p:cNvSpPr/>
          <p:nvPr/>
        </p:nvSpPr>
        <p:spPr bwMode="auto">
          <a:xfrm>
            <a:off x="5065602" y="6476396"/>
            <a:ext cx="2730984" cy="1271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ctr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4000" dirty="0">
                <a:latin typeface="+mn-lt"/>
                <a:ea typeface="Cambria" charset="0"/>
                <a:cs typeface="Cambria" charset="0"/>
              </a:rPr>
              <a:t>Bit</a:t>
            </a:r>
            <a:r>
              <a:rPr lang="en-US" sz="4000" baseline="-25000" dirty="0">
                <a:latin typeface="+mn-lt"/>
                <a:ea typeface="Cambria" charset="0"/>
                <a:cs typeface="Cambria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+mn-lt"/>
              <a:ea typeface="Cambria" charset="0"/>
              <a:cs typeface="Cambria" charset="0"/>
            </a:endParaRPr>
          </a:p>
        </p:txBody>
      </p:sp>
      <p:sp>
        <p:nvSpPr>
          <p:cNvPr id="573" name="Rectangle 572"/>
          <p:cNvSpPr/>
          <p:nvPr/>
        </p:nvSpPr>
        <p:spPr bwMode="auto">
          <a:xfrm>
            <a:off x="7794615" y="6476396"/>
            <a:ext cx="2730984" cy="1271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ctr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4000" dirty="0">
                <a:solidFill>
                  <a:schemeClr val="tx1"/>
                </a:solidFill>
                <a:latin typeface="+mn-lt"/>
                <a:ea typeface="Cambria" charset="0"/>
                <a:cs typeface="Cambria" charset="0"/>
              </a:rPr>
              <a:t>Bit</a:t>
            </a:r>
            <a:r>
              <a:rPr lang="en-US" sz="4000" baseline="-25000" dirty="0">
                <a:solidFill>
                  <a:schemeClr val="tx1"/>
                </a:solidFill>
                <a:latin typeface="+mn-lt"/>
                <a:ea typeface="Cambria" charset="0"/>
                <a:cs typeface="Cambria" charset="0"/>
              </a:rPr>
              <a:t>0</a:t>
            </a:r>
          </a:p>
        </p:txBody>
      </p:sp>
      <p:sp>
        <p:nvSpPr>
          <p:cNvPr id="576" name="Rectangle 575"/>
          <p:cNvSpPr/>
          <p:nvPr/>
        </p:nvSpPr>
        <p:spPr bwMode="auto">
          <a:xfrm>
            <a:off x="2328067" y="7742994"/>
            <a:ext cx="2730984" cy="1271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ctr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4000" dirty="0">
                <a:solidFill>
                  <a:schemeClr val="tx1"/>
                </a:solidFill>
                <a:latin typeface="+mn-lt"/>
                <a:ea typeface="Cambria" charset="0"/>
                <a:cs typeface="Cambria" charset="0"/>
              </a:rPr>
              <a:t>Bit</a:t>
            </a:r>
            <a:r>
              <a:rPr lang="en-US" sz="4000" baseline="-25000" dirty="0">
                <a:solidFill>
                  <a:schemeClr val="tx1"/>
                </a:solidFill>
                <a:latin typeface="+mn-lt"/>
                <a:ea typeface="Cambria" charset="0"/>
                <a:cs typeface="Cambria" charset="0"/>
              </a:rPr>
              <a:t>2</a:t>
            </a:r>
          </a:p>
        </p:txBody>
      </p:sp>
      <p:sp>
        <p:nvSpPr>
          <p:cNvPr id="577" name="Rectangle 576"/>
          <p:cNvSpPr/>
          <p:nvPr/>
        </p:nvSpPr>
        <p:spPr bwMode="auto">
          <a:xfrm>
            <a:off x="5062327" y="7742994"/>
            <a:ext cx="2730984" cy="1271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ctr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4000" dirty="0">
                <a:solidFill>
                  <a:schemeClr val="tx1"/>
                </a:solidFill>
                <a:latin typeface="+mn-lt"/>
                <a:ea typeface="Cambria" charset="0"/>
                <a:cs typeface="Cambria" charset="0"/>
              </a:rPr>
              <a:t>Bit</a:t>
            </a:r>
            <a:r>
              <a:rPr lang="en-US" sz="4000" baseline="-25000" dirty="0">
                <a:solidFill>
                  <a:schemeClr val="tx1"/>
                </a:solidFill>
                <a:latin typeface="+mn-lt"/>
                <a:ea typeface="Cambria" charset="0"/>
                <a:cs typeface="Cambria" charset="0"/>
              </a:rPr>
              <a:t>1</a:t>
            </a:r>
          </a:p>
        </p:txBody>
      </p:sp>
      <p:sp>
        <p:nvSpPr>
          <p:cNvPr id="579" name="Rectangle 578"/>
          <p:cNvSpPr/>
          <p:nvPr/>
        </p:nvSpPr>
        <p:spPr bwMode="auto">
          <a:xfrm>
            <a:off x="7791339" y="7742994"/>
            <a:ext cx="2730984" cy="1271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ctr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4000" dirty="0">
                <a:solidFill>
                  <a:schemeClr val="tx1"/>
                </a:solidFill>
                <a:latin typeface="+mn-lt"/>
                <a:ea typeface="Cambria" charset="0"/>
                <a:cs typeface="Cambria" charset="0"/>
              </a:rPr>
              <a:t>Bit</a:t>
            </a:r>
            <a:r>
              <a:rPr lang="en-US" sz="4000" baseline="-25000" dirty="0">
                <a:solidFill>
                  <a:schemeClr val="tx1"/>
                </a:solidFill>
                <a:latin typeface="+mn-lt"/>
                <a:ea typeface="Cambria" charset="0"/>
                <a:cs typeface="Cambria" charset="0"/>
              </a:rPr>
              <a:t>0</a:t>
            </a:r>
          </a:p>
        </p:txBody>
      </p:sp>
      <p:sp>
        <p:nvSpPr>
          <p:cNvPr id="580" name="TextBox 579"/>
          <p:cNvSpPr txBox="1"/>
          <p:nvPr/>
        </p:nvSpPr>
        <p:spPr>
          <a:xfrm>
            <a:off x="392209" y="6783661"/>
            <a:ext cx="1642429" cy="65453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3400" b="1" dirty="0" err="1">
                <a:latin typeface="+mn-lt"/>
                <a:ea typeface="Cambria" charset="0"/>
                <a:cs typeface="Cambria" charset="0"/>
              </a:rPr>
              <a:t>Addr</a:t>
            </a:r>
            <a:r>
              <a:rPr lang="en-US" sz="3400" b="1" dirty="0">
                <a:latin typeface="+mn-lt"/>
                <a:ea typeface="Cambria" charset="0"/>
                <a:cs typeface="Cambria" charset="0"/>
              </a:rPr>
              <a:t>(0)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92209" y="8050259"/>
            <a:ext cx="1642429" cy="65453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3400" b="1" dirty="0" err="1">
                <a:latin typeface="+mn-lt"/>
                <a:ea typeface="Cambria" charset="0"/>
                <a:cs typeface="Cambria" charset="0"/>
              </a:rPr>
              <a:t>Addr</a:t>
            </a:r>
            <a:r>
              <a:rPr lang="en-US" sz="3400" b="1" dirty="0">
                <a:latin typeface="+mn-lt"/>
                <a:ea typeface="Cambria" charset="0"/>
                <a:cs typeface="Cambria" charset="0"/>
              </a:rPr>
              <a:t>(1)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4299646" y="5887207"/>
            <a:ext cx="3866183" cy="65453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3400" b="1">
                <a:latin typeface="+mn-lt"/>
                <a:ea typeface="Cambria" charset="0"/>
                <a:cs typeface="Cambria" charset="0"/>
              </a:rPr>
              <a:t>6-Bit Memory Array</a:t>
            </a:r>
            <a:endParaRPr lang="en-US" sz="3400" b="1" dirty="0">
              <a:latin typeface="+mn-lt"/>
              <a:ea typeface="Cambria" charset="0"/>
              <a:cs typeface="Cambri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5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" grpId="0" animBg="1"/>
      <p:bldP spid="45" grpId="0" build="p"/>
      <p:bldP spid="565" grpId="0" animBg="1"/>
      <p:bldP spid="572" grpId="0" animBg="1"/>
      <p:bldP spid="573" grpId="0" animBg="1"/>
      <p:bldP spid="576" grpId="0" animBg="1"/>
      <p:bldP spid="577" grpId="0" animBg="1"/>
      <p:bldP spid="579" grpId="0" animBg="1"/>
      <p:bldP spid="580" grpId="0"/>
      <p:bldP spid="582" grpId="0"/>
      <p:bldP spid="58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inan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5715</TotalTime>
  <Words>1446</Words>
  <Application>Microsoft Macintosh PowerPoint</Application>
  <PresentationFormat>Custom</PresentationFormat>
  <Paragraphs>243</Paragraphs>
  <Slides>33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SinanMain</vt:lpstr>
      <vt:lpstr>VISIO</vt:lpstr>
      <vt:lpstr>Visio</vt:lpstr>
      <vt:lpstr>Counters, Shift Registers, Memory Arrays</vt:lpstr>
      <vt:lpstr>Counters</vt:lpstr>
      <vt:lpstr>Shift Registers</vt:lpstr>
      <vt:lpstr>Shift Register with Parallel Load</vt:lpstr>
      <vt:lpstr>Memory Arrays</vt:lpstr>
      <vt:lpstr>Memory Arrays</vt:lpstr>
      <vt:lpstr>Memory Array Example</vt:lpstr>
      <vt:lpstr>Memory Arrays</vt:lpstr>
      <vt:lpstr>Addressing Memory</vt:lpstr>
      <vt:lpstr>Reading from Memory</vt:lpstr>
      <vt:lpstr>Reading from Memory</vt:lpstr>
      <vt:lpstr>Reading from Memory</vt:lpstr>
      <vt:lpstr>Reading from Memory</vt:lpstr>
      <vt:lpstr>Writing to Memory</vt:lpstr>
      <vt:lpstr>Writing to Memory</vt:lpstr>
      <vt:lpstr>Putting it all Together</vt:lpstr>
      <vt:lpstr>A Bigger Memory Array</vt:lpstr>
      <vt:lpstr>A Bigger Memory Array</vt:lpstr>
      <vt:lpstr>Multi-ported Memories</vt:lpstr>
      <vt:lpstr>Types of Memory</vt:lpstr>
      <vt:lpstr>Types of RAM</vt:lpstr>
      <vt:lpstr>Dynamic Random Access Memory (DRAM)</vt:lpstr>
      <vt:lpstr>Dynamic Random Access Memory (DRAM)</vt:lpstr>
      <vt:lpstr>Static Random Access Memory (SRAM)</vt:lpstr>
      <vt:lpstr>Area and Delay</vt:lpstr>
      <vt:lpstr>Read Only Memory ROM</vt:lpstr>
      <vt:lpstr>Read Only Memory ROM</vt:lpstr>
      <vt:lpstr>Read Only Memory ROM</vt:lpstr>
      <vt:lpstr>Read Only Memory ROM:  Dot Notation</vt:lpstr>
      <vt:lpstr>Logic with Memory Arrays</vt:lpstr>
      <vt:lpstr>Logic with Memory Arrays</vt:lpstr>
      <vt:lpstr>Logic with Memory Arrays</vt:lpstr>
      <vt:lpstr>Further Reading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Kasim Sinan YILDIRIM</dc:creator>
  <cp:lastModifiedBy>Kasim Sinan YILDIRIM</cp:lastModifiedBy>
  <cp:revision>418</cp:revision>
  <dcterms:created xsi:type="dcterms:W3CDTF">2018-02-12T20:52:03Z</dcterms:created>
  <dcterms:modified xsi:type="dcterms:W3CDTF">2019-03-11T14:25:33Z</dcterms:modified>
</cp:coreProperties>
</file>