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tags/tag3.xml" ContentType="application/vnd.openxmlformats-officedocument.presentationml.tags+xml"/>
  <Override PartName="/ppt/embeddings/oleObject3.bin" ContentType="application/vnd.openxmlformats-officedocument.oleObject"/>
  <Override PartName="/ppt/tags/tag4.xml" ContentType="application/vnd.openxmlformats-officedocument.presentationml.tags+xml"/>
  <Override PartName="/ppt/embeddings/oleObject4.bin" ContentType="application/vnd.openxmlformats-officedocument.oleObject"/>
  <Override PartName="/ppt/tags/tag5.xml" ContentType="application/vnd.openxmlformats-officedocument.presentationml.tags+xml"/>
  <Override PartName="/ppt/embeddings/oleObject5.bin" ContentType="application/vnd.openxmlformats-officedocument.oleObject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embeddings/oleObject12.bin" ContentType="application/vnd.openxmlformats-officedocument.oleObject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embeddings/oleObject13.bin" ContentType="application/vnd.openxmlformats-officedocument.oleObject"/>
  <Override PartName="/ppt/tags/tag20.xml" ContentType="application/vnd.openxmlformats-officedocument.presentationml.tags+xml"/>
  <Override PartName="/ppt/embeddings/oleObject14.bin" ContentType="application/vnd.openxmlformats-officedocument.oleObject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embeddings/oleObject15.bin" ContentType="application/vnd.openxmlformats-officedocument.oleObject"/>
  <Override PartName="/ppt/tags/tag24.xml" ContentType="application/vnd.openxmlformats-officedocument.presentationml.tags+xml"/>
  <Override PartName="/ppt/embeddings/oleObject16.bin" ContentType="application/vnd.openxmlformats-officedocument.oleObject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embeddings/oleObject17.bin" ContentType="application/vnd.openxmlformats-officedocument.oleObject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embeddings/oleObject18.bin" ContentType="application/vnd.openxmlformats-officedocument.oleObject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embeddings/oleObject19.bin" ContentType="application/vnd.openxmlformats-officedocument.oleObject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embeddings/oleObject20.bin" ContentType="application/vnd.openxmlformats-officedocument.oleObject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38" r:id="rId1"/>
  </p:sldMasterIdLst>
  <p:notesMasterIdLst>
    <p:notesMasterId r:id="rId35"/>
  </p:notesMasterIdLst>
  <p:sldIdLst>
    <p:sldId id="256" r:id="rId2"/>
    <p:sldId id="377" r:id="rId3"/>
    <p:sldId id="376" r:id="rId4"/>
    <p:sldId id="383" r:id="rId5"/>
    <p:sldId id="385" r:id="rId6"/>
    <p:sldId id="384" r:id="rId7"/>
    <p:sldId id="386" r:id="rId8"/>
    <p:sldId id="389" r:id="rId9"/>
    <p:sldId id="388" r:id="rId10"/>
    <p:sldId id="390" r:id="rId11"/>
    <p:sldId id="392" r:id="rId12"/>
    <p:sldId id="393" r:id="rId13"/>
    <p:sldId id="394" r:id="rId14"/>
    <p:sldId id="396" r:id="rId15"/>
    <p:sldId id="397" r:id="rId16"/>
    <p:sldId id="402" r:id="rId17"/>
    <p:sldId id="403" r:id="rId18"/>
    <p:sldId id="401" r:id="rId19"/>
    <p:sldId id="406" r:id="rId20"/>
    <p:sldId id="408" r:id="rId21"/>
    <p:sldId id="409" r:id="rId22"/>
    <p:sldId id="410" r:id="rId23"/>
    <p:sldId id="428" r:id="rId24"/>
    <p:sldId id="412" r:id="rId25"/>
    <p:sldId id="413" r:id="rId26"/>
    <p:sldId id="414" r:id="rId27"/>
    <p:sldId id="415" r:id="rId28"/>
    <p:sldId id="426" r:id="rId29"/>
    <p:sldId id="416" r:id="rId30"/>
    <p:sldId id="417" r:id="rId31"/>
    <p:sldId id="427" r:id="rId32"/>
    <p:sldId id="418" r:id="rId33"/>
    <p:sldId id="424" r:id="rId34"/>
  </p:sldIdLst>
  <p:sldSz cx="13004800" cy="9753600"/>
  <p:notesSz cx="6794500" cy="9931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698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3978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0965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7957" algn="l" rtl="0" fontAlgn="base">
      <a:spcBef>
        <a:spcPct val="0"/>
      </a:spcBef>
      <a:spcAft>
        <a:spcPct val="0"/>
      </a:spcAft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494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1936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19892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5917" algn="l" defTabSz="456987" rtl="0" eaLnBrk="1" latinLnBrk="0" hangingPunct="1">
      <a:defRPr sz="43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755" autoAdjust="0"/>
  </p:normalViewPr>
  <p:slideViewPr>
    <p:cSldViewPr snapToGrid="0" snapToObjects="1">
      <p:cViewPr>
        <p:scale>
          <a:sx n="75" d="100"/>
          <a:sy n="75" d="100"/>
        </p:scale>
        <p:origin x="-1320" y="40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Relationship Id="rId2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Relationship Id="rId2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10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0440D-0A98-6645-89B6-4A0D7CC97562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8050"/>
            <a:ext cx="5435600" cy="44688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BC6139-1EE3-B54F-8CE9-9D8048FD8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0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>
            <a:normAutofit/>
          </a:bodyPr>
          <a:lstStyle>
            <a:lvl1pPr algn="ctr">
              <a:defRPr sz="66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691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8409-3B08-BC4E-890E-B1827862067E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3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8068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515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009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48409-3B08-BC4E-890E-B1827862067E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5715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8432138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2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39" tIns="65020" rIns="130039" bIns="65020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2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6"/>
            <a:ext cx="2817707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6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6"/>
            <a:ext cx="7477760" cy="437727"/>
          </a:xfrm>
          <a:prstGeom prst="rect">
            <a:avLst/>
          </a:prstGeom>
          <a:noFill/>
        </p:spPr>
        <p:txBody>
          <a:bodyPr wrap="square" lIns="130039" tIns="65020" rIns="130039" bIns="65020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10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8432137"/>
            <a:ext cx="13004800" cy="1321463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"/>
            <a:ext cx="13004800" cy="130714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046" tIns="65023" rIns="130046" bIns="65023"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493602"/>
            <a:ext cx="1408853" cy="12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4321" y="8453120"/>
            <a:ext cx="1100187" cy="1229241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9211733" y="8886614"/>
            <a:ext cx="2817707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baseline="0" dirty="0" smtClean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2000" smtClean="0">
                <a:solidFill>
                  <a:schemeClr val="bg1"/>
                </a:solidFill>
              </a:rPr>
              <a:pPr/>
              <a:t>‹#›</a:t>
            </a:fld>
            <a:r>
              <a:rPr lang="en-US" sz="2000" dirty="0" smtClean="0">
                <a:solidFill>
                  <a:schemeClr val="bg1"/>
                </a:solidFill>
              </a:rPr>
              <a:t>&gt; 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42347" y="8886614"/>
            <a:ext cx="7477760" cy="437727"/>
          </a:xfrm>
          <a:prstGeom prst="rect">
            <a:avLst/>
          </a:prstGeom>
          <a:noFill/>
        </p:spPr>
        <p:txBody>
          <a:bodyPr wrap="square" lIns="130046" tIns="65023" rIns="130046" bIns="65023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Digital Design and Computer Architecture:</a:t>
            </a:r>
            <a:r>
              <a:rPr lang="en-US" sz="2000" baseline="0" dirty="0" smtClean="0">
                <a:solidFill>
                  <a:schemeClr val="bg1"/>
                </a:solidFill>
              </a:rPr>
              <a:t> ARM® Edition © 2015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151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75" y="9040813"/>
            <a:ext cx="303371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48409-3B08-BC4E-890E-B1827862067E}" type="datetimeFigureOut">
              <a:rPr lang="en-US" smtClean="0"/>
              <a:t>12/03/18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43413" y="9040813"/>
            <a:ext cx="4117975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0213" y="9040813"/>
            <a:ext cx="303371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B8A95-DCF6-D845-B2BB-7134A318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03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8" r:id="rId8"/>
    <p:sldLayoutId id="2147484049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8.bin"/><Relationship Id="rId6" Type="http://schemas.openxmlformats.org/officeDocument/2006/relationships/image" Target="../media/image11.wmf"/><Relationship Id="rId7" Type="http://schemas.openxmlformats.org/officeDocument/2006/relationships/oleObject" Target="../embeddings/oleObject9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6.vml"/><Relationship Id="rId2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10.bin"/><Relationship Id="rId6" Type="http://schemas.openxmlformats.org/officeDocument/2006/relationships/image" Target="../media/image12.wmf"/><Relationship Id="rId7" Type="http://schemas.openxmlformats.org/officeDocument/2006/relationships/oleObject" Target="../embeddings/oleObject11.bin"/><Relationship Id="rId8" Type="http://schemas.openxmlformats.org/officeDocument/2006/relationships/image" Target="../media/image9.wmf"/><Relationship Id="rId1" Type="http://schemas.openxmlformats.org/officeDocument/2006/relationships/vmlDrawing" Target="../drawings/vmlDrawing7.vml"/><Relationship Id="rId2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12.bin"/><Relationship Id="rId6" Type="http://schemas.openxmlformats.org/officeDocument/2006/relationships/image" Target="../media/image12.wmf"/><Relationship Id="rId1" Type="http://schemas.openxmlformats.org/officeDocument/2006/relationships/vmlDrawing" Target="../drawings/vmlDrawing8.vml"/><Relationship Id="rId2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2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3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9.vml"/><Relationship Id="rId2" Type="http://schemas.openxmlformats.org/officeDocument/2006/relationships/tags" Target="../tags/tag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1" Type="http://schemas.openxmlformats.org/officeDocument/2006/relationships/vmlDrawing" Target="../drawings/vmlDrawing10.vml"/><Relationship Id="rId2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4" Type="http://schemas.openxmlformats.org/officeDocument/2006/relationships/tags" Target="../tags/tag23.xml"/><Relationship Id="rId5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11.vml"/><Relationship Id="rId2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5.wmf"/><Relationship Id="rId1" Type="http://schemas.openxmlformats.org/officeDocument/2006/relationships/vmlDrawing" Target="../drawings/vmlDrawing12.vml"/><Relationship Id="rId2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tags" Target="../tags/tag26.xml"/><Relationship Id="rId3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1" Type="http://schemas.openxmlformats.org/officeDocument/2006/relationships/tags" Target="../tags/tag27.xml"/><Relationship Id="rId2" Type="http://schemas.openxmlformats.org/officeDocument/2006/relationships/tags" Target="../tags/tag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4" Type="http://schemas.openxmlformats.org/officeDocument/2006/relationships/slideLayout" Target="../slideLayouts/slideLayout2.xml"/><Relationship Id="rId1" Type="http://schemas.openxmlformats.org/officeDocument/2006/relationships/tags" Target="../tags/tag29.xml"/><Relationship Id="rId2" Type="http://schemas.openxmlformats.org/officeDocument/2006/relationships/tags" Target="../tags/tag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1" Type="http://schemas.openxmlformats.org/officeDocument/2006/relationships/tags" Target="../tags/tag32.xml"/><Relationship Id="rId2" Type="http://schemas.openxmlformats.org/officeDocument/2006/relationships/tags" Target="../tags/tag3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18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14.vml"/><Relationship Id="rId2" Type="http://schemas.openxmlformats.org/officeDocument/2006/relationships/tags" Target="../tags/tag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19.bin"/><Relationship Id="rId6" Type="http://schemas.openxmlformats.org/officeDocument/2006/relationships/image" Target="../media/image18.emf"/><Relationship Id="rId1" Type="http://schemas.openxmlformats.org/officeDocument/2006/relationships/vmlDrawing" Target="../drawings/vmlDrawing15.vml"/><Relationship Id="rId2" Type="http://schemas.openxmlformats.org/officeDocument/2006/relationships/tags" Target="../tags/tag3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7" Type="http://schemas.openxmlformats.org/officeDocument/2006/relationships/oleObject" Target="../embeddings/oleObject20.bin"/><Relationship Id="rId8" Type="http://schemas.openxmlformats.org/officeDocument/2006/relationships/image" Target="../media/image18.emf"/><Relationship Id="rId1" Type="http://schemas.openxmlformats.org/officeDocument/2006/relationships/vmlDrawing" Target="../drawings/vmlDrawing16.vml"/><Relationship Id="rId2" Type="http://schemas.openxmlformats.org/officeDocument/2006/relationships/tags" Target="../tags/tag3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9.emf"/><Relationship Id="rId1" Type="http://schemas.openxmlformats.org/officeDocument/2006/relationships/tags" Target="../tags/tag44.xml"/><Relationship Id="rId2" Type="http://schemas.openxmlformats.org/officeDocument/2006/relationships/tags" Target="../tags/tag4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8.wmf"/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9.wmf"/><Relationship Id="rId1" Type="http://schemas.openxmlformats.org/officeDocument/2006/relationships/vmlDrawing" Target="../drawings/vmlDrawing4.vml"/><Relationship Id="rId2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4" Type="http://schemas.openxmlformats.org/officeDocument/2006/relationships/slideLayout" Target="../slideLayouts/slideLayout2.xml"/><Relationship Id="rId5" Type="http://schemas.openxmlformats.org/officeDocument/2006/relationships/oleObject" Target="../embeddings/oleObject6.bin"/><Relationship Id="rId6" Type="http://schemas.openxmlformats.org/officeDocument/2006/relationships/image" Target="../media/image9.wmf"/><Relationship Id="rId7" Type="http://schemas.openxmlformats.org/officeDocument/2006/relationships/oleObject" Target="../embeddings/oleObject7.bin"/><Relationship Id="rId8" Type="http://schemas.openxmlformats.org/officeDocument/2006/relationships/image" Target="../media/image10.wmf"/><Relationship Id="rId1" Type="http://schemas.openxmlformats.org/officeDocument/2006/relationships/vmlDrawing" Target="../drawings/vmlDrawing5.vml"/><Relationship Id="rId2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Synchronous Sequential </a:t>
            </a:r>
            <a:br>
              <a:rPr lang="en-US" dirty="0" smtClean="0"/>
            </a:br>
            <a:r>
              <a:rPr lang="en-US" dirty="0" smtClean="0"/>
              <a:t>Circuit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Digital Computer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80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</a:t>
            </a:r>
            <a:r>
              <a:rPr lang="en-US" dirty="0" smtClean="0"/>
              <a:t>- Obtain State </a:t>
            </a:r>
            <a:r>
              <a:rPr lang="en-US" dirty="0"/>
              <a:t>Transition </a:t>
            </a:r>
            <a:r>
              <a:rPr lang="en-US" dirty="0" smtClean="0"/>
              <a:t>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064802"/>
            <a:ext cx="11703050" cy="6435725"/>
          </a:xfrm>
        </p:spPr>
        <p:txBody>
          <a:bodyPr/>
          <a:lstStyle/>
          <a:p>
            <a:pPr marL="487672" indent="-487672">
              <a:buFontTx/>
              <a:buChar char="•"/>
            </a:pPr>
            <a:r>
              <a:rPr lang="en-US" b="1" dirty="0">
                <a:cs typeface="Arial" charset="0"/>
              </a:rPr>
              <a:t>Moore FSM: </a:t>
            </a:r>
            <a:r>
              <a:rPr lang="en-US" dirty="0">
                <a:cs typeface="Arial" charset="0"/>
              </a:rPr>
              <a:t>outputs labeled in each state</a:t>
            </a:r>
          </a:p>
          <a:p>
            <a:pPr marL="487672" indent="-487672">
              <a:buFontTx/>
              <a:buChar char="•"/>
            </a:pPr>
            <a:r>
              <a:rPr lang="en-US" b="1" dirty="0">
                <a:cs typeface="Arial" charset="0"/>
              </a:rPr>
              <a:t>States: </a:t>
            </a:r>
            <a:r>
              <a:rPr lang="en-US" dirty="0">
                <a:cs typeface="Arial" charset="0"/>
              </a:rPr>
              <a:t>Circles</a:t>
            </a:r>
          </a:p>
          <a:p>
            <a:pPr marL="487672" indent="-487672">
              <a:buFontTx/>
              <a:buChar char="•"/>
            </a:pPr>
            <a:r>
              <a:rPr lang="en-US" b="1" dirty="0">
                <a:cs typeface="Arial" charset="0"/>
              </a:rPr>
              <a:t>Transitions: </a:t>
            </a:r>
            <a:r>
              <a:rPr lang="en-US" dirty="0">
                <a:cs typeface="Arial" charset="0"/>
              </a:rPr>
              <a:t>Arcs</a:t>
            </a:r>
            <a:endParaRPr lang="en-US" i="1" baseline="-25000" dirty="0"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Object 9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38915580"/>
              </p:ext>
            </p:extLst>
          </p:nvPr>
        </p:nvGraphicFramePr>
        <p:xfrm>
          <a:off x="5960534" y="2600960"/>
          <a:ext cx="6136640" cy="611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19" name="VISIO" r:id="rId5" imgW="2000160" imgH="1992960" progId="Visio.Drawing.6">
                  <p:embed/>
                </p:oleObj>
              </mc:Choice>
              <mc:Fallback>
                <p:oleObj name="VISIO" r:id="rId5" imgW="2000160" imgH="19929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0534" y="2600960"/>
                        <a:ext cx="6136640" cy="6114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96386549"/>
              </p:ext>
            </p:extLst>
          </p:nvPr>
        </p:nvGraphicFramePr>
        <p:xfrm>
          <a:off x="650875" y="4358005"/>
          <a:ext cx="6098584" cy="520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520" name="VISIO" r:id="rId7" imgW="2278080" imgH="1943280" progId="Visio.Drawing.6">
                  <p:embed/>
                </p:oleObj>
              </mc:Choice>
              <mc:Fallback>
                <p:oleObj name="VISIO" r:id="rId7" imgW="2278080" imgH="1943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358005"/>
                        <a:ext cx="6098584" cy="5201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8718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2- Obtain State Transition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064802"/>
            <a:ext cx="11703050" cy="6435725"/>
          </a:xfrm>
        </p:spPr>
        <p:txBody>
          <a:bodyPr/>
          <a:lstStyle/>
          <a:p>
            <a:pPr marL="487672" indent="-487672">
              <a:buFontTx/>
              <a:buChar char="•"/>
            </a:pPr>
            <a:r>
              <a:rPr lang="en-US" b="1" dirty="0">
                <a:cs typeface="Arial" charset="0"/>
              </a:rPr>
              <a:t>Moore FSM: </a:t>
            </a:r>
            <a:r>
              <a:rPr lang="en-US" dirty="0">
                <a:cs typeface="Arial" charset="0"/>
              </a:rPr>
              <a:t>outputs labeled in each state</a:t>
            </a:r>
          </a:p>
          <a:p>
            <a:pPr marL="487672" indent="-487672">
              <a:buFontTx/>
              <a:buChar char="•"/>
            </a:pPr>
            <a:r>
              <a:rPr lang="en-US" b="1" dirty="0">
                <a:cs typeface="Arial" charset="0"/>
              </a:rPr>
              <a:t>States: </a:t>
            </a:r>
            <a:r>
              <a:rPr lang="en-US" dirty="0">
                <a:cs typeface="Arial" charset="0"/>
              </a:rPr>
              <a:t>Circles</a:t>
            </a:r>
          </a:p>
          <a:p>
            <a:pPr marL="487672" indent="-487672">
              <a:buFontTx/>
              <a:buChar char="•"/>
            </a:pPr>
            <a:r>
              <a:rPr lang="en-US" b="1" dirty="0">
                <a:cs typeface="Arial" charset="0"/>
              </a:rPr>
              <a:t>Transitions: </a:t>
            </a:r>
            <a:r>
              <a:rPr lang="en-US" dirty="0">
                <a:cs typeface="Arial" charset="0"/>
              </a:rPr>
              <a:t>Arcs</a:t>
            </a:r>
            <a:endParaRPr lang="en-US" i="1" baseline="-25000" dirty="0">
              <a:cs typeface="Arial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9797996"/>
              </p:ext>
            </p:extLst>
          </p:nvPr>
        </p:nvGraphicFramePr>
        <p:xfrm>
          <a:off x="6068907" y="2653615"/>
          <a:ext cx="6136640" cy="611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41" name="VISIO" r:id="rId5" imgW="2001299" imgH="1993667" progId="Visio.Drawing.6">
                  <p:embed/>
                </p:oleObj>
              </mc:Choice>
              <mc:Fallback>
                <p:oleObj name="VISIO" r:id="rId5" imgW="2001299" imgH="199366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8907" y="2653615"/>
                        <a:ext cx="6136640" cy="611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96386549"/>
              </p:ext>
            </p:extLst>
          </p:nvPr>
        </p:nvGraphicFramePr>
        <p:xfrm>
          <a:off x="650875" y="4358005"/>
          <a:ext cx="6098584" cy="520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42" name="VISIO" r:id="rId7" imgW="2278080" imgH="1943280" progId="Visio.Drawing.6">
                  <p:embed/>
                </p:oleObj>
              </mc:Choice>
              <mc:Fallback>
                <p:oleObj name="VISIO" r:id="rId7" imgW="2278080" imgH="1943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358005"/>
                        <a:ext cx="6098584" cy="5201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5364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3- From </a:t>
            </a:r>
            <a:r>
              <a:rPr lang="en-US" dirty="0" smtClean="0"/>
              <a:t>State </a:t>
            </a:r>
            <a:r>
              <a:rPr lang="en-US" dirty="0"/>
              <a:t>Transition </a:t>
            </a:r>
            <a:r>
              <a:rPr lang="en-US" dirty="0" smtClean="0"/>
              <a:t>Diagram to </a:t>
            </a:r>
            <a:r>
              <a:rPr lang="en-US" dirty="0" smtClean="0">
                <a:solidFill>
                  <a:srgbClr val="000000"/>
                </a:solidFill>
              </a:rPr>
              <a:t>State </a:t>
            </a:r>
            <a:r>
              <a:rPr lang="en-US" dirty="0">
                <a:solidFill>
                  <a:srgbClr val="000000"/>
                </a:solidFill>
              </a:rPr>
              <a:t>Transition </a:t>
            </a:r>
            <a:r>
              <a:rPr lang="en-US" dirty="0" smtClean="0">
                <a:solidFill>
                  <a:srgbClr val="000000"/>
                </a:solidFill>
              </a:rPr>
              <a:t>Table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5205940"/>
              </p:ext>
            </p:extLst>
          </p:nvPr>
        </p:nvGraphicFramePr>
        <p:xfrm>
          <a:off x="6665391" y="2653615"/>
          <a:ext cx="6136640" cy="611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38" name="VISIO" r:id="rId5" imgW="2001299" imgH="1993667" progId="Visio.Drawing.6">
                  <p:embed/>
                </p:oleObj>
              </mc:Choice>
              <mc:Fallback>
                <p:oleObj name="VISIO" r:id="rId5" imgW="2001299" imgH="199366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391" y="2653615"/>
                        <a:ext cx="6136640" cy="611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236"/>
          <p:cNvGraphicFramePr>
            <a:graphicFrameLocks noGrp="1"/>
          </p:cNvGraphicFramePr>
          <p:nvPr>
            <p:ph idx="1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374235269"/>
              </p:ext>
            </p:extLst>
          </p:nvPr>
        </p:nvGraphicFramePr>
        <p:xfrm>
          <a:off x="650875" y="3502818"/>
          <a:ext cx="5257800" cy="366236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05000"/>
                <a:gridCol w="914400"/>
                <a:gridCol w="838200"/>
                <a:gridCol w="16002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Inputs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j-lt"/>
                        </a:rPr>
                        <a:t>Next State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'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nsolas" pitchFamily="49" charset="0"/>
                        </a:rPr>
                        <a:t>S3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nsolas" pitchFamily="49" charset="0"/>
                        </a:rPr>
                        <a:t>S3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Left Arrow 2"/>
          <p:cNvSpPr/>
          <p:nvPr/>
        </p:nvSpPr>
        <p:spPr>
          <a:xfrm>
            <a:off x="6286500" y="5334000"/>
            <a:ext cx="1041400" cy="53340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58900" y="2765425"/>
            <a:ext cx="381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State Transition Table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4163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4- </a:t>
            </a:r>
            <a:r>
              <a:rPr lang="en-US" dirty="0"/>
              <a:t>State </a:t>
            </a:r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180260"/>
            <a:ext cx="11703050" cy="6435725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state transition diagram is abstract in that it uses states </a:t>
            </a:r>
            <a:r>
              <a:rPr lang="en-US" dirty="0" smtClean="0"/>
              <a:t>labeled S0</a:t>
            </a:r>
            <a:r>
              <a:rPr lang="en-US" dirty="0"/>
              <a:t>, S1, S2, </a:t>
            </a:r>
            <a:r>
              <a:rPr lang="en-US" dirty="0" smtClean="0"/>
              <a:t>S3.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build a </a:t>
            </a:r>
            <a:r>
              <a:rPr lang="en-US" dirty="0" smtClean="0"/>
              <a:t>real circuit</a:t>
            </a:r>
            <a:r>
              <a:rPr lang="en-US" dirty="0"/>
              <a:t>, the states and outputs must be assigned </a:t>
            </a:r>
            <a:r>
              <a:rPr lang="en-US" b="1" dirty="0">
                <a:solidFill>
                  <a:srgbClr val="0000FF"/>
                </a:solidFill>
              </a:rPr>
              <a:t>binary </a:t>
            </a:r>
            <a:r>
              <a:rPr lang="en-US" b="1" dirty="0" smtClean="0">
                <a:solidFill>
                  <a:srgbClr val="0000FF"/>
                </a:solidFill>
              </a:rPr>
              <a:t>encodings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state is </a:t>
            </a:r>
            <a:r>
              <a:rPr lang="en-US" dirty="0"/>
              <a:t>encoded with </a:t>
            </a:r>
            <a:r>
              <a:rPr lang="en-US" b="1" dirty="0">
                <a:solidFill>
                  <a:srgbClr val="0000FF"/>
                </a:solidFill>
              </a:rPr>
              <a:t>two bits</a:t>
            </a:r>
            <a:r>
              <a:rPr lang="en-US" dirty="0"/>
              <a:t>: S</a:t>
            </a:r>
            <a:r>
              <a:rPr lang="en-US" sz="2800" baseline="-25000" dirty="0"/>
              <a:t>1:</a:t>
            </a:r>
            <a:r>
              <a:rPr lang="en-US" sz="2800" baseline="-25000" dirty="0" smtClean="0"/>
              <a:t>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Group 19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2082208"/>
              </p:ext>
            </p:extLst>
          </p:nvPr>
        </p:nvGraphicFramePr>
        <p:xfrm>
          <a:off x="5325577" y="5832805"/>
          <a:ext cx="2514600" cy="2286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838200"/>
                <a:gridCol w="1676400"/>
              </a:tblGrid>
              <a:tr h="446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Encoding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988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5- Encoded </a:t>
            </a:r>
            <a:r>
              <a:rPr lang="en-US" dirty="0"/>
              <a:t>State Transition </a:t>
            </a:r>
            <a:r>
              <a:rPr lang="en-US" dirty="0" smtClean="0"/>
              <a:t>Table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roup 236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8662309"/>
              </p:ext>
            </p:extLst>
          </p:nvPr>
        </p:nvGraphicFramePr>
        <p:xfrm>
          <a:off x="7394575" y="3502819"/>
          <a:ext cx="5257800" cy="366236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90600"/>
                <a:gridCol w="914400"/>
                <a:gridCol w="914400"/>
                <a:gridCol w="838200"/>
                <a:gridCol w="762000"/>
                <a:gridCol w="838200"/>
              </a:tblGrid>
              <a:tr h="250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Inputs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Next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S'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S'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graphicFrame>
        <p:nvGraphicFramePr>
          <p:cNvPr id="7" name="Group 236"/>
          <p:cNvGraphicFramePr>
            <a:graphicFrameLocks noGrp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1925817"/>
              </p:ext>
            </p:extLst>
          </p:nvPr>
        </p:nvGraphicFramePr>
        <p:xfrm>
          <a:off x="561975" y="2753518"/>
          <a:ext cx="5257800" cy="366236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05000"/>
                <a:gridCol w="914400"/>
                <a:gridCol w="838200"/>
                <a:gridCol w="16002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</a:rPr>
                        <a:t>Inputs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j-lt"/>
                        </a:rPr>
                        <a:t>Next State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</a:t>
                      </a: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'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j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nsolas" pitchFamily="49" charset="0"/>
                        </a:rPr>
                        <a:t>S3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j-lt"/>
                          <a:ea typeface="+mn-ea"/>
                          <a:cs typeface="Consolas" pitchFamily="49" charset="0"/>
                        </a:rPr>
                        <a:t>S3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j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charset="0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8" name="Group 191"/>
          <p:cNvGraphicFramePr>
            <a:graphicFrameLocks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109315375"/>
              </p:ext>
            </p:extLst>
          </p:nvPr>
        </p:nvGraphicFramePr>
        <p:xfrm>
          <a:off x="1934677" y="6754813"/>
          <a:ext cx="2514600" cy="22860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838200"/>
                <a:gridCol w="1676400"/>
              </a:tblGrid>
              <a:tr h="446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Encoding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9" name="Left Arrow 8"/>
          <p:cNvSpPr/>
          <p:nvPr/>
        </p:nvSpPr>
        <p:spPr>
          <a:xfrm rot="10800000">
            <a:off x="6096000" y="5600701"/>
            <a:ext cx="1041400" cy="53340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358900" y="2016125"/>
            <a:ext cx="381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State Transition Table</a:t>
            </a:r>
            <a:endParaRPr lang="en-US" sz="3200" dirty="0">
              <a:latin typeface="+mn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94575" y="2754670"/>
            <a:ext cx="581977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Encoded State Transition Table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81666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6- Register (Flip-Flop) Input Equations </a:t>
            </a:r>
            <a:br>
              <a:rPr lang="en-US" dirty="0" smtClean="0"/>
            </a:br>
            <a:r>
              <a:rPr lang="en-US" dirty="0" smtClean="0"/>
              <a:t>(Next State Logic)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0" y="8272228"/>
            <a:ext cx="1098592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+mn-lt"/>
              </a:rPr>
              <a:t>The </a:t>
            </a:r>
            <a:r>
              <a:rPr lang="en-US" sz="3200" dirty="0">
                <a:latin typeface="+mn-lt"/>
              </a:rPr>
              <a:t>equations can </a:t>
            </a:r>
            <a:r>
              <a:rPr lang="en-US" sz="3200" dirty="0" smtClean="0">
                <a:latin typeface="+mn-lt"/>
              </a:rPr>
              <a:t>also be </a:t>
            </a:r>
            <a:r>
              <a:rPr lang="en-US" sz="3200" dirty="0">
                <a:latin typeface="+mn-lt"/>
              </a:rPr>
              <a:t>simplified using </a:t>
            </a:r>
            <a:r>
              <a:rPr lang="en-US" sz="3200" dirty="0" err="1">
                <a:solidFill>
                  <a:srgbClr val="0000FF"/>
                </a:solidFill>
                <a:latin typeface="+mn-lt"/>
              </a:rPr>
              <a:t>Karnaugh</a:t>
            </a:r>
            <a:r>
              <a:rPr lang="en-US" sz="3200" dirty="0">
                <a:solidFill>
                  <a:srgbClr val="0000FF"/>
                </a:solidFill>
                <a:latin typeface="+mn-lt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maps</a:t>
            </a:r>
            <a:r>
              <a:rPr lang="en-US" sz="3200" dirty="0" smtClean="0">
                <a:latin typeface="+mn-lt"/>
              </a:rPr>
              <a:t>: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17" name="Group 236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7092092"/>
              </p:ext>
            </p:extLst>
          </p:nvPr>
        </p:nvGraphicFramePr>
        <p:xfrm>
          <a:off x="3501424" y="2232025"/>
          <a:ext cx="5257800" cy="366236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90600"/>
                <a:gridCol w="914400"/>
                <a:gridCol w="914400"/>
                <a:gridCol w="838200"/>
                <a:gridCol w="762000"/>
                <a:gridCol w="838200"/>
              </a:tblGrid>
              <a:tr h="250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Inputs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Next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S'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S'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X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501424" y="6235991"/>
            <a:ext cx="7257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b="1" dirty="0" smtClean="0">
                <a:latin typeface="+mn-lt"/>
              </a:rPr>
              <a:t>S’</a:t>
            </a:r>
            <a:r>
              <a:rPr lang="en-US" sz="3200" b="1" baseline="-25000" dirty="0" smtClean="0">
                <a:latin typeface="+mn-lt"/>
              </a:rPr>
              <a:t>1</a:t>
            </a:r>
            <a:r>
              <a:rPr lang="en-US" sz="3200" b="1" dirty="0" smtClean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= (S</a:t>
            </a:r>
            <a:r>
              <a:rPr lang="en-US" sz="3200" b="1" baseline="-25000" dirty="0">
                <a:latin typeface="+mn-lt"/>
              </a:rPr>
              <a:t>1</a:t>
            </a:r>
            <a:r>
              <a:rPr lang="en-US" sz="3200" b="1" dirty="0">
                <a:latin typeface="+mn-lt"/>
              </a:rPr>
              <a:t> ∙ S</a:t>
            </a:r>
            <a:r>
              <a:rPr lang="en-US" sz="3200" b="1" baseline="-25000" dirty="0">
                <a:latin typeface="+mn-lt"/>
              </a:rPr>
              <a:t>0</a:t>
            </a:r>
            <a:r>
              <a:rPr lang="en-US" sz="3200" b="1" dirty="0">
                <a:latin typeface="+mn-lt"/>
              </a:rPr>
              <a:t>) + (S</a:t>
            </a:r>
            <a:r>
              <a:rPr lang="en-US" sz="3200" b="1" baseline="-25000" dirty="0">
                <a:latin typeface="+mn-lt"/>
              </a:rPr>
              <a:t>1</a:t>
            </a:r>
            <a:r>
              <a:rPr lang="en-US" sz="3200" b="1" dirty="0">
                <a:latin typeface="+mn-lt"/>
              </a:rPr>
              <a:t> ∙ S</a:t>
            </a:r>
            <a:r>
              <a:rPr lang="en-US" sz="3200" b="1" baseline="-25000" dirty="0">
                <a:latin typeface="+mn-lt"/>
              </a:rPr>
              <a:t>0</a:t>
            </a:r>
            <a:r>
              <a:rPr lang="en-US" sz="3200" b="1" dirty="0">
                <a:latin typeface="+mn-lt"/>
              </a:rPr>
              <a:t> ∙ T</a:t>
            </a:r>
            <a:r>
              <a:rPr lang="en-US" sz="3200" b="1" baseline="-25000" dirty="0">
                <a:latin typeface="+mn-lt"/>
              </a:rPr>
              <a:t>B</a:t>
            </a:r>
            <a:r>
              <a:rPr lang="en-US" sz="3200" b="1" dirty="0">
                <a:latin typeface="+mn-lt"/>
              </a:rPr>
              <a:t>) + (S</a:t>
            </a:r>
            <a:r>
              <a:rPr lang="en-US" sz="3200" b="1" baseline="-25000" dirty="0">
                <a:latin typeface="+mn-lt"/>
              </a:rPr>
              <a:t>1</a:t>
            </a:r>
            <a:r>
              <a:rPr lang="en-US" sz="3200" b="1" dirty="0">
                <a:latin typeface="+mn-lt"/>
              </a:rPr>
              <a:t> ∙ S</a:t>
            </a:r>
            <a:r>
              <a:rPr lang="en-US" sz="3200" b="1" baseline="-25000" dirty="0">
                <a:latin typeface="+mn-lt"/>
              </a:rPr>
              <a:t>0</a:t>
            </a:r>
            <a:r>
              <a:rPr lang="en-US" sz="3200" b="1" dirty="0">
                <a:latin typeface="+mn-lt"/>
              </a:rPr>
              <a:t> ∙ T</a:t>
            </a:r>
            <a:r>
              <a:rPr lang="en-US" sz="3200" b="1" baseline="-25000" dirty="0">
                <a:latin typeface="+mn-lt"/>
              </a:rPr>
              <a:t>B</a:t>
            </a:r>
            <a:r>
              <a:rPr lang="en-US" sz="3200" b="1" dirty="0">
                <a:latin typeface="+mn-lt"/>
              </a:rPr>
              <a:t>)</a:t>
            </a:r>
          </a:p>
          <a:p>
            <a:pPr marL="0" indent="0">
              <a:buNone/>
            </a:pPr>
            <a:r>
              <a:rPr lang="en-US" sz="3200" b="1" dirty="0" smtClean="0">
                <a:latin typeface="+mn-lt"/>
              </a:rPr>
              <a:t>S’</a:t>
            </a:r>
            <a:r>
              <a:rPr lang="en-US" sz="3200" b="1" baseline="-25000" dirty="0" smtClean="0">
                <a:latin typeface="+mn-lt"/>
              </a:rPr>
              <a:t>0</a:t>
            </a:r>
            <a:r>
              <a:rPr lang="en-US" sz="3200" b="1" dirty="0" smtClean="0">
                <a:latin typeface="+mn-lt"/>
              </a:rPr>
              <a:t> </a:t>
            </a:r>
            <a:r>
              <a:rPr lang="en-US" sz="3200" b="1" dirty="0">
                <a:latin typeface="+mn-lt"/>
              </a:rPr>
              <a:t>= (S</a:t>
            </a:r>
            <a:r>
              <a:rPr lang="en-US" sz="3200" b="1" baseline="-25000" dirty="0">
                <a:latin typeface="+mn-lt"/>
              </a:rPr>
              <a:t>1</a:t>
            </a:r>
            <a:r>
              <a:rPr lang="en-US" sz="3200" b="1" dirty="0">
                <a:latin typeface="+mn-lt"/>
              </a:rPr>
              <a:t> ∙ S</a:t>
            </a:r>
            <a:r>
              <a:rPr lang="en-US" sz="3200" b="1" baseline="-25000" dirty="0">
                <a:latin typeface="+mn-lt"/>
              </a:rPr>
              <a:t>0</a:t>
            </a:r>
            <a:r>
              <a:rPr lang="en-US" sz="3200" b="1" dirty="0">
                <a:latin typeface="+mn-lt"/>
              </a:rPr>
              <a:t> ∙ T</a:t>
            </a:r>
            <a:r>
              <a:rPr lang="en-US" sz="3200" b="1" baseline="-25000" dirty="0">
                <a:latin typeface="+mn-lt"/>
              </a:rPr>
              <a:t>A</a:t>
            </a:r>
            <a:r>
              <a:rPr lang="en-US" sz="3200" b="1" dirty="0">
                <a:latin typeface="+mn-lt"/>
              </a:rPr>
              <a:t>) + (S</a:t>
            </a:r>
            <a:r>
              <a:rPr lang="en-US" sz="3200" b="1" baseline="-25000" dirty="0">
                <a:latin typeface="+mn-lt"/>
              </a:rPr>
              <a:t>1</a:t>
            </a:r>
            <a:r>
              <a:rPr lang="en-US" sz="3200" b="1" dirty="0">
                <a:latin typeface="+mn-lt"/>
              </a:rPr>
              <a:t> ∙ S</a:t>
            </a:r>
            <a:r>
              <a:rPr lang="en-US" sz="3200" b="1" baseline="-25000" dirty="0">
                <a:latin typeface="+mn-lt"/>
              </a:rPr>
              <a:t>0</a:t>
            </a:r>
            <a:r>
              <a:rPr lang="en-US" sz="3200" b="1" dirty="0">
                <a:latin typeface="+mn-lt"/>
              </a:rPr>
              <a:t> ∙  T</a:t>
            </a:r>
            <a:r>
              <a:rPr lang="en-US" sz="3200" b="1" baseline="-25000" dirty="0">
                <a:latin typeface="+mn-lt"/>
              </a:rPr>
              <a:t>B</a:t>
            </a:r>
            <a:r>
              <a:rPr lang="en-US" sz="3200" b="1" dirty="0">
                <a:latin typeface="+mn-lt"/>
              </a:rPr>
              <a:t>)</a:t>
            </a:r>
            <a:endParaRPr lang="de-CH" sz="3200" b="1" dirty="0">
              <a:latin typeface="+mn-lt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524552" y="6375271"/>
            <a:ext cx="1924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55010" y="6373727"/>
            <a:ext cx="1924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370752" y="6373727"/>
            <a:ext cx="1924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80873" y="6380078"/>
            <a:ext cx="1924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524552" y="6874038"/>
            <a:ext cx="1924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157988" y="6874038"/>
            <a:ext cx="1924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54472" y="6874038"/>
            <a:ext cx="1924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370752" y="6874038"/>
            <a:ext cx="1924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121167" y="6874038"/>
            <a:ext cx="192415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9796632" y="8264344"/>
            <a:ext cx="26981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+mn-lt"/>
              </a:rPr>
              <a:t>S’</a:t>
            </a:r>
            <a:r>
              <a:rPr lang="en-US" sz="3600" b="1" baseline="-25000" dirty="0" smtClean="0">
                <a:latin typeface="+mn-lt"/>
              </a:rPr>
              <a:t>1</a:t>
            </a:r>
            <a:r>
              <a:rPr lang="en-US" sz="3600" b="1" dirty="0" smtClean="0">
                <a:latin typeface="+mn-lt"/>
              </a:rPr>
              <a:t> </a:t>
            </a:r>
            <a:r>
              <a:rPr lang="en-US" sz="3600" b="1" dirty="0">
                <a:latin typeface="+mn-lt"/>
              </a:rPr>
              <a:t>= S</a:t>
            </a:r>
            <a:r>
              <a:rPr lang="en-US" sz="3600" b="1" baseline="-25000" dirty="0">
                <a:latin typeface="+mn-lt"/>
              </a:rPr>
              <a:t>1</a:t>
            </a:r>
            <a:r>
              <a:rPr lang="en-US" sz="3600" b="1" dirty="0">
                <a:latin typeface="+mn-lt"/>
              </a:rPr>
              <a:t> </a:t>
            </a:r>
            <a:r>
              <a:rPr lang="en-US" sz="3600" b="1" dirty="0" err="1">
                <a:latin typeface="+mn-lt"/>
              </a:rPr>
              <a:t>xor</a:t>
            </a:r>
            <a:r>
              <a:rPr lang="en-US" sz="3600" b="1" dirty="0">
                <a:latin typeface="+mn-lt"/>
              </a:rPr>
              <a:t> S</a:t>
            </a:r>
            <a:r>
              <a:rPr lang="en-US" sz="3600" b="1" baseline="-25000" dirty="0">
                <a:latin typeface="+mn-lt"/>
              </a:rPr>
              <a:t>0</a:t>
            </a:r>
            <a:endParaRPr lang="en-US" sz="3600" b="1" dirty="0">
              <a:latin typeface="+mn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0500" y="6303878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+mn-lt"/>
              </a:rPr>
              <a:t>Flip-Flop (register) Input Equations:</a:t>
            </a:r>
            <a:endParaRPr lang="en-US" sz="32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35501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Circuit Schematic</a:t>
            </a:r>
            <a:r>
              <a:rPr lang="en-US" dirty="0" smtClean="0">
                <a:solidFill>
                  <a:srgbClr val="000000"/>
                </a:solidFill>
              </a:rPr>
              <a:t>: Next State Logic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75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5381679"/>
              </p:ext>
            </p:extLst>
          </p:nvPr>
        </p:nvGraphicFramePr>
        <p:xfrm>
          <a:off x="6827520" y="1950720"/>
          <a:ext cx="2734168" cy="4768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7" name="VISIO" r:id="rId4" imgW="769680" imgH="1343160" progId="Visio.Drawing.6">
                  <p:embed/>
                </p:oleObj>
              </mc:Choice>
              <mc:Fallback>
                <p:oleObj name="VISIO" r:id="rId4" imgW="76968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520" y="1950720"/>
                        <a:ext cx="2734168" cy="47684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2675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Circuit Schematic: Next State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86459225"/>
              </p:ext>
            </p:extLst>
          </p:nvPr>
        </p:nvGraphicFramePr>
        <p:xfrm>
          <a:off x="975361" y="1912337"/>
          <a:ext cx="8577298" cy="5673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11" name="VISIO" r:id="rId4" imgW="2461680" imgH="1628640" progId="Visio.Drawing.6">
                  <p:embed/>
                </p:oleObj>
              </mc:Choice>
              <mc:Fallback>
                <p:oleObj name="VISIO" r:id="rId4" imgW="2461680" imgH="1628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1" y="1912337"/>
                        <a:ext cx="8577298" cy="5673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7288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7- </a:t>
            </a:r>
            <a:r>
              <a:rPr lang="en-US" dirty="0"/>
              <a:t>Output </a:t>
            </a:r>
            <a:r>
              <a:rPr lang="en-US" dirty="0" smtClean="0"/>
              <a:t>Table and Output Equations </a:t>
            </a:r>
            <a:br>
              <a:rPr lang="en-US" dirty="0" smtClean="0"/>
            </a:br>
            <a:r>
              <a:rPr lang="en-US" dirty="0" smtClean="0"/>
              <a:t>(Output Logic)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72613" y="9040813"/>
            <a:ext cx="3033712" cy="519112"/>
          </a:xfrm>
        </p:spPr>
        <p:txBody>
          <a:bodyPr/>
          <a:lstStyle/>
          <a:p>
            <a:fld id="{ADED7596-BE9B-B345-A100-A6456C78121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3605285"/>
              </p:ext>
            </p:extLst>
          </p:nvPr>
        </p:nvGraphicFramePr>
        <p:xfrm>
          <a:off x="137806" y="2505119"/>
          <a:ext cx="6136640" cy="611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64" name="VISIO" r:id="rId6" imgW="2001299" imgH="1993667" progId="Visio.Drawing.6">
                  <p:embed/>
                </p:oleObj>
              </mc:Choice>
              <mc:Fallback>
                <p:oleObj name="VISIO" r:id="rId6" imgW="2001299" imgH="1993667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06" y="2505119"/>
                        <a:ext cx="6136640" cy="611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132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19729308"/>
              </p:ext>
            </p:extLst>
          </p:nvPr>
        </p:nvGraphicFramePr>
        <p:xfrm>
          <a:off x="7096125" y="4440701"/>
          <a:ext cx="5257800" cy="27432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90600"/>
                <a:gridCol w="914400"/>
                <a:gridCol w="914400"/>
                <a:gridCol w="838200"/>
                <a:gridCol w="762000"/>
                <a:gridCol w="838200"/>
              </a:tblGrid>
              <a:tr h="23336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Outputs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A0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L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B0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</a:tr>
              <a:tr h="384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graphicFrame>
        <p:nvGraphicFramePr>
          <p:cNvPr id="13" name="Group 94"/>
          <p:cNvGraphicFramePr>
            <a:graphicFrameLocks noGrp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50599321"/>
              </p:ext>
            </p:extLst>
          </p:nvPr>
        </p:nvGraphicFramePr>
        <p:xfrm>
          <a:off x="7096125" y="1768655"/>
          <a:ext cx="2667000" cy="1844202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31455"/>
                <a:gridCol w="1535545"/>
              </a:tblGrid>
              <a:tr h="47260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Output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Encoding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52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green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2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yellow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20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red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813925" y="7491308"/>
            <a:ext cx="228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L</a:t>
            </a:r>
            <a:r>
              <a:rPr lang="en-US" sz="3200" b="1" baseline="-25000" dirty="0" smtClean="0">
                <a:solidFill>
                  <a:schemeClr val="tx1"/>
                </a:solidFill>
                <a:latin typeface="Calibri" pitchFamily="34" charset="0"/>
              </a:rPr>
              <a:t>A1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 = S</a:t>
            </a:r>
            <a:r>
              <a:rPr lang="en-US" sz="3200" b="1" baseline="-25000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L</a:t>
            </a:r>
            <a:r>
              <a:rPr lang="en-US" sz="3200" b="1" baseline="-25000" dirty="0" smtClean="0">
                <a:solidFill>
                  <a:schemeClr val="tx1"/>
                </a:solidFill>
                <a:latin typeface="Calibri" pitchFamily="34" charset="0"/>
              </a:rPr>
              <a:t>A0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 = S</a:t>
            </a:r>
            <a:r>
              <a:rPr lang="en-US" sz="3200" b="1" baseline="-25000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 ∙ S</a:t>
            </a:r>
            <a:r>
              <a:rPr lang="en-US" sz="3200" b="1" baseline="-25000" dirty="0" smtClean="0">
                <a:solidFill>
                  <a:schemeClr val="tx1"/>
                </a:solidFill>
                <a:latin typeface="Calibri" pitchFamily="34" charset="0"/>
              </a:rPr>
              <a:t>0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L</a:t>
            </a:r>
            <a:r>
              <a:rPr lang="en-US" sz="3200" b="1" baseline="-25000" dirty="0" smtClean="0">
                <a:solidFill>
                  <a:schemeClr val="tx1"/>
                </a:solidFill>
                <a:latin typeface="Calibri" pitchFamily="34" charset="0"/>
              </a:rPr>
              <a:t>B1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 = S</a:t>
            </a:r>
            <a:r>
              <a:rPr lang="en-US" sz="3200" b="1" baseline="-25000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</a:p>
          <a:p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L</a:t>
            </a:r>
            <a:r>
              <a:rPr lang="en-US" sz="3200" b="1" baseline="-25000" dirty="0" smtClean="0">
                <a:solidFill>
                  <a:schemeClr val="tx1"/>
                </a:solidFill>
                <a:latin typeface="Calibri" pitchFamily="34" charset="0"/>
              </a:rPr>
              <a:t>B0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 = S</a:t>
            </a:r>
            <a:r>
              <a:rPr lang="en-US" sz="3200" b="1" baseline="-25000" dirty="0" smtClean="0">
                <a:solidFill>
                  <a:schemeClr val="tx1"/>
                </a:solidFill>
                <a:latin typeface="Calibri" pitchFamily="34" charset="0"/>
              </a:rPr>
              <a:t>1</a:t>
            </a:r>
            <a:r>
              <a:rPr lang="en-US" sz="3200" b="1" dirty="0" smtClean="0">
                <a:solidFill>
                  <a:schemeClr val="tx1"/>
                </a:solidFill>
                <a:latin typeface="Calibri" pitchFamily="34" charset="0"/>
              </a:rPr>
              <a:t> ∙ S</a:t>
            </a:r>
            <a:r>
              <a:rPr lang="en-US" sz="3200" b="1" baseline="-25000" dirty="0" smtClean="0">
                <a:solidFill>
                  <a:schemeClr val="tx1"/>
                </a:solidFill>
                <a:latin typeface="Calibri" pitchFamily="34" charset="0"/>
              </a:rPr>
              <a:t>0</a:t>
            </a:r>
            <a:endParaRPr lang="de-CH" sz="3200" b="1" baseline="-25000" dirty="0" smtClean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10724126" y="8619181"/>
            <a:ext cx="30480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10724126" y="8139680"/>
            <a:ext cx="304800" cy="0"/>
          </a:xfrm>
          <a:prstGeom prst="line">
            <a:avLst/>
          </a:prstGeom>
          <a:noFill/>
          <a:ln w="254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6537325" y="7461309"/>
            <a:ext cx="381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+mn-lt"/>
              </a:rPr>
              <a:t>Output Equations:</a:t>
            </a:r>
            <a:endParaRPr lang="en-US" sz="32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1" name="Left Arrow 10"/>
          <p:cNvSpPr/>
          <p:nvPr/>
        </p:nvSpPr>
        <p:spPr>
          <a:xfrm rot="10800000">
            <a:off x="5753746" y="5600702"/>
            <a:ext cx="1041400" cy="53340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8353425" y="3689350"/>
            <a:ext cx="381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+mn-lt"/>
              </a:rPr>
              <a:t>Output Table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646661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Circuit Schematic</a:t>
            </a:r>
            <a:r>
              <a:rPr lang="en-US" dirty="0">
                <a:solidFill>
                  <a:srgbClr val="000000"/>
                </a:solidFill>
              </a:rPr>
              <a:t>: Output </a:t>
            </a:r>
            <a:r>
              <a:rPr lang="en-US" dirty="0" smtClean="0">
                <a:solidFill>
                  <a:srgbClr val="000000"/>
                </a:solidFill>
              </a:rPr>
              <a:t>Logic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sz="half" idx="4294967295"/>
            <p:custDataLst>
              <p:tags r:id="rId2"/>
            </p:custDataLst>
          </p:nvPr>
        </p:nvGraphicFramePr>
        <p:xfrm>
          <a:off x="975360" y="1950720"/>
          <a:ext cx="12029440" cy="5599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35" name="VISIO" r:id="rId4" imgW="3498840" imgH="1628640" progId="Visio.Drawing.6">
                  <p:embed/>
                </p:oleObj>
              </mc:Choice>
              <mc:Fallback>
                <p:oleObj name="VISIO" r:id="rId4" imgW="3498840" imgH="1628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360" y="1950720"/>
                        <a:ext cx="12029440" cy="5599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7232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Races and Instability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Combinational </a:t>
            </a:r>
            <a:r>
              <a:rPr lang="en-US" sz="4000" b="1" dirty="0"/>
              <a:t>logic </a:t>
            </a:r>
            <a:endParaRPr lang="en-US" sz="4000" b="1" dirty="0" smtClean="0"/>
          </a:p>
          <a:p>
            <a:pPr lvl="1"/>
            <a:r>
              <a:rPr lang="en-US" sz="3600" dirty="0" smtClean="0"/>
              <a:t>has </a:t>
            </a:r>
            <a:r>
              <a:rPr lang="en-US" sz="3600" b="1" dirty="0">
                <a:solidFill>
                  <a:srgbClr val="0000FF"/>
                </a:solidFill>
              </a:rPr>
              <a:t>no cyclic </a:t>
            </a:r>
            <a:r>
              <a:rPr lang="en-US" sz="3600" b="1" dirty="0" smtClean="0">
                <a:solidFill>
                  <a:srgbClr val="0000FF"/>
                </a:solidFill>
              </a:rPr>
              <a:t>paths</a:t>
            </a:r>
            <a:r>
              <a:rPr lang="en-US" sz="3600" b="1" dirty="0" smtClean="0">
                <a:solidFill>
                  <a:srgbClr val="000000"/>
                </a:solidFill>
              </a:rPr>
              <a:t> </a:t>
            </a:r>
            <a:r>
              <a:rPr lang="en-US" sz="3600" dirty="0" smtClean="0"/>
              <a:t>and </a:t>
            </a:r>
            <a:r>
              <a:rPr lang="en-US" sz="3600" dirty="0"/>
              <a:t>no </a:t>
            </a:r>
            <a:r>
              <a:rPr lang="en-US" sz="3600" dirty="0" smtClean="0"/>
              <a:t>races</a:t>
            </a:r>
          </a:p>
          <a:p>
            <a:pPr lvl="1"/>
            <a:r>
              <a:rPr lang="en-US" sz="3600" dirty="0" smtClean="0"/>
              <a:t>If </a:t>
            </a:r>
            <a:r>
              <a:rPr lang="en-US" sz="3600" dirty="0"/>
              <a:t>inputs are applied to combinational logic, the outputs </a:t>
            </a:r>
            <a:r>
              <a:rPr lang="en-US" sz="3600" dirty="0" smtClean="0"/>
              <a:t>will always </a:t>
            </a:r>
            <a:r>
              <a:rPr lang="en-US" sz="3600" dirty="0"/>
              <a:t>settle to the correct value within a propagation </a:t>
            </a:r>
            <a:r>
              <a:rPr lang="en-US" sz="3600" dirty="0" smtClean="0"/>
              <a:t>delay.</a:t>
            </a:r>
          </a:p>
          <a:p>
            <a:r>
              <a:rPr lang="en-US" sz="4000" b="1" dirty="0" smtClean="0"/>
              <a:t>Sequential circuits </a:t>
            </a:r>
            <a:r>
              <a:rPr lang="en-US" sz="4000" b="1" u="sng" dirty="0" smtClean="0"/>
              <a:t>with </a:t>
            </a:r>
            <a:r>
              <a:rPr lang="en-US" sz="4000" b="1" u="sng" dirty="0"/>
              <a:t>cyclic paths </a:t>
            </a:r>
            <a:endParaRPr lang="en-US" sz="4000" b="1" u="sng" dirty="0" smtClean="0"/>
          </a:p>
          <a:p>
            <a:pPr lvl="1"/>
            <a:r>
              <a:rPr lang="en-US" sz="3600" dirty="0" smtClean="0"/>
              <a:t>If there is a cyclic path, </a:t>
            </a:r>
            <a:r>
              <a:rPr lang="en-US" sz="3600" b="1" dirty="0" smtClean="0">
                <a:solidFill>
                  <a:srgbClr val="0000FF"/>
                </a:solidFill>
              </a:rPr>
              <a:t>undesirable </a:t>
            </a:r>
            <a:r>
              <a:rPr lang="en-US" sz="3600" b="1" dirty="0">
                <a:solidFill>
                  <a:srgbClr val="0000FF"/>
                </a:solidFill>
              </a:rPr>
              <a:t>races </a:t>
            </a:r>
            <a:r>
              <a:rPr lang="en-US" sz="3600" dirty="0" smtClean="0"/>
              <a:t>or </a:t>
            </a:r>
            <a:r>
              <a:rPr lang="en-US" sz="3600" b="1" dirty="0" smtClean="0">
                <a:solidFill>
                  <a:srgbClr val="0000FF"/>
                </a:solidFill>
              </a:rPr>
              <a:t>unstable behavior</a:t>
            </a:r>
            <a:r>
              <a:rPr lang="en-US" sz="3600" dirty="0"/>
              <a:t> </a:t>
            </a:r>
            <a:r>
              <a:rPr lang="en-US" sz="3600" dirty="0" smtClean="0"/>
              <a:t>might occur.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21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One-Hot State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Binary encoding</a:t>
            </a:r>
            <a:r>
              <a:rPr lang="en-US" dirty="0"/>
              <a:t>: </a:t>
            </a:r>
            <a:endParaRPr lang="en-US" dirty="0" smtClean="0"/>
          </a:p>
          <a:p>
            <a:pPr lvl="1"/>
            <a:r>
              <a:rPr lang="en-US" dirty="0" smtClean="0"/>
              <a:t>i.e</a:t>
            </a:r>
            <a:r>
              <a:rPr lang="en-US" dirty="0"/>
              <a:t>., for four states, 00, 01, 10, </a:t>
            </a:r>
            <a:r>
              <a:rPr lang="en-US" dirty="0" smtClean="0"/>
              <a:t>11</a:t>
            </a:r>
          </a:p>
          <a:p>
            <a:pPr lvl="1"/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K states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only needs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log</a:t>
            </a:r>
            <a:r>
              <a:rPr lang="en-US" b="1" baseline="-25000" dirty="0" smtClean="0">
                <a:solidFill>
                  <a:srgbClr val="0000FF"/>
                </a:solidFill>
              </a:rPr>
              <a:t>2</a:t>
            </a:r>
            <a:r>
              <a:rPr lang="en-US" b="1" dirty="0" smtClean="0">
                <a:solidFill>
                  <a:srgbClr val="0000FF"/>
                </a:solidFill>
              </a:rPr>
              <a:t>K</a:t>
            </a:r>
            <a:r>
              <a:rPr lang="en-US" b="1" dirty="0" smtClean="0"/>
              <a:t> </a:t>
            </a:r>
            <a:r>
              <a:rPr lang="en-US" dirty="0"/>
              <a:t>bits of state</a:t>
            </a:r>
          </a:p>
          <a:p>
            <a:r>
              <a:rPr lang="en-US" b="1" dirty="0">
                <a:solidFill>
                  <a:srgbClr val="0000FF"/>
                </a:solidFill>
              </a:rPr>
              <a:t>One-hot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encoding</a:t>
            </a:r>
          </a:p>
          <a:p>
            <a:pPr lvl="1"/>
            <a:r>
              <a:rPr lang="en-US" dirty="0"/>
              <a:t>One state bit per </a:t>
            </a:r>
            <a:r>
              <a:rPr lang="en-US" dirty="0" smtClean="0"/>
              <a:t>state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K </a:t>
            </a:r>
            <a:r>
              <a:rPr lang="en-US" b="1" dirty="0">
                <a:solidFill>
                  <a:srgbClr val="0000FF"/>
                </a:solidFill>
              </a:rPr>
              <a:t>states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only needs</a:t>
            </a:r>
            <a:r>
              <a:rPr lang="en-US" b="1" dirty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K</a:t>
            </a:r>
            <a:r>
              <a:rPr lang="en-US" b="1" dirty="0" smtClean="0"/>
              <a:t> </a:t>
            </a:r>
            <a:r>
              <a:rPr lang="en-US" dirty="0"/>
              <a:t>bits of </a:t>
            </a:r>
            <a:r>
              <a:rPr lang="en-US" dirty="0" smtClean="0"/>
              <a:t>state</a:t>
            </a:r>
            <a:endParaRPr lang="en-US" dirty="0"/>
          </a:p>
          <a:p>
            <a:pPr lvl="1"/>
            <a:r>
              <a:rPr lang="en-US" dirty="0"/>
              <a:t>Only one state bit HIGH at once</a:t>
            </a:r>
          </a:p>
          <a:p>
            <a:pPr lvl="1"/>
            <a:r>
              <a:rPr lang="en-US" dirty="0"/>
              <a:t>i.e., for 4 states, 0001, 0010, 0100, 1000</a:t>
            </a:r>
          </a:p>
          <a:p>
            <a:pPr lvl="1"/>
            <a:r>
              <a:rPr lang="en-US" dirty="0"/>
              <a:t>Requires more flip-flops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Often next state and output logic is simpler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Group 19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2074203"/>
              </p:ext>
            </p:extLst>
          </p:nvPr>
        </p:nvGraphicFramePr>
        <p:xfrm>
          <a:off x="9320213" y="2446338"/>
          <a:ext cx="2514600" cy="2194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838200"/>
                <a:gridCol w="1676400"/>
              </a:tblGrid>
              <a:tr h="446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Binary Encoding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6" name="Group 236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20010210"/>
              </p:ext>
            </p:extLst>
          </p:nvPr>
        </p:nvGraphicFramePr>
        <p:xfrm>
          <a:off x="9320213" y="5749926"/>
          <a:ext cx="3088959" cy="265493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854393"/>
                <a:gridCol w="788670"/>
                <a:gridCol w="722948"/>
                <a:gridCol w="722948"/>
              </a:tblGrid>
              <a:tr h="2508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One Hot Encoding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</a:tr>
              <a:tr h="3063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3358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</a:t>
            </a:r>
            <a:r>
              <a:rPr lang="en-US" dirty="0"/>
              <a:t>divide-by-N C</a:t>
            </a:r>
            <a:r>
              <a:rPr lang="en-US" dirty="0" smtClean="0"/>
              <a:t>ounter Design With One Hot State Encoding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949344"/>
            <a:ext cx="11703050" cy="6435725"/>
          </a:xfrm>
        </p:spPr>
        <p:txBody>
          <a:bodyPr/>
          <a:lstStyle/>
          <a:p>
            <a:r>
              <a:rPr lang="en-US" dirty="0"/>
              <a:t>The output Y is HIGH </a:t>
            </a:r>
            <a:r>
              <a:rPr lang="en-US" dirty="0" smtClean="0"/>
              <a:t>for one </a:t>
            </a:r>
            <a:r>
              <a:rPr lang="en-US" dirty="0"/>
              <a:t>clock cycle out of every 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5363" y="2666209"/>
            <a:ext cx="7772400" cy="2705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94922" y="5371309"/>
            <a:ext cx="39819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+mj-lt"/>
              </a:rPr>
              <a:t>Divide-by-3 counter</a:t>
            </a:r>
          </a:p>
        </p:txBody>
      </p:sp>
      <p:graphicFrame>
        <p:nvGraphicFramePr>
          <p:cNvPr id="11" name="Group 19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2440364"/>
              </p:ext>
            </p:extLst>
          </p:nvPr>
        </p:nvGraphicFramePr>
        <p:xfrm>
          <a:off x="2251075" y="7325095"/>
          <a:ext cx="2514600" cy="2194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31957"/>
                <a:gridCol w="1182643"/>
              </a:tblGrid>
              <a:tr h="446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Next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12" name="Group 191"/>
          <p:cNvGraphicFramePr>
            <a:graphicFrameLocks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91385059"/>
              </p:ext>
            </p:extLst>
          </p:nvPr>
        </p:nvGraphicFramePr>
        <p:xfrm>
          <a:off x="7623175" y="7346579"/>
          <a:ext cx="2514600" cy="219456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331957"/>
                <a:gridCol w="1182643"/>
              </a:tblGrid>
              <a:tr h="4467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Output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4075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Arial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600200" y="6604257"/>
            <a:ext cx="381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State Transition Table</a:t>
            </a:r>
            <a:endParaRPr lang="en-US" sz="32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3175" y="6710050"/>
            <a:ext cx="2514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Output Table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111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Table, Output Table, State Encoding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Group 236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7547859"/>
              </p:ext>
            </p:extLst>
          </p:nvPr>
        </p:nvGraphicFramePr>
        <p:xfrm>
          <a:off x="650875" y="3984626"/>
          <a:ext cx="3088959" cy="265493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854393"/>
                <a:gridCol w="788670"/>
                <a:gridCol w="722948"/>
                <a:gridCol w="722948"/>
              </a:tblGrid>
              <a:tr h="25082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State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8EB4E3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One Hot Encoding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</a:tr>
              <a:tr h="30638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38296" y="6633105"/>
            <a:ext cx="381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+mn-lt"/>
              </a:rPr>
              <a:t>State Encoding</a:t>
            </a:r>
            <a:endParaRPr lang="en-US" sz="32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0" name="Left Arrow 9"/>
          <p:cNvSpPr/>
          <p:nvPr/>
        </p:nvSpPr>
        <p:spPr>
          <a:xfrm rot="10800000">
            <a:off x="4029720" y="5022472"/>
            <a:ext cx="1041400" cy="533400"/>
          </a:xfrm>
          <a:prstGeom prst="lef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4F81B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Group 236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05436148"/>
              </p:ext>
            </p:extLst>
          </p:nvPr>
        </p:nvGraphicFramePr>
        <p:xfrm>
          <a:off x="5322984" y="3984626"/>
          <a:ext cx="3733704" cy="228917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78855"/>
                <a:gridCol w="622284"/>
                <a:gridCol w="622284"/>
                <a:gridCol w="565713"/>
                <a:gridCol w="622284"/>
                <a:gridCol w="622284"/>
              </a:tblGrid>
              <a:tr h="2508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Next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S’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S’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S’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246688" y="6381026"/>
            <a:ext cx="381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Encoded State Table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13" name="Group 236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54167848"/>
              </p:ext>
            </p:extLst>
          </p:nvPr>
        </p:nvGraphicFramePr>
        <p:xfrm>
          <a:off x="9320213" y="3984626"/>
          <a:ext cx="3501552" cy="228917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91575"/>
                <a:gridCol w="607207"/>
                <a:gridCol w="766071"/>
                <a:gridCol w="1536699"/>
              </a:tblGrid>
              <a:tr h="2508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Output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9282067" y="6355856"/>
            <a:ext cx="381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Encoded Output Table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2193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 Input Equations and Output 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2287" y="8921539"/>
            <a:ext cx="11703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+mn-lt"/>
              </a:rPr>
              <a:t>It is </a:t>
            </a:r>
            <a:r>
              <a:rPr lang="en-US" sz="3600" dirty="0" smtClean="0">
                <a:solidFill>
                  <a:srgbClr val="0000FF"/>
                </a:solidFill>
                <a:latin typeface="+mn-lt"/>
              </a:rPr>
              <a:t>easy</a:t>
            </a:r>
            <a:r>
              <a:rPr lang="en-US" sz="3600" dirty="0" smtClean="0">
                <a:latin typeface="+mn-lt"/>
              </a:rPr>
              <a:t> to derive </a:t>
            </a:r>
            <a:r>
              <a:rPr lang="en-US" sz="3600" dirty="0" err="1" smtClean="0">
                <a:latin typeface="+mn-lt"/>
              </a:rPr>
              <a:t>boolean</a:t>
            </a:r>
            <a:r>
              <a:rPr lang="en-US" sz="3600" dirty="0" smtClean="0">
                <a:latin typeface="+mn-lt"/>
              </a:rPr>
              <a:t> equations with One-Hot encoding.</a:t>
            </a:r>
            <a:endParaRPr lang="en-US" sz="3600" dirty="0">
              <a:latin typeface="+mn-lt"/>
            </a:endParaRPr>
          </a:p>
        </p:txBody>
      </p:sp>
      <p:graphicFrame>
        <p:nvGraphicFramePr>
          <p:cNvPr id="15" name="Group 236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6315730"/>
              </p:ext>
            </p:extLst>
          </p:nvPr>
        </p:nvGraphicFramePr>
        <p:xfrm>
          <a:off x="1117650" y="2161680"/>
          <a:ext cx="3733704" cy="228917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678855"/>
                <a:gridCol w="622284"/>
                <a:gridCol w="622284"/>
                <a:gridCol w="565713"/>
                <a:gridCol w="622284"/>
                <a:gridCol w="622284"/>
              </a:tblGrid>
              <a:tr h="2508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Next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S’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S’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S’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034852" y="5749847"/>
            <a:ext cx="1282022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Calibri" pitchFamily="34" charset="0"/>
              </a:rPr>
              <a:t>S’</a:t>
            </a:r>
            <a:r>
              <a:rPr lang="en-US" sz="3600" b="1" baseline="-25000" dirty="0" smtClean="0">
                <a:latin typeface="Calibri" pitchFamily="34" charset="0"/>
              </a:rPr>
              <a:t>2</a:t>
            </a:r>
            <a:r>
              <a:rPr lang="en-US" sz="3600" b="1" dirty="0" smtClean="0">
                <a:latin typeface="Calibri" pitchFamily="34" charset="0"/>
              </a:rPr>
              <a:t>=S</a:t>
            </a:r>
            <a:r>
              <a:rPr lang="en-US" sz="3600" b="1" baseline="-25000" dirty="0" smtClean="0">
                <a:latin typeface="Calibri" pitchFamily="34" charset="0"/>
              </a:rPr>
              <a:t>1</a:t>
            </a:r>
          </a:p>
          <a:p>
            <a:r>
              <a:rPr lang="en-US" sz="3600" b="1" dirty="0" smtClean="0">
                <a:latin typeface="Calibri" pitchFamily="34" charset="0"/>
              </a:rPr>
              <a:t>S’</a:t>
            </a:r>
            <a:r>
              <a:rPr lang="en-US" sz="3600" b="1" baseline="-25000" dirty="0" smtClean="0">
                <a:latin typeface="Calibri" pitchFamily="34" charset="0"/>
              </a:rPr>
              <a:t>1</a:t>
            </a:r>
            <a:r>
              <a:rPr lang="en-US" sz="3600" b="1" dirty="0" smtClean="0">
                <a:latin typeface="Calibri" pitchFamily="34" charset="0"/>
              </a:rPr>
              <a:t>=S</a:t>
            </a:r>
            <a:r>
              <a:rPr lang="en-US" sz="3600" b="1" baseline="-25000" dirty="0" smtClean="0">
                <a:latin typeface="Calibri" pitchFamily="34" charset="0"/>
              </a:rPr>
              <a:t>0</a:t>
            </a:r>
          </a:p>
          <a:p>
            <a:r>
              <a:rPr lang="en-US" sz="3600" b="1" dirty="0" smtClean="0">
                <a:latin typeface="Calibri" pitchFamily="34" charset="0"/>
              </a:rPr>
              <a:t>S’</a:t>
            </a:r>
            <a:r>
              <a:rPr lang="en-US" sz="3600" b="1" baseline="-25000" dirty="0" smtClean="0">
                <a:latin typeface="Calibri" pitchFamily="34" charset="0"/>
              </a:rPr>
              <a:t>0</a:t>
            </a:r>
            <a:r>
              <a:rPr lang="en-US" sz="3600" b="1" dirty="0" smtClean="0">
                <a:latin typeface="Calibri" pitchFamily="34" charset="0"/>
              </a:rPr>
              <a:t>=S</a:t>
            </a:r>
          </a:p>
          <a:p>
            <a:endParaRPr lang="en-US" sz="3600" b="1" baseline="-25000" dirty="0" smtClean="0">
              <a:latin typeface="Calibri" pitchFamily="34" charset="0"/>
            </a:endParaRPr>
          </a:p>
          <a:p>
            <a:endParaRPr lang="en-US" sz="3600" b="1" baseline="-25000" dirty="0">
              <a:latin typeface="Calibri" pitchFamily="34" charset="0"/>
            </a:endParaRPr>
          </a:p>
          <a:p>
            <a:endParaRPr lang="en-US" sz="3600" b="1" baseline="-25000" dirty="0">
              <a:latin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41354" y="4558080"/>
            <a:ext cx="381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Encoded State Table</a:t>
            </a:r>
            <a:endParaRPr lang="en-US" sz="3200" dirty="0">
              <a:latin typeface="+mn-lt"/>
            </a:endParaRPr>
          </a:p>
        </p:txBody>
      </p:sp>
      <p:graphicFrame>
        <p:nvGraphicFramePr>
          <p:cNvPr id="14" name="Group 236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9439039"/>
              </p:ext>
            </p:extLst>
          </p:nvPr>
        </p:nvGraphicFramePr>
        <p:xfrm>
          <a:off x="7077547" y="2282825"/>
          <a:ext cx="3501552" cy="228917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591575"/>
                <a:gridCol w="607207"/>
                <a:gridCol w="766071"/>
                <a:gridCol w="1536699"/>
              </a:tblGrid>
              <a:tr h="25082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Output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Y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039401" y="4654055"/>
            <a:ext cx="3810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+mn-lt"/>
              </a:rPr>
              <a:t>Output Table</a:t>
            </a:r>
            <a:endParaRPr lang="en-US" sz="32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7650" y="5264613"/>
            <a:ext cx="51307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+mn-lt"/>
              </a:rPr>
              <a:t>Flip-Flop (register) Input Equations:</a:t>
            </a:r>
            <a:endParaRPr lang="en-US" sz="32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295729" y="5296858"/>
            <a:ext cx="1031051" cy="1754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latin typeface="Calibri" pitchFamily="34" charset="0"/>
              </a:rPr>
              <a:t>Y=S</a:t>
            </a:r>
            <a:r>
              <a:rPr lang="en-US" sz="3600" b="1" baseline="-25000" dirty="0" smtClean="0">
                <a:latin typeface="Calibri" pitchFamily="34" charset="0"/>
              </a:rPr>
              <a:t>0</a:t>
            </a:r>
            <a:endParaRPr lang="en-US" sz="3600" b="1" baseline="-25000" dirty="0">
              <a:latin typeface="Calibri" pitchFamily="34" charset="0"/>
            </a:endParaRPr>
          </a:p>
          <a:p>
            <a:endParaRPr lang="en-US" sz="3600" b="1" baseline="-25000" dirty="0" smtClean="0">
              <a:latin typeface="Calibri" pitchFamily="34" charset="0"/>
            </a:endParaRPr>
          </a:p>
          <a:p>
            <a:endParaRPr lang="en-US" sz="3600" b="1" baseline="-25000" dirty="0">
              <a:latin typeface="Calibri" pitchFamily="34" charset="0"/>
            </a:endParaRPr>
          </a:p>
          <a:p>
            <a:endParaRPr lang="en-US" sz="3600" b="1" baseline="-25000" dirty="0">
              <a:latin typeface="Calibri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77547" y="5304962"/>
            <a:ext cx="377185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+mn-lt"/>
              </a:rPr>
              <a:t>Output Equations:</a:t>
            </a:r>
            <a:endParaRPr lang="en-US" sz="3200" b="1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500" y="6616700"/>
            <a:ext cx="5930437" cy="184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229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 Recognizer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cs typeface="Arial" charset="0"/>
              </a:rPr>
              <a:t>A</a:t>
            </a:r>
            <a:r>
              <a:rPr lang="en-US" dirty="0" smtClean="0">
                <a:cs typeface="Arial" charset="0"/>
              </a:rPr>
              <a:t> synchronous sequential circuit that recognizes the occurrence of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b="1" dirty="0" smtClean="0">
                <a:solidFill>
                  <a:srgbClr val="0000FF"/>
                </a:solidFill>
                <a:cs typeface="Arial" charset="0"/>
              </a:rPr>
              <a:t>01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by observing a given sequence.</a:t>
            </a:r>
          </a:p>
          <a:p>
            <a:pPr lvl="1"/>
            <a:r>
              <a:rPr lang="en-US" dirty="0" smtClean="0">
                <a:cs typeface="Arial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01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01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01</a:t>
            </a:r>
            <a:r>
              <a:rPr lang="en-US" dirty="0" smtClean="0">
                <a:cs typeface="Arial" charset="0"/>
              </a:rPr>
              <a:t>00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01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01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01</a:t>
            </a:r>
            <a:r>
              <a:rPr lang="en-US" dirty="0" smtClean="0">
                <a:cs typeface="Arial" charset="0"/>
              </a:rPr>
              <a:t>00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01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01</a:t>
            </a:r>
            <a:r>
              <a:rPr lang="en-US" dirty="0" smtClean="0">
                <a:cs typeface="Arial" charset="0"/>
              </a:rPr>
              <a:t>0</a:t>
            </a:r>
            <a:r>
              <a:rPr lang="en-US" dirty="0" smtClean="0">
                <a:solidFill>
                  <a:srgbClr val="FF0000"/>
                </a:solidFill>
                <a:cs typeface="Arial" charset="0"/>
              </a:rPr>
              <a:t>01</a:t>
            </a:r>
            <a:r>
              <a:rPr lang="en-US" dirty="0" smtClean="0">
                <a:cs typeface="Arial" charset="0"/>
              </a:rPr>
              <a:t>00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01</a:t>
            </a:r>
          </a:p>
          <a:p>
            <a:pPr lvl="1"/>
            <a:r>
              <a:rPr lang="en-US" dirty="0" smtClean="0">
                <a:cs typeface="Arial" charset="0"/>
              </a:rPr>
              <a:t>Outputs 1 when the patter is found.</a:t>
            </a:r>
          </a:p>
          <a:p>
            <a:r>
              <a:rPr lang="en-US" sz="3200" b="1" dirty="0" smtClean="0">
                <a:cs typeface="Arial" charset="0"/>
              </a:rPr>
              <a:t>Design 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cs typeface="Arial" charset="0"/>
              </a:rPr>
              <a:t>Determine Input and Output Signals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cs typeface="Arial" charset="0"/>
              </a:rPr>
              <a:t>Draw State Transition Diagram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cs typeface="Arial" charset="0"/>
              </a:rPr>
              <a:t>State Transition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cs typeface="Arial" charset="0"/>
              </a:rPr>
              <a:t>Encoded State Transition 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cs typeface="Arial" charset="0"/>
              </a:rPr>
              <a:t>Register Input Equations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cs typeface="Arial" charset="0"/>
              </a:rPr>
              <a:t>Encoded Outputs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cs typeface="Arial" charset="0"/>
              </a:rPr>
              <a:t>Output Equations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cs typeface="Arial" charset="0"/>
              </a:rPr>
              <a:t>Draw Schematic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43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Transition </a:t>
            </a:r>
            <a:r>
              <a:rPr lang="en-US" dirty="0" smtClean="0"/>
              <a:t>Diagrams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9183025"/>
              </p:ext>
            </p:extLst>
          </p:nvPr>
        </p:nvGraphicFramePr>
        <p:xfrm>
          <a:off x="1408852" y="1950720"/>
          <a:ext cx="5508355" cy="303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8" name="VISIO" r:id="rId3" imgW="2339280" imgH="1289160" progId="Visio.Drawing.6">
                  <p:embed/>
                </p:oleObj>
              </mc:Choice>
              <mc:Fallback>
                <p:oleObj name="VISIO" r:id="rId3" imgW="2339280" imgH="12891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8852" y="1950720"/>
                        <a:ext cx="5508355" cy="3034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481" y="5201920"/>
            <a:ext cx="3509164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64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Moore State Transition and Output Tables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6686319"/>
              </p:ext>
            </p:extLst>
          </p:nvPr>
        </p:nvGraphicFramePr>
        <p:xfrm>
          <a:off x="812800" y="1868353"/>
          <a:ext cx="5508355" cy="303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1" name="VISIO" r:id="rId5" imgW="2339280" imgH="1289160" progId="Visio.Drawing.6">
                  <p:embed/>
                </p:oleObj>
              </mc:Choice>
              <mc:Fallback>
                <p:oleObj name="VISIO" r:id="rId5" imgW="2339280" imgH="12891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800" y="1868353"/>
                        <a:ext cx="5508355" cy="3034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Group 236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9711062"/>
              </p:ext>
            </p:extLst>
          </p:nvPr>
        </p:nvGraphicFramePr>
        <p:xfrm>
          <a:off x="1978534" y="5378450"/>
          <a:ext cx="5257800" cy="366236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05000"/>
                <a:gridCol w="1752600"/>
                <a:gridCol w="16002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Next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S’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Group 236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8890583"/>
              </p:ext>
            </p:extLst>
          </p:nvPr>
        </p:nvGraphicFramePr>
        <p:xfrm>
          <a:off x="7897718" y="5378450"/>
          <a:ext cx="3657600" cy="228917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905000"/>
                <a:gridCol w="1752600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Output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891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Transition and Output </a:t>
            </a:r>
            <a:r>
              <a:rPr lang="en-US" dirty="0" smtClean="0"/>
              <a:t>Tables with State Encoding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587718"/>
              </p:ext>
            </p:extLst>
          </p:nvPr>
        </p:nvGraphicFramePr>
        <p:xfrm>
          <a:off x="409998" y="2199984"/>
          <a:ext cx="5508355" cy="303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7676" name="VISIO" r:id="rId5" imgW="2339280" imgH="1289160" progId="Visio.Drawing.6">
                  <p:embed/>
                </p:oleObj>
              </mc:Choice>
              <mc:Fallback>
                <p:oleObj name="VISIO" r:id="rId5" imgW="2339280" imgH="12891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9998" y="2199984"/>
                        <a:ext cx="5508355" cy="3034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Group 236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57380006"/>
              </p:ext>
            </p:extLst>
          </p:nvPr>
        </p:nvGraphicFramePr>
        <p:xfrm>
          <a:off x="7577625" y="4310203"/>
          <a:ext cx="4419600" cy="366236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90600"/>
                <a:gridCol w="914400"/>
                <a:gridCol w="914400"/>
                <a:gridCol w="762000"/>
                <a:gridCol w="838200"/>
              </a:tblGrid>
              <a:tr h="250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Next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S'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S'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graphicFrame>
        <p:nvGraphicFramePr>
          <p:cNvPr id="8" name="Group 236"/>
          <p:cNvGraphicFramePr>
            <a:graphicFrameLocks noGrp="1"/>
          </p:cNvGraphicFramePr>
          <p:nvPr>
            <p:ph sz="half" idx="4294967295"/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8134791"/>
              </p:ext>
            </p:extLst>
          </p:nvPr>
        </p:nvGraphicFramePr>
        <p:xfrm>
          <a:off x="2561430" y="5820411"/>
          <a:ext cx="3356923" cy="228917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79459"/>
                <a:gridCol w="1088732"/>
                <a:gridCol w="1088732"/>
              </a:tblGrid>
              <a:tr h="250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Output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905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Register Input Equations and Output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Rectangle 4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777500" y="8109586"/>
            <a:ext cx="2384213" cy="97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 algn="ctr">
              <a:spcBef>
                <a:spcPct val="20000"/>
              </a:spcBef>
            </a:pPr>
            <a:r>
              <a:rPr lang="en-US" sz="3400" b="1" i="1" dirty="0" smtClean="0">
                <a:latin typeface="+mn-lt"/>
                <a:cs typeface="Arial" charset="0"/>
              </a:rPr>
              <a:t>S’</a:t>
            </a:r>
            <a:r>
              <a:rPr lang="en-US" sz="3400" b="1" baseline="-25000" dirty="0" smtClean="0">
                <a:latin typeface="+mn-lt"/>
                <a:cs typeface="Arial" charset="0"/>
              </a:rPr>
              <a:t>1</a:t>
            </a:r>
            <a:r>
              <a:rPr lang="en-US" sz="3400" b="1" i="1" dirty="0" smtClean="0">
                <a:latin typeface="+mn-lt"/>
                <a:cs typeface="Arial" charset="0"/>
              </a:rPr>
              <a:t> </a:t>
            </a:r>
            <a:r>
              <a:rPr lang="en-US" sz="3400" b="1" i="1" dirty="0">
                <a:latin typeface="+mn-lt"/>
                <a:cs typeface="Arial" charset="0"/>
              </a:rPr>
              <a:t>= S</a:t>
            </a:r>
            <a:r>
              <a:rPr lang="en-US" sz="3400" b="1" baseline="-25000" dirty="0">
                <a:latin typeface="+mn-lt"/>
                <a:cs typeface="Arial" charset="0"/>
              </a:rPr>
              <a:t>0</a:t>
            </a:r>
            <a:r>
              <a:rPr lang="en-US" sz="3400" b="1" i="1" dirty="0">
                <a:latin typeface="+mn-lt"/>
                <a:cs typeface="Arial" charset="0"/>
              </a:rPr>
              <a:t>A</a:t>
            </a:r>
          </a:p>
          <a:p>
            <a:pPr marL="487672" indent="-487672" algn="ctr">
              <a:spcBef>
                <a:spcPct val="20000"/>
              </a:spcBef>
            </a:pPr>
            <a:r>
              <a:rPr lang="en-US" sz="3400" b="1" i="1" dirty="0" smtClean="0">
                <a:latin typeface="+mn-lt"/>
                <a:cs typeface="Arial" charset="0"/>
              </a:rPr>
              <a:t>S’</a:t>
            </a:r>
            <a:r>
              <a:rPr lang="en-US" sz="3400" b="1" baseline="-25000" dirty="0" smtClean="0">
                <a:latin typeface="+mn-lt"/>
                <a:cs typeface="Arial" charset="0"/>
              </a:rPr>
              <a:t>0</a:t>
            </a:r>
            <a:r>
              <a:rPr lang="en-US" sz="3400" b="1" i="1" dirty="0" smtClean="0">
                <a:latin typeface="+mn-lt"/>
                <a:cs typeface="Arial" charset="0"/>
              </a:rPr>
              <a:t> </a:t>
            </a:r>
            <a:r>
              <a:rPr lang="en-US" sz="3400" b="1" i="1" dirty="0">
                <a:latin typeface="+mn-lt"/>
                <a:cs typeface="Arial" charset="0"/>
              </a:rPr>
              <a:t>= A</a:t>
            </a:r>
            <a:endParaRPr lang="en-US" sz="3400" b="1" i="1" baseline="-25000" dirty="0">
              <a:latin typeface="+mn-lt"/>
              <a:cs typeface="Arial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0241433" y="8865947"/>
            <a:ext cx="325120" cy="0"/>
          </a:xfrm>
          <a:prstGeom prst="line">
            <a:avLst/>
          </a:prstGeom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4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40701" y="8275115"/>
            <a:ext cx="2761150" cy="97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 algn="ctr">
              <a:spcBef>
                <a:spcPct val="20000"/>
              </a:spcBef>
            </a:pPr>
            <a:r>
              <a:rPr lang="en-US" sz="3400" b="1" i="1" dirty="0">
                <a:latin typeface="+mn-lt"/>
                <a:cs typeface="Arial" charset="0"/>
              </a:rPr>
              <a:t>Y = S</a:t>
            </a:r>
            <a:r>
              <a:rPr lang="en-US" sz="3400" b="1" baseline="-25000" dirty="0">
                <a:latin typeface="+mn-lt"/>
                <a:cs typeface="Arial" charset="0"/>
              </a:rPr>
              <a:t>1</a:t>
            </a:r>
            <a:endParaRPr lang="en-US" sz="3400" b="1" i="1" baseline="-25000" dirty="0">
              <a:latin typeface="+mn-lt"/>
              <a:cs typeface="Arial" charset="0"/>
            </a:endParaRPr>
          </a:p>
        </p:txBody>
      </p:sp>
      <p:graphicFrame>
        <p:nvGraphicFramePr>
          <p:cNvPr id="10" name="Group 236"/>
          <p:cNvGraphicFramePr>
            <a:graphicFrameLocks noGrp="1"/>
          </p:cNvGraphicFramePr>
          <p:nvPr>
            <p:ph sz="half" idx="4294967295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023035665"/>
              </p:ext>
            </p:extLst>
          </p:nvPr>
        </p:nvGraphicFramePr>
        <p:xfrm>
          <a:off x="7577625" y="4310203"/>
          <a:ext cx="4419600" cy="366236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990600"/>
                <a:gridCol w="914400"/>
                <a:gridCol w="914400"/>
                <a:gridCol w="762000"/>
                <a:gridCol w="838200"/>
              </a:tblGrid>
              <a:tr h="250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Next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S'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S'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503417"/>
              </p:ext>
            </p:extLst>
          </p:nvPr>
        </p:nvGraphicFramePr>
        <p:xfrm>
          <a:off x="409998" y="2199984"/>
          <a:ext cx="5508355" cy="30344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2" name="VISIO" r:id="rId7" imgW="2339280" imgH="1289160" progId="Visio.Drawing.6">
                  <p:embed/>
                </p:oleObj>
              </mc:Choice>
              <mc:Fallback>
                <p:oleObj name="VISIO" r:id="rId7" imgW="2339280" imgH="1289160" progId="Visio.Drawing.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9998" y="2199984"/>
                        <a:ext cx="5508355" cy="30344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Group 236"/>
          <p:cNvGraphicFramePr>
            <a:graphicFrameLocks noGrp="1"/>
          </p:cNvGraphicFramePr>
          <p:nvPr>
            <p:ph sz="half" idx="4294967295"/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602219358"/>
              </p:ext>
            </p:extLst>
          </p:nvPr>
        </p:nvGraphicFramePr>
        <p:xfrm>
          <a:off x="2561430" y="5820411"/>
          <a:ext cx="3356923" cy="2289175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1179459"/>
                <a:gridCol w="1088732"/>
                <a:gridCol w="1088732"/>
              </a:tblGrid>
              <a:tr h="25082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Output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r>
                        <a:rPr kumimoji="0" lang="en-US" sz="2400" u="none" strike="noStrike" cap="none" normalizeH="0" baseline="-25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388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Mealy State </a:t>
            </a:r>
            <a:r>
              <a:rPr lang="en-US" dirty="0"/>
              <a:t>Transition and Output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058" y="2257799"/>
            <a:ext cx="3509164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Group 236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0386032"/>
              </p:ext>
            </p:extLst>
          </p:nvPr>
        </p:nvGraphicFramePr>
        <p:xfrm>
          <a:off x="3286950" y="5570876"/>
          <a:ext cx="6395379" cy="274796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65624"/>
                <a:gridCol w="1145245"/>
                <a:gridCol w="1863874"/>
                <a:gridCol w="1120636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Next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Output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S’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S0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S1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S2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81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Example-1: Asynchronous Sequential Circuit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949344"/>
            <a:ext cx="11703050" cy="6435725"/>
          </a:xfrm>
        </p:spPr>
        <p:txBody>
          <a:bodyPr>
            <a:normAutofit/>
          </a:bodyPr>
          <a:lstStyle/>
          <a:p>
            <a:pPr marL="487672" indent="-487672">
              <a:buFontTx/>
              <a:buChar char="•"/>
            </a:pPr>
            <a:r>
              <a:rPr lang="en-US" sz="4000" dirty="0" smtClean="0">
                <a:cs typeface="Arial" charset="0"/>
              </a:rPr>
              <a:t>A </a:t>
            </a:r>
            <a:r>
              <a:rPr lang="en-US" sz="4000" dirty="0">
                <a:cs typeface="Arial" charset="0"/>
              </a:rPr>
              <a:t>problematic </a:t>
            </a:r>
            <a:r>
              <a:rPr lang="en-US" sz="4000" dirty="0" smtClean="0">
                <a:cs typeface="Arial" charset="0"/>
              </a:rPr>
              <a:t>circuit: (no clock)</a:t>
            </a:r>
          </a:p>
          <a:p>
            <a:pPr marL="487672" indent="-487672">
              <a:buFontTx/>
              <a:buChar char="•"/>
            </a:pPr>
            <a:endParaRPr lang="en-US" sz="4000" dirty="0">
              <a:cs typeface="Arial" charset="0"/>
            </a:endParaRPr>
          </a:p>
          <a:p>
            <a:pPr marL="487672" indent="-487672">
              <a:buFontTx/>
              <a:buChar char="•"/>
            </a:pPr>
            <a:endParaRPr lang="en-US" sz="4000" dirty="0" smtClean="0">
              <a:cs typeface="Arial" charset="0"/>
            </a:endParaRPr>
          </a:p>
          <a:p>
            <a:pPr marL="887722" lvl="1" indent="-487672">
              <a:buFontTx/>
              <a:buChar char="•"/>
            </a:pPr>
            <a:endParaRPr lang="en-US" dirty="0" smtClean="0">
              <a:cs typeface="Arial" charset="0"/>
            </a:endParaRPr>
          </a:p>
          <a:p>
            <a:pPr marL="887722" lvl="1" indent="-487672">
              <a:buFontTx/>
              <a:buChar char="•"/>
            </a:pPr>
            <a:endParaRPr lang="en-US" dirty="0" smtClean="0">
              <a:cs typeface="Arial" charset="0"/>
            </a:endParaRPr>
          </a:p>
          <a:p>
            <a:pPr marL="887722" lvl="1" indent="-487672">
              <a:buFontTx/>
              <a:buChar char="•"/>
            </a:pPr>
            <a:r>
              <a:rPr lang="en-US" dirty="0" smtClean="0">
                <a:cs typeface="Arial" charset="0"/>
              </a:rPr>
              <a:t>No </a:t>
            </a:r>
            <a:r>
              <a:rPr lang="en-US" dirty="0">
                <a:cs typeface="Arial" charset="0"/>
              </a:rPr>
              <a:t>inputs and 1-3 outputs</a:t>
            </a:r>
          </a:p>
          <a:p>
            <a:pPr marL="887722" lvl="1" indent="-487672">
              <a:buFontTx/>
              <a:buChar char="•"/>
            </a:pPr>
            <a:r>
              <a:rPr lang="en-US" b="1" dirty="0" err="1">
                <a:solidFill>
                  <a:srgbClr val="0000FF"/>
                </a:solidFill>
                <a:cs typeface="Arial" charset="0"/>
              </a:rPr>
              <a:t>Astable</a:t>
            </a:r>
            <a:r>
              <a:rPr lang="en-US" b="1" dirty="0">
                <a:solidFill>
                  <a:srgbClr val="0000FF"/>
                </a:solidFill>
                <a:cs typeface="Arial" charset="0"/>
              </a:rPr>
              <a:t> circuit</a:t>
            </a:r>
            <a:r>
              <a:rPr lang="en-US" dirty="0">
                <a:cs typeface="Arial" charset="0"/>
              </a:rPr>
              <a:t>, </a:t>
            </a:r>
            <a:r>
              <a:rPr lang="en-US" u="sng" dirty="0">
                <a:cs typeface="Arial" charset="0"/>
              </a:rPr>
              <a:t>oscillates</a:t>
            </a:r>
          </a:p>
          <a:p>
            <a:pPr marL="887722" lvl="1" indent="-487672">
              <a:buFontTx/>
              <a:buChar char="•"/>
            </a:pPr>
            <a:r>
              <a:rPr lang="en-US" dirty="0">
                <a:cs typeface="Arial" charset="0"/>
              </a:rPr>
              <a:t>Period depends on inverter </a:t>
            </a:r>
            <a:r>
              <a:rPr lang="en-US" dirty="0" smtClean="0">
                <a:cs typeface="Arial" charset="0"/>
              </a:rPr>
              <a:t>delay</a:t>
            </a:r>
            <a:endParaRPr lang="en-US" dirty="0">
              <a:cs typeface="Arial" charset="0"/>
            </a:endParaRPr>
          </a:p>
          <a:p>
            <a:pPr marL="887722" lvl="1" indent="-487672">
              <a:buFontTx/>
              <a:buChar char="•"/>
            </a:pPr>
            <a:r>
              <a:rPr lang="en-US" dirty="0">
                <a:cs typeface="Arial" charset="0"/>
              </a:rPr>
              <a:t>It has a </a:t>
            </a:r>
            <a:r>
              <a:rPr lang="en-US" b="1" i="1" dirty="0">
                <a:cs typeface="Arial" charset="0"/>
              </a:rPr>
              <a:t>cyclic path</a:t>
            </a:r>
            <a:r>
              <a:rPr lang="en-US" dirty="0">
                <a:cs typeface="Arial" charset="0"/>
              </a:rPr>
              <a:t>: output fed back to </a:t>
            </a:r>
            <a:r>
              <a:rPr lang="en-US" dirty="0" smtClean="0">
                <a:cs typeface="Arial" charset="0"/>
              </a:rPr>
              <a:t>input</a:t>
            </a:r>
          </a:p>
          <a:p>
            <a:pPr marL="0" indent="0">
              <a:buNone/>
            </a:pPr>
            <a:endParaRPr lang="en-US" sz="4000" dirty="0" smtClean="0">
              <a:cs typeface="Arial" charset="0"/>
            </a:endParaRPr>
          </a:p>
          <a:p>
            <a:pPr marL="487672" indent="-487672">
              <a:buFontTx/>
              <a:buChar char="•"/>
            </a:pPr>
            <a:endParaRPr lang="en-US" sz="2400" dirty="0">
              <a:cs typeface="Arial" charset="0"/>
            </a:endParaRPr>
          </a:p>
          <a:p>
            <a:pPr marL="487672" indent="-487672">
              <a:buFontTx/>
              <a:buChar char="•"/>
            </a:pPr>
            <a:endParaRPr lang="en-US" sz="2400" dirty="0">
              <a:cs typeface="Arial" charset="0"/>
            </a:endParaRPr>
          </a:p>
          <a:p>
            <a:pPr marL="487672" indent="-487672">
              <a:buFontTx/>
              <a:buChar char="•"/>
            </a:pPr>
            <a:endParaRPr lang="en-US" sz="2400" dirty="0">
              <a:cs typeface="Arial" charset="0"/>
            </a:endParaRPr>
          </a:p>
          <a:p>
            <a:pPr marL="487672" indent="-487672">
              <a:buFontTx/>
              <a:buChar char="•"/>
            </a:pPr>
            <a:endParaRPr lang="en-US" sz="2400" dirty="0"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90202601"/>
              </p:ext>
            </p:extLst>
          </p:nvPr>
        </p:nvGraphicFramePr>
        <p:xfrm>
          <a:off x="1231309" y="3295831"/>
          <a:ext cx="5048391" cy="1492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00" name="VISIO" r:id="rId5" imgW="1460520" imgH="431640" progId="Visio.Drawing.6">
                  <p:embed/>
                </p:oleObj>
              </mc:Choice>
              <mc:Fallback>
                <p:oleObj name="VISIO" r:id="rId5" imgW="1460520" imgH="43164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309" y="3295831"/>
                        <a:ext cx="5048391" cy="14923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69690531"/>
              </p:ext>
            </p:extLst>
          </p:nvPr>
        </p:nvGraphicFramePr>
        <p:xfrm>
          <a:off x="7683464" y="3141889"/>
          <a:ext cx="4226560" cy="207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401" name="VISIO" r:id="rId7" imgW="1744980" imgH="856488" progId="Visio.Drawing.6">
                  <p:embed/>
                </p:oleObj>
              </mc:Choice>
              <mc:Fallback>
                <p:oleObj name="VISIO" r:id="rId7" imgW="1744980" imgH="856488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464" y="3141889"/>
                        <a:ext cx="4226560" cy="207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99675" y="7884973"/>
            <a:ext cx="12103459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3200" i="1" dirty="0" smtClean="0">
                <a:latin typeface="+mn-lt"/>
                <a:cs typeface="Arial" charset="0"/>
              </a:rPr>
              <a:t>The behavior of the </a:t>
            </a:r>
            <a:r>
              <a:rPr lang="en-US" sz="3200" i="1" dirty="0" smtClean="0">
                <a:solidFill>
                  <a:srgbClr val="0000FF"/>
                </a:solidFill>
                <a:latin typeface="+mn-lt"/>
                <a:cs typeface="Arial" charset="0"/>
              </a:rPr>
              <a:t>asynchronous circuit </a:t>
            </a:r>
            <a:r>
              <a:rPr lang="en-US" sz="3200" i="1" dirty="0" smtClean="0">
                <a:latin typeface="+mn-lt"/>
                <a:cs typeface="Arial" charset="0"/>
              </a:rPr>
              <a:t>depends on the gate delays.</a:t>
            </a:r>
            <a:endParaRPr lang="en-US" sz="3200" i="1" dirty="0"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94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State </a:t>
            </a:r>
            <a:r>
              <a:rPr lang="en-US" dirty="0"/>
              <a:t>Transition and Output </a:t>
            </a:r>
            <a:r>
              <a:rPr lang="en-US" dirty="0" smtClean="0"/>
              <a:t>Tables with State Encodings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48" y="2257799"/>
            <a:ext cx="3509164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Group 236"/>
          <p:cNvGraphicFramePr>
            <a:graphicFrameLocks noGrp="1"/>
          </p:cNvGraphicFramePr>
          <p:nvPr>
            <p:ph sz="half" idx="4294967295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28436240"/>
              </p:ext>
            </p:extLst>
          </p:nvPr>
        </p:nvGraphicFramePr>
        <p:xfrm>
          <a:off x="3604133" y="5412479"/>
          <a:ext cx="6395379" cy="274796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65624"/>
                <a:gridCol w="1145245"/>
                <a:gridCol w="1863874"/>
                <a:gridCol w="1120636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Next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Output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S’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5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Register Input Equations and </a:t>
            </a:r>
            <a:r>
              <a:rPr lang="en-US" dirty="0"/>
              <a:t>Output </a:t>
            </a:r>
            <a:r>
              <a:rPr lang="en-US" dirty="0" smtClean="0"/>
              <a:t>Equations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748" y="2257799"/>
            <a:ext cx="3509164" cy="2926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4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975583" y="8274762"/>
            <a:ext cx="2384213" cy="97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0046" tIns="65023" rIns="130046" bIns="65023"/>
          <a:lstStyle/>
          <a:p>
            <a:pPr marL="487672" indent="-487672" algn="ctr">
              <a:spcBef>
                <a:spcPct val="20000"/>
              </a:spcBef>
            </a:pPr>
            <a:r>
              <a:rPr lang="en-US" sz="3400" b="1" i="1" dirty="0" smtClean="0">
                <a:latin typeface="+mn-lt"/>
                <a:cs typeface="Arial" charset="0"/>
              </a:rPr>
              <a:t>S’</a:t>
            </a:r>
            <a:r>
              <a:rPr lang="en-US" sz="3400" b="1" baseline="-25000" dirty="0" smtClean="0">
                <a:latin typeface="+mn-lt"/>
                <a:cs typeface="Arial" charset="0"/>
              </a:rPr>
              <a:t>0</a:t>
            </a:r>
            <a:r>
              <a:rPr lang="en-US" sz="3400" b="1" i="1" dirty="0" smtClean="0">
                <a:latin typeface="+mn-lt"/>
                <a:cs typeface="Arial" charset="0"/>
              </a:rPr>
              <a:t> </a:t>
            </a:r>
            <a:r>
              <a:rPr lang="en-US" sz="3400" b="1" i="1" dirty="0">
                <a:latin typeface="+mn-lt"/>
                <a:cs typeface="Arial" charset="0"/>
              </a:rPr>
              <a:t>=  A</a:t>
            </a:r>
          </a:p>
          <a:p>
            <a:pPr marL="487672" indent="-487672" algn="ctr">
              <a:spcBef>
                <a:spcPct val="20000"/>
              </a:spcBef>
            </a:pPr>
            <a:r>
              <a:rPr lang="en-US" sz="3400" b="1" i="1" dirty="0">
                <a:latin typeface="+mn-lt"/>
                <a:cs typeface="Arial" charset="0"/>
              </a:rPr>
              <a:t>Y = S</a:t>
            </a:r>
            <a:r>
              <a:rPr lang="en-US" sz="3400" b="1" baseline="-25000" dirty="0">
                <a:latin typeface="+mn-lt"/>
                <a:cs typeface="Arial" charset="0"/>
              </a:rPr>
              <a:t>0 </a:t>
            </a:r>
            <a:r>
              <a:rPr lang="en-US" sz="3400" b="1" i="1" dirty="0">
                <a:latin typeface="+mn-lt"/>
                <a:cs typeface="Arial" charset="0"/>
              </a:rPr>
              <a:t>A</a:t>
            </a:r>
            <a:endParaRPr lang="en-US" sz="3400" b="1" i="1" baseline="-25000" dirty="0">
              <a:latin typeface="+mn-lt"/>
              <a:cs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7508896" y="8451659"/>
            <a:ext cx="32512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Group 236"/>
          <p:cNvGraphicFramePr>
            <a:graphicFrameLocks noGrp="1"/>
          </p:cNvGraphicFramePr>
          <p:nvPr>
            <p:ph sz="half" idx="4294967295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71145361"/>
              </p:ext>
            </p:extLst>
          </p:nvPr>
        </p:nvGraphicFramePr>
        <p:xfrm>
          <a:off x="3604133" y="5412479"/>
          <a:ext cx="6395379" cy="2747963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265624"/>
                <a:gridCol w="1145245"/>
                <a:gridCol w="1863874"/>
                <a:gridCol w="1120636"/>
              </a:tblGrid>
              <a:tr h="250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Current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Input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  <a:latin typeface="+mn-lt"/>
                        </a:rPr>
                        <a:t>Next State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</a:rPr>
                        <a:t>Output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S’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Times New Roman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558E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endParaRPr kumimoji="0" lang="en-US" sz="24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lt"/>
                        <a:ea typeface="ＭＳ Ｐゴシック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558ED5"/>
                    </a:solidFill>
                  </a:tcPr>
                </a:tc>
              </a:tr>
              <a:tr h="460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0"/>
                          <a:cs typeface="Consolas" pitchFamily="49" charset="0"/>
                        </a:rPr>
                        <a:t>0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 smtClean="0">
                          <a:ln>
                            <a:noFill/>
                          </a:ln>
                          <a:effectLst/>
                          <a:latin typeface="+mn-lt"/>
                          <a:cs typeface="Consolas" pitchFamily="49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0"/>
                        <a:cs typeface="Consolas" pitchFamily="49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96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Circuit Schematic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16" y="2689617"/>
            <a:ext cx="5722552" cy="459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39" y="2954531"/>
            <a:ext cx="6855413" cy="46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24143" y="7581933"/>
            <a:ext cx="3636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  <a:latin typeface="+mn-lt"/>
              </a:rPr>
              <a:t>Moore Machine</a:t>
            </a:r>
            <a:endParaRPr lang="en-US" sz="4000" b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501898" y="7581933"/>
            <a:ext cx="3636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>
                <a:solidFill>
                  <a:srgbClr val="0000FF"/>
                </a:solidFill>
                <a:latin typeface="+mn-lt"/>
              </a:rPr>
              <a:t>Mealy Machine</a:t>
            </a:r>
            <a:endParaRPr lang="en-US" sz="4000" b="1" dirty="0">
              <a:solidFill>
                <a:srgbClr val="0000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5978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sz="4400" dirty="0" smtClean="0"/>
              <a:t>These slides are sufficient to understand the design of the synchronous sequential circuits.</a:t>
            </a:r>
          </a:p>
          <a:p>
            <a:pPr marL="342900" lvl="1" indent="-342900">
              <a:buFont typeface="Arial"/>
              <a:buChar char="•"/>
            </a:pPr>
            <a:r>
              <a:rPr lang="en-US" sz="4400" dirty="0" smtClean="0"/>
              <a:t>You can read </a:t>
            </a:r>
            <a:r>
              <a:rPr lang="en-US" sz="4400" b="1" dirty="0" smtClean="0"/>
              <a:t>Chapter 3 </a:t>
            </a:r>
            <a:r>
              <a:rPr lang="en-US" sz="4400" dirty="0" smtClean="0"/>
              <a:t>of your book </a:t>
            </a:r>
            <a:endParaRPr lang="en-US" sz="4400" b="1" dirty="0" smtClean="0"/>
          </a:p>
          <a:p>
            <a:pPr lvl="1"/>
            <a:r>
              <a:rPr lang="en-US" sz="4000" b="1" dirty="0" smtClean="0"/>
              <a:t> Sections 3.2, 3.3, 3.5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9216" y="5903917"/>
            <a:ext cx="2859121" cy="352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9223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Example-2: </a:t>
            </a:r>
            <a:r>
              <a:rPr lang="en-US" dirty="0"/>
              <a:t>Asynchronous Sequential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084045"/>
            <a:ext cx="11703050" cy="74758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problematic circuit (with clock):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Suppose CLK=</a:t>
            </a:r>
            <a:r>
              <a:rPr lang="en-US" dirty="0"/>
              <a:t>D= 1.</a:t>
            </a:r>
          </a:p>
          <a:p>
            <a:pPr lvl="1"/>
            <a:r>
              <a:rPr lang="en-US" dirty="0" smtClean="0"/>
              <a:t>Keeps </a:t>
            </a:r>
            <a:r>
              <a:rPr lang="en-US" dirty="0"/>
              <a:t>Q</a:t>
            </a:r>
            <a:r>
              <a:rPr lang="en-US" dirty="0" smtClean="0"/>
              <a:t>=1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Bur if the</a:t>
            </a:r>
            <a:r>
              <a:rPr lang="en-US" i="1" dirty="0" smtClean="0"/>
              <a:t> inverter delay </a:t>
            </a:r>
            <a:r>
              <a:rPr lang="en-US" dirty="0" smtClean="0"/>
              <a:t>is </a:t>
            </a:r>
            <a:r>
              <a:rPr lang="en-US" b="1" dirty="0" smtClean="0"/>
              <a:t>longer than </a:t>
            </a:r>
            <a:r>
              <a:rPr lang="en-US" dirty="0" smtClean="0"/>
              <a:t>that of the </a:t>
            </a:r>
            <a:r>
              <a:rPr lang="en-US" dirty="0"/>
              <a:t>AND and OR </a:t>
            </a:r>
            <a:r>
              <a:rPr lang="en-US" dirty="0" smtClean="0"/>
              <a:t>gates: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When CLK becomes 0, Q </a:t>
            </a:r>
            <a:r>
              <a:rPr lang="en-US" b="1" dirty="0">
                <a:solidFill>
                  <a:srgbClr val="0000FF"/>
                </a:solidFill>
              </a:rPr>
              <a:t>becomes stuck at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rcRect l="-7726" r="-7726"/>
          <a:stretch>
            <a:fillRect/>
          </a:stretch>
        </p:blipFill>
        <p:spPr>
          <a:xfrm>
            <a:off x="3550939" y="2785828"/>
            <a:ext cx="6204466" cy="341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428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Sequential </a:t>
            </a:r>
            <a:r>
              <a:rPr lang="en-US" dirty="0" smtClean="0"/>
              <a:t>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968587"/>
            <a:ext cx="11703050" cy="6435725"/>
          </a:xfrm>
        </p:spPr>
        <p:txBody>
          <a:bodyPr>
            <a:normAutofit/>
          </a:bodyPr>
          <a:lstStyle/>
          <a:p>
            <a:r>
              <a:rPr lang="en-US" sz="4000" dirty="0"/>
              <a:t>Breaks cyclic paths by inserting </a:t>
            </a:r>
            <a:r>
              <a:rPr lang="en-US" sz="4000" dirty="0" smtClean="0"/>
              <a:t>registers</a:t>
            </a:r>
          </a:p>
          <a:p>
            <a:pPr lvl="1"/>
            <a:r>
              <a:rPr lang="en-US" sz="3600" dirty="0" smtClean="0"/>
              <a:t>Registers </a:t>
            </a:r>
            <a:r>
              <a:rPr lang="en-US" sz="3600" dirty="0"/>
              <a:t>contain </a:t>
            </a:r>
            <a:r>
              <a:rPr lang="en-US" sz="3600" b="1" dirty="0">
                <a:solidFill>
                  <a:srgbClr val="0000FF"/>
                </a:solidFill>
              </a:rPr>
              <a:t>state</a:t>
            </a:r>
            <a:r>
              <a:rPr lang="en-US" sz="3600" dirty="0">
                <a:solidFill>
                  <a:srgbClr val="0000FF"/>
                </a:solidFill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of the </a:t>
            </a:r>
            <a:r>
              <a:rPr lang="en-US" sz="3600" dirty="0" smtClean="0">
                <a:solidFill>
                  <a:srgbClr val="000000"/>
                </a:solidFill>
              </a:rPr>
              <a:t>system</a:t>
            </a:r>
          </a:p>
          <a:p>
            <a:pPr lvl="1"/>
            <a:r>
              <a:rPr lang="en-US" sz="3600" dirty="0"/>
              <a:t>All registers receive </a:t>
            </a:r>
            <a:r>
              <a:rPr lang="en-US" sz="3600" u="sng" dirty="0">
                <a:solidFill>
                  <a:srgbClr val="0000FF"/>
                </a:solidFill>
              </a:rPr>
              <a:t>the same clock </a:t>
            </a:r>
            <a:r>
              <a:rPr lang="en-US" sz="3600" u="sng" dirty="0" smtClean="0">
                <a:solidFill>
                  <a:srgbClr val="0000FF"/>
                </a:solidFill>
              </a:rPr>
              <a:t>signal</a:t>
            </a:r>
          </a:p>
          <a:p>
            <a:pPr lvl="1"/>
            <a:r>
              <a:rPr lang="en-US" sz="3600" dirty="0"/>
              <a:t>Every cyclic path contains </a:t>
            </a:r>
            <a:r>
              <a:rPr lang="en-US" sz="3600" u="sng" dirty="0">
                <a:solidFill>
                  <a:srgbClr val="0000FF"/>
                </a:solidFill>
              </a:rPr>
              <a:t>at least one </a:t>
            </a:r>
            <a:r>
              <a:rPr lang="en-US" sz="3600" u="sng" dirty="0" smtClean="0">
                <a:solidFill>
                  <a:srgbClr val="0000FF"/>
                </a:solidFill>
              </a:rPr>
              <a:t>register</a:t>
            </a:r>
            <a:endParaRPr lang="en-US" sz="3600" dirty="0">
              <a:solidFill>
                <a:srgbClr val="0000FF"/>
              </a:solidFill>
            </a:endParaRPr>
          </a:p>
          <a:p>
            <a:r>
              <a:rPr lang="en-US" sz="4000" dirty="0"/>
              <a:t>State changes at clock </a:t>
            </a:r>
            <a:r>
              <a:rPr lang="en-US" sz="4000" dirty="0" smtClean="0"/>
              <a:t>edge: system </a:t>
            </a:r>
            <a:r>
              <a:rPr lang="en-US" sz="4000" b="1" dirty="0">
                <a:solidFill>
                  <a:srgbClr val="0000FF"/>
                </a:solidFill>
              </a:rPr>
              <a:t>synchronized</a:t>
            </a:r>
            <a:r>
              <a:rPr lang="en-US" sz="4000" dirty="0"/>
              <a:t>  to the clock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Object 14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39279460"/>
              </p:ext>
            </p:extLst>
          </p:nvPr>
        </p:nvGraphicFramePr>
        <p:xfrm>
          <a:off x="4669634" y="6152213"/>
          <a:ext cx="3616006" cy="1898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5" name="VISIO" r:id="rId4" imgW="1484640" imgH="779760" progId="Visio.Drawing.6">
                  <p:embed/>
                </p:oleObj>
              </mc:Choice>
              <mc:Fallback>
                <p:oleObj name="VISIO" r:id="rId4" imgW="1484640" imgH="7797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9634" y="6152213"/>
                        <a:ext cx="3616006" cy="1898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731729" y="8311313"/>
            <a:ext cx="977464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A flip-flop is the simplest synchronous sequential circuit.</a:t>
            </a:r>
          </a:p>
        </p:txBody>
      </p:sp>
    </p:spTree>
    <p:extLst>
      <p:ext uri="{BB962C8B-B14F-4D97-AF65-F5344CB8AC3E}">
        <p14:creationId xmlns:p14="http://schemas.microsoft.com/office/powerpoint/2010/main" val="6805403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60" y="2016125"/>
            <a:ext cx="7137410" cy="57618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8128764"/>
            <a:ext cx="13004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+mn-lt"/>
              </a:rPr>
              <a:t>Which of the circuits </a:t>
            </a:r>
            <a:r>
              <a:rPr lang="en-US" sz="3600" dirty="0" smtClean="0">
                <a:latin typeface="+mn-lt"/>
              </a:rPr>
              <a:t>are </a:t>
            </a:r>
            <a:r>
              <a:rPr lang="en-US" sz="3600" dirty="0">
                <a:solidFill>
                  <a:srgbClr val="0000FF"/>
                </a:solidFill>
                <a:latin typeface="+mn-lt"/>
              </a:rPr>
              <a:t>synchronous sequential circuits</a:t>
            </a:r>
            <a:r>
              <a:rPr lang="en-US" sz="3600" dirty="0">
                <a:latin typeface="+mn-lt"/>
              </a:rPr>
              <a:t>?</a:t>
            </a:r>
          </a:p>
        </p:txBody>
      </p:sp>
      <p:sp>
        <p:nvSpPr>
          <p:cNvPr id="3" name="Rectangle 2"/>
          <p:cNvSpPr/>
          <p:nvPr/>
        </p:nvSpPr>
        <p:spPr>
          <a:xfrm>
            <a:off x="1079500" y="8775095"/>
            <a:ext cx="1080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+mn-lt"/>
              </a:rPr>
              <a:t>Sequential circuits that are not synchronous are </a:t>
            </a:r>
            <a:r>
              <a:rPr lang="en-US" sz="2400" b="1" i="1" dirty="0">
                <a:latin typeface="+mn-lt"/>
              </a:rPr>
              <a:t>asynchronous</a:t>
            </a:r>
            <a:r>
              <a:rPr lang="en-US" sz="2400" i="1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590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Synchronous Sequential Circuit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814643"/>
            <a:ext cx="11703050" cy="6435725"/>
          </a:xfrm>
        </p:spPr>
        <p:txBody>
          <a:bodyPr>
            <a:normAutofit/>
          </a:bodyPr>
          <a:lstStyle/>
          <a:p>
            <a:r>
              <a:rPr lang="en-US" dirty="0"/>
              <a:t>Synchronous sequential circuits can be drawn in </a:t>
            </a:r>
            <a:r>
              <a:rPr lang="en-US" b="1" dirty="0">
                <a:solidFill>
                  <a:srgbClr val="0000FF"/>
                </a:solidFill>
              </a:rPr>
              <a:t>FSM form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FSM consists </a:t>
            </a:r>
            <a:r>
              <a:rPr lang="en-US" dirty="0"/>
              <a:t>of two </a:t>
            </a:r>
            <a:r>
              <a:rPr lang="en-US" dirty="0" smtClean="0"/>
              <a:t>blocks of </a:t>
            </a:r>
            <a:r>
              <a:rPr lang="en-US" dirty="0"/>
              <a:t>combinational </a:t>
            </a:r>
            <a:r>
              <a:rPr lang="en-US" dirty="0" smtClean="0"/>
              <a:t>logic: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next </a:t>
            </a:r>
            <a:r>
              <a:rPr lang="en-US" dirty="0">
                <a:solidFill>
                  <a:srgbClr val="0000FF"/>
                </a:solidFill>
              </a:rPr>
              <a:t>state logic </a:t>
            </a:r>
            <a:endParaRPr lang="en-US" dirty="0" smtClean="0">
              <a:solidFill>
                <a:srgbClr val="0000FF"/>
              </a:solidFill>
            </a:endParaRP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output logic</a:t>
            </a:r>
            <a:endParaRPr lang="en-US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69144988"/>
              </p:ext>
            </p:extLst>
          </p:nvPr>
        </p:nvGraphicFramePr>
        <p:xfrm>
          <a:off x="458085" y="4512039"/>
          <a:ext cx="7152640" cy="442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" name="VISIO" r:id="rId4" imgW="2613600" imgH="1617480" progId="Visio.Drawing.6">
                  <p:embed/>
                </p:oleObj>
              </mc:Choice>
              <mc:Fallback>
                <p:oleObj name="VISIO" r:id="rId4" imgW="2613600" imgH="16174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085" y="4512039"/>
                        <a:ext cx="7152640" cy="4428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7427183" y="4958165"/>
            <a:ext cx="5599255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50229" lvl="1"/>
            <a:endParaRPr lang="en-US" sz="3200" b="1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 marL="650229" lvl="1"/>
            <a:r>
              <a:rPr lang="en-US" sz="2800" b="1" dirty="0" smtClean="0">
                <a:solidFill>
                  <a:srgbClr val="0000FF"/>
                </a:solidFill>
                <a:latin typeface="+mn-lt"/>
                <a:cs typeface="Arial" charset="0"/>
              </a:rPr>
              <a:t>Moore </a:t>
            </a:r>
            <a:r>
              <a:rPr lang="en-US" sz="2800" b="1" dirty="0">
                <a:solidFill>
                  <a:srgbClr val="0000FF"/>
                </a:solidFill>
                <a:latin typeface="+mn-lt"/>
                <a:cs typeface="Arial" charset="0"/>
              </a:rPr>
              <a:t>FSM:</a:t>
            </a:r>
            <a:r>
              <a:rPr lang="en-US" sz="2800" b="1" dirty="0">
                <a:solidFill>
                  <a:schemeClr val="accent1"/>
                </a:solidFill>
                <a:latin typeface="+mn-lt"/>
                <a:cs typeface="Arial" charset="0"/>
              </a:rPr>
              <a:t> </a:t>
            </a:r>
            <a:r>
              <a:rPr lang="en-US" sz="2800" dirty="0">
                <a:latin typeface="+mn-lt"/>
                <a:cs typeface="Arial" charset="0"/>
              </a:rPr>
              <a:t>outputs depend only on current </a:t>
            </a:r>
            <a:r>
              <a:rPr lang="en-US" sz="2800" dirty="0" smtClean="0">
                <a:latin typeface="+mn-lt"/>
                <a:cs typeface="Arial" charset="0"/>
              </a:rPr>
              <a:t>state</a:t>
            </a:r>
          </a:p>
          <a:p>
            <a:pPr marL="650229" lvl="1"/>
            <a:endParaRPr lang="en-US" sz="2800" b="1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 marL="650229" lvl="1"/>
            <a:endParaRPr lang="en-US" sz="2800" b="1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 marL="650229" lvl="1"/>
            <a:endParaRPr lang="en-US" sz="2800" b="1" dirty="0" smtClean="0">
              <a:solidFill>
                <a:srgbClr val="0000FF"/>
              </a:solidFill>
              <a:latin typeface="+mn-lt"/>
              <a:cs typeface="Arial" charset="0"/>
            </a:endParaRPr>
          </a:p>
          <a:p>
            <a:pPr marL="650229" lvl="1"/>
            <a:r>
              <a:rPr lang="en-US" sz="2800" b="1" dirty="0" smtClean="0">
                <a:solidFill>
                  <a:srgbClr val="0000FF"/>
                </a:solidFill>
                <a:latin typeface="+mn-lt"/>
                <a:cs typeface="Arial" charset="0"/>
              </a:rPr>
              <a:t>Mealy </a:t>
            </a:r>
            <a:r>
              <a:rPr lang="en-US" sz="2800" b="1" dirty="0">
                <a:solidFill>
                  <a:srgbClr val="0000FF"/>
                </a:solidFill>
                <a:latin typeface="+mn-lt"/>
                <a:cs typeface="Arial" charset="0"/>
              </a:rPr>
              <a:t>FSM:</a:t>
            </a:r>
            <a:r>
              <a:rPr lang="en-US" sz="2800" b="1" dirty="0">
                <a:solidFill>
                  <a:schemeClr val="accent1"/>
                </a:solidFill>
                <a:latin typeface="+mn-lt"/>
                <a:cs typeface="Arial" charset="0"/>
              </a:rPr>
              <a:t> </a:t>
            </a:r>
            <a:r>
              <a:rPr lang="en-US" sz="2800" dirty="0">
                <a:latin typeface="+mn-lt"/>
                <a:cs typeface="Arial" charset="0"/>
              </a:rPr>
              <a:t>outputs depend on current state and inputs</a:t>
            </a:r>
          </a:p>
        </p:txBody>
      </p:sp>
    </p:spTree>
    <p:extLst>
      <p:ext uri="{BB962C8B-B14F-4D97-AF65-F5344CB8AC3E}">
        <p14:creationId xmlns:p14="http://schemas.microsoft.com/office/powerpoint/2010/main" val="16965520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Arial" charset="0"/>
              </a:rPr>
              <a:t>Traffic </a:t>
            </a:r>
            <a:r>
              <a:rPr lang="en-US" dirty="0">
                <a:cs typeface="Arial" charset="0"/>
              </a:rPr>
              <a:t>Light </a:t>
            </a:r>
            <a:r>
              <a:rPr lang="en-US" dirty="0" smtClean="0">
                <a:cs typeface="Arial" charset="0"/>
              </a:rPr>
              <a:t>Controller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833886"/>
            <a:ext cx="11703050" cy="6435725"/>
          </a:xfrm>
        </p:spPr>
        <p:txBody>
          <a:bodyPr/>
          <a:lstStyle/>
          <a:p>
            <a:pPr marL="1056623" lvl="1" indent="-406394">
              <a:buFontTx/>
              <a:buChar char="–"/>
            </a:pPr>
            <a:r>
              <a:rPr lang="en-US" sz="3700" b="1" dirty="0" smtClean="0">
                <a:cs typeface="Arial" charset="0"/>
              </a:rPr>
              <a:t>Traffic </a:t>
            </a:r>
            <a:r>
              <a:rPr lang="en-US" sz="3700" b="1" dirty="0">
                <a:cs typeface="Arial" charset="0"/>
              </a:rPr>
              <a:t>sensors:</a:t>
            </a:r>
            <a:r>
              <a:rPr lang="en-US" sz="3700" dirty="0">
                <a:cs typeface="Arial" charset="0"/>
              </a:rPr>
              <a:t> </a:t>
            </a:r>
            <a:r>
              <a:rPr lang="en-US" sz="3700" i="1" dirty="0">
                <a:cs typeface="Arial" charset="0"/>
              </a:rPr>
              <a:t>T</a:t>
            </a:r>
            <a:r>
              <a:rPr lang="en-US" sz="3700" i="1" baseline="-25000" dirty="0">
                <a:cs typeface="Arial" charset="0"/>
              </a:rPr>
              <a:t>A</a:t>
            </a:r>
            <a:r>
              <a:rPr lang="en-US" sz="3700" dirty="0">
                <a:cs typeface="Arial" charset="0"/>
              </a:rPr>
              <a:t>, </a:t>
            </a:r>
            <a:r>
              <a:rPr lang="en-US" sz="3700" i="1" dirty="0">
                <a:cs typeface="Arial" charset="0"/>
              </a:rPr>
              <a:t>T</a:t>
            </a:r>
            <a:r>
              <a:rPr lang="en-US" sz="3700" i="1" baseline="-25000" dirty="0">
                <a:cs typeface="Arial" charset="0"/>
              </a:rPr>
              <a:t>B</a:t>
            </a:r>
            <a:r>
              <a:rPr lang="en-US" sz="3700" dirty="0">
                <a:cs typeface="Arial" charset="0"/>
              </a:rPr>
              <a:t> (TRUE when there’s traffic)</a:t>
            </a:r>
          </a:p>
          <a:p>
            <a:pPr marL="1056623" lvl="1" indent="-406394">
              <a:buFontTx/>
              <a:buChar char="–"/>
            </a:pPr>
            <a:r>
              <a:rPr lang="en-US" sz="3700" b="1" dirty="0">
                <a:solidFill>
                  <a:srgbClr val="000000"/>
                </a:solidFill>
                <a:cs typeface="Arial" charset="0"/>
              </a:rPr>
              <a:t>Lights:</a:t>
            </a:r>
            <a:r>
              <a:rPr lang="en-US" sz="3700" dirty="0">
                <a:cs typeface="Arial" charset="0"/>
              </a:rPr>
              <a:t> </a:t>
            </a:r>
            <a:r>
              <a:rPr lang="en-US" sz="3700" i="1" dirty="0">
                <a:cs typeface="Arial" charset="0"/>
              </a:rPr>
              <a:t>L</a:t>
            </a:r>
            <a:r>
              <a:rPr lang="en-US" sz="3700" i="1" baseline="-25000" dirty="0">
                <a:cs typeface="Arial" charset="0"/>
              </a:rPr>
              <a:t>A</a:t>
            </a:r>
            <a:r>
              <a:rPr lang="en-US" sz="3700" dirty="0">
                <a:cs typeface="Arial" charset="0"/>
              </a:rPr>
              <a:t>, </a:t>
            </a:r>
            <a:r>
              <a:rPr lang="en-US" sz="3700" i="1" dirty="0">
                <a:cs typeface="Arial" charset="0"/>
              </a:rPr>
              <a:t>L</a:t>
            </a:r>
            <a:r>
              <a:rPr lang="en-US" sz="3700" i="1" baseline="-25000" dirty="0">
                <a:cs typeface="Arial" charset="0"/>
              </a:rPr>
              <a:t>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558911"/>
              </p:ext>
            </p:extLst>
          </p:nvPr>
        </p:nvGraphicFramePr>
        <p:xfrm>
          <a:off x="650875" y="4358005"/>
          <a:ext cx="6098584" cy="520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4" name="VISIO" r:id="rId4" imgW="2278080" imgH="1943280" progId="Visio.Drawing.6">
                  <p:embed/>
                </p:oleObj>
              </mc:Choice>
              <mc:Fallback>
                <p:oleObj name="VISIO" r:id="rId4" imgW="2278080" imgH="1943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358005"/>
                        <a:ext cx="6098584" cy="5201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88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87672" indent="-487672"/>
            <a:r>
              <a:rPr lang="en-US" dirty="0" smtClean="0">
                <a:cs typeface="Arial" charset="0"/>
              </a:rPr>
              <a:t>1- Determine Input and Output Signals</a:t>
            </a:r>
            <a:endParaRPr lang="en-US" dirty="0"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1814643"/>
            <a:ext cx="11703050" cy="6435725"/>
          </a:xfrm>
        </p:spPr>
        <p:txBody>
          <a:bodyPr/>
          <a:lstStyle/>
          <a:p>
            <a:pPr marL="1056623" lvl="1" indent="-406394">
              <a:buFontTx/>
              <a:buChar char="–"/>
            </a:pPr>
            <a:r>
              <a:rPr lang="en-US" sz="3700" b="1" dirty="0" smtClean="0">
                <a:cs typeface="Arial" charset="0"/>
              </a:rPr>
              <a:t>Traffic </a:t>
            </a:r>
            <a:r>
              <a:rPr lang="en-US" sz="3700" b="1" dirty="0">
                <a:cs typeface="Arial" charset="0"/>
              </a:rPr>
              <a:t>sensors:</a:t>
            </a:r>
            <a:r>
              <a:rPr lang="en-US" sz="3700" dirty="0">
                <a:cs typeface="Arial" charset="0"/>
              </a:rPr>
              <a:t> </a:t>
            </a:r>
            <a:r>
              <a:rPr lang="en-US" sz="3700" i="1" dirty="0">
                <a:cs typeface="Arial" charset="0"/>
              </a:rPr>
              <a:t>T</a:t>
            </a:r>
            <a:r>
              <a:rPr lang="en-US" sz="3700" i="1" baseline="-25000" dirty="0">
                <a:cs typeface="Arial" charset="0"/>
              </a:rPr>
              <a:t>A</a:t>
            </a:r>
            <a:r>
              <a:rPr lang="en-US" sz="3700" dirty="0">
                <a:cs typeface="Arial" charset="0"/>
              </a:rPr>
              <a:t>, </a:t>
            </a:r>
            <a:r>
              <a:rPr lang="en-US" sz="3700" i="1" dirty="0">
                <a:cs typeface="Arial" charset="0"/>
              </a:rPr>
              <a:t>T</a:t>
            </a:r>
            <a:r>
              <a:rPr lang="en-US" sz="3700" i="1" baseline="-25000" dirty="0">
                <a:cs typeface="Arial" charset="0"/>
              </a:rPr>
              <a:t>B</a:t>
            </a:r>
            <a:r>
              <a:rPr lang="en-US" sz="3700" dirty="0">
                <a:cs typeface="Arial" charset="0"/>
              </a:rPr>
              <a:t> (TRUE when there’s traffic)</a:t>
            </a:r>
          </a:p>
          <a:p>
            <a:pPr marL="1056623" lvl="1" indent="-406394">
              <a:buFontTx/>
              <a:buChar char="–"/>
            </a:pPr>
            <a:r>
              <a:rPr lang="en-US" sz="3700" b="1" dirty="0">
                <a:cs typeface="Arial" charset="0"/>
              </a:rPr>
              <a:t>Lights:</a:t>
            </a:r>
            <a:r>
              <a:rPr lang="en-US" sz="3700" dirty="0">
                <a:cs typeface="Arial" charset="0"/>
              </a:rPr>
              <a:t> </a:t>
            </a:r>
            <a:r>
              <a:rPr lang="en-US" sz="3700" i="1" dirty="0">
                <a:cs typeface="Arial" charset="0"/>
              </a:rPr>
              <a:t>L</a:t>
            </a:r>
            <a:r>
              <a:rPr lang="en-US" sz="3700" i="1" baseline="-25000" dirty="0">
                <a:cs typeface="Arial" charset="0"/>
              </a:rPr>
              <a:t>A</a:t>
            </a:r>
            <a:r>
              <a:rPr lang="en-US" sz="3700" dirty="0">
                <a:cs typeface="Arial" charset="0"/>
              </a:rPr>
              <a:t>, </a:t>
            </a:r>
            <a:r>
              <a:rPr lang="en-US" sz="3700" i="1" dirty="0">
                <a:cs typeface="Arial" charset="0"/>
              </a:rPr>
              <a:t>L</a:t>
            </a:r>
            <a:r>
              <a:rPr lang="en-US" sz="3700" i="1" baseline="-25000" dirty="0">
                <a:cs typeface="Arial" charset="0"/>
              </a:rPr>
              <a:t>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D7596-BE9B-B345-A100-A6456C781214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8898908"/>
              </p:ext>
            </p:extLst>
          </p:nvPr>
        </p:nvGraphicFramePr>
        <p:xfrm>
          <a:off x="650875" y="4358005"/>
          <a:ext cx="6098584" cy="520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7" name="VISIO" r:id="rId5" imgW="2278080" imgH="1943280" progId="Visio.Drawing.6">
                  <p:embed/>
                </p:oleObj>
              </mc:Choice>
              <mc:Fallback>
                <p:oleObj name="VISIO" r:id="rId5" imgW="2278080" imgH="194328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358005"/>
                        <a:ext cx="6098584" cy="5201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62696129"/>
              </p:ext>
            </p:extLst>
          </p:nvPr>
        </p:nvGraphicFramePr>
        <p:xfrm>
          <a:off x="6348871" y="3035667"/>
          <a:ext cx="6655929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78" name="VISIO" r:id="rId7" imgW="1628640" imgH="1343160" progId="Visio.Drawing.6">
                  <p:embed/>
                </p:oleObj>
              </mc:Choice>
              <mc:Fallback>
                <p:oleObj name="VISIO" r:id="rId7" imgW="1628640" imgH="1343160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8871" y="3035667"/>
                        <a:ext cx="6655929" cy="548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7541432" y="8357969"/>
            <a:ext cx="5043385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000FF"/>
                </a:solidFill>
                <a:latin typeface="+mn-lt"/>
                <a:cs typeface="Arial" charset="0"/>
              </a:rPr>
              <a:t>Inputs:</a:t>
            </a:r>
            <a:r>
              <a:rPr lang="en-US" sz="3600" dirty="0">
                <a:latin typeface="+mn-lt"/>
                <a:cs typeface="Arial" charset="0"/>
              </a:rPr>
              <a:t> </a:t>
            </a:r>
            <a:r>
              <a:rPr lang="en-US" sz="3600" b="1" i="1" dirty="0">
                <a:latin typeface="+mn-lt"/>
                <a:cs typeface="Arial" charset="0"/>
              </a:rPr>
              <a:t>CLK</a:t>
            </a:r>
            <a:r>
              <a:rPr lang="en-US" sz="3600" dirty="0">
                <a:latin typeface="+mn-lt"/>
                <a:cs typeface="Arial" charset="0"/>
              </a:rPr>
              <a:t>,</a:t>
            </a:r>
            <a:r>
              <a:rPr lang="en-US" sz="3600" b="1" dirty="0">
                <a:latin typeface="+mn-lt"/>
                <a:cs typeface="Arial" charset="0"/>
              </a:rPr>
              <a:t> </a:t>
            </a:r>
            <a:r>
              <a:rPr lang="en-US" sz="3600" b="1" i="1" dirty="0">
                <a:latin typeface="+mn-lt"/>
                <a:cs typeface="Arial" charset="0"/>
              </a:rPr>
              <a:t>Reset</a:t>
            </a:r>
            <a:r>
              <a:rPr lang="en-US" sz="3600" dirty="0">
                <a:latin typeface="+mn-lt"/>
                <a:cs typeface="Arial" charset="0"/>
              </a:rPr>
              <a:t>,</a:t>
            </a:r>
            <a:r>
              <a:rPr lang="en-US" sz="3600" b="1" dirty="0">
                <a:latin typeface="+mn-lt"/>
                <a:cs typeface="Arial" charset="0"/>
              </a:rPr>
              <a:t> </a:t>
            </a:r>
            <a:r>
              <a:rPr lang="en-US" sz="3600" b="1" i="1" dirty="0">
                <a:latin typeface="+mn-lt"/>
                <a:cs typeface="Arial" charset="0"/>
              </a:rPr>
              <a:t>T</a:t>
            </a:r>
            <a:r>
              <a:rPr lang="en-US" sz="3600" b="1" i="1" baseline="-25000" dirty="0">
                <a:latin typeface="+mn-lt"/>
                <a:cs typeface="Arial" charset="0"/>
              </a:rPr>
              <a:t>A</a:t>
            </a:r>
            <a:r>
              <a:rPr lang="en-US" sz="3600" dirty="0">
                <a:latin typeface="+mn-lt"/>
                <a:cs typeface="Arial" charset="0"/>
              </a:rPr>
              <a:t>,</a:t>
            </a:r>
            <a:r>
              <a:rPr lang="en-US" sz="3600" b="1" dirty="0">
                <a:latin typeface="+mn-lt"/>
                <a:cs typeface="Arial" charset="0"/>
              </a:rPr>
              <a:t> </a:t>
            </a:r>
            <a:r>
              <a:rPr lang="en-US" sz="3600" b="1" i="1" dirty="0">
                <a:latin typeface="+mn-lt"/>
                <a:cs typeface="Arial" charset="0"/>
              </a:rPr>
              <a:t>T</a:t>
            </a:r>
            <a:r>
              <a:rPr lang="en-US" sz="3600" b="1" i="1" baseline="-25000" dirty="0">
                <a:latin typeface="+mn-lt"/>
                <a:cs typeface="Arial" charset="0"/>
              </a:rPr>
              <a:t>B</a:t>
            </a:r>
          </a:p>
          <a:p>
            <a:pPr>
              <a:spcBef>
                <a:spcPct val="20000"/>
              </a:spcBef>
            </a:pPr>
            <a:r>
              <a:rPr lang="en-US" sz="3600" b="1" dirty="0">
                <a:solidFill>
                  <a:srgbClr val="0000FF"/>
                </a:solidFill>
                <a:latin typeface="+mn-lt"/>
                <a:cs typeface="Arial" charset="0"/>
              </a:rPr>
              <a:t>Outputs:</a:t>
            </a:r>
            <a:r>
              <a:rPr lang="en-US" sz="3600" dirty="0">
                <a:latin typeface="+mn-lt"/>
                <a:cs typeface="Arial" charset="0"/>
              </a:rPr>
              <a:t> </a:t>
            </a:r>
            <a:r>
              <a:rPr lang="en-US" sz="3600" b="1" i="1" dirty="0">
                <a:latin typeface="+mn-lt"/>
                <a:cs typeface="Arial" charset="0"/>
              </a:rPr>
              <a:t>L</a:t>
            </a:r>
            <a:r>
              <a:rPr lang="en-US" sz="3600" b="1" i="1" baseline="-25000" dirty="0">
                <a:latin typeface="+mn-lt"/>
                <a:cs typeface="Arial" charset="0"/>
              </a:rPr>
              <a:t>A</a:t>
            </a:r>
            <a:r>
              <a:rPr lang="en-US" sz="3600" dirty="0">
                <a:latin typeface="+mn-lt"/>
                <a:cs typeface="Arial" charset="0"/>
              </a:rPr>
              <a:t>,</a:t>
            </a:r>
            <a:r>
              <a:rPr lang="en-US" sz="3600" b="1" dirty="0">
                <a:latin typeface="+mn-lt"/>
                <a:cs typeface="Arial" charset="0"/>
              </a:rPr>
              <a:t> </a:t>
            </a:r>
            <a:r>
              <a:rPr lang="en-US" sz="3600" b="1" i="1" dirty="0">
                <a:latin typeface="+mn-lt"/>
                <a:cs typeface="Arial" charset="0"/>
              </a:rPr>
              <a:t>L</a:t>
            </a:r>
            <a:r>
              <a:rPr lang="en-US" sz="3600" b="1" i="1" baseline="-25000" dirty="0">
                <a:latin typeface="+mn-lt"/>
                <a:cs typeface="Aria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5102227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inanMa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2117</TotalTime>
  <Words>1609</Words>
  <Application>Microsoft Macintosh PowerPoint</Application>
  <PresentationFormat>Custom</PresentationFormat>
  <Paragraphs>761</Paragraphs>
  <Slides>33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SinanMain</vt:lpstr>
      <vt:lpstr>VISIO</vt:lpstr>
      <vt:lpstr>Synchronous Sequential  Circuit Design</vt:lpstr>
      <vt:lpstr>Races and Instability</vt:lpstr>
      <vt:lpstr>Example-1: Asynchronous Sequential Circuit</vt:lpstr>
      <vt:lpstr>Example-2: Asynchronous Sequential Circuit</vt:lpstr>
      <vt:lpstr>Synchronous Sequential Circuits</vt:lpstr>
      <vt:lpstr>Circuit Examples</vt:lpstr>
      <vt:lpstr>Synchronous Sequential Circuit Design</vt:lpstr>
      <vt:lpstr>Traffic Light Controller Design</vt:lpstr>
      <vt:lpstr>1- Determine Input and Output Signals</vt:lpstr>
      <vt:lpstr>2- Obtain State Transition Diagram</vt:lpstr>
      <vt:lpstr>2- Obtain State Transition Diagram</vt:lpstr>
      <vt:lpstr>3- From State Transition Diagram to State Transition Table</vt:lpstr>
      <vt:lpstr>4- State Encoding</vt:lpstr>
      <vt:lpstr>5- Encoded State Transition Table</vt:lpstr>
      <vt:lpstr>6- Register (Flip-Flop) Input Equations  (Next State Logic)</vt:lpstr>
      <vt:lpstr>Circuit Schematic: Next State Logic</vt:lpstr>
      <vt:lpstr>Circuit Schematic: Next State Logic</vt:lpstr>
      <vt:lpstr>7- Output Table and Output Equations  (Output Logic)</vt:lpstr>
      <vt:lpstr>Circuit Schematic: Output Logic</vt:lpstr>
      <vt:lpstr>One-Hot State Encoding</vt:lpstr>
      <vt:lpstr>A divide-by-N Counter Design With One Hot State Encoding </vt:lpstr>
      <vt:lpstr>State Table, Output Table, State Encoding</vt:lpstr>
      <vt:lpstr>Register Input Equations and Output Equations</vt:lpstr>
      <vt:lpstr>Pattern Recognizer Design</vt:lpstr>
      <vt:lpstr>State Transition Diagrams</vt:lpstr>
      <vt:lpstr>Moore State Transition and Output Tables</vt:lpstr>
      <vt:lpstr>State Transition and Output Tables with State Encoding</vt:lpstr>
      <vt:lpstr>Register Input Equations and Output Equations</vt:lpstr>
      <vt:lpstr>Mealy State Transition and Output Tables</vt:lpstr>
      <vt:lpstr>State Transition and Output Tables with State Encodings</vt:lpstr>
      <vt:lpstr>Register Input Equations and Output Equations</vt:lpstr>
      <vt:lpstr>Circuit Schematic</vt:lpstr>
      <vt:lpstr>Further Reading</vt:lpstr>
    </vt:vector>
  </TitlesOfParts>
  <Company>TU Delft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Kasim Sinan YILDIRIM</dc:creator>
  <cp:lastModifiedBy>Kasim Sinan YILDIRIM</cp:lastModifiedBy>
  <cp:revision>250</cp:revision>
  <cp:lastPrinted>2018-02-27T14:46:53Z</cp:lastPrinted>
  <dcterms:created xsi:type="dcterms:W3CDTF">2018-02-12T20:52:03Z</dcterms:created>
  <dcterms:modified xsi:type="dcterms:W3CDTF">2018-03-12T18:48:55Z</dcterms:modified>
</cp:coreProperties>
</file>