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04"/>
  </p:notesMasterIdLst>
  <p:handoutMasterIdLst>
    <p:handoutMasterId r:id="rId105"/>
  </p:handoutMasterIdLst>
  <p:sldIdLst>
    <p:sldId id="273" r:id="rId2"/>
    <p:sldId id="729" r:id="rId3"/>
    <p:sldId id="274" r:id="rId4"/>
    <p:sldId id="276" r:id="rId5"/>
    <p:sldId id="275" r:id="rId6"/>
    <p:sldId id="295" r:id="rId7"/>
    <p:sldId id="294" r:id="rId8"/>
    <p:sldId id="296" r:id="rId9"/>
    <p:sldId id="297" r:id="rId10"/>
    <p:sldId id="298" r:id="rId11"/>
    <p:sldId id="299" r:id="rId12"/>
    <p:sldId id="300" r:id="rId13"/>
    <p:sldId id="278" r:id="rId14"/>
    <p:sldId id="730" r:id="rId15"/>
    <p:sldId id="288" r:id="rId16"/>
    <p:sldId id="724" r:id="rId17"/>
    <p:sldId id="285" r:id="rId18"/>
    <p:sldId id="292" r:id="rId19"/>
    <p:sldId id="289" r:id="rId20"/>
    <p:sldId id="738" r:id="rId21"/>
    <p:sldId id="293" r:id="rId22"/>
    <p:sldId id="318" r:id="rId23"/>
    <p:sldId id="737" r:id="rId24"/>
    <p:sldId id="279" r:id="rId25"/>
    <p:sldId id="326" r:id="rId26"/>
    <p:sldId id="328" r:id="rId27"/>
    <p:sldId id="327" r:id="rId28"/>
    <p:sldId id="329" r:id="rId29"/>
    <p:sldId id="330" r:id="rId30"/>
    <p:sldId id="335" r:id="rId31"/>
    <p:sldId id="739" r:id="rId32"/>
    <p:sldId id="334" r:id="rId33"/>
    <p:sldId id="740" r:id="rId34"/>
    <p:sldId id="337" r:id="rId35"/>
    <p:sldId id="336" r:id="rId36"/>
    <p:sldId id="340" r:id="rId37"/>
    <p:sldId id="722" r:id="rId38"/>
    <p:sldId id="736" r:id="rId39"/>
    <p:sldId id="735" r:id="rId40"/>
    <p:sldId id="346" r:id="rId41"/>
    <p:sldId id="720" r:id="rId42"/>
    <p:sldId id="348" r:id="rId43"/>
    <p:sldId id="350" r:id="rId44"/>
    <p:sldId id="719" r:id="rId45"/>
    <p:sldId id="731" r:id="rId46"/>
    <p:sldId id="352" r:id="rId47"/>
    <p:sldId id="353" r:id="rId48"/>
    <p:sldId id="371" r:id="rId49"/>
    <p:sldId id="357" r:id="rId50"/>
    <p:sldId id="723" r:id="rId51"/>
    <p:sldId id="358" r:id="rId52"/>
    <p:sldId id="365" r:id="rId53"/>
    <p:sldId id="360" r:id="rId54"/>
    <p:sldId id="361" r:id="rId55"/>
    <p:sldId id="362" r:id="rId56"/>
    <p:sldId id="742" r:id="rId57"/>
    <p:sldId id="369" r:id="rId58"/>
    <p:sldId id="373" r:id="rId59"/>
    <p:sldId id="743" r:id="rId60"/>
    <p:sldId id="588" r:id="rId61"/>
    <p:sldId id="391" r:id="rId62"/>
    <p:sldId id="392" r:id="rId63"/>
    <p:sldId id="750" r:id="rId64"/>
    <p:sldId id="589" r:id="rId65"/>
    <p:sldId id="751" r:id="rId66"/>
    <p:sldId id="744" r:id="rId67"/>
    <p:sldId id="745" r:id="rId68"/>
    <p:sldId id="399" r:id="rId69"/>
    <p:sldId id="752" r:id="rId70"/>
    <p:sldId id="746" r:id="rId71"/>
    <p:sldId id="747" r:id="rId72"/>
    <p:sldId id="734" r:id="rId73"/>
    <p:sldId id="748" r:id="rId74"/>
    <p:sldId id="462" r:id="rId75"/>
    <p:sldId id="463" r:id="rId76"/>
    <p:sldId id="417" r:id="rId77"/>
    <p:sldId id="717" r:id="rId78"/>
    <p:sldId id="464" r:id="rId79"/>
    <p:sldId id="665" r:id="rId80"/>
    <p:sldId id="666" r:id="rId81"/>
    <p:sldId id="427" r:id="rId82"/>
    <p:sldId id="428" r:id="rId83"/>
    <p:sldId id="430" r:id="rId84"/>
    <p:sldId id="431" r:id="rId85"/>
    <p:sldId id="726" r:id="rId86"/>
    <p:sldId id="432" r:id="rId87"/>
    <p:sldId id="433" r:id="rId88"/>
    <p:sldId id="697" r:id="rId89"/>
    <p:sldId id="435" r:id="rId90"/>
    <p:sldId id="436" r:id="rId91"/>
    <p:sldId id="721" r:id="rId92"/>
    <p:sldId id="753" r:id="rId93"/>
    <p:sldId id="439" r:id="rId94"/>
    <p:sldId id="443" r:id="rId95"/>
    <p:sldId id="444" r:id="rId96"/>
    <p:sldId id="445" r:id="rId97"/>
    <p:sldId id="713" r:id="rId98"/>
    <p:sldId id="727" r:id="rId99"/>
    <p:sldId id="728" r:id="rId100"/>
    <p:sldId id="749" r:id="rId101"/>
    <p:sldId id="716" r:id="rId102"/>
    <p:sldId id="715" r:id="rId103"/>
  </p:sldIdLst>
  <p:sldSz cx="9144000" cy="6858000" type="screen4x3"/>
  <p:notesSz cx="9144000" cy="6858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D2D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75" autoAdjust="0"/>
    <p:restoredTop sz="99109" autoAdjust="0"/>
  </p:normalViewPr>
  <p:slideViewPr>
    <p:cSldViewPr>
      <p:cViewPr varScale="1">
        <p:scale>
          <a:sx n="100" d="100"/>
          <a:sy n="100" d="100"/>
        </p:scale>
        <p:origin x="532" y="64"/>
      </p:cViewPr>
      <p:guideLst>
        <p:guide orient="horz" pos="2174"/>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wmf"/><Relationship Id="rId7" Type="http://schemas.openxmlformats.org/officeDocument/2006/relationships/image" Target="../media/image7.e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e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11" Type="http://schemas.openxmlformats.org/officeDocument/2006/relationships/image" Target="../media/image63.wmf"/><Relationship Id="rId5" Type="http://schemas.openxmlformats.org/officeDocument/2006/relationships/image" Target="../media/image57.wmf"/><Relationship Id="rId10" Type="http://schemas.openxmlformats.org/officeDocument/2006/relationships/image" Target="../media/image62.wmf"/><Relationship Id="rId4" Type="http://schemas.openxmlformats.org/officeDocument/2006/relationships/image" Target="../media/image56.wmf"/><Relationship Id="rId9" Type="http://schemas.openxmlformats.org/officeDocument/2006/relationships/image" Target="../media/image6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73.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emf"/><Relationship Id="rId5" Type="http://schemas.openxmlformats.org/officeDocument/2006/relationships/image" Target="../media/image83.emf"/><Relationship Id="rId4" Type="http://schemas.openxmlformats.org/officeDocument/2006/relationships/image" Target="../media/image82.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wmf"/><Relationship Id="rId1" Type="http://schemas.openxmlformats.org/officeDocument/2006/relationships/image" Target="../media/image91.wmf"/><Relationship Id="rId5" Type="http://schemas.openxmlformats.org/officeDocument/2006/relationships/image" Target="../media/image95.wmf"/><Relationship Id="rId4"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2.wmf"/><Relationship Id="rId4" Type="http://schemas.openxmlformats.org/officeDocument/2006/relationships/image" Target="../media/image9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3.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image" Target="../media/image119.wmf"/><Relationship Id="rId3" Type="http://schemas.openxmlformats.org/officeDocument/2006/relationships/image" Target="../media/image109.wmf"/><Relationship Id="rId7" Type="http://schemas.openxmlformats.org/officeDocument/2006/relationships/image" Target="../media/image113.wmf"/><Relationship Id="rId12" Type="http://schemas.openxmlformats.org/officeDocument/2006/relationships/image" Target="../media/image118.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11" Type="http://schemas.openxmlformats.org/officeDocument/2006/relationships/image" Target="../media/image117.wmf"/><Relationship Id="rId5" Type="http://schemas.openxmlformats.org/officeDocument/2006/relationships/image" Target="../media/image111.wmf"/><Relationship Id="rId10" Type="http://schemas.openxmlformats.org/officeDocument/2006/relationships/image" Target="../media/image116.wmf"/><Relationship Id="rId4" Type="http://schemas.openxmlformats.org/officeDocument/2006/relationships/image" Target="../media/image110.wmf"/><Relationship Id="rId9" Type="http://schemas.openxmlformats.org/officeDocument/2006/relationships/image" Target="../media/image115.wmf"/><Relationship Id="rId14" Type="http://schemas.openxmlformats.org/officeDocument/2006/relationships/image" Target="../media/image12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5" Type="http://schemas.openxmlformats.org/officeDocument/2006/relationships/image" Target="../media/image128.wmf"/><Relationship Id="rId4" Type="http://schemas.openxmlformats.org/officeDocument/2006/relationships/image" Target="../media/image12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4" Type="http://schemas.openxmlformats.org/officeDocument/2006/relationships/image" Target="../media/image14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57.wmf"/><Relationship Id="rId5" Type="http://schemas.openxmlformats.org/officeDocument/2006/relationships/image" Target="../media/image156.wmf"/><Relationship Id="rId4" Type="http://schemas.openxmlformats.org/officeDocument/2006/relationships/image" Target="../media/image15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60.emf"/><Relationship Id="rId2" Type="http://schemas.openxmlformats.org/officeDocument/2006/relationships/image" Target="../media/image159.emf"/><Relationship Id="rId1" Type="http://schemas.openxmlformats.org/officeDocument/2006/relationships/image" Target="../media/image158.wmf"/><Relationship Id="rId5" Type="http://schemas.openxmlformats.org/officeDocument/2006/relationships/image" Target="../media/image162.emf"/><Relationship Id="rId4" Type="http://schemas.openxmlformats.org/officeDocument/2006/relationships/image" Target="../media/image161.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 Id="rId6" Type="http://schemas.openxmlformats.org/officeDocument/2006/relationships/image" Target="../media/image169.wmf"/><Relationship Id="rId5" Type="http://schemas.openxmlformats.org/officeDocument/2006/relationships/image" Target="../media/image156.wmf"/><Relationship Id="rId4" Type="http://schemas.openxmlformats.org/officeDocument/2006/relationships/image" Target="../media/image15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image" Target="../media/image170.emf"/><Relationship Id="rId1" Type="http://schemas.openxmlformats.org/officeDocument/2006/relationships/image" Target="../media/image158.wmf"/><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e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image" Target="../media/image177.emf"/><Relationship Id="rId7" Type="http://schemas.openxmlformats.org/officeDocument/2006/relationships/image" Target="../media/image181.wmf"/><Relationship Id="rId2" Type="http://schemas.openxmlformats.org/officeDocument/2006/relationships/image" Target="../media/image176.wmf"/><Relationship Id="rId1" Type="http://schemas.openxmlformats.org/officeDocument/2006/relationships/image" Target="../media/image175.emf"/><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emf"/><Relationship Id="rId9" Type="http://schemas.openxmlformats.org/officeDocument/2006/relationships/image" Target="../media/image18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 Id="rId5" Type="http://schemas.openxmlformats.org/officeDocument/2006/relationships/image" Target="../media/image188.wmf"/><Relationship Id="rId4" Type="http://schemas.openxmlformats.org/officeDocument/2006/relationships/image" Target="../media/image18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90.wmf"/><Relationship Id="rId1" Type="http://schemas.openxmlformats.org/officeDocument/2006/relationships/image" Target="../media/image18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93.wmf"/><Relationship Id="rId1" Type="http://schemas.openxmlformats.org/officeDocument/2006/relationships/image" Target="../media/image19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94.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96.wmf"/><Relationship Id="rId1" Type="http://schemas.openxmlformats.org/officeDocument/2006/relationships/image" Target="../media/image195.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 Id="rId5" Type="http://schemas.openxmlformats.org/officeDocument/2006/relationships/image" Target="../media/image201.wmf"/><Relationship Id="rId4" Type="http://schemas.openxmlformats.org/officeDocument/2006/relationships/image" Target="../media/image200.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203.wmf"/><Relationship Id="rId1" Type="http://schemas.openxmlformats.org/officeDocument/2006/relationships/image" Target="../media/image202.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04.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08.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210.emf"/><Relationship Id="rId1" Type="http://schemas.openxmlformats.org/officeDocument/2006/relationships/image" Target="../media/image20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21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emf"/><Relationship Id="rId5" Type="http://schemas.openxmlformats.org/officeDocument/2006/relationships/image" Target="../media/image36.wmf"/><Relationship Id="rId4" Type="http://schemas.openxmlformats.org/officeDocument/2006/relationships/image" Target="../media/image35.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 Id="rId6" Type="http://schemas.openxmlformats.org/officeDocument/2006/relationships/image" Target="../media/image219.wmf"/><Relationship Id="rId5" Type="http://schemas.openxmlformats.org/officeDocument/2006/relationships/image" Target="../media/image218.wmf"/><Relationship Id="rId4" Type="http://schemas.openxmlformats.org/officeDocument/2006/relationships/image" Target="../media/image217.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227.wmf"/><Relationship Id="rId3" Type="http://schemas.openxmlformats.org/officeDocument/2006/relationships/image" Target="../media/image222.wmf"/><Relationship Id="rId7" Type="http://schemas.openxmlformats.org/officeDocument/2006/relationships/image" Target="../media/image226.wmf"/><Relationship Id="rId2" Type="http://schemas.openxmlformats.org/officeDocument/2006/relationships/image" Target="../media/image221.wmf"/><Relationship Id="rId1" Type="http://schemas.openxmlformats.org/officeDocument/2006/relationships/image" Target="../media/image220.wmf"/><Relationship Id="rId6" Type="http://schemas.openxmlformats.org/officeDocument/2006/relationships/image" Target="../media/image225.wmf"/><Relationship Id="rId5" Type="http://schemas.openxmlformats.org/officeDocument/2006/relationships/image" Target="../media/image224.wmf"/><Relationship Id="rId10" Type="http://schemas.openxmlformats.org/officeDocument/2006/relationships/image" Target="../media/image229.wmf"/><Relationship Id="rId4" Type="http://schemas.openxmlformats.org/officeDocument/2006/relationships/image" Target="../media/image223.wmf"/><Relationship Id="rId9" Type="http://schemas.openxmlformats.org/officeDocument/2006/relationships/image" Target="../media/image228.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30.e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31.wmf"/><Relationship Id="rId3" Type="http://schemas.openxmlformats.org/officeDocument/2006/relationships/image" Target="../media/image3.wmf"/><Relationship Id="rId7" Type="http://schemas.openxmlformats.org/officeDocument/2006/relationships/image" Target="../media/image7.e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emf"/><Relationship Id="rId5" Type="http://schemas.openxmlformats.org/officeDocument/2006/relationships/image" Target="../media/image5.wmf"/><Relationship Id="rId4" Type="http://schemas.openxmlformats.org/officeDocument/2006/relationships/image" Target="../media/image4.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32.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35.emf"/><Relationship Id="rId2" Type="http://schemas.openxmlformats.org/officeDocument/2006/relationships/image" Target="../media/image234.wmf"/><Relationship Id="rId1" Type="http://schemas.openxmlformats.org/officeDocument/2006/relationships/image" Target="../media/image233.wmf"/><Relationship Id="rId5" Type="http://schemas.openxmlformats.org/officeDocument/2006/relationships/image" Target="../media/image237.emf"/><Relationship Id="rId4" Type="http://schemas.openxmlformats.org/officeDocument/2006/relationships/image" Target="../media/image236.e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239.wmf"/><Relationship Id="rId1" Type="http://schemas.openxmlformats.org/officeDocument/2006/relationships/image" Target="../media/image238.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image" Target="../media/image240.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 Id="rId5" Type="http://schemas.openxmlformats.org/officeDocument/2006/relationships/image" Target="../media/image247.wmf"/><Relationship Id="rId4" Type="http://schemas.openxmlformats.org/officeDocument/2006/relationships/image" Target="../media/image246.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249.wmf"/><Relationship Id="rId1" Type="http://schemas.openxmlformats.org/officeDocument/2006/relationships/image" Target="../media/image24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257.wmf"/><Relationship Id="rId3" Type="http://schemas.openxmlformats.org/officeDocument/2006/relationships/image" Target="../media/image252.wmf"/><Relationship Id="rId7" Type="http://schemas.openxmlformats.org/officeDocument/2006/relationships/image" Target="../media/image256.wmf"/><Relationship Id="rId2" Type="http://schemas.openxmlformats.org/officeDocument/2006/relationships/image" Target="../media/image251.wmf"/><Relationship Id="rId1" Type="http://schemas.openxmlformats.org/officeDocument/2006/relationships/image" Target="../media/image250.wmf"/><Relationship Id="rId6" Type="http://schemas.openxmlformats.org/officeDocument/2006/relationships/image" Target="../media/image255.wmf"/><Relationship Id="rId5" Type="http://schemas.openxmlformats.org/officeDocument/2006/relationships/image" Target="../media/image254.wmf"/><Relationship Id="rId10" Type="http://schemas.openxmlformats.org/officeDocument/2006/relationships/image" Target="../media/image259.wmf"/><Relationship Id="rId4" Type="http://schemas.openxmlformats.org/officeDocument/2006/relationships/image" Target="../media/image253.wmf"/><Relationship Id="rId9" Type="http://schemas.openxmlformats.org/officeDocument/2006/relationships/image" Target="../media/image258.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62.emf"/><Relationship Id="rId2" Type="http://schemas.openxmlformats.org/officeDocument/2006/relationships/image" Target="../media/image261.emf"/><Relationship Id="rId1" Type="http://schemas.openxmlformats.org/officeDocument/2006/relationships/image" Target="../media/image260.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65.wmf"/><Relationship Id="rId7" Type="http://schemas.openxmlformats.org/officeDocument/2006/relationships/image" Target="../media/image256.wmf"/><Relationship Id="rId2" Type="http://schemas.openxmlformats.org/officeDocument/2006/relationships/image" Target="../media/image264.wmf"/><Relationship Id="rId1" Type="http://schemas.openxmlformats.org/officeDocument/2006/relationships/image" Target="../media/image263.emf"/><Relationship Id="rId6" Type="http://schemas.openxmlformats.org/officeDocument/2006/relationships/image" Target="../media/image255.wmf"/><Relationship Id="rId5" Type="http://schemas.openxmlformats.org/officeDocument/2006/relationships/image" Target="../media/image254.wmf"/><Relationship Id="rId4" Type="http://schemas.openxmlformats.org/officeDocument/2006/relationships/image" Target="../media/image253.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68.wmf"/><Relationship Id="rId2" Type="http://schemas.openxmlformats.org/officeDocument/2006/relationships/image" Target="../media/image267.wmf"/><Relationship Id="rId1" Type="http://schemas.openxmlformats.org/officeDocument/2006/relationships/image" Target="../media/image266.emf"/><Relationship Id="rId6" Type="http://schemas.openxmlformats.org/officeDocument/2006/relationships/image" Target="../media/image271.wmf"/><Relationship Id="rId5" Type="http://schemas.openxmlformats.org/officeDocument/2006/relationships/image" Target="../media/image270.wmf"/><Relationship Id="rId4" Type="http://schemas.openxmlformats.org/officeDocument/2006/relationships/image" Target="../media/image269.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74.wmf"/><Relationship Id="rId2" Type="http://schemas.openxmlformats.org/officeDocument/2006/relationships/image" Target="../media/image273.wmf"/><Relationship Id="rId1" Type="http://schemas.openxmlformats.org/officeDocument/2006/relationships/image" Target="../media/image272.wmf"/><Relationship Id="rId4" Type="http://schemas.openxmlformats.org/officeDocument/2006/relationships/image" Target="../media/image275.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79.emf"/><Relationship Id="rId2" Type="http://schemas.openxmlformats.org/officeDocument/2006/relationships/image" Target="../media/image278.emf"/><Relationship Id="rId1" Type="http://schemas.openxmlformats.org/officeDocument/2006/relationships/image" Target="../media/image277.wmf"/><Relationship Id="rId6" Type="http://schemas.openxmlformats.org/officeDocument/2006/relationships/image" Target="../media/image282.wmf"/><Relationship Id="rId5" Type="http://schemas.openxmlformats.org/officeDocument/2006/relationships/image" Target="../media/image281.wmf"/><Relationship Id="rId4" Type="http://schemas.openxmlformats.org/officeDocument/2006/relationships/image" Target="../media/image280.e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73.wmf"/><Relationship Id="rId2" Type="http://schemas.openxmlformats.org/officeDocument/2006/relationships/image" Target="../media/image284.wmf"/><Relationship Id="rId1" Type="http://schemas.openxmlformats.org/officeDocument/2006/relationships/image" Target="../media/image283.wmf"/><Relationship Id="rId4" Type="http://schemas.openxmlformats.org/officeDocument/2006/relationships/image" Target="../media/image275.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290.wmf"/><Relationship Id="rId1" Type="http://schemas.openxmlformats.org/officeDocument/2006/relationships/image" Target="../media/image289.wmf"/></Relationships>
</file>

<file path=ppt/drawings/_rels/vmlDrawing68.vml.rels><?xml version="1.0" encoding="UTF-8" standalone="yes"?>
<Relationships xmlns="http://schemas.openxmlformats.org/package/2006/relationships"><Relationship Id="rId8" Type="http://schemas.openxmlformats.org/officeDocument/2006/relationships/image" Target="../media/image298.wmf"/><Relationship Id="rId3" Type="http://schemas.openxmlformats.org/officeDocument/2006/relationships/image" Target="../media/image293.wmf"/><Relationship Id="rId7" Type="http://schemas.openxmlformats.org/officeDocument/2006/relationships/image" Target="../media/image297.wmf"/><Relationship Id="rId2" Type="http://schemas.openxmlformats.org/officeDocument/2006/relationships/image" Target="../media/image292.wmf"/><Relationship Id="rId1" Type="http://schemas.openxmlformats.org/officeDocument/2006/relationships/image" Target="../media/image291.wmf"/><Relationship Id="rId6" Type="http://schemas.openxmlformats.org/officeDocument/2006/relationships/image" Target="../media/image296.wmf"/><Relationship Id="rId5" Type="http://schemas.openxmlformats.org/officeDocument/2006/relationships/image" Target="../media/image295.wmf"/><Relationship Id="rId4" Type="http://schemas.openxmlformats.org/officeDocument/2006/relationships/image" Target="../media/image294.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03.wmf"/><Relationship Id="rId2" Type="http://schemas.openxmlformats.org/officeDocument/2006/relationships/image" Target="../media/image302.wmf"/><Relationship Id="rId1" Type="http://schemas.openxmlformats.org/officeDocument/2006/relationships/image" Target="../media/image301.wmf"/><Relationship Id="rId5" Type="http://schemas.openxmlformats.org/officeDocument/2006/relationships/image" Target="../media/image305.wmf"/><Relationship Id="rId4" Type="http://schemas.openxmlformats.org/officeDocument/2006/relationships/image" Target="../media/image30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307.wmf"/><Relationship Id="rId1" Type="http://schemas.openxmlformats.org/officeDocument/2006/relationships/image" Target="../media/image30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AB1B57A-041E-4F31-BDC7-ABD1FCAAAF23}"/>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a:extLst>
              <a:ext uri="{FF2B5EF4-FFF2-40B4-BE49-F238E27FC236}">
                <a16:creationId xmlns:a16="http://schemas.microsoft.com/office/drawing/2014/main" id="{BFB74DC4-B874-4B72-A676-AD30B98B221B}"/>
              </a:ext>
            </a:extLst>
          </p:cNvPr>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eaLnBrk="1" hangingPunct="1">
              <a:defRPr sz="1200">
                <a:latin typeface="Arial" charset="0"/>
              </a:defRPr>
            </a:lvl1pPr>
          </a:lstStyle>
          <a:p>
            <a:pPr>
              <a:defRPr/>
            </a:pPr>
            <a:fld id="{C1E59268-5F54-4D42-84D1-3334A0FFBCE6}" type="datetimeFigureOut">
              <a:rPr lang="zh-CN" altLang="en-US"/>
              <a:pPr>
                <a:defRPr/>
              </a:pPr>
              <a:t>2018/11/16</a:t>
            </a:fld>
            <a:endParaRPr lang="zh-CN" altLang="en-US"/>
          </a:p>
        </p:txBody>
      </p:sp>
      <p:sp>
        <p:nvSpPr>
          <p:cNvPr id="4" name="页脚占位符 3">
            <a:extLst>
              <a:ext uri="{FF2B5EF4-FFF2-40B4-BE49-F238E27FC236}">
                <a16:creationId xmlns:a16="http://schemas.microsoft.com/office/drawing/2014/main" id="{17DD568C-EC54-4926-BDF8-D11516DA64F4}"/>
              </a:ext>
            </a:extLst>
          </p:cNvPr>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5" name="灯片编号占位符 4">
            <a:extLst>
              <a:ext uri="{FF2B5EF4-FFF2-40B4-BE49-F238E27FC236}">
                <a16:creationId xmlns:a16="http://schemas.microsoft.com/office/drawing/2014/main" id="{77E6D899-F205-4851-B465-C12945BEDAEC}"/>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2CC25C6-A1F2-428F-A230-47564D3EA23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CCCCAB5-55A5-41D5-9BFC-1FBA4845C85E}"/>
              </a:ext>
            </a:extLst>
          </p:cNvPr>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zh-CN" altLang="en-US"/>
          </a:p>
        </p:txBody>
      </p:sp>
      <p:sp>
        <p:nvSpPr>
          <p:cNvPr id="3075" name="Rectangle 3">
            <a:extLst>
              <a:ext uri="{FF2B5EF4-FFF2-40B4-BE49-F238E27FC236}">
                <a16:creationId xmlns:a16="http://schemas.microsoft.com/office/drawing/2014/main" id="{2F060864-0AA0-4CEA-8BED-E422274E9234}"/>
              </a:ext>
            </a:extLst>
          </p:cNvPr>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3076" name="Rectangle 4">
            <a:extLst>
              <a:ext uri="{FF2B5EF4-FFF2-40B4-BE49-F238E27FC236}">
                <a16:creationId xmlns:a16="http://schemas.microsoft.com/office/drawing/2014/main" id="{DF685800-A53F-46E3-8D78-B049970C5870}"/>
              </a:ext>
            </a:extLst>
          </p:cNvPr>
          <p:cNvSpPr>
            <a:spLocks noGrp="1" noRot="1" noChangeArrowheads="1"/>
          </p:cNvSpPr>
          <p:nvPr>
            <p:ph type="sldImg" idx="2"/>
          </p:nvPr>
        </p:nvSpPr>
        <p:spPr bwMode="auto">
          <a:xfrm>
            <a:off x="2857500" y="514350"/>
            <a:ext cx="3429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F847AB0B-A2A7-4457-BE1B-E426245EA0A0}"/>
              </a:ext>
            </a:extLst>
          </p:cNvPr>
          <p:cNvSpPr>
            <a:spLocks noGrp="1" noRot="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DAE6C80C-E17E-4AD2-9B14-308EB2CDB26B}"/>
              </a:ext>
            </a:extLst>
          </p:cNvPr>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3079" name="Rectangle 7">
            <a:extLst>
              <a:ext uri="{FF2B5EF4-FFF2-40B4-BE49-F238E27FC236}">
                <a16:creationId xmlns:a16="http://schemas.microsoft.com/office/drawing/2014/main" id="{25BD11D5-53CD-47CF-AD84-42C81D35F07F}"/>
              </a:ext>
            </a:extLst>
          </p:cNvPr>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72F78AE-AC98-4EE9-90C5-535CE20E59E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DA196505-2CE3-48DB-8CE5-D70DCDA10E0D}"/>
              </a:ext>
            </a:extLst>
          </p:cNvPr>
          <p:cNvSpPr>
            <a:spLocks noGrp="1" noRot="1" noChangeAspect="1" noChangeArrowheads="1" noTextEdit="1"/>
          </p:cNvSpPr>
          <p:nvPr>
            <p:ph type="sldImg"/>
          </p:nvPr>
        </p:nvSpPr>
        <p:spPr/>
      </p:sp>
      <p:sp>
        <p:nvSpPr>
          <p:cNvPr id="6147" name="备注占位符 2">
            <a:extLst>
              <a:ext uri="{FF2B5EF4-FFF2-40B4-BE49-F238E27FC236}">
                <a16:creationId xmlns:a16="http://schemas.microsoft.com/office/drawing/2014/main" id="{AA3FE387-7B0A-4134-BEE2-FFD1A2034B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一、</a:t>
            </a:r>
            <a:r>
              <a:rPr lang="en-US" altLang="zh-CN"/>
              <a:t>44</a:t>
            </a:r>
            <a:r>
              <a:rPr lang="zh-CN" altLang="en-US"/>
              <a:t>号</a:t>
            </a:r>
          </a:p>
          <a:p>
            <a:r>
              <a:rPr lang="en-US" altLang="zh-CN"/>
              <a:t>1.36-40</a:t>
            </a:r>
            <a:r>
              <a:rPr lang="zh-CN" altLang="en-US"/>
              <a:t>号</a:t>
            </a:r>
          </a:p>
          <a:p>
            <a:r>
              <a:rPr lang="zh-CN" altLang="en-US"/>
              <a:t>（</a:t>
            </a:r>
            <a:r>
              <a:rPr lang="en-US" altLang="zh-CN"/>
              <a:t>1</a:t>
            </a:r>
            <a:r>
              <a:rPr lang="zh-CN" altLang="en-US"/>
              <a:t>）</a:t>
            </a:r>
            <a:r>
              <a:rPr lang="en-US" altLang="zh-CN"/>
              <a:t>32-36</a:t>
            </a:r>
            <a:r>
              <a:rPr lang="zh-CN" altLang="en-US"/>
              <a:t>号</a:t>
            </a:r>
          </a:p>
          <a:p>
            <a:endParaRPr lang="zh-CN" altLang="en-US"/>
          </a:p>
        </p:txBody>
      </p:sp>
      <p:sp>
        <p:nvSpPr>
          <p:cNvPr id="6148" name="灯片编号占位符 3">
            <a:extLst>
              <a:ext uri="{FF2B5EF4-FFF2-40B4-BE49-F238E27FC236}">
                <a16:creationId xmlns:a16="http://schemas.microsoft.com/office/drawing/2014/main" id="{232AB091-91E4-4DEB-BB26-ABCE7975330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7E6E7B5-F6E8-4A18-985C-49AA0F019C0D}" type="slidenum">
              <a:rPr lang="zh-CN" altLang="en-US"/>
              <a:pPr>
                <a:spcBef>
                  <a:spcPct val="0"/>
                </a:spcBef>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1CBD405E-46FB-4DCA-AAA4-3FE4E938C3AD}"/>
              </a:ext>
            </a:extLst>
          </p:cNvPr>
          <p:cNvSpPr>
            <a:spLocks noGrp="1" noRot="1" noChangeAspect="1" noChangeArrowheads="1" noTextEdit="1"/>
          </p:cNvSpPr>
          <p:nvPr>
            <p:ph type="sldImg"/>
          </p:nvPr>
        </p:nvSpPr>
        <p:spPr/>
      </p:sp>
      <p:sp>
        <p:nvSpPr>
          <p:cNvPr id="94211" name="备注占位符 2">
            <a:extLst>
              <a:ext uri="{FF2B5EF4-FFF2-40B4-BE49-F238E27FC236}">
                <a16:creationId xmlns:a16="http://schemas.microsoft.com/office/drawing/2014/main" id="{AEAC888C-5D25-4DA4-9167-860134B017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shān〈</a:t>
            </a:r>
            <a:r>
              <a:rPr lang="zh-CN" altLang="en-US"/>
              <a:t>名</a:t>
            </a:r>
            <a:r>
              <a:rPr lang="en-US" altLang="zh-CN"/>
              <a:t>〉</a:t>
            </a:r>
          </a:p>
          <a:p>
            <a:r>
              <a:rPr lang="zh-CN" altLang="en-US"/>
              <a:t>栅栏（</a:t>
            </a:r>
            <a:r>
              <a:rPr lang="en-US" altLang="zh-CN"/>
              <a:t>zhàlan</a:t>
            </a:r>
            <a:r>
              <a:rPr lang="zh-CN" altLang="en-US"/>
              <a:t>）状的东西，但不是起阻截作用的。</a:t>
            </a:r>
          </a:p>
          <a:p>
            <a:r>
              <a:rPr lang="en-US" altLang="zh-CN"/>
              <a:t>〔</a:t>
            </a:r>
            <a:r>
              <a:rPr lang="zh-CN" altLang="en-US"/>
              <a:t>栅极</a:t>
            </a:r>
            <a:r>
              <a:rPr lang="en-US" altLang="zh-CN"/>
              <a:t>〕</a:t>
            </a:r>
            <a:r>
              <a:rPr lang="zh-CN" altLang="en-US"/>
              <a:t>由金属细丝组成的筛网状或螺旋状电极</a:t>
            </a:r>
            <a:r>
              <a:rPr lang="en-US" altLang="zh-CN"/>
              <a:t>,</a:t>
            </a:r>
            <a:r>
              <a:rPr lang="zh-CN" altLang="en-US"/>
              <a:t>插在电子管另外两个电极之间</a:t>
            </a:r>
            <a:r>
              <a:rPr lang="en-US" altLang="zh-CN"/>
              <a:t>,</a:t>
            </a:r>
            <a:r>
              <a:rPr lang="zh-CN" altLang="en-US"/>
              <a:t>起控制板极电流强度、改变电子管性能的作用。</a:t>
            </a:r>
          </a:p>
          <a:p>
            <a:r>
              <a:rPr lang="en-US" altLang="zh-CN"/>
              <a:t>〔</a:t>
            </a:r>
            <a:r>
              <a:rPr lang="zh-CN" altLang="en-US"/>
              <a:t>光栅</a:t>
            </a:r>
            <a:r>
              <a:rPr lang="en-US" altLang="zh-CN"/>
              <a:t>〕</a:t>
            </a:r>
            <a:r>
              <a:rPr lang="zh-CN" altLang="en-US"/>
              <a:t>产生光的衍射图像的光学仪器。</a:t>
            </a:r>
          </a:p>
        </p:txBody>
      </p:sp>
      <p:sp>
        <p:nvSpPr>
          <p:cNvPr id="94212" name="灯片编号占位符 3">
            <a:extLst>
              <a:ext uri="{FF2B5EF4-FFF2-40B4-BE49-F238E27FC236}">
                <a16:creationId xmlns:a16="http://schemas.microsoft.com/office/drawing/2014/main" id="{FACAEFC0-17F2-4E4E-93A0-DF8B9F75BD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6D12728-4B2A-4743-9AE8-D2F9E2656BFC}" type="slidenum">
              <a:rPr lang="zh-CN" altLang="en-US"/>
              <a:pPr>
                <a:spcBef>
                  <a:spcPct val="0"/>
                </a:spcBef>
              </a:pPr>
              <a:t>78</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a:extLst>
              <a:ext uri="{FF2B5EF4-FFF2-40B4-BE49-F238E27FC236}">
                <a16:creationId xmlns:a16="http://schemas.microsoft.com/office/drawing/2014/main" id="{204F9979-32E8-4E76-9E35-184A5DB0FB25}"/>
              </a:ext>
            </a:extLst>
          </p:cNvPr>
          <p:cNvSpPr>
            <a:spLocks noGrp="1" noRot="1" noChangeAspect="1" noChangeArrowheads="1" noTextEdit="1"/>
          </p:cNvSpPr>
          <p:nvPr>
            <p:ph type="sldImg"/>
          </p:nvPr>
        </p:nvSpPr>
        <p:spPr/>
      </p:sp>
      <p:sp>
        <p:nvSpPr>
          <p:cNvPr id="96259" name="备注占位符 2">
            <a:extLst>
              <a:ext uri="{FF2B5EF4-FFF2-40B4-BE49-F238E27FC236}">
                <a16:creationId xmlns:a16="http://schemas.microsoft.com/office/drawing/2014/main" id="{EDEE19A4-D097-4B0A-AC26-6ED24E1991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对于非带限连续信号，可根据实际情况对其进行低通滤波，使之成为带限信号。</a:t>
            </a:r>
            <a:endParaRPr lang="en-US" altLang="zh-CN"/>
          </a:p>
          <a:p>
            <a:r>
              <a:rPr lang="zh-CN" altLang="en-US"/>
              <a:t>抗混叠滤波器进行低通滤波，以减少混叠误差，提高频谱分析精度</a:t>
            </a:r>
          </a:p>
        </p:txBody>
      </p:sp>
      <p:sp>
        <p:nvSpPr>
          <p:cNvPr id="96260" name="灯片编号占位符 3">
            <a:extLst>
              <a:ext uri="{FF2B5EF4-FFF2-40B4-BE49-F238E27FC236}">
                <a16:creationId xmlns:a16="http://schemas.microsoft.com/office/drawing/2014/main" id="{993F2A3D-81E3-4C93-884B-EA0A629732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CDDB8EB-06F5-42F4-95EF-F3A8FD8941E7}" type="slidenum">
              <a:rPr lang="zh-CN" altLang="en-US"/>
              <a:pPr>
                <a:spcBef>
                  <a:spcPct val="0"/>
                </a:spcBef>
              </a:pPr>
              <a:t>79</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a16="http://schemas.microsoft.com/office/drawing/2014/main" id="{D2FC9074-7C4E-46AD-8AE9-7A97C957B303}"/>
              </a:ext>
            </a:extLst>
          </p:cNvPr>
          <p:cNvSpPr>
            <a:spLocks noGrp="1" noRot="1" noChangeAspect="1" noChangeArrowheads="1" noTextEdit="1"/>
          </p:cNvSpPr>
          <p:nvPr>
            <p:ph type="sldImg"/>
          </p:nvPr>
        </p:nvSpPr>
        <p:spPr/>
      </p:sp>
      <p:sp>
        <p:nvSpPr>
          <p:cNvPr id="99331" name="备注占位符 2">
            <a:extLst>
              <a:ext uri="{FF2B5EF4-FFF2-40B4-BE49-F238E27FC236}">
                <a16:creationId xmlns:a16="http://schemas.microsoft.com/office/drawing/2014/main" id="{7D58E58D-E9C7-45E2-A3AC-2CD2097025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332" name="灯片编号占位符 3">
            <a:extLst>
              <a:ext uri="{FF2B5EF4-FFF2-40B4-BE49-F238E27FC236}">
                <a16:creationId xmlns:a16="http://schemas.microsoft.com/office/drawing/2014/main" id="{90901EE0-BDDD-4DCA-8798-FE42E6A523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9CD0A6E-AB38-462A-99D5-54B6001D19FB}" type="slidenum">
              <a:rPr lang="zh-CN" altLang="en-US"/>
              <a:pPr>
                <a:spcBef>
                  <a:spcPct val="0"/>
                </a:spcBef>
              </a:pPr>
              <a:t>81</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B217D0C2-DC66-489A-95EE-3666DCF5411C}"/>
              </a:ext>
            </a:extLst>
          </p:cNvPr>
          <p:cNvSpPr>
            <a:spLocks noGrp="1" noRot="1" noChangeAspect="1" noChangeArrowheads="1" noTextEdit="1"/>
          </p:cNvSpPr>
          <p:nvPr>
            <p:ph type="sldImg"/>
          </p:nvPr>
        </p:nvSpPr>
        <p:spPr/>
      </p:sp>
      <p:sp>
        <p:nvSpPr>
          <p:cNvPr id="101379" name="备注占位符 2">
            <a:extLst>
              <a:ext uri="{FF2B5EF4-FFF2-40B4-BE49-F238E27FC236}">
                <a16:creationId xmlns:a16="http://schemas.microsoft.com/office/drawing/2014/main" id="{263457B2-395B-4353-87C2-57F6058A7E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“低频”在靠近</a:t>
            </a:r>
            <a:r>
              <a:rPr lang="en-US" altLang="zh-CN"/>
              <a:t>pi</a:t>
            </a:r>
            <a:r>
              <a:rPr lang="zh-CN" altLang="en-US"/>
              <a:t>的偶数倍，“高频”在靠近</a:t>
            </a:r>
            <a:r>
              <a:rPr lang="en-US" altLang="zh-CN"/>
              <a:t>pi</a:t>
            </a:r>
            <a:r>
              <a:rPr lang="zh-CN" altLang="en-US"/>
              <a:t>的奇数倍</a:t>
            </a:r>
          </a:p>
        </p:txBody>
      </p:sp>
      <p:sp>
        <p:nvSpPr>
          <p:cNvPr id="101380" name="灯片编号占位符 3">
            <a:extLst>
              <a:ext uri="{FF2B5EF4-FFF2-40B4-BE49-F238E27FC236}">
                <a16:creationId xmlns:a16="http://schemas.microsoft.com/office/drawing/2014/main" id="{E44496E3-9627-4C49-AA85-7C8A5C64C8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BDB4277-8E50-433E-B28F-1858532CBBD4}" type="slidenum">
              <a:rPr lang="zh-CN" altLang="en-US"/>
              <a:pPr>
                <a:spcBef>
                  <a:spcPct val="0"/>
                </a:spcBef>
              </a:pPr>
              <a:t>82</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a:extLst>
              <a:ext uri="{FF2B5EF4-FFF2-40B4-BE49-F238E27FC236}">
                <a16:creationId xmlns:a16="http://schemas.microsoft.com/office/drawing/2014/main" id="{2B70C630-66DD-4265-8DF1-0889ADEDFB9C}"/>
              </a:ext>
            </a:extLst>
          </p:cNvPr>
          <p:cNvSpPr>
            <a:spLocks noGrp="1" noRot="1" noChangeAspect="1" noChangeArrowheads="1" noTextEdit="1"/>
          </p:cNvSpPr>
          <p:nvPr>
            <p:ph type="sldImg"/>
          </p:nvPr>
        </p:nvSpPr>
        <p:spPr/>
      </p:sp>
      <p:sp>
        <p:nvSpPr>
          <p:cNvPr id="111619" name="备注占位符 2">
            <a:extLst>
              <a:ext uri="{FF2B5EF4-FFF2-40B4-BE49-F238E27FC236}">
                <a16:creationId xmlns:a16="http://schemas.microsoft.com/office/drawing/2014/main" id="{D4D6B9BE-8753-4EEB-9468-17ECD62F3E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此页上的图在动画中显示</a:t>
            </a:r>
          </a:p>
        </p:txBody>
      </p:sp>
      <p:sp>
        <p:nvSpPr>
          <p:cNvPr id="111620" name="灯片编号占位符 3">
            <a:extLst>
              <a:ext uri="{FF2B5EF4-FFF2-40B4-BE49-F238E27FC236}">
                <a16:creationId xmlns:a16="http://schemas.microsoft.com/office/drawing/2014/main" id="{4152C8ED-626C-4994-9992-F5FAF66624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666BADE-0154-4DAA-899F-A239DF5FA989}" type="slidenum">
              <a:rPr lang="zh-CN" altLang="en-US"/>
              <a:pPr>
                <a:spcBef>
                  <a:spcPct val="0"/>
                </a:spcBef>
              </a:pPr>
              <a:t>91</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3CCDFDC0-2BB8-4675-84A5-44DCF7BA8854}"/>
              </a:ext>
            </a:extLst>
          </p:cNvPr>
          <p:cNvSpPr>
            <a:spLocks noGrp="1" noRot="1" noChangeAspect="1" noChangeArrowheads="1" noTextEdit="1"/>
          </p:cNvSpPr>
          <p:nvPr>
            <p:ph type="sldImg"/>
          </p:nvPr>
        </p:nvSpPr>
        <p:spPr/>
      </p:sp>
      <p:sp>
        <p:nvSpPr>
          <p:cNvPr id="116739" name="备注占位符 2">
            <a:extLst>
              <a:ext uri="{FF2B5EF4-FFF2-40B4-BE49-F238E27FC236}">
                <a16:creationId xmlns:a16="http://schemas.microsoft.com/office/drawing/2014/main" id="{DAC65415-0541-495C-A8DD-558B63E4F9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时域抽样点数（时域加窗长度）或时域信号长度</a:t>
            </a:r>
          </a:p>
        </p:txBody>
      </p:sp>
      <p:sp>
        <p:nvSpPr>
          <p:cNvPr id="116740" name="灯片编号占位符 3">
            <a:extLst>
              <a:ext uri="{FF2B5EF4-FFF2-40B4-BE49-F238E27FC236}">
                <a16:creationId xmlns:a16="http://schemas.microsoft.com/office/drawing/2014/main" id="{0AFAFF5C-4032-4806-87E3-32F09EA3E1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467ACE0-4A07-452B-BA23-3C270137E606}" type="slidenum">
              <a:rPr lang="zh-CN" altLang="en-US"/>
              <a:pPr>
                <a:spcBef>
                  <a:spcPct val="0"/>
                </a:spcBef>
              </a:pPr>
              <a:t>95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744A6C6F-8999-400D-A1E3-C44CF7D59BA3}"/>
              </a:ext>
            </a:extLst>
          </p:cNvPr>
          <p:cNvSpPr>
            <a:spLocks noGrp="1" noRot="1" noChangeAspect="1" noChangeArrowheads="1" noTextEdit="1"/>
          </p:cNvSpPr>
          <p:nvPr>
            <p:ph type="sldImg"/>
          </p:nvPr>
        </p:nvSpPr>
        <p:spPr/>
      </p:sp>
      <p:sp>
        <p:nvSpPr>
          <p:cNvPr id="119811" name="备注占位符 2">
            <a:extLst>
              <a:ext uri="{FF2B5EF4-FFF2-40B4-BE49-F238E27FC236}">
                <a16:creationId xmlns:a16="http://schemas.microsoft.com/office/drawing/2014/main" id="{4C854457-B5A4-4ACD-8704-1E4ED0B176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fftshift: Shift zero-frequency component to center of spectrum</a:t>
            </a:r>
          </a:p>
          <a:p>
            <a:r>
              <a:rPr lang="en-US" altLang="zh-CN"/>
              <a:t>abs: Absolute value and complex magnitude</a:t>
            </a:r>
            <a:endParaRPr lang="zh-CN" altLang="en-US"/>
          </a:p>
        </p:txBody>
      </p:sp>
      <p:sp>
        <p:nvSpPr>
          <p:cNvPr id="119812" name="灯片编号占位符 3">
            <a:extLst>
              <a:ext uri="{FF2B5EF4-FFF2-40B4-BE49-F238E27FC236}">
                <a16:creationId xmlns:a16="http://schemas.microsoft.com/office/drawing/2014/main" id="{3AB913C2-D133-4008-A77B-28707174D57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3776727-F9B5-404C-BEEF-4CB63FF1EE5B}" type="slidenum">
              <a:rPr lang="zh-CN" altLang="en-US"/>
              <a:pPr>
                <a:spcBef>
                  <a:spcPct val="0"/>
                </a:spcBef>
              </a:pPr>
              <a:t>97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7F5B6D49-116B-4E41-B060-3BA7DFD7D59F}"/>
              </a:ext>
            </a:extLst>
          </p:cNvPr>
          <p:cNvSpPr>
            <a:spLocks noGrp="1" noRot="1" noChangeAspect="1" noChangeArrowheads="1" noTextEdit="1"/>
          </p:cNvSpPr>
          <p:nvPr>
            <p:ph type="sldImg"/>
          </p:nvPr>
        </p:nvSpPr>
        <p:spPr/>
      </p:sp>
      <p:sp>
        <p:nvSpPr>
          <p:cNvPr id="15363" name="备注占位符 2">
            <a:extLst>
              <a:ext uri="{FF2B5EF4-FFF2-40B4-BE49-F238E27FC236}">
                <a16:creationId xmlns:a16="http://schemas.microsoft.com/office/drawing/2014/main" id="{B4C841B3-DA36-425C-B102-87FB19ED75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利用等比级数的求和公式</a:t>
            </a:r>
            <a:endParaRPr lang="zh-CN" altLang="en-US"/>
          </a:p>
        </p:txBody>
      </p:sp>
      <p:sp>
        <p:nvSpPr>
          <p:cNvPr id="15364" name="灯片编号占位符 3">
            <a:extLst>
              <a:ext uri="{FF2B5EF4-FFF2-40B4-BE49-F238E27FC236}">
                <a16:creationId xmlns:a16="http://schemas.microsoft.com/office/drawing/2014/main" id="{768781E5-42BF-4FCC-91D1-CE93E864211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34ED86-A3E2-4C13-BF7C-1023F908CE64}" type="slidenum">
              <a:rPr lang="zh-CN" altLang="en-US"/>
              <a:pPr>
                <a:spcBef>
                  <a:spcPct val="0"/>
                </a:spcBef>
              </a:pPr>
              <a:t>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CC5E703B-C289-453C-8C2A-37681453F6B1}"/>
              </a:ext>
            </a:extLst>
          </p:cNvPr>
          <p:cNvSpPr>
            <a:spLocks noGrp="1" noRot="1" noChangeAspect="1" noChangeArrowheads="1" noTextEdit="1"/>
          </p:cNvSpPr>
          <p:nvPr>
            <p:ph type="sldImg"/>
          </p:nvPr>
        </p:nvSpPr>
        <p:spPr/>
      </p:sp>
      <p:sp>
        <p:nvSpPr>
          <p:cNvPr id="3" name="备注占位符 2">
            <a:extLst>
              <a:ext uri="{FF2B5EF4-FFF2-40B4-BE49-F238E27FC236}">
                <a16:creationId xmlns:a16="http://schemas.microsoft.com/office/drawing/2014/main" id="{8192F7C1-EB83-4715-B62F-DF058A300B73}"/>
              </a:ext>
            </a:extLst>
          </p:cNvPr>
          <p:cNvSpPr>
            <a:spLocks noGrp="1"/>
          </p:cNvSpPr>
          <p:nvPr>
            <p:ph type="body" idx="1"/>
          </p:nvPr>
        </p:nvSpPr>
        <p:spPr/>
        <p:txBody>
          <a:bodyPr>
            <a:normAutofit/>
          </a:bodyPr>
          <a:lstStyle/>
          <a:p>
            <a:pPr>
              <a:defRPr/>
            </a:pPr>
            <a:r>
              <a:rPr lang="en-US" altLang="zh-CN" b="1" dirty="0">
                <a:solidFill>
                  <a:srgbClr val="660066"/>
                </a:solidFill>
                <a:effectLst>
                  <a:outerShdw blurRad="38100" dist="38100" dir="2700000" algn="tl">
                    <a:srgbClr val="C0C0C0"/>
                  </a:outerShdw>
                </a:effectLst>
              </a:rPr>
              <a:t> </a:t>
            </a:r>
            <a:r>
              <a:rPr lang="zh-CN" altLang="en-US" b="1" dirty="0">
                <a:solidFill>
                  <a:srgbClr val="660066"/>
                </a:solidFill>
                <a:effectLst>
                  <a:outerShdw blurRad="38100" dist="38100" dir="2700000" algn="tl">
                    <a:srgbClr val="C0C0C0"/>
                  </a:outerShdw>
                </a:effectLst>
              </a:rPr>
              <a:t>时域周期序列的功率等于频域周期序列的功率</a:t>
            </a:r>
            <a:endParaRPr lang="zh-CN" altLang="en-US" dirty="0"/>
          </a:p>
        </p:txBody>
      </p:sp>
      <p:sp>
        <p:nvSpPr>
          <p:cNvPr id="28676" name="灯片编号占位符 3">
            <a:extLst>
              <a:ext uri="{FF2B5EF4-FFF2-40B4-BE49-F238E27FC236}">
                <a16:creationId xmlns:a16="http://schemas.microsoft.com/office/drawing/2014/main" id="{4EC920AF-6228-4349-B773-319C148624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F146A8B-6C5D-4649-BAA1-0510EFDB06CB}" type="slidenum">
              <a:rPr lang="zh-CN" altLang="en-US"/>
              <a:pPr>
                <a:spcBef>
                  <a:spcPct val="0"/>
                </a:spcBef>
              </a:pPr>
              <a:t>21</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F8659E51-EE6B-4ED7-A78A-F477D5E81FF0}"/>
              </a:ext>
            </a:extLst>
          </p:cNvPr>
          <p:cNvSpPr>
            <a:spLocks noGrp="1" noRot="1" noChangeAspect="1" noChangeArrowheads="1" noTextEdit="1"/>
          </p:cNvSpPr>
          <p:nvPr>
            <p:ph type="sldImg"/>
          </p:nvPr>
        </p:nvSpPr>
        <p:spPr/>
      </p:sp>
      <p:sp>
        <p:nvSpPr>
          <p:cNvPr id="33795" name="备注占位符 2">
            <a:extLst>
              <a:ext uri="{FF2B5EF4-FFF2-40B4-BE49-F238E27FC236}">
                <a16:creationId xmlns:a16="http://schemas.microsoft.com/office/drawing/2014/main" id="{61AA4083-7522-4BEA-A1BE-B9EA0D5665D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N</a:t>
            </a:r>
            <a:r>
              <a:rPr lang="zh-CN" altLang="en-US"/>
              <a:t>为</a:t>
            </a:r>
            <a:r>
              <a:rPr lang="zh-CN" altLang="en-US">
                <a:latin typeface="Times New Roman" panose="02020603050405020304" pitchFamily="18" charset="0"/>
              </a:rPr>
              <a:t>频域一个周期上的抽样点数</a:t>
            </a:r>
            <a:endParaRPr lang="zh-CN" altLang="en-US"/>
          </a:p>
        </p:txBody>
      </p:sp>
      <p:sp>
        <p:nvSpPr>
          <p:cNvPr id="33796" name="灯片编号占位符 3">
            <a:extLst>
              <a:ext uri="{FF2B5EF4-FFF2-40B4-BE49-F238E27FC236}">
                <a16:creationId xmlns:a16="http://schemas.microsoft.com/office/drawing/2014/main" id="{8BE7DE41-1577-4B3F-9198-6907752697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6D7C9F6-00FF-4A1D-9B0B-FBB030CE7AD3}" type="slidenum">
              <a:rPr lang="zh-CN" altLang="en-US"/>
              <a:pPr>
                <a:spcBef>
                  <a:spcPct val="0"/>
                </a:spcBef>
              </a:pPr>
              <a:t>25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B2F28522-F4D5-4C00-961C-FBBFC865420F}"/>
              </a:ext>
            </a:extLst>
          </p:cNvPr>
          <p:cNvSpPr>
            <a:spLocks noGrp="1" noRot="1" noChangeAspect="1" noChangeArrowheads="1" noTextEdit="1"/>
          </p:cNvSpPr>
          <p:nvPr>
            <p:ph type="sldImg"/>
          </p:nvPr>
        </p:nvSpPr>
        <p:spPr/>
      </p:sp>
      <p:sp>
        <p:nvSpPr>
          <p:cNvPr id="43011" name="备注占位符 2">
            <a:extLst>
              <a:ext uri="{FF2B5EF4-FFF2-40B4-BE49-F238E27FC236}">
                <a16:creationId xmlns:a16="http://schemas.microsoft.com/office/drawing/2014/main" id="{F6375DC3-C0E4-418D-AFF9-E3DD801377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长度为</a:t>
            </a:r>
            <a:r>
              <a:rPr lang="en-US" altLang="zh-CN" b="1"/>
              <a:t>N</a:t>
            </a:r>
            <a:r>
              <a:rPr lang="zh-CN" altLang="en-US" b="1"/>
              <a:t>的</a:t>
            </a:r>
            <a:endParaRPr lang="zh-CN" altLang="en-US"/>
          </a:p>
        </p:txBody>
      </p:sp>
      <p:sp>
        <p:nvSpPr>
          <p:cNvPr id="43012" name="灯片编号占位符 3">
            <a:extLst>
              <a:ext uri="{FF2B5EF4-FFF2-40B4-BE49-F238E27FC236}">
                <a16:creationId xmlns:a16="http://schemas.microsoft.com/office/drawing/2014/main" id="{7A147304-FA61-44A6-BF70-240BE469D70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413B866-679F-4F4D-9917-6652FDD3B5E7}" type="slidenum">
              <a:rPr lang="zh-CN" altLang="en-US"/>
              <a:pPr>
                <a:spcBef>
                  <a:spcPct val="0"/>
                </a:spcBef>
              </a:pPr>
              <a:t>33</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FBF2201A-CE7A-4CBD-A226-7D7BF5C1FF5E}"/>
              </a:ext>
            </a:extLst>
          </p:cNvPr>
          <p:cNvSpPr>
            <a:spLocks noGrp="1" noRot="1" noChangeAspect="1" noChangeArrowheads="1" noTextEdit="1"/>
          </p:cNvSpPr>
          <p:nvPr>
            <p:ph type="sldImg"/>
          </p:nvPr>
        </p:nvSpPr>
        <p:spPr/>
      </p:sp>
      <p:sp>
        <p:nvSpPr>
          <p:cNvPr id="50179" name="备注占位符 2">
            <a:extLst>
              <a:ext uri="{FF2B5EF4-FFF2-40B4-BE49-F238E27FC236}">
                <a16:creationId xmlns:a16="http://schemas.microsoft.com/office/drawing/2014/main" id="{417EF200-1433-42C4-8245-F739D0BFFE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latin typeface="Times New Roman" panose="02020603050405020304" pitchFamily="18" charset="0"/>
              </a:rPr>
              <a:t>书上</a:t>
            </a:r>
            <a:r>
              <a:rPr kumimoji="1" lang="en-US" altLang="zh-CN">
                <a:latin typeface="Times New Roman" panose="02020603050405020304" pitchFamily="18" charset="0"/>
              </a:rPr>
              <a:t>P87</a:t>
            </a:r>
          </a:p>
          <a:p>
            <a:r>
              <a:rPr kumimoji="1" lang="zh-CN" altLang="en-US">
                <a:latin typeface="Times New Roman" panose="02020603050405020304" pitchFamily="18" charset="0"/>
              </a:rPr>
              <a:t>若省略</a:t>
            </a:r>
            <a:r>
              <a:rPr kumimoji="1" lang="en-US" altLang="zh-CN">
                <a:latin typeface="Times New Roman" panose="02020603050405020304" pitchFamily="18" charset="0"/>
              </a:rPr>
              <a:t>N</a:t>
            </a:r>
            <a:r>
              <a:rPr kumimoji="1" lang="zh-CN" altLang="en-US">
                <a:latin typeface="Times New Roman" panose="02020603050405020304" pitchFamily="18" charset="0"/>
              </a:rPr>
              <a:t>，则按照序列长度</a:t>
            </a:r>
            <a:r>
              <a:rPr kumimoji="1" lang="en-US" altLang="zh-CN">
                <a:latin typeface="Times New Roman" panose="02020603050405020304" pitchFamily="18" charset="0"/>
              </a:rPr>
              <a:t>L</a:t>
            </a:r>
            <a:r>
              <a:rPr kumimoji="1" lang="zh-CN" altLang="en-US">
                <a:latin typeface="Times New Roman" panose="02020603050405020304" pitchFamily="18" charset="0"/>
              </a:rPr>
              <a:t>计算</a:t>
            </a:r>
            <a:r>
              <a:rPr kumimoji="1" lang="en-US" altLang="zh-CN">
                <a:latin typeface="Times New Roman" panose="02020603050405020304" pitchFamily="18" charset="0"/>
              </a:rPr>
              <a:t>L</a:t>
            </a:r>
            <a:r>
              <a:rPr kumimoji="1" lang="zh-CN" altLang="en-US">
                <a:latin typeface="Times New Roman" panose="02020603050405020304" pitchFamily="18" charset="0"/>
              </a:rPr>
              <a:t>点</a:t>
            </a:r>
            <a:r>
              <a:rPr kumimoji="1" lang="en-US" altLang="zh-CN">
                <a:latin typeface="Times New Roman" panose="02020603050405020304" pitchFamily="18" charset="0"/>
              </a:rPr>
              <a:t>DFT</a:t>
            </a:r>
            <a:r>
              <a:rPr kumimoji="1" lang="zh-CN" altLang="en-US">
                <a:latin typeface="Times New Roman" panose="02020603050405020304" pitchFamily="18" charset="0"/>
              </a:rPr>
              <a:t>。</a:t>
            </a:r>
            <a:endParaRPr kumimoji="1" lang="en-US" altLang="zh-CN">
              <a:latin typeface="Times New Roman" panose="02020603050405020304" pitchFamily="18" charset="0"/>
            </a:endParaRPr>
          </a:p>
          <a:p>
            <a:endParaRPr lang="zh-CN" altLang="en-US"/>
          </a:p>
        </p:txBody>
      </p:sp>
      <p:sp>
        <p:nvSpPr>
          <p:cNvPr id="50180" name="灯片编号占位符 3">
            <a:extLst>
              <a:ext uri="{FF2B5EF4-FFF2-40B4-BE49-F238E27FC236}">
                <a16:creationId xmlns:a16="http://schemas.microsoft.com/office/drawing/2014/main" id="{86E6030A-BAE2-4D2F-94EF-6E1979EC3F0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F368185-96D1-4A40-BF1A-626C69D2C08C}" type="slidenum">
              <a:rPr lang="zh-CN" altLang="en-US"/>
              <a:pPr>
                <a:spcBef>
                  <a:spcPct val="0"/>
                </a:spcBef>
              </a:pPr>
              <a:t>39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B8788F93-3435-4DE5-9DFF-2C60C375EBA0}"/>
              </a:ext>
            </a:extLst>
          </p:cNvPr>
          <p:cNvSpPr>
            <a:spLocks noGrp="1" noRot="1" noChangeAspect="1" noChangeArrowheads="1" noTextEdit="1"/>
          </p:cNvSpPr>
          <p:nvPr>
            <p:ph type="sldImg"/>
          </p:nvPr>
        </p:nvSpPr>
        <p:spPr/>
      </p:sp>
      <p:sp>
        <p:nvSpPr>
          <p:cNvPr id="80899" name="备注占位符 2">
            <a:extLst>
              <a:ext uri="{FF2B5EF4-FFF2-40B4-BE49-F238E27FC236}">
                <a16:creationId xmlns:a16="http://schemas.microsoft.com/office/drawing/2014/main" id="{F96EB8D4-EB0C-4486-BBCE-0D5479D88C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00" name="灯片编号占位符 3">
            <a:extLst>
              <a:ext uri="{FF2B5EF4-FFF2-40B4-BE49-F238E27FC236}">
                <a16:creationId xmlns:a16="http://schemas.microsoft.com/office/drawing/2014/main" id="{F53615F9-9087-467D-B7E0-7F062FD1F7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26D0819-4B34-4E31-8294-B3A427182E74}" type="slidenum">
              <a:rPr lang="zh-CN" altLang="en-US"/>
              <a:pPr>
                <a:spcBef>
                  <a:spcPct val="0"/>
                </a:spcBef>
              </a:pPr>
              <a:t>68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9116D6DF-9541-43A4-8385-265E586A6AFB}"/>
              </a:ext>
            </a:extLst>
          </p:cNvPr>
          <p:cNvSpPr>
            <a:spLocks noGrp="1" noRot="1" noChangeAspect="1" noChangeArrowheads="1" noTextEdit="1"/>
          </p:cNvSpPr>
          <p:nvPr>
            <p:ph type="sldImg"/>
          </p:nvPr>
        </p:nvSpPr>
        <p:spPr/>
      </p:sp>
      <p:sp>
        <p:nvSpPr>
          <p:cNvPr id="82947" name="备注占位符 2">
            <a:extLst>
              <a:ext uri="{FF2B5EF4-FFF2-40B4-BE49-F238E27FC236}">
                <a16:creationId xmlns:a16="http://schemas.microsoft.com/office/drawing/2014/main" id="{E2694475-366A-48A1-95C9-64D057F493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48" name="灯片编号占位符 3">
            <a:extLst>
              <a:ext uri="{FF2B5EF4-FFF2-40B4-BE49-F238E27FC236}">
                <a16:creationId xmlns:a16="http://schemas.microsoft.com/office/drawing/2014/main" id="{E8F39488-B2C6-4EE6-B66D-706A6E95371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AA56542-09F9-4DB8-A1EA-0D31C6AC04F6}" type="slidenum">
              <a:rPr lang="zh-CN" altLang="en-US"/>
              <a:pPr>
                <a:spcBef>
                  <a:spcPct val="0"/>
                </a:spcBef>
              </a:pPr>
              <a:t>69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F12066EB-5AE2-40EF-AF03-4543DA339E87}"/>
              </a:ext>
            </a:extLst>
          </p:cNvPr>
          <p:cNvSpPr>
            <a:spLocks noGrp="1" noRot="1" noChangeAspect="1" noChangeArrowheads="1" noTextEdit="1"/>
          </p:cNvSpPr>
          <p:nvPr>
            <p:ph type="sldImg"/>
          </p:nvPr>
        </p:nvSpPr>
        <p:spPr/>
      </p:sp>
      <p:sp>
        <p:nvSpPr>
          <p:cNvPr id="91139" name="备注占位符 2">
            <a:extLst>
              <a:ext uri="{FF2B5EF4-FFF2-40B4-BE49-F238E27FC236}">
                <a16:creationId xmlns:a16="http://schemas.microsoft.com/office/drawing/2014/main" id="{5C9DCA3B-DFA7-4733-A17E-79D270824E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&lt;=N/2-1</a:t>
            </a:r>
            <a:r>
              <a:rPr lang="zh-CN" altLang="en-US"/>
              <a:t>即</a:t>
            </a:r>
            <a:r>
              <a:rPr lang="en-US" altLang="zh-CN"/>
              <a:t>&lt;N/2</a:t>
            </a:r>
            <a:endParaRPr lang="zh-CN" altLang="en-US"/>
          </a:p>
        </p:txBody>
      </p:sp>
      <p:sp>
        <p:nvSpPr>
          <p:cNvPr id="91140" name="灯片编号占位符 3">
            <a:extLst>
              <a:ext uri="{FF2B5EF4-FFF2-40B4-BE49-F238E27FC236}">
                <a16:creationId xmlns:a16="http://schemas.microsoft.com/office/drawing/2014/main" id="{EA140CC2-6EA0-4E46-9EC1-E7E1839F0E7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94D66E2-B180-4B3D-8AB5-94A0937C29D3}" type="slidenum">
              <a:rPr lang="zh-CN" altLang="en-US"/>
              <a:pPr>
                <a:spcBef>
                  <a:spcPct val="0"/>
                </a:spcBef>
              </a:pPr>
              <a:t>76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6553772-D039-4FCF-A3B2-C090CD46B3DA}"/>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F7D30541-11D6-41FC-8429-DFEFD0F5CCF9}"/>
                </a:ext>
              </a:extLst>
            </p:cNvPr>
            <p:cNvSpPr>
              <a:spLocks noChangeArrowheads="1"/>
            </p:cNvSpPr>
            <p:nvPr/>
          </p:nvSpPr>
          <p:spPr bwMode="auto">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2BD4F73D-715D-4D52-9388-AE4D01ED77A4}"/>
                </a:ext>
              </a:extLst>
            </p:cNvPr>
            <p:cNvSpPr>
              <a:spLocks noChangeArrowheads="1"/>
            </p:cNvSpPr>
            <p:nvPr/>
          </p:nvSpPr>
          <p:spPr bwMode="auto">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B02F9B26-34EF-45E7-9224-683F2016B016}"/>
                </a:ext>
              </a:extLst>
            </p:cNvPr>
            <p:cNvGrpSpPr>
              <a:grpSpLocks/>
            </p:cNvGrpSpPr>
            <p:nvPr/>
          </p:nvGrpSpPr>
          <p:grpSpPr bwMode="auto">
            <a:xfrm>
              <a:off x="0" y="672"/>
              <a:ext cx="1806" cy="1989"/>
              <a:chOff x="0" y="0"/>
              <a:chExt cx="1806" cy="1989"/>
            </a:xfrm>
          </p:grpSpPr>
          <p:sp>
            <p:nvSpPr>
              <p:cNvPr id="8" name="Rectangle 6">
                <a:extLst>
                  <a:ext uri="{FF2B5EF4-FFF2-40B4-BE49-F238E27FC236}">
                    <a16:creationId xmlns:a16="http://schemas.microsoft.com/office/drawing/2014/main" id="{42A12030-E643-49F8-8361-95BE975CCA33}"/>
                  </a:ext>
                </a:extLst>
              </p:cNvPr>
              <p:cNvSpPr>
                <a:spLocks noChangeArrowheads="1"/>
              </p:cNvSpPr>
              <p:nvPr userDrawn="1"/>
            </p:nvSpPr>
            <p:spPr bwMode="auto">
              <a:xfrm>
                <a:off x="361" y="1585"/>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576D0E9D-FE48-4654-9C95-EB385C64011A}"/>
                  </a:ext>
                </a:extLst>
              </p:cNvPr>
              <p:cNvSpPr>
                <a:spLocks noChangeArrowheads="1"/>
              </p:cNvSpPr>
              <p:nvPr userDrawn="1"/>
            </p:nvSpPr>
            <p:spPr bwMode="auto">
              <a:xfrm>
                <a:off x="1081" y="393"/>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4FA2F551-36A8-465C-9A92-2A832B9E65EA}"/>
                  </a:ext>
                </a:extLst>
              </p:cNvPr>
              <p:cNvSpPr>
                <a:spLocks noChangeArrowheads="1"/>
              </p:cNvSpPr>
              <p:nvPr userDrawn="1"/>
            </p:nvSpPr>
            <p:spPr bwMode="auto">
              <a:xfrm>
                <a:off x="1437" y="0"/>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2E29085A-11DD-47F2-B7F7-0B3A80F31989}"/>
                  </a:ext>
                </a:extLst>
              </p:cNvPr>
              <p:cNvSpPr>
                <a:spLocks noChangeArrowheads="1"/>
              </p:cNvSpPr>
              <p:nvPr userDrawn="1"/>
            </p:nvSpPr>
            <p:spPr bwMode="auto">
              <a:xfrm>
                <a:off x="719" y="1585"/>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77AE7188-8ECE-4BB8-9DFD-0B4F94564D63}"/>
                  </a:ext>
                </a:extLst>
              </p:cNvPr>
              <p:cNvSpPr>
                <a:spLocks noChangeArrowheads="1"/>
              </p:cNvSpPr>
              <p:nvPr userDrawn="1"/>
            </p:nvSpPr>
            <p:spPr bwMode="auto">
              <a:xfrm>
                <a:off x="1437" y="393"/>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262E2C8F-7178-4290-B310-BEF233D7E58F}"/>
                  </a:ext>
                </a:extLst>
              </p:cNvPr>
              <p:cNvSpPr>
                <a:spLocks noChangeArrowheads="1"/>
              </p:cNvSpPr>
              <p:nvPr userDrawn="1"/>
            </p:nvSpPr>
            <p:spPr bwMode="auto">
              <a:xfrm>
                <a:off x="719" y="792"/>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F556613F-285F-462B-BE4D-04F7B2A1CE18}"/>
                  </a:ext>
                </a:extLst>
              </p:cNvPr>
              <p:cNvSpPr>
                <a:spLocks noChangeArrowheads="1"/>
              </p:cNvSpPr>
              <p:nvPr userDrawn="1"/>
            </p:nvSpPr>
            <p:spPr bwMode="auto">
              <a:xfrm>
                <a:off x="0" y="792"/>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8243AFE8-289B-4929-825D-070ECE6F136C}"/>
                  </a:ext>
                </a:extLst>
              </p:cNvPr>
              <p:cNvSpPr>
                <a:spLocks noChangeArrowheads="1"/>
              </p:cNvSpPr>
              <p:nvPr userDrawn="1"/>
            </p:nvSpPr>
            <p:spPr bwMode="auto">
              <a:xfrm>
                <a:off x="1081" y="792"/>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CB725A03-16C2-400E-9CF4-F842B69B2F06}"/>
                  </a:ext>
                </a:extLst>
              </p:cNvPr>
              <p:cNvSpPr>
                <a:spLocks noChangeArrowheads="1"/>
              </p:cNvSpPr>
              <p:nvPr userDrawn="1"/>
            </p:nvSpPr>
            <p:spPr bwMode="auto">
              <a:xfrm>
                <a:off x="361" y="1185"/>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B49F5237-685C-4FE6-97D3-0CB0A43E8E7F}"/>
                  </a:ext>
                </a:extLst>
              </p:cNvPr>
              <p:cNvSpPr>
                <a:spLocks noChangeArrowheads="1"/>
              </p:cNvSpPr>
              <p:nvPr userDrawn="1"/>
            </p:nvSpPr>
            <p:spPr bwMode="auto">
              <a:xfrm>
                <a:off x="719" y="1185"/>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grpSp>
      </p:grpSp>
      <p:sp>
        <p:nvSpPr>
          <p:cNvPr id="20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t>单击此处编辑母版标题样式</a:t>
            </a:r>
          </a:p>
        </p:txBody>
      </p:sp>
      <p:sp>
        <p:nvSpPr>
          <p:cNvPr id="20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t>单击此处编辑母版副标题样式</a:t>
            </a:r>
          </a:p>
        </p:txBody>
      </p:sp>
      <p:sp>
        <p:nvSpPr>
          <p:cNvPr id="18" name="Rectangle 16">
            <a:extLst>
              <a:ext uri="{FF2B5EF4-FFF2-40B4-BE49-F238E27FC236}">
                <a16:creationId xmlns:a16="http://schemas.microsoft.com/office/drawing/2014/main" id="{92CE0B06-9EBB-472B-B08B-5E36B0CE52CD}"/>
              </a:ext>
            </a:extLst>
          </p:cNvPr>
          <p:cNvSpPr>
            <a:spLocks noGrp="1" noChangeArrowheads="1"/>
          </p:cNvSpPr>
          <p:nvPr>
            <p:ph type="dt" sz="half" idx="10"/>
          </p:nvPr>
        </p:nvSpPr>
        <p:spPr>
          <a:xfrm>
            <a:off x="457200" y="6248400"/>
            <a:ext cx="2133600" cy="457200"/>
          </a:xfrm>
        </p:spPr>
        <p:txBody>
          <a:bodyPr/>
          <a:lstStyle>
            <a:lvl1pPr>
              <a:defRPr>
                <a:latin typeface="Arial" pitchFamily="34" charset="0"/>
              </a:defRPr>
            </a:lvl1pPr>
          </a:lstStyle>
          <a:p>
            <a:pPr>
              <a:defRPr/>
            </a:pPr>
            <a:endParaRPr lang="en-US"/>
          </a:p>
        </p:txBody>
      </p:sp>
      <p:sp>
        <p:nvSpPr>
          <p:cNvPr id="19" name="Rectangle 17">
            <a:extLst>
              <a:ext uri="{FF2B5EF4-FFF2-40B4-BE49-F238E27FC236}">
                <a16:creationId xmlns:a16="http://schemas.microsoft.com/office/drawing/2014/main" id="{8313C1B6-AF13-4120-93A1-CDBE691744C2}"/>
              </a:ext>
            </a:extLst>
          </p:cNvPr>
          <p:cNvSpPr>
            <a:spLocks noGrp="1" noChangeArrowheads="1"/>
          </p:cNvSpPr>
          <p:nvPr>
            <p:ph type="ftr" sz="quarter" idx="11"/>
          </p:nvPr>
        </p:nvSpPr>
        <p:spPr/>
        <p:txBody>
          <a:bodyPr/>
          <a:lstStyle>
            <a:lvl1pPr>
              <a:defRPr>
                <a:latin typeface="Arial" pitchFamily="34" charset="0"/>
              </a:defRPr>
            </a:lvl1pPr>
          </a:lstStyle>
          <a:p>
            <a:pPr>
              <a:defRPr/>
            </a:pPr>
            <a:endParaRPr lang="en-US"/>
          </a:p>
        </p:txBody>
      </p:sp>
      <p:sp>
        <p:nvSpPr>
          <p:cNvPr id="20" name="Rectangle 18">
            <a:extLst>
              <a:ext uri="{FF2B5EF4-FFF2-40B4-BE49-F238E27FC236}">
                <a16:creationId xmlns:a16="http://schemas.microsoft.com/office/drawing/2014/main" id="{2900F31C-57AD-4815-B81D-A914DDAEDFA1}"/>
              </a:ext>
            </a:extLst>
          </p:cNvPr>
          <p:cNvSpPr>
            <a:spLocks noGrp="1" noChangeArrowheads="1"/>
          </p:cNvSpPr>
          <p:nvPr>
            <p:ph type="sldNum" sz="quarter" idx="12"/>
          </p:nvPr>
        </p:nvSpPr>
        <p:spPr/>
        <p:txBody>
          <a:bodyPr/>
          <a:lstStyle>
            <a:lvl1pPr>
              <a:defRPr smtClean="0">
                <a:latin typeface="Arial Black" panose="020B0A04020102020204" pitchFamily="34" charset="0"/>
              </a:defRPr>
            </a:lvl1pPr>
          </a:lstStyle>
          <a:p>
            <a:pPr>
              <a:defRPr/>
            </a:pPr>
            <a:fld id="{4B6CA320-294C-42DB-B954-DD6140F3B65E}" type="slidenum">
              <a:rPr lang="zh-CN" altLang="en-US"/>
              <a:pPr>
                <a:defRPr/>
              </a:pPr>
              <a:t>‹#›</a:t>
            </a:fld>
            <a:endParaRPr lang="en-US" altLang="zh-CN"/>
          </a:p>
        </p:txBody>
      </p:sp>
    </p:spTree>
    <p:extLst>
      <p:ext uri="{BB962C8B-B14F-4D97-AF65-F5344CB8AC3E}">
        <p14:creationId xmlns:p14="http://schemas.microsoft.com/office/powerpoint/2010/main" val="1409170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FF612F58-5BA7-466D-873D-08FC20641D8C}"/>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18474B40-63B9-405D-BFB1-19EBAA1ACB19}"/>
              </a:ext>
            </a:extLst>
          </p:cNvPr>
          <p:cNvSpPr>
            <a:spLocks noGrp="1" noChangeArrowheads="1"/>
          </p:cNvSpPr>
          <p:nvPr>
            <p:ph type="sldNum" sz="quarter" idx="11"/>
          </p:nvPr>
        </p:nvSpPr>
        <p:spPr>
          <a:ln/>
        </p:spPr>
        <p:txBody>
          <a:bodyPr/>
          <a:lstStyle>
            <a:lvl1pPr>
              <a:defRPr/>
            </a:lvl1pPr>
          </a:lstStyle>
          <a:p>
            <a:pPr>
              <a:defRPr/>
            </a:pPr>
            <a:fld id="{D0669AAD-FDEC-4CB7-A38D-46ACDA4935BF}" type="slidenum">
              <a:rPr lang="zh-CN" altLang="en-US"/>
              <a:pPr>
                <a:defRPr/>
              </a:pPr>
              <a:t>‹#›</a:t>
            </a:fld>
            <a:endParaRPr lang="en-US" altLang="zh-CN"/>
          </a:p>
        </p:txBody>
      </p:sp>
      <p:sp>
        <p:nvSpPr>
          <p:cNvPr id="6" name="Rectangle 16">
            <a:extLst>
              <a:ext uri="{FF2B5EF4-FFF2-40B4-BE49-F238E27FC236}">
                <a16:creationId xmlns:a16="http://schemas.microsoft.com/office/drawing/2014/main" id="{173409AE-E300-4C5A-A95B-0674DC4E3A9A}"/>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0469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6595C33E-02D3-4802-914D-99EA0761BED6}"/>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9365FECB-59AA-4440-A4B9-CB62A473E01D}"/>
              </a:ext>
            </a:extLst>
          </p:cNvPr>
          <p:cNvSpPr>
            <a:spLocks noGrp="1" noChangeArrowheads="1"/>
          </p:cNvSpPr>
          <p:nvPr>
            <p:ph type="sldNum" sz="quarter" idx="11"/>
          </p:nvPr>
        </p:nvSpPr>
        <p:spPr>
          <a:ln/>
        </p:spPr>
        <p:txBody>
          <a:bodyPr/>
          <a:lstStyle>
            <a:lvl1pPr>
              <a:defRPr/>
            </a:lvl1pPr>
          </a:lstStyle>
          <a:p>
            <a:pPr>
              <a:defRPr/>
            </a:pPr>
            <a:fld id="{F2A2C1D5-D7A4-483B-B941-C1AEFC682E87}" type="slidenum">
              <a:rPr lang="zh-CN" altLang="en-US"/>
              <a:pPr>
                <a:defRPr/>
              </a:pPr>
              <a:t>‹#›</a:t>
            </a:fld>
            <a:endParaRPr lang="en-US" altLang="zh-CN"/>
          </a:p>
        </p:txBody>
      </p:sp>
      <p:sp>
        <p:nvSpPr>
          <p:cNvPr id="6" name="Rectangle 16">
            <a:extLst>
              <a:ext uri="{FF2B5EF4-FFF2-40B4-BE49-F238E27FC236}">
                <a16:creationId xmlns:a16="http://schemas.microsoft.com/office/drawing/2014/main" id="{1EC89E3E-6AE9-4885-849E-A864F899707E}"/>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1593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a:extLst>
              <a:ext uri="{FF2B5EF4-FFF2-40B4-BE49-F238E27FC236}">
                <a16:creationId xmlns:a16="http://schemas.microsoft.com/office/drawing/2014/main" id="{BA6426EA-9233-47BA-AC24-C0F118C0CD4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A80903EF-A194-4F58-A118-1A971E934D88}"/>
              </a:ext>
            </a:extLst>
          </p:cNvPr>
          <p:cNvSpPr>
            <a:spLocks noGrp="1" noChangeArrowheads="1"/>
          </p:cNvSpPr>
          <p:nvPr>
            <p:ph type="sldNum" sz="quarter" idx="11"/>
          </p:nvPr>
        </p:nvSpPr>
        <p:spPr>
          <a:ln/>
        </p:spPr>
        <p:txBody>
          <a:bodyPr/>
          <a:lstStyle>
            <a:lvl1pPr>
              <a:defRPr/>
            </a:lvl1pPr>
          </a:lstStyle>
          <a:p>
            <a:pPr>
              <a:defRPr/>
            </a:pPr>
            <a:fld id="{DCA5021B-CB69-4B60-B58A-5A7B9F287737}" type="slidenum">
              <a:rPr lang="zh-CN" altLang="en-US"/>
              <a:pPr>
                <a:defRPr/>
              </a:pPr>
              <a:t>‹#›</a:t>
            </a:fld>
            <a:endParaRPr lang="en-US" altLang="zh-CN"/>
          </a:p>
        </p:txBody>
      </p:sp>
      <p:sp>
        <p:nvSpPr>
          <p:cNvPr id="6" name="Rectangle 16">
            <a:extLst>
              <a:ext uri="{FF2B5EF4-FFF2-40B4-BE49-F238E27FC236}">
                <a16:creationId xmlns:a16="http://schemas.microsoft.com/office/drawing/2014/main" id="{D7B7B17D-6ACB-49F2-A3B0-4D49C8AFB3ED}"/>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2710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a:extLst>
              <a:ext uri="{FF2B5EF4-FFF2-40B4-BE49-F238E27FC236}">
                <a16:creationId xmlns:a16="http://schemas.microsoft.com/office/drawing/2014/main" id="{45FFC92A-808A-44BC-A1D3-2BC14640B01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A5055527-1D68-43A1-AF8B-509B653A39EF}"/>
              </a:ext>
            </a:extLst>
          </p:cNvPr>
          <p:cNvSpPr>
            <a:spLocks noGrp="1" noChangeArrowheads="1"/>
          </p:cNvSpPr>
          <p:nvPr>
            <p:ph type="sldNum" sz="quarter" idx="11"/>
          </p:nvPr>
        </p:nvSpPr>
        <p:spPr>
          <a:ln/>
        </p:spPr>
        <p:txBody>
          <a:bodyPr/>
          <a:lstStyle>
            <a:lvl1pPr>
              <a:defRPr/>
            </a:lvl1pPr>
          </a:lstStyle>
          <a:p>
            <a:pPr>
              <a:defRPr/>
            </a:pPr>
            <a:fld id="{01A72819-68CA-4606-81E7-A7D7AF973279}" type="slidenum">
              <a:rPr lang="zh-CN" altLang="en-US"/>
              <a:pPr>
                <a:defRPr/>
              </a:pPr>
              <a:t>‹#›</a:t>
            </a:fld>
            <a:endParaRPr lang="en-US" altLang="zh-CN"/>
          </a:p>
        </p:txBody>
      </p:sp>
      <p:sp>
        <p:nvSpPr>
          <p:cNvPr id="6" name="Rectangle 16">
            <a:extLst>
              <a:ext uri="{FF2B5EF4-FFF2-40B4-BE49-F238E27FC236}">
                <a16:creationId xmlns:a16="http://schemas.microsoft.com/office/drawing/2014/main" id="{A1D589D8-7029-4764-9EB3-DB2A0F6DD89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1568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92D72701-2011-48A1-B5E7-1244B0ED53A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D63EF210-C006-47F3-A336-6AFBEBA4026D}"/>
              </a:ext>
            </a:extLst>
          </p:cNvPr>
          <p:cNvSpPr>
            <a:spLocks noGrp="1" noChangeArrowheads="1"/>
          </p:cNvSpPr>
          <p:nvPr>
            <p:ph type="sldNum" sz="quarter" idx="11"/>
          </p:nvPr>
        </p:nvSpPr>
        <p:spPr>
          <a:ln/>
        </p:spPr>
        <p:txBody>
          <a:bodyPr/>
          <a:lstStyle>
            <a:lvl1pPr>
              <a:defRPr/>
            </a:lvl1pPr>
          </a:lstStyle>
          <a:p>
            <a:pPr>
              <a:defRPr/>
            </a:pPr>
            <a:fld id="{E689BD78-F040-4168-A40A-4D8AE2D11F22}" type="slidenum">
              <a:rPr lang="zh-CN" altLang="en-US"/>
              <a:pPr>
                <a:defRPr/>
              </a:pPr>
              <a:t>‹#›</a:t>
            </a:fld>
            <a:endParaRPr lang="en-US" altLang="zh-CN"/>
          </a:p>
        </p:txBody>
      </p:sp>
      <p:sp>
        <p:nvSpPr>
          <p:cNvPr id="7" name="Rectangle 16">
            <a:extLst>
              <a:ext uri="{FF2B5EF4-FFF2-40B4-BE49-F238E27FC236}">
                <a16:creationId xmlns:a16="http://schemas.microsoft.com/office/drawing/2014/main" id="{F4D8B664-F02F-45E0-8957-06E8CF33562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67831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F8342637-5CE6-4289-8394-697CF42E587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AFF3D940-2FF2-460A-8396-384D6E94B19D}"/>
              </a:ext>
            </a:extLst>
          </p:cNvPr>
          <p:cNvSpPr>
            <a:spLocks noGrp="1" noChangeArrowheads="1"/>
          </p:cNvSpPr>
          <p:nvPr>
            <p:ph type="sldNum" sz="quarter" idx="11"/>
          </p:nvPr>
        </p:nvSpPr>
        <p:spPr>
          <a:ln/>
        </p:spPr>
        <p:txBody>
          <a:bodyPr/>
          <a:lstStyle>
            <a:lvl1pPr>
              <a:defRPr/>
            </a:lvl1pPr>
          </a:lstStyle>
          <a:p>
            <a:pPr>
              <a:defRPr/>
            </a:pPr>
            <a:fld id="{A642D6C0-1724-495E-8774-FFC09AFB262F}" type="slidenum">
              <a:rPr lang="zh-CN" altLang="en-US"/>
              <a:pPr>
                <a:defRPr/>
              </a:pPr>
              <a:t>‹#›</a:t>
            </a:fld>
            <a:endParaRPr lang="en-US" altLang="zh-CN"/>
          </a:p>
        </p:txBody>
      </p:sp>
      <p:sp>
        <p:nvSpPr>
          <p:cNvPr id="9" name="Rectangle 16">
            <a:extLst>
              <a:ext uri="{FF2B5EF4-FFF2-40B4-BE49-F238E27FC236}">
                <a16:creationId xmlns:a16="http://schemas.microsoft.com/office/drawing/2014/main" id="{308BA652-51EC-4845-AB3A-F61C794E203E}"/>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1490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2">
            <a:extLst>
              <a:ext uri="{FF2B5EF4-FFF2-40B4-BE49-F238E27FC236}">
                <a16:creationId xmlns:a16="http://schemas.microsoft.com/office/drawing/2014/main" id="{2367F280-BF80-461A-9B39-80AA98D77CE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C71FFAA2-7CD0-472C-B749-785582B45597}"/>
              </a:ext>
            </a:extLst>
          </p:cNvPr>
          <p:cNvSpPr>
            <a:spLocks noGrp="1" noChangeArrowheads="1"/>
          </p:cNvSpPr>
          <p:nvPr>
            <p:ph type="sldNum" sz="quarter" idx="11"/>
          </p:nvPr>
        </p:nvSpPr>
        <p:spPr>
          <a:ln/>
        </p:spPr>
        <p:txBody>
          <a:bodyPr/>
          <a:lstStyle>
            <a:lvl1pPr>
              <a:defRPr/>
            </a:lvl1pPr>
          </a:lstStyle>
          <a:p>
            <a:pPr>
              <a:defRPr/>
            </a:pPr>
            <a:fld id="{4C6D5A2D-7231-422D-80A9-1BA05B4E1ACF}" type="slidenum">
              <a:rPr lang="zh-CN" altLang="en-US"/>
              <a:pPr>
                <a:defRPr/>
              </a:pPr>
              <a:t>‹#›</a:t>
            </a:fld>
            <a:endParaRPr lang="en-US" altLang="zh-CN"/>
          </a:p>
        </p:txBody>
      </p:sp>
      <p:sp>
        <p:nvSpPr>
          <p:cNvPr id="5" name="Rectangle 16">
            <a:extLst>
              <a:ext uri="{FF2B5EF4-FFF2-40B4-BE49-F238E27FC236}">
                <a16:creationId xmlns:a16="http://schemas.microsoft.com/office/drawing/2014/main" id="{378143E5-8262-403D-9B49-B8A95B2302B8}"/>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06771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51DCC5B-8FFC-4752-BD56-91F5172FC56C}"/>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CEBEB2C2-7125-4C6C-84B5-838B1334CBC5}"/>
              </a:ext>
            </a:extLst>
          </p:cNvPr>
          <p:cNvSpPr>
            <a:spLocks noGrp="1" noChangeArrowheads="1"/>
          </p:cNvSpPr>
          <p:nvPr>
            <p:ph type="sldNum" sz="quarter" idx="11"/>
          </p:nvPr>
        </p:nvSpPr>
        <p:spPr>
          <a:ln/>
        </p:spPr>
        <p:txBody>
          <a:bodyPr/>
          <a:lstStyle>
            <a:lvl1pPr>
              <a:defRPr/>
            </a:lvl1pPr>
          </a:lstStyle>
          <a:p>
            <a:pPr>
              <a:defRPr/>
            </a:pPr>
            <a:fld id="{ADE8B641-C107-49C5-A449-A604E3E3CD97}" type="slidenum">
              <a:rPr lang="zh-CN" altLang="en-US"/>
              <a:pPr>
                <a:defRPr/>
              </a:pPr>
              <a:t>‹#›</a:t>
            </a:fld>
            <a:endParaRPr lang="en-US" altLang="zh-CN"/>
          </a:p>
        </p:txBody>
      </p:sp>
      <p:sp>
        <p:nvSpPr>
          <p:cNvPr id="4" name="Rectangle 16">
            <a:extLst>
              <a:ext uri="{FF2B5EF4-FFF2-40B4-BE49-F238E27FC236}">
                <a16:creationId xmlns:a16="http://schemas.microsoft.com/office/drawing/2014/main" id="{C40295DA-AFD5-4E36-BF5F-C33B7F15F7B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167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84391BDB-EA25-4C65-8F24-095BA2FEF6C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A218532B-18A3-4A7C-8C5A-2CB81C059439}"/>
              </a:ext>
            </a:extLst>
          </p:cNvPr>
          <p:cNvSpPr>
            <a:spLocks noGrp="1" noChangeArrowheads="1"/>
          </p:cNvSpPr>
          <p:nvPr>
            <p:ph type="sldNum" sz="quarter" idx="11"/>
          </p:nvPr>
        </p:nvSpPr>
        <p:spPr>
          <a:ln/>
        </p:spPr>
        <p:txBody>
          <a:bodyPr/>
          <a:lstStyle>
            <a:lvl1pPr>
              <a:defRPr/>
            </a:lvl1pPr>
          </a:lstStyle>
          <a:p>
            <a:pPr>
              <a:defRPr/>
            </a:pPr>
            <a:fld id="{37A37C14-B566-4BE1-BFFD-91A2499EE127}" type="slidenum">
              <a:rPr lang="zh-CN" altLang="en-US"/>
              <a:pPr>
                <a:defRPr/>
              </a:pPr>
              <a:t>‹#›</a:t>
            </a:fld>
            <a:endParaRPr lang="en-US" altLang="zh-CN"/>
          </a:p>
        </p:txBody>
      </p:sp>
      <p:sp>
        <p:nvSpPr>
          <p:cNvPr id="7" name="Rectangle 16">
            <a:extLst>
              <a:ext uri="{FF2B5EF4-FFF2-40B4-BE49-F238E27FC236}">
                <a16:creationId xmlns:a16="http://schemas.microsoft.com/office/drawing/2014/main" id="{7659ADE9-5E46-4691-A825-F8F1D868EAC5}"/>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7010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F72DC848-DEDE-4CAA-9D5E-5C5C6FBEEC0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7212CE4C-CB93-4DE7-A173-CFFB5526E0D4}"/>
              </a:ext>
            </a:extLst>
          </p:cNvPr>
          <p:cNvSpPr>
            <a:spLocks noGrp="1" noChangeArrowheads="1"/>
          </p:cNvSpPr>
          <p:nvPr>
            <p:ph type="sldNum" sz="quarter" idx="11"/>
          </p:nvPr>
        </p:nvSpPr>
        <p:spPr>
          <a:ln/>
        </p:spPr>
        <p:txBody>
          <a:bodyPr/>
          <a:lstStyle>
            <a:lvl1pPr>
              <a:defRPr/>
            </a:lvl1pPr>
          </a:lstStyle>
          <a:p>
            <a:pPr>
              <a:defRPr/>
            </a:pPr>
            <a:fld id="{18CBE366-4600-47C9-B220-87E10586AEEB}" type="slidenum">
              <a:rPr lang="zh-CN" altLang="en-US"/>
              <a:pPr>
                <a:defRPr/>
              </a:pPr>
              <a:t>‹#›</a:t>
            </a:fld>
            <a:endParaRPr lang="en-US" altLang="zh-CN"/>
          </a:p>
        </p:txBody>
      </p:sp>
      <p:sp>
        <p:nvSpPr>
          <p:cNvPr id="7" name="Rectangle 16">
            <a:extLst>
              <a:ext uri="{FF2B5EF4-FFF2-40B4-BE49-F238E27FC236}">
                <a16:creationId xmlns:a16="http://schemas.microsoft.com/office/drawing/2014/main" id="{A616F79D-9F80-4BE2-ADFA-E708709FB66C}"/>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2753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C357657-B3D0-4D86-9EC2-A658CA547752}"/>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n-lt"/>
              </a:defRPr>
            </a:lvl1pPr>
          </a:lstStyle>
          <a:p>
            <a:pPr>
              <a:defRPr/>
            </a:pPr>
            <a:endParaRPr lang="en-US"/>
          </a:p>
        </p:txBody>
      </p:sp>
      <p:sp>
        <p:nvSpPr>
          <p:cNvPr id="1027" name="Rectangle 3">
            <a:extLst>
              <a:ext uri="{FF2B5EF4-FFF2-40B4-BE49-F238E27FC236}">
                <a16:creationId xmlns:a16="http://schemas.microsoft.com/office/drawing/2014/main" id="{CFB6994A-ABFC-4C61-BBF2-5EDA80FF4EDD}"/>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3339D55B-A306-4E22-8421-5F61DDDEAFB7}" type="slidenum">
              <a:rPr lang="zh-CN" altLang="en-US"/>
              <a:pPr>
                <a:defRPr/>
              </a:pPr>
              <a:t>‹#›</a:t>
            </a:fld>
            <a:endParaRPr lang="en-US" altLang="zh-CN"/>
          </a:p>
        </p:txBody>
      </p:sp>
      <p:grpSp>
        <p:nvGrpSpPr>
          <p:cNvPr id="1028" name="Group 4">
            <a:extLst>
              <a:ext uri="{FF2B5EF4-FFF2-40B4-BE49-F238E27FC236}">
                <a16:creationId xmlns:a16="http://schemas.microsoft.com/office/drawing/2014/main" id="{7F4840FC-76F1-4433-A9FB-286C1510FDA3}"/>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436A5D89-7B41-4611-BA25-9556A3D1B527}"/>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AD830B5A-0A88-4260-87BB-8B7380EC489E}"/>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42C4DA6C-C298-433D-8016-6FC581C85BFA}"/>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hlink"/>
                </a:solidFill>
                <a:latin typeface="Times New Roman" panose="02020603050405020304" pitchFamily="18" charset="0"/>
              </a:endParaRPr>
            </a:p>
          </p:txBody>
        </p:sp>
        <p:sp>
          <p:nvSpPr>
            <p:cNvPr id="1035" name="Rectangle 8">
              <a:extLst>
                <a:ext uri="{FF2B5EF4-FFF2-40B4-BE49-F238E27FC236}">
                  <a16:creationId xmlns:a16="http://schemas.microsoft.com/office/drawing/2014/main" id="{EAEE52AF-5951-4BA0-80C9-4BE591FB04D8}"/>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hlink"/>
                </a:solidFill>
                <a:latin typeface="Times New Roman" panose="02020603050405020304" pitchFamily="18" charset="0"/>
              </a:endParaRPr>
            </a:p>
          </p:txBody>
        </p:sp>
        <p:sp>
          <p:nvSpPr>
            <p:cNvPr id="1036" name="Rectangle 9">
              <a:extLst>
                <a:ext uri="{FF2B5EF4-FFF2-40B4-BE49-F238E27FC236}">
                  <a16:creationId xmlns:a16="http://schemas.microsoft.com/office/drawing/2014/main" id="{1627F425-1A82-4816-A05E-6CC8BAF89446}"/>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Times New Roman" panose="02020603050405020304" pitchFamily="18" charset="0"/>
              </a:endParaRPr>
            </a:p>
          </p:txBody>
        </p:sp>
        <p:sp>
          <p:nvSpPr>
            <p:cNvPr id="1037" name="Rectangle 10">
              <a:extLst>
                <a:ext uri="{FF2B5EF4-FFF2-40B4-BE49-F238E27FC236}">
                  <a16:creationId xmlns:a16="http://schemas.microsoft.com/office/drawing/2014/main" id="{1C6624CF-8E13-4B89-8391-DE2AAE3A5836}"/>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hlink"/>
                </a:solidFill>
                <a:latin typeface="Times New Roman" panose="02020603050405020304" pitchFamily="18" charset="0"/>
              </a:endParaRPr>
            </a:p>
          </p:txBody>
        </p:sp>
        <p:sp>
          <p:nvSpPr>
            <p:cNvPr id="1038" name="Rectangle 11">
              <a:extLst>
                <a:ext uri="{FF2B5EF4-FFF2-40B4-BE49-F238E27FC236}">
                  <a16:creationId xmlns:a16="http://schemas.microsoft.com/office/drawing/2014/main" id="{3B0608F2-AF64-4724-97ED-1707114EFEB5}"/>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42DCDC77-2719-4CB0-BD7F-A410314561AF}"/>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Times New Roman" panose="02020603050405020304" pitchFamily="18" charset="0"/>
              </a:endParaRPr>
            </a:p>
          </p:txBody>
        </p:sp>
        <p:sp>
          <p:nvSpPr>
            <p:cNvPr id="2" name="Rectangle 13">
              <a:extLst>
                <a:ext uri="{FF2B5EF4-FFF2-40B4-BE49-F238E27FC236}">
                  <a16:creationId xmlns:a16="http://schemas.microsoft.com/office/drawing/2014/main" id="{BBDE462D-5F4E-4D55-87A7-E9B4FC91946B}"/>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latin typeface="Times New Roman" panose="02020603050405020304" pitchFamily="18" charset="0"/>
              </a:endParaRPr>
            </a:p>
          </p:txBody>
        </p:sp>
      </p:grpSp>
      <p:sp>
        <p:nvSpPr>
          <p:cNvPr id="1029" name="Rectangle 14">
            <a:extLst>
              <a:ext uri="{FF2B5EF4-FFF2-40B4-BE49-F238E27FC236}">
                <a16:creationId xmlns:a16="http://schemas.microsoft.com/office/drawing/2014/main" id="{2C50B636-7844-4663-8631-C2DF8C2C4093}"/>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15">
            <a:extLst>
              <a:ext uri="{FF2B5EF4-FFF2-40B4-BE49-F238E27FC236}">
                <a16:creationId xmlns:a16="http://schemas.microsoft.com/office/drawing/2014/main" id="{BCA82845-993A-4A14-A41B-696ACB9AE527}"/>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40" name="Rectangle 16">
            <a:extLst>
              <a:ext uri="{FF2B5EF4-FFF2-40B4-BE49-F238E27FC236}">
                <a16:creationId xmlns:a16="http://schemas.microsoft.com/office/drawing/2014/main" id="{CD1C55F4-77E1-4D3F-BB32-C07D0D3F793E}"/>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438" r:id="rId1"/>
    <p:sldLayoutId id="2147484428" r:id="rId2"/>
    <p:sldLayoutId id="2147484429" r:id="rId3"/>
    <p:sldLayoutId id="2147484430" r:id="rId4"/>
    <p:sldLayoutId id="2147484431" r:id="rId5"/>
    <p:sldLayoutId id="2147484432" r:id="rId6"/>
    <p:sldLayoutId id="2147484433" r:id="rId7"/>
    <p:sldLayoutId id="2147484434" r:id="rId8"/>
    <p:sldLayoutId id="2147484435" r:id="rId9"/>
    <p:sldLayoutId id="2147484436" r:id="rId10"/>
    <p:sldLayoutId id="2147484437" r:id="rId11"/>
  </p:sldLayoutIdLst>
  <p:txStyles>
    <p:titleStyle>
      <a:lvl1pPr algn="l" rtl="0" eaLnBrk="0" fontAlgn="base" hangingPunct="0">
        <a:spcBef>
          <a:spcPct val="0"/>
        </a:spcBef>
        <a:spcAft>
          <a:spcPct val="0"/>
        </a:spcAft>
        <a:defRPr sz="4400" b="1">
          <a:solidFill>
            <a:srgbClr val="0000CC"/>
          </a:solidFill>
          <a:latin typeface="+mj-lt"/>
          <a:ea typeface="+mj-ea"/>
          <a:cs typeface="+mj-cs"/>
        </a:defRPr>
      </a:lvl1pPr>
      <a:lvl2pPr algn="l" rtl="0" eaLnBrk="0" fontAlgn="base" hangingPunct="0">
        <a:spcBef>
          <a:spcPct val="0"/>
        </a:spcBef>
        <a:spcAft>
          <a:spcPct val="0"/>
        </a:spcAft>
        <a:defRPr sz="4400" b="1">
          <a:solidFill>
            <a:srgbClr val="0000CC"/>
          </a:solidFill>
          <a:latin typeface="Times New Roman" pitchFamily="18" charset="0"/>
          <a:ea typeface="宋体" pitchFamily="2" charset="-122"/>
        </a:defRPr>
      </a:lvl2pPr>
      <a:lvl3pPr algn="l" rtl="0" eaLnBrk="0" fontAlgn="base" hangingPunct="0">
        <a:spcBef>
          <a:spcPct val="0"/>
        </a:spcBef>
        <a:spcAft>
          <a:spcPct val="0"/>
        </a:spcAft>
        <a:defRPr sz="4400" b="1">
          <a:solidFill>
            <a:srgbClr val="0000CC"/>
          </a:solidFill>
          <a:latin typeface="Times New Roman" pitchFamily="18" charset="0"/>
          <a:ea typeface="宋体" pitchFamily="2" charset="-122"/>
        </a:defRPr>
      </a:lvl3pPr>
      <a:lvl4pPr algn="l" rtl="0" eaLnBrk="0" fontAlgn="base" hangingPunct="0">
        <a:spcBef>
          <a:spcPct val="0"/>
        </a:spcBef>
        <a:spcAft>
          <a:spcPct val="0"/>
        </a:spcAft>
        <a:defRPr sz="4400" b="1">
          <a:solidFill>
            <a:srgbClr val="0000CC"/>
          </a:solidFill>
          <a:latin typeface="Times New Roman" pitchFamily="18" charset="0"/>
          <a:ea typeface="宋体" pitchFamily="2" charset="-122"/>
        </a:defRPr>
      </a:lvl4pPr>
      <a:lvl5pPr algn="l" rtl="0" eaLnBrk="0" fontAlgn="base" hangingPunct="0">
        <a:spcBef>
          <a:spcPct val="0"/>
        </a:spcBef>
        <a:spcAft>
          <a:spcPct val="0"/>
        </a:spcAft>
        <a:defRPr sz="4400" b="1">
          <a:solidFill>
            <a:srgbClr val="0000CC"/>
          </a:solidFill>
          <a:latin typeface="Times New Roman" pitchFamily="18" charset="0"/>
          <a:ea typeface="宋体" pitchFamily="2" charset="-122"/>
        </a:defRPr>
      </a:lvl5pPr>
      <a:lvl6pPr marL="457200" algn="l" rtl="0" fontAlgn="base">
        <a:spcBef>
          <a:spcPct val="0"/>
        </a:spcBef>
        <a:spcAft>
          <a:spcPct val="0"/>
        </a:spcAft>
        <a:defRPr sz="4400">
          <a:solidFill>
            <a:schemeClr val="bg2"/>
          </a:solidFill>
          <a:latin typeface="Times New Roman" pitchFamily="18" charset="0"/>
          <a:ea typeface="宋体" pitchFamily="2" charset="-122"/>
        </a:defRPr>
      </a:lvl6pPr>
      <a:lvl7pPr marL="914400" algn="l" rtl="0" fontAlgn="base">
        <a:spcBef>
          <a:spcPct val="0"/>
        </a:spcBef>
        <a:spcAft>
          <a:spcPct val="0"/>
        </a:spcAft>
        <a:defRPr sz="4400">
          <a:solidFill>
            <a:schemeClr val="bg2"/>
          </a:solidFill>
          <a:latin typeface="Times New Roman" pitchFamily="18" charset="0"/>
          <a:ea typeface="宋体" pitchFamily="2" charset="-122"/>
        </a:defRPr>
      </a:lvl7pPr>
      <a:lvl8pPr marL="1371600" algn="l" rtl="0" fontAlgn="base">
        <a:spcBef>
          <a:spcPct val="0"/>
        </a:spcBef>
        <a:spcAft>
          <a:spcPct val="0"/>
        </a:spcAft>
        <a:defRPr sz="4400">
          <a:solidFill>
            <a:schemeClr val="bg2"/>
          </a:solidFill>
          <a:latin typeface="Times New Roman" pitchFamily="18" charset="0"/>
          <a:ea typeface="宋体" pitchFamily="2" charset="-122"/>
        </a:defRPr>
      </a:lvl8pPr>
      <a:lvl9pPr marL="1828800" algn="l" rtl="0" fontAlgn="base">
        <a:spcBef>
          <a:spcPct val="0"/>
        </a:spcBef>
        <a:spcAft>
          <a:spcPct val="0"/>
        </a:spcAft>
        <a:defRPr sz="4400">
          <a:solidFill>
            <a:schemeClr val="bg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74.xml"/><Relationship Id="rId5" Type="http://schemas.openxmlformats.org/officeDocument/2006/relationships/slide" Target="slide57.xml"/><Relationship Id="rId4" Type="http://schemas.openxmlformats.org/officeDocument/2006/relationships/slide" Target="slide3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8.emf"/><Relationship Id="rId5" Type="http://schemas.openxmlformats.org/officeDocument/2006/relationships/oleObject" Target="../embeddings/oleObject38.bin"/><Relationship Id="rId4" Type="http://schemas.openxmlformats.org/officeDocument/2006/relationships/image" Target="../media/image37.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3.wmf"/><Relationship Id="rId3" Type="http://schemas.openxmlformats.org/officeDocument/2006/relationships/image" Target="../media/image31.png"/><Relationship Id="rId7" Type="http://schemas.openxmlformats.org/officeDocument/2006/relationships/image" Target="../media/image40.wmf"/><Relationship Id="rId12"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40.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1.wmf"/><Relationship Id="rId14" Type="http://schemas.openxmlformats.org/officeDocument/2006/relationships/oleObject" Target="../embeddings/oleObject4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oleObject" Target="../embeddings/oleObject45.bin"/><Relationship Id="rId7"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6.wmf"/><Relationship Id="rId5" Type="http://schemas.openxmlformats.org/officeDocument/2006/relationships/oleObject" Target="../embeddings/oleObject46.bin"/><Relationship Id="rId4" Type="http://schemas.openxmlformats.org/officeDocument/2006/relationships/image" Target="../media/image45.wmf"/><Relationship Id="rId9" Type="http://schemas.openxmlformats.org/officeDocument/2006/relationships/image" Target="../media/image47.wmf"/></Relationships>
</file>

<file path=ppt/slides/_rels/slide13.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2.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49.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1.bin"/></Relationships>
</file>

<file path=ppt/slides/_rels/slide14.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8.bin"/><Relationship Id="rId18" Type="http://schemas.openxmlformats.org/officeDocument/2006/relationships/image" Target="../media/image60.wmf"/><Relationship Id="rId26" Type="http://schemas.openxmlformats.org/officeDocument/2006/relationships/image" Target="../media/image63.wmf"/><Relationship Id="rId3" Type="http://schemas.openxmlformats.org/officeDocument/2006/relationships/oleObject" Target="../embeddings/oleObject53.bin"/><Relationship Id="rId21" Type="http://schemas.openxmlformats.org/officeDocument/2006/relationships/oleObject" Target="../embeddings/oleObject62.bin"/><Relationship Id="rId7" Type="http://schemas.openxmlformats.org/officeDocument/2006/relationships/oleObject" Target="../embeddings/oleObject55.bin"/><Relationship Id="rId12" Type="http://schemas.openxmlformats.org/officeDocument/2006/relationships/image" Target="../media/image57.wmf"/><Relationship Id="rId17" Type="http://schemas.openxmlformats.org/officeDocument/2006/relationships/oleObject" Target="../embeddings/oleObject60.bin"/><Relationship Id="rId25" Type="http://schemas.openxmlformats.org/officeDocument/2006/relationships/oleObject" Target="../embeddings/oleObject65.bin"/><Relationship Id="rId2" Type="http://schemas.openxmlformats.org/officeDocument/2006/relationships/slideLayout" Target="../slideLayouts/slideLayout6.xml"/><Relationship Id="rId16" Type="http://schemas.openxmlformats.org/officeDocument/2006/relationships/image" Target="../media/image59.wmf"/><Relationship Id="rId20" Type="http://schemas.openxmlformats.org/officeDocument/2006/relationships/image" Target="../media/image61.wmf"/><Relationship Id="rId1" Type="http://schemas.openxmlformats.org/officeDocument/2006/relationships/vmlDrawing" Target="../drawings/vmlDrawing10.vml"/><Relationship Id="rId6" Type="http://schemas.openxmlformats.org/officeDocument/2006/relationships/image" Target="../media/image54.wmf"/><Relationship Id="rId11" Type="http://schemas.openxmlformats.org/officeDocument/2006/relationships/oleObject" Target="../embeddings/oleObject57.bin"/><Relationship Id="rId24" Type="http://schemas.openxmlformats.org/officeDocument/2006/relationships/oleObject" Target="../embeddings/oleObject64.bin"/><Relationship Id="rId5" Type="http://schemas.openxmlformats.org/officeDocument/2006/relationships/oleObject" Target="../embeddings/oleObject54.bin"/><Relationship Id="rId15" Type="http://schemas.openxmlformats.org/officeDocument/2006/relationships/oleObject" Target="../embeddings/oleObject59.bin"/><Relationship Id="rId23" Type="http://schemas.openxmlformats.org/officeDocument/2006/relationships/image" Target="../media/image62.wmf"/><Relationship Id="rId10" Type="http://schemas.openxmlformats.org/officeDocument/2006/relationships/image" Target="../media/image56.wmf"/><Relationship Id="rId19" Type="http://schemas.openxmlformats.org/officeDocument/2006/relationships/oleObject" Target="../embeddings/oleObject61.bin"/><Relationship Id="rId4" Type="http://schemas.openxmlformats.org/officeDocument/2006/relationships/image" Target="../media/image53.wmf"/><Relationship Id="rId9" Type="http://schemas.openxmlformats.org/officeDocument/2006/relationships/oleObject" Target="../embeddings/oleObject56.bin"/><Relationship Id="rId14" Type="http://schemas.openxmlformats.org/officeDocument/2006/relationships/image" Target="../media/image58.wmf"/><Relationship Id="rId22" Type="http://schemas.openxmlformats.org/officeDocument/2006/relationships/oleObject" Target="../embeddings/oleObject63.bin"/></Relationships>
</file>

<file path=ppt/slides/_rels/slide15.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65.wmf"/><Relationship Id="rId5" Type="http://schemas.openxmlformats.org/officeDocument/2006/relationships/oleObject" Target="../embeddings/oleObject67.bin"/><Relationship Id="rId4" Type="http://schemas.openxmlformats.org/officeDocument/2006/relationships/image" Target="../media/image64.wmf"/></Relationships>
</file>

<file path=ppt/slides/_rels/slide1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68.wmf"/><Relationship Id="rId5" Type="http://schemas.openxmlformats.org/officeDocument/2006/relationships/oleObject" Target="../embeddings/oleObject70.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72.bin"/></Relationships>
</file>

<file path=ppt/slides/_rels/slide17.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73.bin"/><Relationship Id="rId7" Type="http://schemas.openxmlformats.org/officeDocument/2006/relationships/oleObject" Target="../embeddings/oleObject76.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75.bin"/><Relationship Id="rId5" Type="http://schemas.openxmlformats.org/officeDocument/2006/relationships/oleObject" Target="../embeddings/oleObject74.bin"/><Relationship Id="rId10" Type="http://schemas.openxmlformats.org/officeDocument/2006/relationships/oleObject" Target="../embeddings/oleObject78.bin"/><Relationship Id="rId4" Type="http://schemas.openxmlformats.org/officeDocument/2006/relationships/image" Target="../media/image71.wmf"/><Relationship Id="rId9" Type="http://schemas.openxmlformats.org/officeDocument/2006/relationships/oleObject" Target="../embeddings/oleObject7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51.wmf"/><Relationship Id="rId3" Type="http://schemas.openxmlformats.org/officeDocument/2006/relationships/oleObject" Target="../embeddings/oleObject79.bin"/><Relationship Id="rId7" Type="http://schemas.openxmlformats.org/officeDocument/2006/relationships/image" Target="../media/image49.wmf"/><Relationship Id="rId12" Type="http://schemas.openxmlformats.org/officeDocument/2006/relationships/oleObject" Target="../embeddings/oleObject83.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80.bin"/><Relationship Id="rId11" Type="http://schemas.openxmlformats.org/officeDocument/2006/relationships/image" Target="../media/image74.wmf"/><Relationship Id="rId5" Type="http://schemas.openxmlformats.org/officeDocument/2006/relationships/image" Target="../media/image75.png"/><Relationship Id="rId15" Type="http://schemas.openxmlformats.org/officeDocument/2006/relationships/image" Target="../media/image52.wmf"/><Relationship Id="rId10" Type="http://schemas.openxmlformats.org/officeDocument/2006/relationships/oleObject" Target="../embeddings/oleObject82.bin"/><Relationship Id="rId4" Type="http://schemas.openxmlformats.org/officeDocument/2006/relationships/image" Target="../media/image73.wmf"/><Relationship Id="rId9" Type="http://schemas.openxmlformats.org/officeDocument/2006/relationships/image" Target="../media/image50.wmf"/><Relationship Id="rId14" Type="http://schemas.openxmlformats.org/officeDocument/2006/relationships/oleObject" Target="../embeddings/oleObject84.bin"/></Relationships>
</file>

<file path=ppt/slides/_rels/slide19.xml.rels><?xml version="1.0" encoding="UTF-8" standalone="yes"?>
<Relationships xmlns="http://schemas.openxmlformats.org/package/2006/relationships"><Relationship Id="rId3" Type="http://schemas.openxmlformats.org/officeDocument/2006/relationships/image" Target="../media/image77.gi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76.wmf"/><Relationship Id="rId5" Type="http://schemas.openxmlformats.org/officeDocument/2006/relationships/oleObject" Target="../embeddings/oleObject85.bin"/><Relationship Id="rId4" Type="http://schemas.openxmlformats.org/officeDocument/2006/relationships/image" Target="../media/image7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91.bin"/><Relationship Id="rId18" Type="http://schemas.openxmlformats.org/officeDocument/2006/relationships/image" Target="../media/image86.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83.emf"/><Relationship Id="rId17" Type="http://schemas.openxmlformats.org/officeDocument/2006/relationships/oleObject" Target="../embeddings/oleObject93.bin"/><Relationship Id="rId2" Type="http://schemas.openxmlformats.org/officeDocument/2006/relationships/slideLayout" Target="../slideLayouts/slideLayout6.xml"/><Relationship Id="rId16" Type="http://schemas.openxmlformats.org/officeDocument/2006/relationships/image" Target="../media/image85.wmf"/><Relationship Id="rId1" Type="http://schemas.openxmlformats.org/officeDocument/2006/relationships/vmlDrawing" Target="../drawings/vmlDrawing16.vml"/><Relationship Id="rId6" Type="http://schemas.openxmlformats.org/officeDocument/2006/relationships/image" Target="../media/image80.w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10" Type="http://schemas.openxmlformats.org/officeDocument/2006/relationships/image" Target="../media/image82.emf"/><Relationship Id="rId4" Type="http://schemas.openxmlformats.org/officeDocument/2006/relationships/image" Target="../media/image79.wmf"/><Relationship Id="rId9" Type="http://schemas.openxmlformats.org/officeDocument/2006/relationships/oleObject" Target="../embeddings/oleObject89.bin"/><Relationship Id="rId14" Type="http://schemas.openxmlformats.org/officeDocument/2006/relationships/image" Target="../media/image84.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8.w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95.bin"/><Relationship Id="rId5" Type="http://schemas.openxmlformats.org/officeDocument/2006/relationships/image" Target="../media/image87.wmf"/><Relationship Id="rId4" Type="http://schemas.openxmlformats.org/officeDocument/2006/relationships/oleObject" Target="../embeddings/oleObject94.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90.wmf"/><Relationship Id="rId5" Type="http://schemas.openxmlformats.org/officeDocument/2006/relationships/oleObject" Target="../embeddings/oleObject97.bin"/><Relationship Id="rId4" Type="http://schemas.openxmlformats.org/officeDocument/2006/relationships/image" Target="../media/image8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95.wmf"/><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92.wmf"/><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101.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notesSlide" Target="../notesSlides/notesSlide4.xml"/><Relationship Id="rId7" Type="http://schemas.openxmlformats.org/officeDocument/2006/relationships/image" Target="../media/image96.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04.bin"/><Relationship Id="rId11" Type="http://schemas.openxmlformats.org/officeDocument/2006/relationships/image" Target="../media/image98.wmf"/><Relationship Id="rId5" Type="http://schemas.openxmlformats.org/officeDocument/2006/relationships/image" Target="../media/image92.w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97.wmf"/></Relationships>
</file>

<file path=ppt/slides/_rels/slide26.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107.bin"/><Relationship Id="rId7"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00.wmf"/><Relationship Id="rId11" Type="http://schemas.openxmlformats.org/officeDocument/2006/relationships/image" Target="../media/image31.png"/><Relationship Id="rId5" Type="http://schemas.openxmlformats.org/officeDocument/2006/relationships/oleObject" Target="../embeddings/oleObject108.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10.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103.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oleObject" Target="../embeddings/oleObject112.bin"/><Relationship Id="rId7" Type="http://schemas.openxmlformats.org/officeDocument/2006/relationships/slide" Target="slide81.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05.wmf"/><Relationship Id="rId5" Type="http://schemas.openxmlformats.org/officeDocument/2006/relationships/oleObject" Target="../embeddings/oleObject113.bin"/><Relationship Id="rId4" Type="http://schemas.openxmlformats.org/officeDocument/2006/relationships/image" Target="../media/image104.wmf"/><Relationship Id="rId9" Type="http://schemas.openxmlformats.org/officeDocument/2006/relationships/image" Target="../media/image10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7.bin"/><Relationship Id="rId13" Type="http://schemas.openxmlformats.org/officeDocument/2006/relationships/image" Target="../media/image111.wmf"/><Relationship Id="rId18" Type="http://schemas.openxmlformats.org/officeDocument/2006/relationships/oleObject" Target="../embeddings/oleObject122.bin"/><Relationship Id="rId26" Type="http://schemas.openxmlformats.org/officeDocument/2006/relationships/image" Target="../media/image122.emf"/><Relationship Id="rId3" Type="http://schemas.openxmlformats.org/officeDocument/2006/relationships/image" Target="../media/image121.emf"/><Relationship Id="rId21" Type="http://schemas.openxmlformats.org/officeDocument/2006/relationships/image" Target="../media/image115.wmf"/><Relationship Id="rId34" Type="http://schemas.openxmlformats.org/officeDocument/2006/relationships/slide" Target="slide81.xml"/><Relationship Id="rId7" Type="http://schemas.openxmlformats.org/officeDocument/2006/relationships/image" Target="../media/image108.wmf"/><Relationship Id="rId12" Type="http://schemas.openxmlformats.org/officeDocument/2006/relationships/oleObject" Target="../embeddings/oleObject119.bin"/><Relationship Id="rId17" Type="http://schemas.openxmlformats.org/officeDocument/2006/relationships/image" Target="../media/image113.wmf"/><Relationship Id="rId25" Type="http://schemas.openxmlformats.org/officeDocument/2006/relationships/image" Target="../media/image117.wmf"/><Relationship Id="rId33" Type="http://schemas.openxmlformats.org/officeDocument/2006/relationships/image" Target="../media/image120.wmf"/><Relationship Id="rId2" Type="http://schemas.openxmlformats.org/officeDocument/2006/relationships/slideLayout" Target="../slideLayouts/slideLayout7.xml"/><Relationship Id="rId16" Type="http://schemas.openxmlformats.org/officeDocument/2006/relationships/oleObject" Target="../embeddings/oleObject121.bin"/><Relationship Id="rId20" Type="http://schemas.openxmlformats.org/officeDocument/2006/relationships/oleObject" Target="../embeddings/oleObject123.bin"/><Relationship Id="rId29" Type="http://schemas.openxmlformats.org/officeDocument/2006/relationships/image" Target="../media/image123.emf"/><Relationship Id="rId1" Type="http://schemas.openxmlformats.org/officeDocument/2006/relationships/vmlDrawing" Target="../drawings/vmlDrawing24.vml"/><Relationship Id="rId6" Type="http://schemas.openxmlformats.org/officeDocument/2006/relationships/oleObject" Target="../embeddings/oleObject116.bin"/><Relationship Id="rId11" Type="http://schemas.openxmlformats.org/officeDocument/2006/relationships/image" Target="../media/image110.wmf"/><Relationship Id="rId24" Type="http://schemas.openxmlformats.org/officeDocument/2006/relationships/oleObject" Target="../embeddings/oleObject125.bin"/><Relationship Id="rId32" Type="http://schemas.openxmlformats.org/officeDocument/2006/relationships/oleObject" Target="../embeddings/oleObject128.bin"/><Relationship Id="rId5" Type="http://schemas.openxmlformats.org/officeDocument/2006/relationships/image" Target="../media/image107.wmf"/><Relationship Id="rId15" Type="http://schemas.openxmlformats.org/officeDocument/2006/relationships/image" Target="../media/image112.wmf"/><Relationship Id="rId23" Type="http://schemas.openxmlformats.org/officeDocument/2006/relationships/image" Target="../media/image116.wmf"/><Relationship Id="rId28" Type="http://schemas.openxmlformats.org/officeDocument/2006/relationships/image" Target="../media/image118.wmf"/><Relationship Id="rId10" Type="http://schemas.openxmlformats.org/officeDocument/2006/relationships/oleObject" Target="../embeddings/oleObject118.bin"/><Relationship Id="rId19" Type="http://schemas.openxmlformats.org/officeDocument/2006/relationships/image" Target="../media/image114.wmf"/><Relationship Id="rId31" Type="http://schemas.openxmlformats.org/officeDocument/2006/relationships/image" Target="../media/image119.wmf"/><Relationship Id="rId4" Type="http://schemas.openxmlformats.org/officeDocument/2006/relationships/oleObject" Target="../embeddings/oleObject115.bin"/><Relationship Id="rId9" Type="http://schemas.openxmlformats.org/officeDocument/2006/relationships/image" Target="../media/image109.wmf"/><Relationship Id="rId14" Type="http://schemas.openxmlformats.org/officeDocument/2006/relationships/oleObject" Target="../embeddings/oleObject120.bin"/><Relationship Id="rId22" Type="http://schemas.openxmlformats.org/officeDocument/2006/relationships/oleObject" Target="../embeddings/oleObject124.bin"/><Relationship Id="rId27" Type="http://schemas.openxmlformats.org/officeDocument/2006/relationships/oleObject" Target="../embeddings/oleObject126.bin"/><Relationship Id="rId30" Type="http://schemas.openxmlformats.org/officeDocument/2006/relationships/oleObject" Target="../embeddings/oleObject12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image" Target="../media/image128.wmf"/><Relationship Id="rId3" Type="http://schemas.openxmlformats.org/officeDocument/2006/relationships/oleObject" Target="../embeddings/oleObject129.bin"/><Relationship Id="rId7" Type="http://schemas.openxmlformats.org/officeDocument/2006/relationships/image" Target="../media/image125.wmf"/><Relationship Id="rId12" Type="http://schemas.openxmlformats.org/officeDocument/2006/relationships/oleObject" Target="../embeddings/oleObject133.bin"/><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oleObject" Target="../embeddings/oleObject130.bin"/><Relationship Id="rId11" Type="http://schemas.openxmlformats.org/officeDocument/2006/relationships/image" Target="../media/image127.wmf"/><Relationship Id="rId5" Type="http://schemas.openxmlformats.org/officeDocument/2006/relationships/image" Target="../media/image129.png"/><Relationship Id="rId10" Type="http://schemas.openxmlformats.org/officeDocument/2006/relationships/oleObject" Target="../embeddings/oleObject132.bin"/><Relationship Id="rId4" Type="http://schemas.openxmlformats.org/officeDocument/2006/relationships/image" Target="../media/image124.wmf"/><Relationship Id="rId9" Type="http://schemas.openxmlformats.org/officeDocument/2006/relationships/image" Target="../media/image126.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image" Target="../media/image134.wmf"/><Relationship Id="rId3" Type="http://schemas.openxmlformats.org/officeDocument/2006/relationships/notesSlide" Target="../notesSlides/notesSlide5.xml"/><Relationship Id="rId7" Type="http://schemas.openxmlformats.org/officeDocument/2006/relationships/image" Target="../media/image131.wmf"/><Relationship Id="rId12" Type="http://schemas.openxmlformats.org/officeDocument/2006/relationships/oleObject" Target="../embeddings/oleObject138.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35.bin"/><Relationship Id="rId11" Type="http://schemas.openxmlformats.org/officeDocument/2006/relationships/image" Target="../media/image133.wmf"/><Relationship Id="rId5" Type="http://schemas.openxmlformats.org/officeDocument/2006/relationships/image" Target="../media/image130.wmf"/><Relationship Id="rId15" Type="http://schemas.openxmlformats.org/officeDocument/2006/relationships/image" Target="../media/image135.wmf"/><Relationship Id="rId10" Type="http://schemas.openxmlformats.org/officeDocument/2006/relationships/oleObject" Target="../embeddings/oleObject137.bin"/><Relationship Id="rId4" Type="http://schemas.openxmlformats.org/officeDocument/2006/relationships/oleObject" Target="../embeddings/oleObject134.bin"/><Relationship Id="rId9" Type="http://schemas.openxmlformats.org/officeDocument/2006/relationships/image" Target="../media/image132.wmf"/><Relationship Id="rId14" Type="http://schemas.openxmlformats.org/officeDocument/2006/relationships/oleObject" Target="../embeddings/oleObject139.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0.bin"/><Relationship Id="rId7"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37.wmf"/><Relationship Id="rId5" Type="http://schemas.openxmlformats.org/officeDocument/2006/relationships/oleObject" Target="../embeddings/oleObject141.bin"/><Relationship Id="rId4" Type="http://schemas.openxmlformats.org/officeDocument/2006/relationships/image" Target="../media/image136.wmf"/></Relationships>
</file>

<file path=ppt/slides/_rels/slide35.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39.wmf"/><Relationship Id="rId5" Type="http://schemas.openxmlformats.org/officeDocument/2006/relationships/oleObject" Target="../embeddings/oleObject143.bin"/><Relationship Id="rId4" Type="http://schemas.openxmlformats.org/officeDocument/2006/relationships/image" Target="../media/image138.wmf"/><Relationship Id="rId9" Type="http://schemas.openxmlformats.org/officeDocument/2006/relationships/image" Target="../media/image31.png"/></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47.bin"/><Relationship Id="rId3" Type="http://schemas.openxmlformats.org/officeDocument/2006/relationships/oleObject" Target="../embeddings/oleObject145.bin"/><Relationship Id="rId7" Type="http://schemas.openxmlformats.org/officeDocument/2006/relationships/image" Target="../media/image142.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46.bin"/><Relationship Id="rId11" Type="http://schemas.openxmlformats.org/officeDocument/2006/relationships/image" Target="../media/image144.wmf"/><Relationship Id="rId5" Type="http://schemas.openxmlformats.org/officeDocument/2006/relationships/image" Target="../media/image31.png"/><Relationship Id="rId10" Type="http://schemas.openxmlformats.org/officeDocument/2006/relationships/oleObject" Target="../embeddings/oleObject148.bin"/><Relationship Id="rId4" Type="http://schemas.openxmlformats.org/officeDocument/2006/relationships/image" Target="../media/image141.wmf"/><Relationship Id="rId9" Type="http://schemas.openxmlformats.org/officeDocument/2006/relationships/image" Target="../media/image143.wmf"/></Relationships>
</file>

<file path=ppt/slides/_rels/slide37.xml.rels><?xml version="1.0" encoding="UTF-8" standalone="yes"?>
<Relationships xmlns="http://schemas.openxmlformats.org/package/2006/relationships"><Relationship Id="rId2" Type="http://schemas.openxmlformats.org/officeDocument/2006/relationships/image" Target="../media/image145.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oleObject" Target="../embeddings/oleObject149.bin"/><Relationship Id="rId7" Type="http://schemas.openxmlformats.org/officeDocument/2006/relationships/image" Target="../media/image146.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50.bin"/><Relationship Id="rId5" Type="http://schemas.openxmlformats.org/officeDocument/2006/relationships/image" Target="../media/image31.png"/><Relationship Id="rId10" Type="http://schemas.openxmlformats.org/officeDocument/2006/relationships/image" Target="../media/image148.emf"/><Relationship Id="rId4" Type="http://schemas.openxmlformats.org/officeDocument/2006/relationships/image" Target="../media/image141.wmf"/><Relationship Id="rId9" Type="http://schemas.openxmlformats.org/officeDocument/2006/relationships/image" Target="../media/image147.wmf"/></Relationships>
</file>

<file path=ppt/slides/_rels/slide3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52.bin"/><Relationship Id="rId7"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50.wmf"/><Relationship Id="rId5" Type="http://schemas.openxmlformats.org/officeDocument/2006/relationships/oleObject" Target="../embeddings/oleObject153.bin"/><Relationship Id="rId4" Type="http://schemas.openxmlformats.org/officeDocument/2006/relationships/image" Target="../media/image149.wmf"/></Relationships>
</file>

<file path=ppt/slides/_rels/slide41.xml.rels><?xml version="1.0" encoding="UTF-8" standalone="yes"?>
<Relationships xmlns="http://schemas.openxmlformats.org/package/2006/relationships"><Relationship Id="rId8" Type="http://schemas.openxmlformats.org/officeDocument/2006/relationships/image" Target="../media/image154.wmf"/><Relationship Id="rId13" Type="http://schemas.openxmlformats.org/officeDocument/2006/relationships/oleObject" Target="../embeddings/oleObject160.bin"/><Relationship Id="rId3" Type="http://schemas.openxmlformats.org/officeDocument/2006/relationships/oleObject" Target="../embeddings/oleObject155.bin"/><Relationship Id="rId7" Type="http://schemas.openxmlformats.org/officeDocument/2006/relationships/oleObject" Target="../embeddings/oleObject157.bin"/><Relationship Id="rId12" Type="http://schemas.openxmlformats.org/officeDocument/2006/relationships/image" Target="../media/image156.wmf"/><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image" Target="../media/image153.wmf"/><Relationship Id="rId11" Type="http://schemas.openxmlformats.org/officeDocument/2006/relationships/oleObject" Target="../embeddings/oleObject159.bin"/><Relationship Id="rId5" Type="http://schemas.openxmlformats.org/officeDocument/2006/relationships/oleObject" Target="../embeddings/oleObject156.bin"/><Relationship Id="rId10" Type="http://schemas.openxmlformats.org/officeDocument/2006/relationships/image" Target="../media/image155.wmf"/><Relationship Id="rId4" Type="http://schemas.openxmlformats.org/officeDocument/2006/relationships/image" Target="../media/image152.wmf"/><Relationship Id="rId9" Type="http://schemas.openxmlformats.org/officeDocument/2006/relationships/oleObject" Target="../embeddings/oleObject158.bin"/><Relationship Id="rId14" Type="http://schemas.openxmlformats.org/officeDocument/2006/relationships/image" Target="../media/image157.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63.bin"/><Relationship Id="rId13" Type="http://schemas.openxmlformats.org/officeDocument/2006/relationships/image" Target="../media/image162.emf"/><Relationship Id="rId3" Type="http://schemas.openxmlformats.org/officeDocument/2006/relationships/image" Target="../media/image31.png"/><Relationship Id="rId7" Type="http://schemas.openxmlformats.org/officeDocument/2006/relationships/image" Target="../media/image159.emf"/><Relationship Id="rId12"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62.bin"/><Relationship Id="rId11" Type="http://schemas.openxmlformats.org/officeDocument/2006/relationships/image" Target="../media/image161.emf"/><Relationship Id="rId5" Type="http://schemas.openxmlformats.org/officeDocument/2006/relationships/image" Target="../media/image158.wmf"/><Relationship Id="rId10" Type="http://schemas.openxmlformats.org/officeDocument/2006/relationships/oleObject" Target="../embeddings/oleObject164.bin"/><Relationship Id="rId4" Type="http://schemas.openxmlformats.org/officeDocument/2006/relationships/oleObject" Target="../embeddings/oleObject161.bin"/><Relationship Id="rId9" Type="http://schemas.openxmlformats.org/officeDocument/2006/relationships/image" Target="../media/image160.emf"/></Relationships>
</file>

<file path=ppt/slides/_rels/slide43.x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image" Target="../media/image31.png"/><Relationship Id="rId7" Type="http://schemas.openxmlformats.org/officeDocument/2006/relationships/oleObject" Target="../embeddings/oleObject167.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65.png"/><Relationship Id="rId5" Type="http://schemas.openxmlformats.org/officeDocument/2006/relationships/image" Target="../media/image163.wmf"/><Relationship Id="rId4" Type="http://schemas.openxmlformats.org/officeDocument/2006/relationships/oleObject" Target="../embeddings/oleObject166.bin"/></Relationships>
</file>

<file path=ppt/slides/_rels/slide44.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173.bin"/><Relationship Id="rId3" Type="http://schemas.openxmlformats.org/officeDocument/2006/relationships/oleObject" Target="../embeddings/oleObject168.bin"/><Relationship Id="rId7" Type="http://schemas.openxmlformats.org/officeDocument/2006/relationships/oleObject" Target="../embeddings/oleObject170.bin"/><Relationship Id="rId12" Type="http://schemas.openxmlformats.org/officeDocument/2006/relationships/image" Target="../media/image156.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67.wmf"/><Relationship Id="rId11" Type="http://schemas.openxmlformats.org/officeDocument/2006/relationships/oleObject" Target="../embeddings/oleObject172.bin"/><Relationship Id="rId5" Type="http://schemas.openxmlformats.org/officeDocument/2006/relationships/oleObject" Target="../embeddings/oleObject169.bin"/><Relationship Id="rId10" Type="http://schemas.openxmlformats.org/officeDocument/2006/relationships/image" Target="../media/image155.wmf"/><Relationship Id="rId4" Type="http://schemas.openxmlformats.org/officeDocument/2006/relationships/image" Target="../media/image166.wmf"/><Relationship Id="rId9" Type="http://schemas.openxmlformats.org/officeDocument/2006/relationships/oleObject" Target="../embeddings/oleObject171.bin"/><Relationship Id="rId14" Type="http://schemas.openxmlformats.org/officeDocument/2006/relationships/image" Target="../media/image169.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76.bin"/><Relationship Id="rId13" Type="http://schemas.openxmlformats.org/officeDocument/2006/relationships/image" Target="../media/image173.wmf"/><Relationship Id="rId3" Type="http://schemas.openxmlformats.org/officeDocument/2006/relationships/image" Target="../media/image31.png"/><Relationship Id="rId7" Type="http://schemas.openxmlformats.org/officeDocument/2006/relationships/image" Target="../media/image170.emf"/><Relationship Id="rId12" Type="http://schemas.openxmlformats.org/officeDocument/2006/relationships/oleObject" Target="../embeddings/oleObject178.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75.bin"/><Relationship Id="rId11" Type="http://schemas.openxmlformats.org/officeDocument/2006/relationships/image" Target="../media/image172.emf"/><Relationship Id="rId5" Type="http://schemas.openxmlformats.org/officeDocument/2006/relationships/image" Target="../media/image158.wmf"/><Relationship Id="rId15" Type="http://schemas.openxmlformats.org/officeDocument/2006/relationships/image" Target="../media/image174.wmf"/><Relationship Id="rId10" Type="http://schemas.openxmlformats.org/officeDocument/2006/relationships/oleObject" Target="../embeddings/oleObject177.bin"/><Relationship Id="rId4" Type="http://schemas.openxmlformats.org/officeDocument/2006/relationships/oleObject" Target="../embeddings/oleObject174.bin"/><Relationship Id="rId9" Type="http://schemas.openxmlformats.org/officeDocument/2006/relationships/image" Target="../media/image171.emf"/><Relationship Id="rId14" Type="http://schemas.openxmlformats.org/officeDocument/2006/relationships/oleObject" Target="../embeddings/oleObject179.bin"/></Relationships>
</file>

<file path=ppt/slides/_rels/slide46.xml.rels><?xml version="1.0" encoding="UTF-8" standalone="yes"?>
<Relationships xmlns="http://schemas.openxmlformats.org/package/2006/relationships"><Relationship Id="rId8" Type="http://schemas.openxmlformats.org/officeDocument/2006/relationships/image" Target="../media/image177.emf"/><Relationship Id="rId13" Type="http://schemas.openxmlformats.org/officeDocument/2006/relationships/image" Target="../media/image179.wmf"/><Relationship Id="rId18" Type="http://schemas.openxmlformats.org/officeDocument/2006/relationships/oleObject" Target="../embeddings/oleObject187.bin"/><Relationship Id="rId3" Type="http://schemas.openxmlformats.org/officeDocument/2006/relationships/oleObject" Target="../embeddings/oleObject180.bin"/><Relationship Id="rId21" Type="http://schemas.openxmlformats.org/officeDocument/2006/relationships/image" Target="../media/image183.wmf"/><Relationship Id="rId7" Type="http://schemas.openxmlformats.org/officeDocument/2006/relationships/oleObject" Target="../embeddings/oleObject182.bin"/><Relationship Id="rId12" Type="http://schemas.openxmlformats.org/officeDocument/2006/relationships/oleObject" Target="../embeddings/oleObject184.bin"/><Relationship Id="rId17" Type="http://schemas.openxmlformats.org/officeDocument/2006/relationships/image" Target="../media/image181.wmf"/><Relationship Id="rId2" Type="http://schemas.openxmlformats.org/officeDocument/2006/relationships/slideLayout" Target="../slideLayouts/slideLayout7.xml"/><Relationship Id="rId16" Type="http://schemas.openxmlformats.org/officeDocument/2006/relationships/oleObject" Target="../embeddings/oleObject186.bin"/><Relationship Id="rId20" Type="http://schemas.openxmlformats.org/officeDocument/2006/relationships/oleObject" Target="../embeddings/oleObject188.bin"/><Relationship Id="rId1" Type="http://schemas.openxmlformats.org/officeDocument/2006/relationships/vmlDrawing" Target="../drawings/vmlDrawing37.vml"/><Relationship Id="rId6" Type="http://schemas.openxmlformats.org/officeDocument/2006/relationships/image" Target="../media/image176.wmf"/><Relationship Id="rId11" Type="http://schemas.openxmlformats.org/officeDocument/2006/relationships/image" Target="../media/image129.png"/><Relationship Id="rId5" Type="http://schemas.openxmlformats.org/officeDocument/2006/relationships/oleObject" Target="../embeddings/oleObject181.bin"/><Relationship Id="rId15" Type="http://schemas.openxmlformats.org/officeDocument/2006/relationships/image" Target="../media/image180.wmf"/><Relationship Id="rId10" Type="http://schemas.openxmlformats.org/officeDocument/2006/relationships/image" Target="../media/image178.emf"/><Relationship Id="rId19" Type="http://schemas.openxmlformats.org/officeDocument/2006/relationships/image" Target="../media/image182.wmf"/><Relationship Id="rId4" Type="http://schemas.openxmlformats.org/officeDocument/2006/relationships/image" Target="../media/image175.emf"/><Relationship Id="rId9" Type="http://schemas.openxmlformats.org/officeDocument/2006/relationships/oleObject" Target="../embeddings/oleObject183.bin"/><Relationship Id="rId14" Type="http://schemas.openxmlformats.org/officeDocument/2006/relationships/oleObject" Target="../embeddings/oleObject185.bin"/></Relationships>
</file>

<file path=ppt/slides/_rels/slide47.xml.rels><?xml version="1.0" encoding="UTF-8" standalone="yes"?>
<Relationships xmlns="http://schemas.openxmlformats.org/package/2006/relationships"><Relationship Id="rId8" Type="http://schemas.openxmlformats.org/officeDocument/2006/relationships/image" Target="../media/image186.wmf"/><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188.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85.wmf"/><Relationship Id="rId11" Type="http://schemas.openxmlformats.org/officeDocument/2006/relationships/oleObject" Target="../embeddings/oleObject193.bin"/><Relationship Id="rId5" Type="http://schemas.openxmlformats.org/officeDocument/2006/relationships/oleObject" Target="../embeddings/oleObject190.bin"/><Relationship Id="rId10" Type="http://schemas.openxmlformats.org/officeDocument/2006/relationships/image" Target="../media/image187.wmf"/><Relationship Id="rId4" Type="http://schemas.openxmlformats.org/officeDocument/2006/relationships/image" Target="../media/image184.wmf"/><Relationship Id="rId9" Type="http://schemas.openxmlformats.org/officeDocument/2006/relationships/oleObject" Target="../embeddings/oleObject192.bin"/></Relationships>
</file>

<file path=ppt/slides/_rels/slide48.xml.rels><?xml version="1.0" encoding="UTF-8" standalone="yes"?>
<Relationships xmlns="http://schemas.openxmlformats.org/package/2006/relationships"><Relationship Id="rId3" Type="http://schemas.openxmlformats.org/officeDocument/2006/relationships/image" Target="../media/image191.png"/><Relationship Id="rId7" Type="http://schemas.openxmlformats.org/officeDocument/2006/relationships/image" Target="../media/image190.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95.bin"/><Relationship Id="rId5" Type="http://schemas.openxmlformats.org/officeDocument/2006/relationships/image" Target="../media/image189.wmf"/><Relationship Id="rId4" Type="http://schemas.openxmlformats.org/officeDocument/2006/relationships/oleObject" Target="../embeddings/oleObject194.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96.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93.wmf"/><Relationship Id="rId5" Type="http://schemas.openxmlformats.org/officeDocument/2006/relationships/oleObject" Target="../embeddings/oleObject197.bin"/><Relationship Id="rId4" Type="http://schemas.openxmlformats.org/officeDocument/2006/relationships/image" Target="../media/image192.wmf"/></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7.e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image" Target="../media/image194.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99.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96.wmf"/><Relationship Id="rId5" Type="http://schemas.openxmlformats.org/officeDocument/2006/relationships/oleObject" Target="../embeddings/oleObject200.bin"/><Relationship Id="rId4" Type="http://schemas.openxmlformats.org/officeDocument/2006/relationships/image" Target="../media/image195.wmf"/></Relationships>
</file>

<file path=ppt/slides/_rels/slide53.xml.rels><?xml version="1.0" encoding="UTF-8" standalone="yes"?>
<Relationships xmlns="http://schemas.openxmlformats.org/package/2006/relationships"><Relationship Id="rId8" Type="http://schemas.openxmlformats.org/officeDocument/2006/relationships/image" Target="../media/image199.wmf"/><Relationship Id="rId3" Type="http://schemas.openxmlformats.org/officeDocument/2006/relationships/oleObject" Target="../embeddings/oleObject201.bin"/><Relationship Id="rId7" Type="http://schemas.openxmlformats.org/officeDocument/2006/relationships/oleObject" Target="../embeddings/oleObject203.bin"/><Relationship Id="rId12" Type="http://schemas.openxmlformats.org/officeDocument/2006/relationships/image" Target="../media/image201.wmf"/><Relationship Id="rId2" Type="http://schemas.openxmlformats.org/officeDocument/2006/relationships/slideLayout" Target="../slideLayouts/slideLayout6.xml"/><Relationship Id="rId1" Type="http://schemas.openxmlformats.org/officeDocument/2006/relationships/vmlDrawing" Target="../drawings/vmlDrawing43.vml"/><Relationship Id="rId6" Type="http://schemas.openxmlformats.org/officeDocument/2006/relationships/image" Target="../media/image198.wmf"/><Relationship Id="rId11" Type="http://schemas.openxmlformats.org/officeDocument/2006/relationships/oleObject" Target="../embeddings/oleObject205.bin"/><Relationship Id="rId5" Type="http://schemas.openxmlformats.org/officeDocument/2006/relationships/oleObject" Target="../embeddings/oleObject202.bin"/><Relationship Id="rId10" Type="http://schemas.openxmlformats.org/officeDocument/2006/relationships/image" Target="../media/image200.wmf"/><Relationship Id="rId4" Type="http://schemas.openxmlformats.org/officeDocument/2006/relationships/image" Target="../media/image197.wmf"/><Relationship Id="rId9" Type="http://schemas.openxmlformats.org/officeDocument/2006/relationships/oleObject" Target="../embeddings/oleObject204.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06.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03.wmf"/><Relationship Id="rId5" Type="http://schemas.openxmlformats.org/officeDocument/2006/relationships/oleObject" Target="../embeddings/oleObject207.bin"/><Relationship Id="rId4" Type="http://schemas.openxmlformats.org/officeDocument/2006/relationships/image" Target="../media/image202.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08.bin"/><Relationship Id="rId2" Type="http://schemas.openxmlformats.org/officeDocument/2006/relationships/slideLayout" Target="../slideLayouts/slideLayout6.xml"/><Relationship Id="rId1" Type="http://schemas.openxmlformats.org/officeDocument/2006/relationships/vmlDrawing" Target="../drawings/vmlDrawing45.vml"/><Relationship Id="rId4" Type="http://schemas.openxmlformats.org/officeDocument/2006/relationships/image" Target="../media/image204.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oleObject" Target="../embeddings/oleObject209.bin"/><Relationship Id="rId7" Type="http://schemas.openxmlformats.org/officeDocument/2006/relationships/oleObject" Target="../embeddings/oleObject211.bin"/><Relationship Id="rId2" Type="http://schemas.openxmlformats.org/officeDocument/2006/relationships/slideLayout" Target="../slideLayouts/slideLayout6.xml"/><Relationship Id="rId1" Type="http://schemas.openxmlformats.org/officeDocument/2006/relationships/vmlDrawing" Target="../drawings/vmlDrawing46.vml"/><Relationship Id="rId6" Type="http://schemas.openxmlformats.org/officeDocument/2006/relationships/image" Target="../media/image206.wmf"/><Relationship Id="rId5" Type="http://schemas.openxmlformats.org/officeDocument/2006/relationships/oleObject" Target="../embeddings/oleObject210.bin"/><Relationship Id="rId4" Type="http://schemas.openxmlformats.org/officeDocument/2006/relationships/image" Target="../media/image205.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6.xml"/><Relationship Id="rId1" Type="http://schemas.openxmlformats.org/officeDocument/2006/relationships/vmlDrawing" Target="../drawings/vmlDrawing47.vml"/><Relationship Id="rId4" Type="http://schemas.openxmlformats.org/officeDocument/2006/relationships/image" Target="../media/image208.w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4.bin"/><Relationship Id="rId18" Type="http://schemas.openxmlformats.org/officeDocument/2006/relationships/image" Target="../media/image16.w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13.wmf"/><Relationship Id="rId17" Type="http://schemas.openxmlformats.org/officeDocument/2006/relationships/oleObject" Target="../embeddings/oleObject16.bin"/><Relationship Id="rId2" Type="http://schemas.openxmlformats.org/officeDocument/2006/relationships/slideLayout" Target="../slideLayouts/slideLayout6.xml"/><Relationship Id="rId16" Type="http://schemas.openxmlformats.org/officeDocument/2006/relationships/image" Target="../media/image15.wmf"/><Relationship Id="rId20" Type="http://schemas.openxmlformats.org/officeDocument/2006/relationships/image" Target="../media/image17.wmf"/><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2.wmf"/><Relationship Id="rId19" Type="http://schemas.openxmlformats.org/officeDocument/2006/relationships/oleObject" Target="../embeddings/oleObject17.bin"/><Relationship Id="rId4" Type="http://schemas.openxmlformats.org/officeDocument/2006/relationships/image" Target="../media/image9.wmf"/><Relationship Id="rId9" Type="http://schemas.openxmlformats.org/officeDocument/2006/relationships/oleObject" Target="../embeddings/oleObject12.bin"/><Relationship Id="rId14" Type="http://schemas.openxmlformats.org/officeDocument/2006/relationships/image" Target="../media/image14.wmf"/><Relationship Id="rId22" Type="http://schemas.openxmlformats.org/officeDocument/2006/relationships/image" Target="../media/image18.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13.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10.emf"/><Relationship Id="rId5" Type="http://schemas.openxmlformats.org/officeDocument/2006/relationships/oleObject" Target="../embeddings/oleObject214.bin"/><Relationship Id="rId4" Type="http://schemas.openxmlformats.org/officeDocument/2006/relationships/image" Target="../media/image209.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oleObject" Target="../embeddings/oleObject215.bin"/><Relationship Id="rId7" Type="http://schemas.openxmlformats.org/officeDocument/2006/relationships/oleObject" Target="../embeddings/oleObject217.bin"/><Relationship Id="rId2" Type="http://schemas.openxmlformats.org/officeDocument/2006/relationships/slideLayout" Target="../slideLayouts/slideLayout6.xml"/><Relationship Id="rId1" Type="http://schemas.openxmlformats.org/officeDocument/2006/relationships/vmlDrawing" Target="../drawings/vmlDrawing49.vml"/><Relationship Id="rId6" Type="http://schemas.openxmlformats.org/officeDocument/2006/relationships/image" Target="../media/image212.wmf"/><Relationship Id="rId5" Type="http://schemas.openxmlformats.org/officeDocument/2006/relationships/oleObject" Target="../embeddings/oleObject216.bin"/><Relationship Id="rId4" Type="http://schemas.openxmlformats.org/officeDocument/2006/relationships/image" Target="../media/image211.emf"/></Relationships>
</file>

<file path=ppt/slides/_rels/slide63.xml.rels><?xml version="1.0" encoding="UTF-8" standalone="yes"?>
<Relationships xmlns="http://schemas.openxmlformats.org/package/2006/relationships"><Relationship Id="rId8" Type="http://schemas.openxmlformats.org/officeDocument/2006/relationships/image" Target="../media/image216.wmf"/><Relationship Id="rId13" Type="http://schemas.openxmlformats.org/officeDocument/2006/relationships/oleObject" Target="../embeddings/oleObject223.bin"/><Relationship Id="rId3" Type="http://schemas.openxmlformats.org/officeDocument/2006/relationships/oleObject" Target="../embeddings/oleObject218.bin"/><Relationship Id="rId7" Type="http://schemas.openxmlformats.org/officeDocument/2006/relationships/oleObject" Target="../embeddings/oleObject220.bin"/><Relationship Id="rId12" Type="http://schemas.openxmlformats.org/officeDocument/2006/relationships/image" Target="../media/image218.wmf"/><Relationship Id="rId2" Type="http://schemas.openxmlformats.org/officeDocument/2006/relationships/slideLayout" Target="../slideLayouts/slideLayout6.xml"/><Relationship Id="rId1" Type="http://schemas.openxmlformats.org/officeDocument/2006/relationships/vmlDrawing" Target="../drawings/vmlDrawing50.vml"/><Relationship Id="rId6" Type="http://schemas.openxmlformats.org/officeDocument/2006/relationships/image" Target="../media/image215.wmf"/><Relationship Id="rId11" Type="http://schemas.openxmlformats.org/officeDocument/2006/relationships/oleObject" Target="../embeddings/oleObject222.bin"/><Relationship Id="rId5" Type="http://schemas.openxmlformats.org/officeDocument/2006/relationships/oleObject" Target="../embeddings/oleObject219.bin"/><Relationship Id="rId10" Type="http://schemas.openxmlformats.org/officeDocument/2006/relationships/image" Target="../media/image217.wmf"/><Relationship Id="rId4" Type="http://schemas.openxmlformats.org/officeDocument/2006/relationships/image" Target="../media/image214.wmf"/><Relationship Id="rId9" Type="http://schemas.openxmlformats.org/officeDocument/2006/relationships/oleObject" Target="../embeddings/oleObject221.bin"/><Relationship Id="rId14" Type="http://schemas.openxmlformats.org/officeDocument/2006/relationships/image" Target="../media/image219.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27.bin"/><Relationship Id="rId13" Type="http://schemas.openxmlformats.org/officeDocument/2006/relationships/oleObject" Target="../embeddings/oleObject230.bin"/><Relationship Id="rId18" Type="http://schemas.openxmlformats.org/officeDocument/2006/relationships/image" Target="../media/image226.wmf"/><Relationship Id="rId3" Type="http://schemas.openxmlformats.org/officeDocument/2006/relationships/oleObject" Target="../embeddings/oleObject224.bin"/><Relationship Id="rId21" Type="http://schemas.openxmlformats.org/officeDocument/2006/relationships/oleObject" Target="../embeddings/oleObject234.bin"/><Relationship Id="rId7" Type="http://schemas.openxmlformats.org/officeDocument/2006/relationships/oleObject" Target="../embeddings/oleObject226.bin"/><Relationship Id="rId12" Type="http://schemas.openxmlformats.org/officeDocument/2006/relationships/image" Target="../media/image223.wmf"/><Relationship Id="rId17" Type="http://schemas.openxmlformats.org/officeDocument/2006/relationships/oleObject" Target="../embeddings/oleObject232.bin"/><Relationship Id="rId2" Type="http://schemas.openxmlformats.org/officeDocument/2006/relationships/slideLayout" Target="../slideLayouts/slideLayout2.xml"/><Relationship Id="rId16" Type="http://schemas.openxmlformats.org/officeDocument/2006/relationships/image" Target="../media/image225.wmf"/><Relationship Id="rId20" Type="http://schemas.openxmlformats.org/officeDocument/2006/relationships/image" Target="../media/image227.wmf"/><Relationship Id="rId1" Type="http://schemas.openxmlformats.org/officeDocument/2006/relationships/vmlDrawing" Target="../drawings/vmlDrawing51.vml"/><Relationship Id="rId6" Type="http://schemas.openxmlformats.org/officeDocument/2006/relationships/image" Target="../media/image221.wmf"/><Relationship Id="rId11" Type="http://schemas.openxmlformats.org/officeDocument/2006/relationships/oleObject" Target="../embeddings/oleObject229.bin"/><Relationship Id="rId24" Type="http://schemas.openxmlformats.org/officeDocument/2006/relationships/image" Target="../media/image229.wmf"/><Relationship Id="rId5" Type="http://schemas.openxmlformats.org/officeDocument/2006/relationships/oleObject" Target="../embeddings/oleObject225.bin"/><Relationship Id="rId15" Type="http://schemas.openxmlformats.org/officeDocument/2006/relationships/oleObject" Target="../embeddings/oleObject231.bin"/><Relationship Id="rId23" Type="http://schemas.openxmlformats.org/officeDocument/2006/relationships/oleObject" Target="../embeddings/oleObject235.bin"/><Relationship Id="rId10" Type="http://schemas.openxmlformats.org/officeDocument/2006/relationships/image" Target="../media/image222.wmf"/><Relationship Id="rId19" Type="http://schemas.openxmlformats.org/officeDocument/2006/relationships/oleObject" Target="../embeddings/oleObject233.bin"/><Relationship Id="rId4" Type="http://schemas.openxmlformats.org/officeDocument/2006/relationships/image" Target="../media/image220.wmf"/><Relationship Id="rId9" Type="http://schemas.openxmlformats.org/officeDocument/2006/relationships/oleObject" Target="../embeddings/oleObject228.bin"/><Relationship Id="rId14" Type="http://schemas.openxmlformats.org/officeDocument/2006/relationships/image" Target="../media/image224.wmf"/><Relationship Id="rId22" Type="http://schemas.openxmlformats.org/officeDocument/2006/relationships/image" Target="../media/image228.wmf"/></Relationships>
</file>

<file path=ppt/slides/_rels/slide65.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52.vml"/><Relationship Id="rId5" Type="http://schemas.openxmlformats.org/officeDocument/2006/relationships/image" Target="../media/image230.emf"/><Relationship Id="rId4" Type="http://schemas.openxmlformats.org/officeDocument/2006/relationships/oleObject" Target="../embeddings/oleObject236.bin"/></Relationships>
</file>

<file path=ppt/slides/_rels/slide6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3.wmf"/><Relationship Id="rId2" Type="http://schemas.openxmlformats.org/officeDocument/2006/relationships/slideLayout" Target="../slideLayouts/slideLayout7.xml"/><Relationship Id="rId16" Type="http://schemas.openxmlformats.org/officeDocument/2006/relationships/image" Target="../media/image25.wmf"/><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2.bin"/><Relationship Id="rId14" Type="http://schemas.openxmlformats.org/officeDocument/2006/relationships/image" Target="../media/image2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242.bin"/><Relationship Id="rId18" Type="http://schemas.openxmlformats.org/officeDocument/2006/relationships/image" Target="../media/image231.wmf"/><Relationship Id="rId3" Type="http://schemas.openxmlformats.org/officeDocument/2006/relationships/oleObject" Target="../embeddings/oleObject237.bin"/><Relationship Id="rId7" Type="http://schemas.openxmlformats.org/officeDocument/2006/relationships/oleObject" Target="../embeddings/oleObject239.bin"/><Relationship Id="rId12" Type="http://schemas.openxmlformats.org/officeDocument/2006/relationships/image" Target="../media/image5.wmf"/><Relationship Id="rId17" Type="http://schemas.openxmlformats.org/officeDocument/2006/relationships/oleObject" Target="../embeddings/oleObject244.bin"/><Relationship Id="rId2" Type="http://schemas.openxmlformats.org/officeDocument/2006/relationships/slideLayout" Target="../slideLayouts/slideLayout2.xml"/><Relationship Id="rId16" Type="http://schemas.openxmlformats.org/officeDocument/2006/relationships/image" Target="../media/image7.emf"/><Relationship Id="rId1" Type="http://schemas.openxmlformats.org/officeDocument/2006/relationships/vmlDrawing" Target="../drawings/vmlDrawing53.vml"/><Relationship Id="rId6" Type="http://schemas.openxmlformats.org/officeDocument/2006/relationships/image" Target="../media/image2.wmf"/><Relationship Id="rId11" Type="http://schemas.openxmlformats.org/officeDocument/2006/relationships/oleObject" Target="../embeddings/oleObject241.bin"/><Relationship Id="rId5" Type="http://schemas.openxmlformats.org/officeDocument/2006/relationships/oleObject" Target="../embeddings/oleObject238.bin"/><Relationship Id="rId15" Type="http://schemas.openxmlformats.org/officeDocument/2006/relationships/oleObject" Target="../embeddings/oleObject243.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240.bin"/><Relationship Id="rId14" Type="http://schemas.openxmlformats.org/officeDocument/2006/relationships/image" Target="../media/image6.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45.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232.wmf"/></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248.bin"/><Relationship Id="rId13" Type="http://schemas.openxmlformats.org/officeDocument/2006/relationships/image" Target="../media/image237.emf"/><Relationship Id="rId3" Type="http://schemas.openxmlformats.org/officeDocument/2006/relationships/notesSlide" Target="../notesSlides/notesSlide9.xml"/><Relationship Id="rId7" Type="http://schemas.openxmlformats.org/officeDocument/2006/relationships/image" Target="../media/image234.wmf"/><Relationship Id="rId12" Type="http://schemas.openxmlformats.org/officeDocument/2006/relationships/oleObject" Target="../embeddings/oleObject250.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oleObject" Target="../embeddings/oleObject247.bin"/><Relationship Id="rId11" Type="http://schemas.openxmlformats.org/officeDocument/2006/relationships/image" Target="../media/image236.emf"/><Relationship Id="rId5" Type="http://schemas.openxmlformats.org/officeDocument/2006/relationships/image" Target="../media/image233.wmf"/><Relationship Id="rId10" Type="http://schemas.openxmlformats.org/officeDocument/2006/relationships/oleObject" Target="../embeddings/oleObject249.bin"/><Relationship Id="rId4" Type="http://schemas.openxmlformats.org/officeDocument/2006/relationships/oleObject" Target="../embeddings/oleObject246.bin"/><Relationship Id="rId9" Type="http://schemas.openxmlformats.org/officeDocument/2006/relationships/image" Target="../media/image235.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51.bin"/><Relationship Id="rId7" Type="http://schemas.openxmlformats.org/officeDocument/2006/relationships/image" Target="../media/image191.png"/><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239.wmf"/><Relationship Id="rId5" Type="http://schemas.openxmlformats.org/officeDocument/2006/relationships/oleObject" Target="../embeddings/oleObject252.bin"/><Relationship Id="rId4" Type="http://schemas.openxmlformats.org/officeDocument/2006/relationships/image" Target="../media/image238.w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7.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9.bin"/><Relationship Id="rId14" Type="http://schemas.openxmlformats.org/officeDocument/2006/relationships/image" Target="../media/image30.wmf"/></Relationships>
</file>

<file path=ppt/slides/_rels/slide80.xml.rels><?xml version="1.0" encoding="UTF-8" standalone="yes"?>
<Relationships xmlns="http://schemas.openxmlformats.org/package/2006/relationships"><Relationship Id="rId8" Type="http://schemas.openxmlformats.org/officeDocument/2006/relationships/image" Target="../media/image242.wmf"/><Relationship Id="rId3" Type="http://schemas.openxmlformats.org/officeDocument/2006/relationships/oleObject" Target="../embeddings/oleObject253.bin"/><Relationship Id="rId7" Type="http://schemas.openxmlformats.org/officeDocument/2006/relationships/oleObject" Target="../embeddings/oleObject255.bin"/><Relationship Id="rId2" Type="http://schemas.openxmlformats.org/officeDocument/2006/relationships/slideLayout" Target="../slideLayouts/slideLayout6.xml"/><Relationship Id="rId1" Type="http://schemas.openxmlformats.org/officeDocument/2006/relationships/vmlDrawing" Target="../drawings/vmlDrawing57.vml"/><Relationship Id="rId6" Type="http://schemas.openxmlformats.org/officeDocument/2006/relationships/image" Target="../media/image241.wmf"/><Relationship Id="rId5" Type="http://schemas.openxmlformats.org/officeDocument/2006/relationships/oleObject" Target="../embeddings/oleObject254.bin"/><Relationship Id="rId4" Type="http://schemas.openxmlformats.org/officeDocument/2006/relationships/image" Target="../media/image240.wmf"/></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258.bin"/><Relationship Id="rId13" Type="http://schemas.openxmlformats.org/officeDocument/2006/relationships/oleObject" Target="../embeddings/oleObject260.bin"/><Relationship Id="rId3" Type="http://schemas.openxmlformats.org/officeDocument/2006/relationships/notesSlide" Target="../notesSlides/notesSlide12.xml"/><Relationship Id="rId7" Type="http://schemas.openxmlformats.org/officeDocument/2006/relationships/image" Target="../media/image244.wmf"/><Relationship Id="rId12" Type="http://schemas.openxmlformats.org/officeDocument/2006/relationships/slide" Target="slide29.xml"/><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oleObject" Target="../embeddings/oleObject257.bin"/><Relationship Id="rId11" Type="http://schemas.openxmlformats.org/officeDocument/2006/relationships/image" Target="../media/image246.wmf"/><Relationship Id="rId5" Type="http://schemas.openxmlformats.org/officeDocument/2006/relationships/image" Target="../media/image243.wmf"/><Relationship Id="rId10" Type="http://schemas.openxmlformats.org/officeDocument/2006/relationships/oleObject" Target="../embeddings/oleObject259.bin"/><Relationship Id="rId4" Type="http://schemas.openxmlformats.org/officeDocument/2006/relationships/oleObject" Target="../embeddings/oleObject256.bin"/><Relationship Id="rId9" Type="http://schemas.openxmlformats.org/officeDocument/2006/relationships/image" Target="../media/image245.wmf"/><Relationship Id="rId14" Type="http://schemas.openxmlformats.org/officeDocument/2006/relationships/image" Target="../media/image247.wmf"/></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49.wmf"/><Relationship Id="rId2" Type="http://schemas.openxmlformats.org/officeDocument/2006/relationships/slideLayout" Target="../slideLayouts/slideLayout6.xml"/><Relationship Id="rId1" Type="http://schemas.openxmlformats.org/officeDocument/2006/relationships/vmlDrawing" Target="../drawings/vmlDrawing59.vml"/><Relationship Id="rId6" Type="http://schemas.openxmlformats.org/officeDocument/2006/relationships/oleObject" Target="../embeddings/oleObject262.bin"/><Relationship Id="rId5" Type="http://schemas.openxmlformats.org/officeDocument/2006/relationships/image" Target="../media/image248.wmf"/><Relationship Id="rId4" Type="http://schemas.openxmlformats.org/officeDocument/2006/relationships/oleObject" Target="../embeddings/oleObject261.bin"/></Relationships>
</file>

<file path=ppt/slides/_rels/slide83.xml.rels><?xml version="1.0" encoding="UTF-8" standalone="yes"?>
<Relationships xmlns="http://schemas.openxmlformats.org/package/2006/relationships"><Relationship Id="rId8" Type="http://schemas.openxmlformats.org/officeDocument/2006/relationships/image" Target="../media/image252.wmf"/><Relationship Id="rId13" Type="http://schemas.openxmlformats.org/officeDocument/2006/relationships/oleObject" Target="../embeddings/oleObject268.bin"/><Relationship Id="rId18" Type="http://schemas.openxmlformats.org/officeDocument/2006/relationships/image" Target="../media/image257.wmf"/><Relationship Id="rId3" Type="http://schemas.openxmlformats.org/officeDocument/2006/relationships/oleObject" Target="../embeddings/oleObject263.bin"/><Relationship Id="rId21" Type="http://schemas.openxmlformats.org/officeDocument/2006/relationships/oleObject" Target="../embeddings/oleObject272.bin"/><Relationship Id="rId7" Type="http://schemas.openxmlformats.org/officeDocument/2006/relationships/oleObject" Target="../embeddings/oleObject265.bin"/><Relationship Id="rId12" Type="http://schemas.openxmlformats.org/officeDocument/2006/relationships/image" Target="../media/image254.wmf"/><Relationship Id="rId17" Type="http://schemas.openxmlformats.org/officeDocument/2006/relationships/oleObject" Target="../embeddings/oleObject270.bin"/><Relationship Id="rId2" Type="http://schemas.openxmlformats.org/officeDocument/2006/relationships/slideLayout" Target="../slideLayouts/slideLayout6.xml"/><Relationship Id="rId16" Type="http://schemas.openxmlformats.org/officeDocument/2006/relationships/image" Target="../media/image256.wmf"/><Relationship Id="rId20" Type="http://schemas.openxmlformats.org/officeDocument/2006/relationships/image" Target="../media/image258.wmf"/><Relationship Id="rId1" Type="http://schemas.openxmlformats.org/officeDocument/2006/relationships/vmlDrawing" Target="../drawings/vmlDrawing60.vml"/><Relationship Id="rId6" Type="http://schemas.openxmlformats.org/officeDocument/2006/relationships/image" Target="../media/image251.wmf"/><Relationship Id="rId11" Type="http://schemas.openxmlformats.org/officeDocument/2006/relationships/oleObject" Target="../embeddings/oleObject267.bin"/><Relationship Id="rId5" Type="http://schemas.openxmlformats.org/officeDocument/2006/relationships/oleObject" Target="../embeddings/oleObject264.bin"/><Relationship Id="rId15" Type="http://schemas.openxmlformats.org/officeDocument/2006/relationships/oleObject" Target="../embeddings/oleObject269.bin"/><Relationship Id="rId10" Type="http://schemas.openxmlformats.org/officeDocument/2006/relationships/image" Target="../media/image253.wmf"/><Relationship Id="rId19" Type="http://schemas.openxmlformats.org/officeDocument/2006/relationships/oleObject" Target="../embeddings/oleObject271.bin"/><Relationship Id="rId4" Type="http://schemas.openxmlformats.org/officeDocument/2006/relationships/image" Target="../media/image250.wmf"/><Relationship Id="rId9" Type="http://schemas.openxmlformats.org/officeDocument/2006/relationships/oleObject" Target="../embeddings/oleObject266.bin"/><Relationship Id="rId14" Type="http://schemas.openxmlformats.org/officeDocument/2006/relationships/image" Target="../media/image255.wmf"/><Relationship Id="rId22" Type="http://schemas.openxmlformats.org/officeDocument/2006/relationships/image" Target="../media/image259.wmf"/></Relationships>
</file>

<file path=ppt/slides/_rels/slide84.xml.rels><?xml version="1.0" encoding="UTF-8" standalone="yes"?>
<Relationships xmlns="http://schemas.openxmlformats.org/package/2006/relationships"><Relationship Id="rId8" Type="http://schemas.openxmlformats.org/officeDocument/2006/relationships/image" Target="../media/image262.emf"/><Relationship Id="rId3" Type="http://schemas.openxmlformats.org/officeDocument/2006/relationships/oleObject" Target="../embeddings/oleObject273.bin"/><Relationship Id="rId7" Type="http://schemas.openxmlformats.org/officeDocument/2006/relationships/oleObject" Target="../embeddings/oleObject275.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261.emf"/><Relationship Id="rId5" Type="http://schemas.openxmlformats.org/officeDocument/2006/relationships/oleObject" Target="../embeddings/oleObject274.bin"/><Relationship Id="rId4" Type="http://schemas.openxmlformats.org/officeDocument/2006/relationships/image" Target="../media/image260.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image" Target="../media/image265.wmf"/><Relationship Id="rId13" Type="http://schemas.openxmlformats.org/officeDocument/2006/relationships/oleObject" Target="../embeddings/oleObject281.bin"/><Relationship Id="rId3" Type="http://schemas.openxmlformats.org/officeDocument/2006/relationships/oleObject" Target="../embeddings/oleObject276.bin"/><Relationship Id="rId7" Type="http://schemas.openxmlformats.org/officeDocument/2006/relationships/oleObject" Target="../embeddings/oleObject278.bin"/><Relationship Id="rId12" Type="http://schemas.openxmlformats.org/officeDocument/2006/relationships/image" Target="../media/image254.wmf"/><Relationship Id="rId2" Type="http://schemas.openxmlformats.org/officeDocument/2006/relationships/slideLayout" Target="../slideLayouts/slideLayout7.xml"/><Relationship Id="rId16" Type="http://schemas.openxmlformats.org/officeDocument/2006/relationships/image" Target="../media/image256.wmf"/><Relationship Id="rId1" Type="http://schemas.openxmlformats.org/officeDocument/2006/relationships/vmlDrawing" Target="../drawings/vmlDrawing62.vml"/><Relationship Id="rId6" Type="http://schemas.openxmlformats.org/officeDocument/2006/relationships/image" Target="../media/image264.wmf"/><Relationship Id="rId11" Type="http://schemas.openxmlformats.org/officeDocument/2006/relationships/oleObject" Target="../embeddings/oleObject280.bin"/><Relationship Id="rId5" Type="http://schemas.openxmlformats.org/officeDocument/2006/relationships/oleObject" Target="../embeddings/oleObject277.bin"/><Relationship Id="rId15" Type="http://schemas.openxmlformats.org/officeDocument/2006/relationships/oleObject" Target="../embeddings/oleObject282.bin"/><Relationship Id="rId10" Type="http://schemas.openxmlformats.org/officeDocument/2006/relationships/image" Target="../media/image253.wmf"/><Relationship Id="rId4" Type="http://schemas.openxmlformats.org/officeDocument/2006/relationships/image" Target="../media/image263.emf"/><Relationship Id="rId9" Type="http://schemas.openxmlformats.org/officeDocument/2006/relationships/oleObject" Target="../embeddings/oleObject279.bin"/><Relationship Id="rId14" Type="http://schemas.openxmlformats.org/officeDocument/2006/relationships/image" Target="../media/image255.wmf"/></Relationships>
</file>

<file path=ppt/slides/_rels/slide87.xml.rels><?xml version="1.0" encoding="UTF-8" standalone="yes"?>
<Relationships xmlns="http://schemas.openxmlformats.org/package/2006/relationships"><Relationship Id="rId8" Type="http://schemas.openxmlformats.org/officeDocument/2006/relationships/image" Target="../media/image268.wmf"/><Relationship Id="rId13" Type="http://schemas.openxmlformats.org/officeDocument/2006/relationships/oleObject" Target="../embeddings/oleObject288.bin"/><Relationship Id="rId3" Type="http://schemas.openxmlformats.org/officeDocument/2006/relationships/oleObject" Target="../embeddings/oleObject283.bin"/><Relationship Id="rId7" Type="http://schemas.openxmlformats.org/officeDocument/2006/relationships/oleObject" Target="../embeddings/oleObject285.bin"/><Relationship Id="rId12" Type="http://schemas.openxmlformats.org/officeDocument/2006/relationships/image" Target="../media/image270.wmf"/><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267.wmf"/><Relationship Id="rId11" Type="http://schemas.openxmlformats.org/officeDocument/2006/relationships/oleObject" Target="../embeddings/oleObject287.bin"/><Relationship Id="rId5" Type="http://schemas.openxmlformats.org/officeDocument/2006/relationships/oleObject" Target="../embeddings/oleObject284.bin"/><Relationship Id="rId10" Type="http://schemas.openxmlformats.org/officeDocument/2006/relationships/image" Target="../media/image269.wmf"/><Relationship Id="rId4" Type="http://schemas.openxmlformats.org/officeDocument/2006/relationships/image" Target="../media/image266.emf"/><Relationship Id="rId9" Type="http://schemas.openxmlformats.org/officeDocument/2006/relationships/oleObject" Target="../embeddings/oleObject286.bin"/><Relationship Id="rId14" Type="http://schemas.openxmlformats.org/officeDocument/2006/relationships/image" Target="../media/image271.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image" Target="../media/image274.wmf"/><Relationship Id="rId3" Type="http://schemas.openxmlformats.org/officeDocument/2006/relationships/oleObject" Target="../embeddings/oleObject289.bin"/><Relationship Id="rId7" Type="http://schemas.openxmlformats.org/officeDocument/2006/relationships/oleObject" Target="../embeddings/oleObject291.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273.wmf"/><Relationship Id="rId11" Type="http://schemas.openxmlformats.org/officeDocument/2006/relationships/image" Target="../media/image276.wmf"/><Relationship Id="rId5" Type="http://schemas.openxmlformats.org/officeDocument/2006/relationships/oleObject" Target="../embeddings/oleObject290.bin"/><Relationship Id="rId10" Type="http://schemas.openxmlformats.org/officeDocument/2006/relationships/image" Target="../media/image275.wmf"/><Relationship Id="rId4" Type="http://schemas.openxmlformats.org/officeDocument/2006/relationships/image" Target="../media/image272.wmf"/><Relationship Id="rId9" Type="http://schemas.openxmlformats.org/officeDocument/2006/relationships/oleObject" Target="../embeddings/oleObject292.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6.wmf"/><Relationship Id="rId3" Type="http://schemas.openxmlformats.org/officeDocument/2006/relationships/notesSlide" Target="../notesSlides/notesSlide2.xml"/><Relationship Id="rId7" Type="http://schemas.openxmlformats.org/officeDocument/2006/relationships/image" Target="../media/image33.wmf"/><Relationship Id="rId12"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33.bin"/><Relationship Id="rId11" Type="http://schemas.openxmlformats.org/officeDocument/2006/relationships/image" Target="../media/image35.wmf"/><Relationship Id="rId5" Type="http://schemas.openxmlformats.org/officeDocument/2006/relationships/image" Target="../media/image32.e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34.wmf"/><Relationship Id="rId14" Type="http://schemas.openxmlformats.org/officeDocument/2006/relationships/image" Target="../media/image31.png"/></Relationships>
</file>

<file path=ppt/slides/_rels/slide90.xml.rels><?xml version="1.0" encoding="UTF-8" standalone="yes"?>
<Relationships xmlns="http://schemas.openxmlformats.org/package/2006/relationships"><Relationship Id="rId8" Type="http://schemas.openxmlformats.org/officeDocument/2006/relationships/image" Target="../media/image279.emf"/><Relationship Id="rId13" Type="http://schemas.openxmlformats.org/officeDocument/2006/relationships/oleObject" Target="../embeddings/oleObject298.bin"/><Relationship Id="rId3" Type="http://schemas.openxmlformats.org/officeDocument/2006/relationships/oleObject" Target="../embeddings/oleObject293.bin"/><Relationship Id="rId7" Type="http://schemas.openxmlformats.org/officeDocument/2006/relationships/oleObject" Target="../embeddings/oleObject295.bin"/><Relationship Id="rId12" Type="http://schemas.openxmlformats.org/officeDocument/2006/relationships/image" Target="../media/image281.wmf"/><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278.emf"/><Relationship Id="rId11" Type="http://schemas.openxmlformats.org/officeDocument/2006/relationships/oleObject" Target="../embeddings/oleObject297.bin"/><Relationship Id="rId5" Type="http://schemas.openxmlformats.org/officeDocument/2006/relationships/oleObject" Target="../embeddings/oleObject294.bin"/><Relationship Id="rId10" Type="http://schemas.openxmlformats.org/officeDocument/2006/relationships/image" Target="../media/image280.emf"/><Relationship Id="rId4" Type="http://schemas.openxmlformats.org/officeDocument/2006/relationships/image" Target="../media/image277.wmf"/><Relationship Id="rId9" Type="http://schemas.openxmlformats.org/officeDocument/2006/relationships/oleObject" Target="../embeddings/oleObject296.bin"/><Relationship Id="rId14" Type="http://schemas.openxmlformats.org/officeDocument/2006/relationships/image" Target="../media/image282.wmf"/></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299.bin"/><Relationship Id="rId13" Type="http://schemas.openxmlformats.org/officeDocument/2006/relationships/image" Target="../media/image273.wmf"/><Relationship Id="rId3" Type="http://schemas.openxmlformats.org/officeDocument/2006/relationships/notesSlide" Target="../notesSlides/notesSlide14.xml"/><Relationship Id="rId7" Type="http://schemas.openxmlformats.org/officeDocument/2006/relationships/image" Target="../media/image288.emf"/><Relationship Id="rId12" Type="http://schemas.openxmlformats.org/officeDocument/2006/relationships/oleObject" Target="../embeddings/oleObject301.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287.emf"/><Relationship Id="rId11" Type="http://schemas.openxmlformats.org/officeDocument/2006/relationships/image" Target="../media/image284.wmf"/><Relationship Id="rId5" Type="http://schemas.openxmlformats.org/officeDocument/2006/relationships/image" Target="../media/image286.emf"/><Relationship Id="rId15" Type="http://schemas.openxmlformats.org/officeDocument/2006/relationships/image" Target="../media/image275.wmf"/><Relationship Id="rId10" Type="http://schemas.openxmlformats.org/officeDocument/2006/relationships/oleObject" Target="../embeddings/oleObject300.bin"/><Relationship Id="rId4" Type="http://schemas.openxmlformats.org/officeDocument/2006/relationships/image" Target="../media/image285.emf"/><Relationship Id="rId9" Type="http://schemas.openxmlformats.org/officeDocument/2006/relationships/image" Target="../media/image283.wmf"/><Relationship Id="rId14" Type="http://schemas.openxmlformats.org/officeDocument/2006/relationships/oleObject" Target="../embeddings/oleObject302.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303.bin"/><Relationship Id="rId2" Type="http://schemas.openxmlformats.org/officeDocument/2006/relationships/slideLayout" Target="../slideLayouts/slideLayout6.xml"/><Relationship Id="rId1" Type="http://schemas.openxmlformats.org/officeDocument/2006/relationships/vmlDrawing" Target="../drawings/vmlDrawing67.vml"/><Relationship Id="rId6" Type="http://schemas.openxmlformats.org/officeDocument/2006/relationships/image" Target="../media/image290.wmf"/><Relationship Id="rId5" Type="http://schemas.openxmlformats.org/officeDocument/2006/relationships/oleObject" Target="../embeddings/oleObject304.bin"/><Relationship Id="rId4" Type="http://schemas.openxmlformats.org/officeDocument/2006/relationships/image" Target="../media/image289.wmf"/></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307.bin"/><Relationship Id="rId13" Type="http://schemas.openxmlformats.org/officeDocument/2006/relationships/image" Target="../media/image295.wmf"/><Relationship Id="rId18" Type="http://schemas.openxmlformats.org/officeDocument/2006/relationships/image" Target="../media/image297.wmf"/><Relationship Id="rId3" Type="http://schemas.openxmlformats.org/officeDocument/2006/relationships/oleObject" Target="../embeddings/oleObject305.bin"/><Relationship Id="rId7" Type="http://schemas.openxmlformats.org/officeDocument/2006/relationships/image" Target="../media/image292.wmf"/><Relationship Id="rId12" Type="http://schemas.openxmlformats.org/officeDocument/2006/relationships/oleObject" Target="../embeddings/oleObject309.bin"/><Relationship Id="rId17" Type="http://schemas.openxmlformats.org/officeDocument/2006/relationships/oleObject" Target="../embeddings/oleObject311.bin"/><Relationship Id="rId2" Type="http://schemas.openxmlformats.org/officeDocument/2006/relationships/slideLayout" Target="../slideLayouts/slideLayout7.xml"/><Relationship Id="rId16" Type="http://schemas.openxmlformats.org/officeDocument/2006/relationships/image" Target="../media/image300.wmf"/><Relationship Id="rId20" Type="http://schemas.openxmlformats.org/officeDocument/2006/relationships/image" Target="../media/image298.wmf"/><Relationship Id="rId1" Type="http://schemas.openxmlformats.org/officeDocument/2006/relationships/vmlDrawing" Target="../drawings/vmlDrawing68.vml"/><Relationship Id="rId6" Type="http://schemas.openxmlformats.org/officeDocument/2006/relationships/oleObject" Target="../embeddings/oleObject306.bin"/><Relationship Id="rId11" Type="http://schemas.openxmlformats.org/officeDocument/2006/relationships/image" Target="../media/image294.wmf"/><Relationship Id="rId5" Type="http://schemas.openxmlformats.org/officeDocument/2006/relationships/image" Target="../media/image299.wmf"/><Relationship Id="rId15" Type="http://schemas.openxmlformats.org/officeDocument/2006/relationships/image" Target="../media/image296.wmf"/><Relationship Id="rId10" Type="http://schemas.openxmlformats.org/officeDocument/2006/relationships/oleObject" Target="../embeddings/oleObject308.bin"/><Relationship Id="rId19" Type="http://schemas.openxmlformats.org/officeDocument/2006/relationships/oleObject" Target="../embeddings/oleObject312.bin"/><Relationship Id="rId4" Type="http://schemas.openxmlformats.org/officeDocument/2006/relationships/image" Target="../media/image291.wmf"/><Relationship Id="rId9" Type="http://schemas.openxmlformats.org/officeDocument/2006/relationships/image" Target="../media/image293.wmf"/><Relationship Id="rId14" Type="http://schemas.openxmlformats.org/officeDocument/2006/relationships/oleObject" Target="../embeddings/oleObject310.bin"/></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315.bin"/><Relationship Id="rId13" Type="http://schemas.openxmlformats.org/officeDocument/2006/relationships/image" Target="../media/image305.wmf"/><Relationship Id="rId3" Type="http://schemas.openxmlformats.org/officeDocument/2006/relationships/notesSlide" Target="../notesSlides/notesSlide15.xml"/><Relationship Id="rId7" Type="http://schemas.openxmlformats.org/officeDocument/2006/relationships/image" Target="../media/image302.wmf"/><Relationship Id="rId12" Type="http://schemas.openxmlformats.org/officeDocument/2006/relationships/oleObject" Target="../embeddings/oleObject317.bin"/><Relationship Id="rId2" Type="http://schemas.openxmlformats.org/officeDocument/2006/relationships/slideLayout" Target="../slideLayouts/slideLayout6.xml"/><Relationship Id="rId1" Type="http://schemas.openxmlformats.org/officeDocument/2006/relationships/vmlDrawing" Target="../drawings/vmlDrawing69.vml"/><Relationship Id="rId6" Type="http://schemas.openxmlformats.org/officeDocument/2006/relationships/oleObject" Target="../embeddings/oleObject314.bin"/><Relationship Id="rId11" Type="http://schemas.openxmlformats.org/officeDocument/2006/relationships/image" Target="../media/image304.wmf"/><Relationship Id="rId5" Type="http://schemas.openxmlformats.org/officeDocument/2006/relationships/image" Target="../media/image301.wmf"/><Relationship Id="rId10" Type="http://schemas.openxmlformats.org/officeDocument/2006/relationships/oleObject" Target="../embeddings/oleObject316.bin"/><Relationship Id="rId4" Type="http://schemas.openxmlformats.org/officeDocument/2006/relationships/oleObject" Target="../embeddings/oleObject313.bin"/><Relationship Id="rId9" Type="http://schemas.openxmlformats.org/officeDocument/2006/relationships/image" Target="../media/image303.wmf"/></Relationships>
</file>

<file path=ppt/slides/_rels/slide96.xml.rels><?xml version="1.0" encoding="UTF-8" standalone="yes"?>
<Relationships xmlns="http://schemas.openxmlformats.org/package/2006/relationships"><Relationship Id="rId8" Type="http://schemas.openxmlformats.org/officeDocument/2006/relationships/image" Target="../media/image308.wmf"/><Relationship Id="rId3" Type="http://schemas.openxmlformats.org/officeDocument/2006/relationships/oleObject" Target="../embeddings/oleObject318.bin"/><Relationship Id="rId7" Type="http://schemas.openxmlformats.org/officeDocument/2006/relationships/oleObject" Target="../embeddings/oleObject320.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307.wmf"/><Relationship Id="rId5" Type="http://schemas.openxmlformats.org/officeDocument/2006/relationships/oleObject" Target="../embeddings/oleObject319.bin"/><Relationship Id="rId4" Type="http://schemas.openxmlformats.org/officeDocument/2006/relationships/image" Target="../media/image306.wmf"/><Relationship Id="rId9" Type="http://schemas.openxmlformats.org/officeDocument/2006/relationships/image" Target="../media/image191.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09.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10.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8F0AF91-70F8-4924-91AF-901198F4690A}"/>
              </a:ext>
            </a:extLst>
          </p:cNvPr>
          <p:cNvSpPr>
            <a:spLocks noGrp="1" noChangeArrowheads="1"/>
          </p:cNvSpPr>
          <p:nvPr>
            <p:ph type="title"/>
          </p:nvPr>
        </p:nvSpPr>
        <p:spPr/>
        <p:txBody>
          <a:bodyPr/>
          <a:lstStyle/>
          <a:p>
            <a:pPr eaLnBrk="1" hangingPunct="1"/>
            <a:r>
              <a:rPr lang="zh-CN" altLang="en-US"/>
              <a:t>第</a:t>
            </a:r>
            <a:r>
              <a:rPr lang="en-US" altLang="zh-CN"/>
              <a:t>2</a:t>
            </a:r>
            <a:r>
              <a:rPr lang="zh-CN" altLang="en-US"/>
              <a:t>章 离散傅里叶变换</a:t>
            </a:r>
          </a:p>
        </p:txBody>
      </p:sp>
      <p:sp>
        <p:nvSpPr>
          <p:cNvPr id="5123" name="Rectangle 3">
            <a:extLst>
              <a:ext uri="{FF2B5EF4-FFF2-40B4-BE49-F238E27FC236}">
                <a16:creationId xmlns:a16="http://schemas.microsoft.com/office/drawing/2014/main" id="{743BCAF7-0136-4461-A6A4-D9BEFC177B70}"/>
              </a:ext>
            </a:extLst>
          </p:cNvPr>
          <p:cNvSpPr>
            <a:spLocks noGrp="1" noChangeArrowheads="1"/>
          </p:cNvSpPr>
          <p:nvPr>
            <p:ph type="body" idx="1"/>
          </p:nvPr>
        </p:nvSpPr>
        <p:spPr/>
        <p:txBody>
          <a:bodyPr/>
          <a:lstStyle/>
          <a:p>
            <a:pPr eaLnBrk="1" hangingPunct="1">
              <a:lnSpc>
                <a:spcPct val="150000"/>
              </a:lnSpc>
              <a:buFont typeface="Wingdings" panose="05000000000000000000" pitchFamily="2" charset="2"/>
              <a:buNone/>
            </a:pPr>
            <a:r>
              <a:rPr lang="en-US" altLang="zh-CN" b="1">
                <a:hlinkClick r:id="rId3" action="ppaction://hlinksldjump"/>
              </a:rPr>
              <a:t>2.1 </a:t>
            </a:r>
            <a:r>
              <a:rPr lang="zh-CN" altLang="en-US" b="1">
                <a:hlinkClick r:id="rId3" action="ppaction://hlinksldjump"/>
              </a:rPr>
              <a:t>离散傅里叶级数（</a:t>
            </a:r>
            <a:r>
              <a:rPr lang="en-US" altLang="zh-CN" b="1">
                <a:hlinkClick r:id="rId3" action="ppaction://hlinksldjump"/>
              </a:rPr>
              <a:t>DFS</a:t>
            </a:r>
            <a:r>
              <a:rPr lang="zh-CN" altLang="en-US" b="1"/>
              <a:t>）</a:t>
            </a:r>
            <a:endParaRPr lang="en-US" altLang="zh-CN" b="1"/>
          </a:p>
          <a:p>
            <a:pPr eaLnBrk="1" hangingPunct="1">
              <a:lnSpc>
                <a:spcPct val="150000"/>
              </a:lnSpc>
              <a:buFont typeface="Wingdings" panose="05000000000000000000" pitchFamily="2" charset="2"/>
              <a:buNone/>
            </a:pPr>
            <a:r>
              <a:rPr lang="en-US" altLang="zh-CN" b="1">
                <a:hlinkClick r:id="rId4" action="ppaction://hlinksldjump"/>
              </a:rPr>
              <a:t>2.2 </a:t>
            </a:r>
            <a:r>
              <a:rPr lang="zh-CN" altLang="en-US" b="1">
                <a:hlinkClick r:id="rId4" action="ppaction://hlinksldjump"/>
              </a:rPr>
              <a:t>离散傅里叶变换（</a:t>
            </a:r>
            <a:r>
              <a:rPr lang="en-US" altLang="zh-CN" b="1">
                <a:hlinkClick r:id="rId4" action="ppaction://hlinksldjump"/>
              </a:rPr>
              <a:t>DFT</a:t>
            </a:r>
            <a:r>
              <a:rPr lang="zh-CN" altLang="en-US" b="1"/>
              <a:t>）</a:t>
            </a:r>
            <a:endParaRPr lang="en-US" altLang="zh-CN" b="1"/>
          </a:p>
          <a:p>
            <a:pPr eaLnBrk="1" hangingPunct="1">
              <a:lnSpc>
                <a:spcPct val="150000"/>
              </a:lnSpc>
              <a:buFont typeface="Wingdings" panose="05000000000000000000" pitchFamily="2" charset="2"/>
              <a:buNone/>
            </a:pPr>
            <a:r>
              <a:rPr lang="en-US" altLang="zh-CN" b="1">
                <a:hlinkClick r:id="rId5" action="ppaction://hlinksldjump"/>
              </a:rPr>
              <a:t>2.3 </a:t>
            </a:r>
            <a:r>
              <a:rPr lang="zh-CN" altLang="en-US" b="1">
                <a:hlinkClick r:id="rId5" action="ppaction://hlinksldjump"/>
              </a:rPr>
              <a:t>利用</a:t>
            </a:r>
            <a:r>
              <a:rPr lang="en-US" altLang="zh-CN" b="1">
                <a:hlinkClick r:id="rId5" action="ppaction://hlinksldjump"/>
              </a:rPr>
              <a:t>DFT</a:t>
            </a:r>
            <a:r>
              <a:rPr lang="zh-CN" altLang="en-US" b="1">
                <a:hlinkClick r:id="rId5" action="ppaction://hlinksldjump"/>
              </a:rPr>
              <a:t>计算线性卷积</a:t>
            </a:r>
            <a:endParaRPr lang="zh-CN" altLang="en-US" b="1"/>
          </a:p>
          <a:p>
            <a:pPr eaLnBrk="1" hangingPunct="1">
              <a:lnSpc>
                <a:spcPct val="150000"/>
              </a:lnSpc>
              <a:buFont typeface="Wingdings" panose="05000000000000000000" pitchFamily="2" charset="2"/>
              <a:buNone/>
            </a:pPr>
            <a:r>
              <a:rPr lang="en-US" altLang="zh-CN" b="1">
                <a:hlinkClick r:id="rId6" action="ppaction://hlinksldjump"/>
              </a:rPr>
              <a:t>2.4 </a:t>
            </a:r>
            <a:r>
              <a:rPr lang="zh-CN" altLang="en-US" b="1">
                <a:hlinkClick r:id="rId6" action="ppaction://hlinksldjump"/>
              </a:rPr>
              <a:t>利用</a:t>
            </a:r>
            <a:r>
              <a:rPr lang="en-US" altLang="zh-CN" b="1">
                <a:hlinkClick r:id="rId6" action="ppaction://hlinksldjump"/>
              </a:rPr>
              <a:t>DFT</a:t>
            </a:r>
            <a:r>
              <a:rPr lang="zh-CN" altLang="en-US" b="1">
                <a:hlinkClick r:id="rId6" action="ppaction://hlinksldjump"/>
              </a:rPr>
              <a:t>对信号进行频域分析</a:t>
            </a:r>
            <a:endParaRPr lang="zh-C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a:extLst>
              <a:ext uri="{FF2B5EF4-FFF2-40B4-BE49-F238E27FC236}">
                <a16:creationId xmlns:a16="http://schemas.microsoft.com/office/drawing/2014/main" id="{C524C356-B19F-4976-878B-0CA6E6B0AFA6}"/>
              </a:ext>
            </a:extLst>
          </p:cNvPr>
          <p:cNvGraphicFramePr>
            <a:graphicFrameLocks noChangeAspect="1"/>
          </p:cNvGraphicFramePr>
          <p:nvPr/>
        </p:nvGraphicFramePr>
        <p:xfrm>
          <a:off x="539750" y="1484313"/>
          <a:ext cx="4462463" cy="2566987"/>
        </p:xfrm>
        <a:graphic>
          <a:graphicData uri="http://schemas.openxmlformats.org/presentationml/2006/ole">
            <mc:AlternateContent xmlns:mc="http://schemas.openxmlformats.org/markup-compatibility/2006">
              <mc:Choice xmlns:v="urn:schemas-microsoft-com:vml" Requires="v">
                <p:oleObj spid="_x0000_s16406" r:id="rId3" imgW="4023360" imgH="1877040" progId="Visio.Drawing.6">
                  <p:embed/>
                </p:oleObj>
              </mc:Choice>
              <mc:Fallback>
                <p:oleObj r:id="rId3" imgW="4023360" imgH="1877040"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484313"/>
                        <a:ext cx="4462463" cy="25669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3">
            <a:extLst>
              <a:ext uri="{FF2B5EF4-FFF2-40B4-BE49-F238E27FC236}">
                <a16:creationId xmlns:a16="http://schemas.microsoft.com/office/drawing/2014/main" id="{EF30F0C0-99FD-4DEF-B013-10268FB9B222}"/>
              </a:ext>
            </a:extLst>
          </p:cNvPr>
          <p:cNvGraphicFramePr>
            <a:graphicFrameLocks noChangeAspect="1"/>
          </p:cNvGraphicFramePr>
          <p:nvPr/>
        </p:nvGraphicFramePr>
        <p:xfrm>
          <a:off x="539750" y="3998913"/>
          <a:ext cx="4464050" cy="2670175"/>
        </p:xfrm>
        <a:graphic>
          <a:graphicData uri="http://schemas.openxmlformats.org/presentationml/2006/ole">
            <mc:AlternateContent xmlns:mc="http://schemas.openxmlformats.org/markup-compatibility/2006">
              <mc:Choice xmlns:v="urn:schemas-microsoft-com:vml" Requires="v">
                <p:oleObj spid="_x0000_s16407" r:id="rId5" imgW="4023360" imgH="1967040" progId="Visio.Drawing.6">
                  <p:embed/>
                </p:oleObj>
              </mc:Choice>
              <mc:Fallback>
                <p:oleObj r:id="rId5" imgW="4023360" imgH="1967040" progId="Visio.Drawing.6">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998913"/>
                        <a:ext cx="4464050"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Text Box 4">
            <a:extLst>
              <a:ext uri="{FF2B5EF4-FFF2-40B4-BE49-F238E27FC236}">
                <a16:creationId xmlns:a16="http://schemas.microsoft.com/office/drawing/2014/main" id="{DA5A5F88-B654-4475-8F1D-AC008E0FE736}"/>
              </a:ext>
            </a:extLst>
          </p:cNvPr>
          <p:cNvSpPr txBox="1">
            <a:spLocks noChangeArrowheads="1"/>
          </p:cNvSpPr>
          <p:nvPr/>
        </p:nvSpPr>
        <p:spPr bwMode="auto">
          <a:xfrm>
            <a:off x="5651500" y="2173288"/>
            <a:ext cx="31115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SzTx/>
              <a:buFontTx/>
              <a:buNone/>
            </a:pPr>
            <a:r>
              <a:rPr lang="en-US" altLang="zh-CN" sz="2400" b="1" i="1">
                <a:latin typeface="Arial" panose="020B0604020202020204" pitchFamily="34" charset="0"/>
              </a:rPr>
              <a:t>N</a:t>
            </a:r>
            <a:r>
              <a:rPr lang="en-US" altLang="zh-CN" sz="2400" b="1">
                <a:latin typeface="Arial" panose="020B0604020202020204" pitchFamily="34" charset="0"/>
              </a:rPr>
              <a:t>=30</a:t>
            </a:r>
            <a:r>
              <a:rPr lang="zh-CN" altLang="en-US" sz="2400" b="1">
                <a:latin typeface="Arial" panose="020B0604020202020204" pitchFamily="34" charset="0"/>
              </a:rPr>
              <a:t>，</a:t>
            </a:r>
            <a:r>
              <a:rPr lang="en-US" altLang="zh-CN" sz="2400" b="1" i="1">
                <a:latin typeface="Arial" panose="020B0604020202020204" pitchFamily="34" charset="0"/>
              </a:rPr>
              <a:t>M</a:t>
            </a:r>
            <a:r>
              <a:rPr lang="en-US" altLang="zh-CN" sz="2400" b="1">
                <a:latin typeface="Arial" panose="020B0604020202020204" pitchFamily="34" charset="0"/>
              </a:rPr>
              <a:t>=2</a:t>
            </a:r>
            <a:endParaRPr lang="zh-CN" altLang="en-US" sz="2400" b="1">
              <a:latin typeface="Arial" panose="020B0604020202020204" pitchFamily="34" charset="0"/>
            </a:endParaRPr>
          </a:p>
          <a:p>
            <a:pPr eaLnBrk="1" hangingPunct="1">
              <a:lnSpc>
                <a:spcPct val="120000"/>
              </a:lnSpc>
              <a:spcBef>
                <a:spcPct val="0"/>
              </a:spcBef>
              <a:buClrTx/>
              <a:buSzTx/>
              <a:buFontTx/>
              <a:buNone/>
            </a:pPr>
            <a:r>
              <a:rPr lang="zh-CN" altLang="en-US" sz="2400" b="1">
                <a:latin typeface="宋体" panose="02010600030101010101" pitchFamily="2" charset="-122"/>
              </a:rPr>
              <a:t>周期方波的</a:t>
            </a:r>
            <a:r>
              <a:rPr lang="en-US" altLang="zh-CN" sz="2400" b="1">
                <a:latin typeface="Arial" panose="020B0604020202020204" pitchFamily="34" charset="0"/>
              </a:rPr>
              <a:t>DFS</a:t>
            </a:r>
            <a:r>
              <a:rPr lang="zh-CN" altLang="en-US" sz="2400" b="1">
                <a:latin typeface="宋体" panose="02010600030101010101" pitchFamily="2" charset="-122"/>
              </a:rPr>
              <a:t>系数</a:t>
            </a:r>
          </a:p>
        </p:txBody>
      </p:sp>
      <p:sp>
        <p:nvSpPr>
          <p:cNvPr id="6149" name="Text Box 5">
            <a:extLst>
              <a:ext uri="{FF2B5EF4-FFF2-40B4-BE49-F238E27FC236}">
                <a16:creationId xmlns:a16="http://schemas.microsoft.com/office/drawing/2014/main" id="{FCA760AC-83A9-435B-ABE5-CF43E2EE1D28}"/>
              </a:ext>
            </a:extLst>
          </p:cNvPr>
          <p:cNvSpPr txBox="1">
            <a:spLocks noChangeArrowheads="1"/>
          </p:cNvSpPr>
          <p:nvPr/>
        </p:nvSpPr>
        <p:spPr bwMode="auto">
          <a:xfrm>
            <a:off x="5724525" y="4692650"/>
            <a:ext cx="31908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SzTx/>
              <a:buFontTx/>
              <a:buNone/>
            </a:pPr>
            <a:r>
              <a:rPr lang="en-US" altLang="zh-CN" sz="2400" b="1" i="1">
                <a:latin typeface="Arial" panose="020B0604020202020204" pitchFamily="34" charset="0"/>
              </a:rPr>
              <a:t>N</a:t>
            </a:r>
            <a:r>
              <a:rPr lang="en-US" altLang="zh-CN" sz="2400" b="1">
                <a:latin typeface="Arial" panose="020B0604020202020204" pitchFamily="34" charset="0"/>
              </a:rPr>
              <a:t>=30</a:t>
            </a:r>
            <a:r>
              <a:rPr lang="zh-CN" altLang="en-US" sz="2400" b="1">
                <a:latin typeface="Arial" panose="020B0604020202020204" pitchFamily="34" charset="0"/>
              </a:rPr>
              <a:t>，</a:t>
            </a:r>
            <a:r>
              <a:rPr lang="en-US" altLang="zh-CN" sz="2400" b="1" i="1">
                <a:latin typeface="Arial" panose="020B0604020202020204" pitchFamily="34" charset="0"/>
              </a:rPr>
              <a:t>M</a:t>
            </a:r>
            <a:r>
              <a:rPr lang="en-US" altLang="zh-CN" sz="2400" b="1">
                <a:latin typeface="Arial" panose="020B0604020202020204" pitchFamily="34" charset="0"/>
              </a:rPr>
              <a:t>=12</a:t>
            </a:r>
            <a:endParaRPr lang="zh-CN" altLang="en-US" sz="2400" b="1">
              <a:latin typeface="Arial" panose="020B0604020202020204" pitchFamily="34" charset="0"/>
            </a:endParaRPr>
          </a:p>
          <a:p>
            <a:pPr eaLnBrk="1" hangingPunct="1">
              <a:lnSpc>
                <a:spcPct val="120000"/>
              </a:lnSpc>
              <a:spcBef>
                <a:spcPct val="0"/>
              </a:spcBef>
              <a:buClrTx/>
              <a:buSzTx/>
              <a:buFontTx/>
              <a:buNone/>
            </a:pPr>
            <a:r>
              <a:rPr lang="zh-CN" altLang="en-US" sz="2400" b="1">
                <a:latin typeface="宋体" panose="02010600030101010101" pitchFamily="2" charset="-122"/>
              </a:rPr>
              <a:t>周期方波的</a:t>
            </a:r>
            <a:r>
              <a:rPr lang="en-US" altLang="zh-CN" sz="2400" b="1">
                <a:latin typeface="Arial" panose="020B0604020202020204" pitchFamily="34" charset="0"/>
              </a:rPr>
              <a:t>DFS</a:t>
            </a:r>
            <a:r>
              <a:rPr lang="zh-CN" altLang="en-US" sz="2400" b="1">
                <a:latin typeface="宋体" panose="02010600030101010101" pitchFamily="2" charset="-122"/>
              </a:rPr>
              <a:t>系数</a:t>
            </a:r>
          </a:p>
        </p:txBody>
      </p:sp>
      <p:sp>
        <p:nvSpPr>
          <p:cNvPr id="16390" name="Text Box 7">
            <a:extLst>
              <a:ext uri="{FF2B5EF4-FFF2-40B4-BE49-F238E27FC236}">
                <a16:creationId xmlns:a16="http://schemas.microsoft.com/office/drawing/2014/main" id="{D751BAD7-B106-4443-9AEA-4243F61D92DF}"/>
              </a:ext>
            </a:extLst>
          </p:cNvPr>
          <p:cNvSpPr txBox="1">
            <a:spLocks noChangeArrowheads="1"/>
          </p:cNvSpPr>
          <p:nvPr/>
        </p:nvSpPr>
        <p:spPr bwMode="auto">
          <a:xfrm>
            <a:off x="869950" y="476250"/>
            <a:ext cx="7734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Arial" panose="020B0604020202020204" pitchFamily="34" charset="0"/>
              </a:rPr>
              <a:t>   </a:t>
            </a:r>
            <a:r>
              <a:rPr lang="zh-CN" altLang="en-US" sz="2800" b="1">
                <a:latin typeface="Arial" panose="020B0604020202020204" pitchFamily="34" charset="0"/>
              </a:rPr>
              <a:t>周期 </a:t>
            </a:r>
            <a:r>
              <a:rPr lang="en-US" altLang="zh-CN" sz="2800" b="1" i="1">
                <a:latin typeface="Arial" panose="020B0604020202020204" pitchFamily="34" charset="0"/>
              </a:rPr>
              <a:t>N </a:t>
            </a:r>
            <a:r>
              <a:rPr lang="en-US" altLang="zh-CN" sz="2800" b="1">
                <a:latin typeface="Arial" panose="020B0604020202020204" pitchFamily="34" charset="0"/>
              </a:rPr>
              <a:t>=30 </a:t>
            </a:r>
            <a:r>
              <a:rPr lang="zh-CN" altLang="en-US" sz="2800" b="1">
                <a:latin typeface="Arial" panose="020B0604020202020204" pitchFamily="34" charset="0"/>
              </a:rPr>
              <a:t>的方波序列的</a:t>
            </a:r>
            <a:r>
              <a:rPr lang="en-US" altLang="zh-CN" sz="2800" b="1">
                <a:latin typeface="Arial" panose="020B0604020202020204" pitchFamily="34" charset="0"/>
              </a:rPr>
              <a:t>DFS</a:t>
            </a:r>
            <a:r>
              <a:rPr lang="zh-CN" altLang="en-US" sz="2800" b="1">
                <a:latin typeface="Arial" panose="020B0604020202020204" pitchFamily="34" charset="0"/>
              </a:rPr>
              <a:t>系数图形显示</a:t>
            </a:r>
          </a:p>
        </p:txBody>
      </p:sp>
      <p:grpSp>
        <p:nvGrpSpPr>
          <p:cNvPr id="16391" name="Group 7">
            <a:extLst>
              <a:ext uri="{FF2B5EF4-FFF2-40B4-BE49-F238E27FC236}">
                <a16:creationId xmlns:a16="http://schemas.microsoft.com/office/drawing/2014/main" id="{3C45559E-BD3C-48D6-ACD4-09A7A26FA5B5}"/>
              </a:ext>
            </a:extLst>
          </p:cNvPr>
          <p:cNvGrpSpPr>
            <a:grpSpLocks/>
          </p:cNvGrpSpPr>
          <p:nvPr/>
        </p:nvGrpSpPr>
        <p:grpSpPr bwMode="auto">
          <a:xfrm>
            <a:off x="176213" y="1262063"/>
            <a:ext cx="8828087" cy="128587"/>
            <a:chOff x="0" y="0"/>
            <a:chExt cx="5561" cy="81"/>
          </a:xfrm>
        </p:grpSpPr>
        <p:pic>
          <p:nvPicPr>
            <p:cNvPr id="16392" name="Rectangle 9">
              <a:extLst>
                <a:ext uri="{FF2B5EF4-FFF2-40B4-BE49-F238E27FC236}">
                  <a16:creationId xmlns:a16="http://schemas.microsoft.com/office/drawing/2014/main" id="{EEDE9483-6379-45E1-8DAE-2F0B6857FA86}"/>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Text Box 9">
              <a:extLst>
                <a:ext uri="{FF2B5EF4-FFF2-40B4-BE49-F238E27FC236}">
                  <a16:creationId xmlns:a16="http://schemas.microsoft.com/office/drawing/2014/main" id="{D873B42C-EFC8-4836-AD6A-E94341AFB6A1}"/>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linds(horizontal)">
                                      <p:cBhvr>
                                        <p:cTn id="7" dur="5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ipe(left)">
                                      <p:cBhvr>
                                        <p:cTn id="12" dur="500"/>
                                        <p:tgtEl>
                                          <p:spTgt spid="61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blinds(horizontal)">
                                      <p:cBhvr>
                                        <p:cTn id="17" dur="500"/>
                                        <p:tgtEl>
                                          <p:spTgt spid="61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47"/>
                                        </p:tgtEl>
                                        <p:attrNameLst>
                                          <p:attrName>style.visibility</p:attrName>
                                        </p:attrNameLst>
                                      </p:cBhvr>
                                      <p:to>
                                        <p:strVal val="visible"/>
                                      </p:to>
                                    </p:set>
                                    <p:animEffect transition="in" filter="wipe(left)">
                                      <p:cBhvr>
                                        <p:cTn id="2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4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a:extLst>
              <a:ext uri="{FF2B5EF4-FFF2-40B4-BE49-F238E27FC236}">
                <a16:creationId xmlns:a16="http://schemas.microsoft.com/office/drawing/2014/main" id="{3AD7D179-C35D-49FF-8E44-5B37C1996E4E}"/>
              </a:ext>
            </a:extLst>
          </p:cNvPr>
          <p:cNvSpPr>
            <a:spLocks noGrp="1" noChangeArrowheads="1"/>
          </p:cNvSpPr>
          <p:nvPr>
            <p:ph type="title"/>
          </p:nvPr>
        </p:nvSpPr>
        <p:spPr/>
        <p:txBody>
          <a:bodyPr/>
          <a:lstStyle/>
          <a:p>
            <a:r>
              <a:rPr lang="zh-CN" altLang="en-US"/>
              <a:t>作业</a:t>
            </a:r>
          </a:p>
        </p:txBody>
      </p:sp>
      <p:sp>
        <p:nvSpPr>
          <p:cNvPr id="122883" name="内容占位符 2">
            <a:extLst>
              <a:ext uri="{FF2B5EF4-FFF2-40B4-BE49-F238E27FC236}">
                <a16:creationId xmlns:a16="http://schemas.microsoft.com/office/drawing/2014/main" id="{30E772CB-5F74-4E87-AFEE-D13200D8C911}"/>
              </a:ext>
            </a:extLst>
          </p:cNvPr>
          <p:cNvSpPr>
            <a:spLocks noGrp="1" noChangeArrowheads="1"/>
          </p:cNvSpPr>
          <p:nvPr>
            <p:ph idx="1"/>
          </p:nvPr>
        </p:nvSpPr>
        <p:spPr/>
        <p:txBody>
          <a:bodyPr/>
          <a:lstStyle/>
          <a:p>
            <a:r>
              <a:rPr lang="en-US" altLang="zh-CN"/>
              <a:t>2-19</a:t>
            </a:r>
          </a:p>
          <a:p>
            <a:r>
              <a:rPr lang="zh-CN" altLang="en-US"/>
              <a:t>上机实验</a:t>
            </a:r>
            <a:r>
              <a:rPr lang="en-US" altLang="zh-CN"/>
              <a:t>M2-4</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B9EDAAD6-B437-404D-A5A8-4CF8CCFC4E61}"/>
              </a:ext>
            </a:extLst>
          </p:cNvPr>
          <p:cNvSpPr>
            <a:spLocks noGrp="1" noChangeArrowheads="1"/>
          </p:cNvSpPr>
          <p:nvPr>
            <p:ph type="title"/>
          </p:nvPr>
        </p:nvSpPr>
        <p:spPr/>
        <p:txBody>
          <a:bodyPr/>
          <a:lstStyle/>
          <a:p>
            <a:pPr eaLnBrk="1" hangingPunct="1"/>
            <a:r>
              <a:rPr lang="zh-CN" altLang="zh-CN"/>
              <a:t>本章小结</a:t>
            </a:r>
          </a:p>
        </p:txBody>
      </p:sp>
      <p:sp>
        <p:nvSpPr>
          <p:cNvPr id="84995" name="Rectangle 3">
            <a:extLst>
              <a:ext uri="{FF2B5EF4-FFF2-40B4-BE49-F238E27FC236}">
                <a16:creationId xmlns:a16="http://schemas.microsoft.com/office/drawing/2014/main" id="{CA689FA3-DF0C-4198-9718-5FA4A98ECE7C}"/>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defRPr/>
            </a:pPr>
            <a:r>
              <a:rPr lang="en-US" altLang="zh-CN" sz="2800" b="1" dirty="0">
                <a:solidFill>
                  <a:schemeClr val="bg2">
                    <a:lumMod val="60000"/>
                    <a:lumOff val="40000"/>
                  </a:schemeClr>
                </a:solidFill>
              </a:rPr>
              <a:t>2.1 </a:t>
            </a:r>
            <a:r>
              <a:rPr lang="zh-CN" altLang="en-US" sz="2800" b="1" dirty="0">
                <a:solidFill>
                  <a:schemeClr val="bg2">
                    <a:lumMod val="60000"/>
                    <a:lumOff val="40000"/>
                  </a:schemeClr>
                </a:solidFill>
              </a:rPr>
              <a:t>离散傅里叶级数</a:t>
            </a:r>
            <a:r>
              <a:rPr lang="en-US" altLang="zh-CN" sz="2800" b="1" dirty="0">
                <a:solidFill>
                  <a:schemeClr val="bg2">
                    <a:lumMod val="60000"/>
                    <a:lumOff val="40000"/>
                  </a:schemeClr>
                </a:solidFill>
              </a:rPr>
              <a:t>DFS</a:t>
            </a:r>
          </a:p>
          <a:p>
            <a:pPr lvl="1" eaLnBrk="1" hangingPunct="1">
              <a:lnSpc>
                <a:spcPct val="90000"/>
              </a:lnSpc>
              <a:buFont typeface="Wingdings" panose="05000000000000000000" pitchFamily="2" charset="2"/>
              <a:buNone/>
              <a:defRPr/>
            </a:pPr>
            <a:r>
              <a:rPr lang="en-US" altLang="zh-CN" sz="2400" b="1" dirty="0"/>
              <a:t>2.1.1</a:t>
            </a:r>
            <a:r>
              <a:rPr lang="zh-CN" altLang="en-US" sz="2400" b="1" dirty="0"/>
              <a:t>离散傅里叶级数</a:t>
            </a:r>
            <a:r>
              <a:rPr lang="en-US" altLang="zh-CN" sz="2400" b="1" dirty="0"/>
              <a:t>DFS</a:t>
            </a:r>
            <a:r>
              <a:rPr lang="zh-CN" altLang="en-US" sz="2400" b="1" dirty="0"/>
              <a:t>的定义</a:t>
            </a:r>
          </a:p>
          <a:p>
            <a:pPr lvl="1" eaLnBrk="1" hangingPunct="1">
              <a:lnSpc>
                <a:spcPct val="90000"/>
              </a:lnSpc>
              <a:buFont typeface="Wingdings" panose="05000000000000000000" pitchFamily="2" charset="2"/>
              <a:buNone/>
              <a:defRPr/>
            </a:pPr>
            <a:r>
              <a:rPr lang="en-US" altLang="zh-CN" sz="2400" b="1" dirty="0"/>
              <a:t>2.1.2 DFS</a:t>
            </a:r>
            <a:r>
              <a:rPr lang="zh-CN" altLang="en-US" sz="2400" b="1" dirty="0"/>
              <a:t>的性质</a:t>
            </a:r>
          </a:p>
          <a:p>
            <a:pPr lvl="1" eaLnBrk="1" hangingPunct="1">
              <a:lnSpc>
                <a:spcPct val="90000"/>
              </a:lnSpc>
              <a:buFont typeface="Wingdings" panose="05000000000000000000" pitchFamily="2" charset="2"/>
              <a:buNone/>
              <a:defRPr/>
            </a:pPr>
            <a:r>
              <a:rPr lang="en-US" altLang="zh-CN" sz="2400" b="1" dirty="0"/>
              <a:t>2.1.3 </a:t>
            </a:r>
            <a:r>
              <a:rPr lang="zh-CN" altLang="en-US" sz="2400" b="1" dirty="0"/>
              <a:t>频域抽样定理</a:t>
            </a:r>
          </a:p>
          <a:p>
            <a:pPr lvl="1" eaLnBrk="1" hangingPunct="1">
              <a:lnSpc>
                <a:spcPct val="90000"/>
              </a:lnSpc>
              <a:buFont typeface="Wingdings" panose="05000000000000000000" pitchFamily="2" charset="2"/>
              <a:buNone/>
              <a:defRPr/>
            </a:pPr>
            <a:endParaRPr lang="zh-CN" altLang="en-US" sz="2400" b="1" dirty="0"/>
          </a:p>
          <a:p>
            <a:pPr eaLnBrk="1" hangingPunct="1">
              <a:lnSpc>
                <a:spcPct val="90000"/>
              </a:lnSpc>
              <a:buFont typeface="Wingdings" panose="05000000000000000000" pitchFamily="2" charset="2"/>
              <a:buNone/>
              <a:defRPr/>
            </a:pPr>
            <a:r>
              <a:rPr lang="en-US" altLang="zh-CN" sz="2800" b="1" dirty="0">
                <a:solidFill>
                  <a:schemeClr val="bg2">
                    <a:lumMod val="60000"/>
                    <a:lumOff val="40000"/>
                  </a:schemeClr>
                </a:solidFill>
              </a:rPr>
              <a:t>2.2 </a:t>
            </a:r>
            <a:r>
              <a:rPr lang="zh-CN" altLang="en-US" sz="2800" b="1" dirty="0">
                <a:solidFill>
                  <a:schemeClr val="bg2">
                    <a:lumMod val="60000"/>
                    <a:lumOff val="40000"/>
                  </a:schemeClr>
                </a:solidFill>
              </a:rPr>
              <a:t>离散傅里叶变换</a:t>
            </a:r>
            <a:r>
              <a:rPr lang="en-US" altLang="zh-CN" sz="2800" b="1" dirty="0">
                <a:solidFill>
                  <a:schemeClr val="bg2">
                    <a:lumMod val="60000"/>
                    <a:lumOff val="40000"/>
                  </a:schemeClr>
                </a:solidFill>
              </a:rPr>
              <a:t>DFT</a:t>
            </a:r>
          </a:p>
          <a:p>
            <a:pPr lvl="1" eaLnBrk="1" hangingPunct="1">
              <a:lnSpc>
                <a:spcPct val="90000"/>
              </a:lnSpc>
              <a:buFont typeface="Wingdings" panose="05000000000000000000" pitchFamily="2" charset="2"/>
              <a:buNone/>
              <a:defRPr/>
            </a:pPr>
            <a:r>
              <a:rPr lang="en-US" altLang="zh-CN" sz="2400" b="1" dirty="0"/>
              <a:t>2.2.1 </a:t>
            </a:r>
            <a:r>
              <a:rPr lang="zh-CN" altLang="en-US" sz="2400" b="1" dirty="0"/>
              <a:t>有限长序列的傅里叶变换</a:t>
            </a:r>
            <a:r>
              <a:rPr lang="en-US" altLang="zh-CN" sz="2400" b="1" dirty="0"/>
              <a:t>——DFT</a:t>
            </a:r>
            <a:r>
              <a:rPr lang="zh-CN" altLang="en-US" sz="2400" b="1" dirty="0"/>
              <a:t>的定义</a:t>
            </a:r>
            <a:endParaRPr lang="en-US" sz="2400" b="1" dirty="0"/>
          </a:p>
          <a:p>
            <a:pPr lvl="1" eaLnBrk="1" hangingPunct="1">
              <a:lnSpc>
                <a:spcPct val="90000"/>
              </a:lnSpc>
              <a:buFont typeface="Wingdings" panose="05000000000000000000" pitchFamily="2" charset="2"/>
              <a:buNone/>
              <a:defRPr/>
            </a:pPr>
            <a:r>
              <a:rPr lang="en-US" altLang="zh-CN" sz="2400" b="1" dirty="0"/>
              <a:t>2.2.2 DFT</a:t>
            </a:r>
            <a:r>
              <a:rPr lang="zh-CN" altLang="en-US" sz="2400" b="1" dirty="0"/>
              <a:t>的性质</a:t>
            </a:r>
          </a:p>
          <a:p>
            <a:pPr lvl="1" eaLnBrk="1" hangingPunct="1">
              <a:lnSpc>
                <a:spcPct val="90000"/>
              </a:lnSpc>
              <a:buFont typeface="Wingdings" panose="05000000000000000000" pitchFamily="2" charset="2"/>
              <a:buNone/>
              <a:defRPr/>
            </a:pPr>
            <a:r>
              <a:rPr lang="en-US" altLang="zh-CN" sz="2400" b="1" dirty="0"/>
              <a:t>2.2.</a:t>
            </a:r>
            <a:r>
              <a:rPr lang="zh-CN" altLang="en-US" sz="2400" b="1" dirty="0"/>
              <a:t>3 </a:t>
            </a:r>
            <a:r>
              <a:rPr lang="en-US" altLang="zh-CN" sz="2400" b="1" dirty="0"/>
              <a:t>DFT</a:t>
            </a:r>
            <a:r>
              <a:rPr lang="zh-CN" altLang="en-US" sz="2400" b="1" dirty="0"/>
              <a:t>与</a:t>
            </a:r>
            <a:r>
              <a:rPr lang="en-US" altLang="zh-CN" sz="2400" b="1" i="1" dirty="0"/>
              <a:t>z</a:t>
            </a:r>
            <a:r>
              <a:rPr lang="zh-CN" altLang="en-US" sz="2400" b="1" dirty="0"/>
              <a:t>变换的关系</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AA9ACB7E-101B-4D63-8A39-E3BA4E084C72}"/>
              </a:ext>
            </a:extLst>
          </p:cNvPr>
          <p:cNvSpPr>
            <a:spLocks noGrp="1" noChangeArrowheads="1"/>
          </p:cNvSpPr>
          <p:nvPr>
            <p:ph type="title"/>
          </p:nvPr>
        </p:nvSpPr>
        <p:spPr/>
        <p:txBody>
          <a:bodyPr/>
          <a:lstStyle/>
          <a:p>
            <a:pPr eaLnBrk="1" hangingPunct="1"/>
            <a:r>
              <a:rPr lang="zh-CN" altLang="zh-CN"/>
              <a:t>本章小结</a:t>
            </a:r>
          </a:p>
        </p:txBody>
      </p:sp>
      <p:sp>
        <p:nvSpPr>
          <p:cNvPr id="86019" name="Rectangle 3">
            <a:extLst>
              <a:ext uri="{FF2B5EF4-FFF2-40B4-BE49-F238E27FC236}">
                <a16:creationId xmlns:a16="http://schemas.microsoft.com/office/drawing/2014/main" id="{6A1E1B51-547A-45C7-A81D-7ACB5C72E00A}"/>
              </a:ext>
            </a:extLst>
          </p:cNvPr>
          <p:cNvSpPr>
            <a:spLocks noGrp="1" noChangeArrowheads="1"/>
          </p:cNvSpPr>
          <p:nvPr>
            <p:ph type="body" idx="1"/>
          </p:nvPr>
        </p:nvSpPr>
        <p:spPr>
          <a:xfrm>
            <a:off x="457200" y="1981200"/>
            <a:ext cx="8382000" cy="3886200"/>
          </a:xfrm>
        </p:spPr>
        <p:txBody>
          <a:bodyPr/>
          <a:lstStyle/>
          <a:p>
            <a:pPr eaLnBrk="1" hangingPunct="1">
              <a:buFont typeface="Wingdings" panose="05000000000000000000" pitchFamily="2" charset="2"/>
              <a:buNone/>
              <a:defRPr/>
            </a:pPr>
            <a:r>
              <a:rPr lang="en-US" altLang="zh-CN" sz="2800" b="1" dirty="0">
                <a:solidFill>
                  <a:schemeClr val="bg2">
                    <a:lumMod val="60000"/>
                    <a:lumOff val="40000"/>
                  </a:schemeClr>
                </a:solidFill>
              </a:rPr>
              <a:t>2.3 </a:t>
            </a:r>
            <a:r>
              <a:rPr lang="zh-CN" altLang="en-US" sz="2800" b="1" dirty="0">
                <a:solidFill>
                  <a:schemeClr val="bg2">
                    <a:lumMod val="60000"/>
                    <a:lumOff val="40000"/>
                  </a:schemeClr>
                </a:solidFill>
              </a:rPr>
              <a:t>利用</a:t>
            </a:r>
            <a:r>
              <a:rPr lang="en-US" altLang="zh-CN" sz="2800" b="1" dirty="0">
                <a:solidFill>
                  <a:schemeClr val="bg2">
                    <a:lumMod val="60000"/>
                    <a:lumOff val="40000"/>
                  </a:schemeClr>
                </a:solidFill>
              </a:rPr>
              <a:t>DFT</a:t>
            </a:r>
            <a:r>
              <a:rPr lang="zh-CN" altLang="en-US" sz="2800" b="1" dirty="0">
                <a:solidFill>
                  <a:schemeClr val="bg2">
                    <a:lumMod val="60000"/>
                    <a:lumOff val="40000"/>
                  </a:schemeClr>
                </a:solidFill>
              </a:rPr>
              <a:t>计算线性卷积</a:t>
            </a:r>
          </a:p>
          <a:p>
            <a:pPr lvl="1" eaLnBrk="1" hangingPunct="1">
              <a:buFont typeface="Wingdings" panose="05000000000000000000" pitchFamily="2" charset="2"/>
              <a:buNone/>
              <a:defRPr/>
            </a:pPr>
            <a:r>
              <a:rPr lang="en-US" altLang="zh-CN" sz="2400" b="1" dirty="0"/>
              <a:t>2.3.1 </a:t>
            </a:r>
            <a:r>
              <a:rPr lang="zh-CN" altLang="en-US" sz="2400" b="1" dirty="0"/>
              <a:t>两个有限长序列的线性卷积</a:t>
            </a:r>
          </a:p>
          <a:p>
            <a:pPr lvl="1" eaLnBrk="1" hangingPunct="1">
              <a:buFont typeface="Wingdings" panose="05000000000000000000" pitchFamily="2" charset="2"/>
              <a:buNone/>
              <a:defRPr/>
            </a:pPr>
            <a:r>
              <a:rPr lang="en-US" altLang="zh-CN" sz="2400" b="1" dirty="0"/>
              <a:t>2.3.2 </a:t>
            </a:r>
            <a:r>
              <a:rPr lang="zh-CN" altLang="en-US" sz="2400" b="1" dirty="0"/>
              <a:t>有限长序列和无穷长序列的线性卷积</a:t>
            </a:r>
          </a:p>
          <a:p>
            <a:pPr lvl="1" eaLnBrk="1" hangingPunct="1">
              <a:buFont typeface="Wingdings" panose="05000000000000000000" pitchFamily="2" charset="2"/>
              <a:buNone/>
              <a:defRPr/>
            </a:pPr>
            <a:endParaRPr lang="zh-CN" altLang="en-US" sz="2100" b="1" dirty="0"/>
          </a:p>
          <a:p>
            <a:pPr eaLnBrk="1" hangingPunct="1">
              <a:buFont typeface="Wingdings" panose="05000000000000000000" pitchFamily="2" charset="2"/>
              <a:buNone/>
              <a:defRPr/>
            </a:pPr>
            <a:r>
              <a:rPr lang="en-US" altLang="zh-CN" sz="2800" b="1" dirty="0">
                <a:solidFill>
                  <a:schemeClr val="bg2">
                    <a:lumMod val="60000"/>
                    <a:lumOff val="40000"/>
                  </a:schemeClr>
                </a:solidFill>
              </a:rPr>
              <a:t>2.4 </a:t>
            </a:r>
            <a:r>
              <a:rPr lang="zh-CN" altLang="en-US" sz="2800" b="1" dirty="0">
                <a:solidFill>
                  <a:schemeClr val="bg2">
                    <a:lumMod val="60000"/>
                    <a:lumOff val="40000"/>
                  </a:schemeClr>
                </a:solidFill>
              </a:rPr>
              <a:t>利用</a:t>
            </a:r>
            <a:r>
              <a:rPr lang="en-US" altLang="zh-CN" sz="2800" b="1" dirty="0">
                <a:solidFill>
                  <a:schemeClr val="bg2">
                    <a:lumMod val="60000"/>
                    <a:lumOff val="40000"/>
                  </a:schemeClr>
                </a:solidFill>
              </a:rPr>
              <a:t>DFT</a:t>
            </a:r>
            <a:r>
              <a:rPr lang="zh-CN" altLang="en-US" sz="2800" b="1" dirty="0">
                <a:solidFill>
                  <a:schemeClr val="bg2">
                    <a:lumMod val="60000"/>
                    <a:lumOff val="40000"/>
                  </a:schemeClr>
                </a:solidFill>
              </a:rPr>
              <a:t>对信号进行频域分析</a:t>
            </a:r>
          </a:p>
          <a:p>
            <a:pPr lvl="1" eaLnBrk="1" hangingPunct="1">
              <a:buFont typeface="Wingdings" panose="05000000000000000000" pitchFamily="2" charset="2"/>
              <a:buNone/>
              <a:defRPr/>
            </a:pPr>
            <a:r>
              <a:rPr lang="en-US" altLang="zh-CN" sz="2400" b="1" dirty="0"/>
              <a:t>2.4.1 DFT</a:t>
            </a:r>
            <a:r>
              <a:rPr lang="zh-CN" altLang="en-US" sz="2400" b="1" dirty="0"/>
              <a:t>与</a:t>
            </a:r>
            <a:r>
              <a:rPr lang="en-US" altLang="zh-CN" sz="2400" b="1" dirty="0"/>
              <a:t>CTFT</a:t>
            </a:r>
            <a:r>
              <a:rPr lang="zh-CN" altLang="en-US" sz="2400" b="1" dirty="0"/>
              <a:t>的关系</a:t>
            </a:r>
          </a:p>
          <a:p>
            <a:pPr lvl="1" eaLnBrk="1" hangingPunct="1">
              <a:buFont typeface="Wingdings" panose="05000000000000000000" pitchFamily="2" charset="2"/>
              <a:buNone/>
              <a:defRPr/>
            </a:pPr>
            <a:r>
              <a:rPr lang="en-US" altLang="zh-CN" sz="2400" b="1" dirty="0"/>
              <a:t>2.4.2 </a:t>
            </a:r>
            <a:r>
              <a:rPr lang="zh-CN" altLang="en-US" sz="2400" b="1" dirty="0"/>
              <a:t>利用</a:t>
            </a:r>
            <a:r>
              <a:rPr lang="en-US" altLang="zh-CN" sz="2400" b="1" dirty="0"/>
              <a:t>DFT</a:t>
            </a:r>
            <a:r>
              <a:rPr lang="zh-CN" altLang="en-US" sz="2400" b="1" dirty="0"/>
              <a:t>分析连续信号频谱过程中出现的三种现象</a:t>
            </a:r>
          </a:p>
          <a:p>
            <a:pPr lvl="1" eaLnBrk="1" hangingPunct="1">
              <a:buFont typeface="Wingdings" panose="05000000000000000000" pitchFamily="2" charset="2"/>
              <a:buNone/>
              <a:defRPr/>
            </a:pPr>
            <a:r>
              <a:rPr lang="en-US" altLang="zh-CN" sz="2400" b="1" dirty="0"/>
              <a:t>2.4.3 </a:t>
            </a:r>
            <a:r>
              <a:rPr lang="zh-CN" altLang="en-US" sz="2400" b="1" dirty="0"/>
              <a:t>利用</a:t>
            </a:r>
            <a:r>
              <a:rPr lang="en-US" altLang="zh-CN" sz="2400" b="1" dirty="0"/>
              <a:t>DFT</a:t>
            </a:r>
            <a:r>
              <a:rPr lang="zh-CN" altLang="en-US" sz="2400" b="1" dirty="0"/>
              <a:t>进行谱分析的参数选择</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a:extLst>
              <a:ext uri="{FF2B5EF4-FFF2-40B4-BE49-F238E27FC236}">
                <a16:creationId xmlns:a16="http://schemas.microsoft.com/office/drawing/2014/main" id="{2D8FA4BD-9585-406A-888C-0C7723A97083}"/>
              </a:ext>
            </a:extLst>
          </p:cNvPr>
          <p:cNvGrpSpPr>
            <a:grpSpLocks/>
          </p:cNvGrpSpPr>
          <p:nvPr/>
        </p:nvGrpSpPr>
        <p:grpSpPr bwMode="auto">
          <a:xfrm>
            <a:off x="328613" y="1414463"/>
            <a:ext cx="8828087" cy="128587"/>
            <a:chOff x="0" y="0"/>
            <a:chExt cx="5561" cy="81"/>
          </a:xfrm>
        </p:grpSpPr>
        <p:pic>
          <p:nvPicPr>
            <p:cNvPr id="17419" name="Rectangle 12">
              <a:extLst>
                <a:ext uri="{FF2B5EF4-FFF2-40B4-BE49-F238E27FC236}">
                  <a16:creationId xmlns:a16="http://schemas.microsoft.com/office/drawing/2014/main" id="{00EC81BD-173B-4066-B131-E312E353CBE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Text Box 4">
              <a:extLst>
                <a:ext uri="{FF2B5EF4-FFF2-40B4-BE49-F238E27FC236}">
                  <a16:creationId xmlns:a16="http://schemas.microsoft.com/office/drawing/2014/main" id="{E19B6392-59FB-4C91-AD34-EDC023BCB55C}"/>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b="1">
                <a:latin typeface="Arial" panose="020B0604020202020204" pitchFamily="34" charset="0"/>
              </a:endParaRPr>
            </a:p>
          </p:txBody>
        </p:sp>
      </p:grpSp>
      <p:sp>
        <p:nvSpPr>
          <p:cNvPr id="17411" name="Rectangle 13">
            <a:extLst>
              <a:ext uri="{FF2B5EF4-FFF2-40B4-BE49-F238E27FC236}">
                <a16:creationId xmlns:a16="http://schemas.microsoft.com/office/drawing/2014/main" id="{49773241-6006-49C0-A984-1C3DBF27403F}"/>
              </a:ext>
            </a:extLst>
          </p:cNvPr>
          <p:cNvSpPr>
            <a:spLocks noChangeArrowheads="1"/>
          </p:cNvSpPr>
          <p:nvPr/>
        </p:nvSpPr>
        <p:spPr bwMode="auto">
          <a:xfrm>
            <a:off x="609600" y="3048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tx2"/>
                </a:solidFill>
                <a:latin typeface="Arial" panose="020B0604020202020204" pitchFamily="34" charset="0"/>
              </a:rPr>
              <a:t>例：求周期为</a:t>
            </a:r>
            <a:r>
              <a:rPr lang="en-US" altLang="zh-CN" sz="2800" b="1">
                <a:solidFill>
                  <a:schemeClr val="tx2"/>
                </a:solidFill>
                <a:latin typeface="Arial" panose="020B0604020202020204" pitchFamily="34" charset="0"/>
              </a:rPr>
              <a:t>4</a:t>
            </a:r>
            <a:r>
              <a:rPr lang="zh-CN" altLang="en-US" sz="2800" b="1">
                <a:solidFill>
                  <a:schemeClr val="tx2"/>
                </a:solidFill>
                <a:latin typeface="Arial" panose="020B0604020202020204" pitchFamily="34" charset="0"/>
              </a:rPr>
              <a:t>的序列                                 的频谱</a:t>
            </a:r>
          </a:p>
        </p:txBody>
      </p:sp>
      <p:graphicFrame>
        <p:nvGraphicFramePr>
          <p:cNvPr id="17412" name="Object 6">
            <a:extLst>
              <a:ext uri="{FF2B5EF4-FFF2-40B4-BE49-F238E27FC236}">
                <a16:creationId xmlns:a16="http://schemas.microsoft.com/office/drawing/2014/main" id="{EAF7E28C-788D-44C9-BB41-0AE0084C878E}"/>
              </a:ext>
            </a:extLst>
          </p:cNvPr>
          <p:cNvGraphicFramePr>
            <a:graphicFrameLocks noChangeAspect="1"/>
          </p:cNvGraphicFramePr>
          <p:nvPr/>
        </p:nvGraphicFramePr>
        <p:xfrm>
          <a:off x="4267200" y="469900"/>
          <a:ext cx="2846388" cy="630238"/>
        </p:xfrm>
        <a:graphic>
          <a:graphicData uri="http://schemas.openxmlformats.org/presentationml/2006/ole">
            <mc:AlternateContent xmlns:mc="http://schemas.openxmlformats.org/markup-compatibility/2006">
              <mc:Choice xmlns:v="urn:schemas-microsoft-com:vml" Requires="v">
                <p:oleObj spid="_x0000_s17457" name="Equation" r:id="rId4" imgW="1421783" imgH="317362" progId="Equation.DSMT4">
                  <p:embed/>
                </p:oleObj>
              </mc:Choice>
              <mc:Fallback>
                <p:oleObj name="Equation" r:id="rId4" imgW="1421783" imgH="317362"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469900"/>
                        <a:ext cx="2846388"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7">
            <a:extLst>
              <a:ext uri="{FF2B5EF4-FFF2-40B4-BE49-F238E27FC236}">
                <a16:creationId xmlns:a16="http://schemas.microsoft.com/office/drawing/2014/main" id="{AB0FA9C5-9A7E-4E61-BE50-F668996716CB}"/>
              </a:ext>
            </a:extLst>
          </p:cNvPr>
          <p:cNvGraphicFramePr>
            <a:graphicFrameLocks noChangeAspect="1"/>
          </p:cNvGraphicFramePr>
          <p:nvPr/>
        </p:nvGraphicFramePr>
        <p:xfrm>
          <a:off x="2179638" y="1828800"/>
          <a:ext cx="5046662" cy="1074738"/>
        </p:xfrm>
        <a:graphic>
          <a:graphicData uri="http://schemas.openxmlformats.org/presentationml/2006/ole">
            <mc:AlternateContent xmlns:mc="http://schemas.openxmlformats.org/markup-compatibility/2006">
              <mc:Choice xmlns:v="urn:schemas-microsoft-com:vml" Requires="v">
                <p:oleObj spid="_x0000_s17458" name="Equation" r:id="rId6" imgW="2019240" imgH="431640" progId="Equation.DSMT4">
                  <p:embed/>
                </p:oleObj>
              </mc:Choice>
              <mc:Fallback>
                <p:oleObj name="Equation" r:id="rId6" imgW="2019240" imgH="43164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9638" y="1828800"/>
                        <a:ext cx="5046662"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0" name="Object 8">
            <a:extLst>
              <a:ext uri="{FF2B5EF4-FFF2-40B4-BE49-F238E27FC236}">
                <a16:creationId xmlns:a16="http://schemas.microsoft.com/office/drawing/2014/main" id="{724537E5-94FC-490A-8137-1FC1C88BC963}"/>
              </a:ext>
            </a:extLst>
          </p:cNvPr>
          <p:cNvGraphicFramePr>
            <a:graphicFrameLocks noChangeAspect="1"/>
          </p:cNvGraphicFramePr>
          <p:nvPr/>
        </p:nvGraphicFramePr>
        <p:xfrm>
          <a:off x="963613" y="2982913"/>
          <a:ext cx="7297737" cy="598487"/>
        </p:xfrm>
        <a:graphic>
          <a:graphicData uri="http://schemas.openxmlformats.org/presentationml/2006/ole">
            <mc:AlternateContent xmlns:mc="http://schemas.openxmlformats.org/markup-compatibility/2006">
              <mc:Choice xmlns:v="urn:schemas-microsoft-com:vml" Requires="v">
                <p:oleObj spid="_x0000_s17459" name="Equation" r:id="rId8" imgW="2921000" imgH="241300" progId="Equation.DSMT4">
                  <p:embed/>
                </p:oleObj>
              </mc:Choice>
              <mc:Fallback>
                <p:oleObj name="Equation" r:id="rId8" imgW="2921000" imgH="2413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3613" y="2982913"/>
                        <a:ext cx="7297737" cy="59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1" name="Object 9">
            <a:extLst>
              <a:ext uri="{FF2B5EF4-FFF2-40B4-BE49-F238E27FC236}">
                <a16:creationId xmlns:a16="http://schemas.microsoft.com/office/drawing/2014/main" id="{B402A443-B162-41F2-84AE-C68D87966C2A}"/>
              </a:ext>
            </a:extLst>
          </p:cNvPr>
          <p:cNvGraphicFramePr>
            <a:graphicFrameLocks noChangeAspect="1"/>
          </p:cNvGraphicFramePr>
          <p:nvPr/>
        </p:nvGraphicFramePr>
        <p:xfrm>
          <a:off x="1112838" y="3886200"/>
          <a:ext cx="7208837" cy="598488"/>
        </p:xfrm>
        <a:graphic>
          <a:graphicData uri="http://schemas.openxmlformats.org/presentationml/2006/ole">
            <mc:AlternateContent xmlns:mc="http://schemas.openxmlformats.org/markup-compatibility/2006">
              <mc:Choice xmlns:v="urn:schemas-microsoft-com:vml" Requires="v">
                <p:oleObj spid="_x0000_s17460" name="Equation" r:id="rId10" imgW="2882900" imgH="241300" progId="Equation.DSMT4">
                  <p:embed/>
                </p:oleObj>
              </mc:Choice>
              <mc:Fallback>
                <p:oleObj name="Equation" r:id="rId10" imgW="2882900" imgH="2413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2838" y="3886200"/>
                        <a:ext cx="7208837"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2" name="Object 10">
            <a:extLst>
              <a:ext uri="{FF2B5EF4-FFF2-40B4-BE49-F238E27FC236}">
                <a16:creationId xmlns:a16="http://schemas.microsoft.com/office/drawing/2014/main" id="{907C488A-B7DD-4297-8AEE-5DC18A3D060F}"/>
              </a:ext>
            </a:extLst>
          </p:cNvPr>
          <p:cNvGraphicFramePr>
            <a:graphicFrameLocks noChangeAspect="1"/>
          </p:cNvGraphicFramePr>
          <p:nvPr/>
        </p:nvGraphicFramePr>
        <p:xfrm>
          <a:off x="954088" y="4800600"/>
          <a:ext cx="7556500" cy="598488"/>
        </p:xfrm>
        <a:graphic>
          <a:graphicData uri="http://schemas.openxmlformats.org/presentationml/2006/ole">
            <mc:AlternateContent xmlns:mc="http://schemas.openxmlformats.org/markup-compatibility/2006">
              <mc:Choice xmlns:v="urn:schemas-microsoft-com:vml" Requires="v">
                <p:oleObj spid="_x0000_s17461" name="Equation" r:id="rId12" imgW="3022600" imgH="241300" progId="Equation.DSMT4">
                  <p:embed/>
                </p:oleObj>
              </mc:Choice>
              <mc:Fallback>
                <p:oleObj name="Equation" r:id="rId12" imgW="3022600" imgH="241300"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4088" y="4800600"/>
                        <a:ext cx="7556500"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3" name="Object 11">
            <a:extLst>
              <a:ext uri="{FF2B5EF4-FFF2-40B4-BE49-F238E27FC236}">
                <a16:creationId xmlns:a16="http://schemas.microsoft.com/office/drawing/2014/main" id="{595564E7-C414-42C9-9768-E1C702561CCF}"/>
              </a:ext>
            </a:extLst>
          </p:cNvPr>
          <p:cNvGraphicFramePr>
            <a:graphicFrameLocks noChangeAspect="1"/>
          </p:cNvGraphicFramePr>
          <p:nvPr/>
        </p:nvGraphicFramePr>
        <p:xfrm>
          <a:off x="1192213" y="5638800"/>
          <a:ext cx="7272337" cy="598488"/>
        </p:xfrm>
        <a:graphic>
          <a:graphicData uri="http://schemas.openxmlformats.org/presentationml/2006/ole">
            <mc:AlternateContent xmlns:mc="http://schemas.openxmlformats.org/markup-compatibility/2006">
              <mc:Choice xmlns:v="urn:schemas-microsoft-com:vml" Requires="v">
                <p:oleObj spid="_x0000_s17462" name="Equation" r:id="rId14" imgW="2908300" imgH="241300" progId="Equation.DSMT4">
                  <p:embed/>
                </p:oleObj>
              </mc:Choice>
              <mc:Fallback>
                <p:oleObj name="Equation" r:id="rId14" imgW="2908300" imgH="241300" progId="Equation.DSMT4">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92213" y="5638800"/>
                        <a:ext cx="7272337"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8" name="Text Box 20">
            <a:extLst>
              <a:ext uri="{FF2B5EF4-FFF2-40B4-BE49-F238E27FC236}">
                <a16:creationId xmlns:a16="http://schemas.microsoft.com/office/drawing/2014/main" id="{718E2040-5C05-40EB-9DFF-43BFE9916B3C}"/>
              </a:ext>
            </a:extLst>
          </p:cNvPr>
          <p:cNvSpPr txBox="1">
            <a:spLocks noChangeArrowheads="1"/>
          </p:cNvSpPr>
          <p:nvPr/>
        </p:nvSpPr>
        <p:spPr bwMode="auto">
          <a:xfrm>
            <a:off x="533400" y="1752600"/>
            <a:ext cx="1238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Arial" panose="020B0604020202020204" pitchFamily="34" charset="0"/>
              </a:rPr>
              <a:t>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blinds(horizontal)">
                                      <p:cBhvr>
                                        <p:cTn id="7" dur="500"/>
                                        <p:tgtEl>
                                          <p:spTgt spid="133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20"/>
                                        </p:tgtEl>
                                        <p:attrNameLst>
                                          <p:attrName>style.visibility</p:attrName>
                                        </p:attrNameLst>
                                      </p:cBhvr>
                                      <p:to>
                                        <p:strVal val="visible"/>
                                      </p:to>
                                    </p:set>
                                    <p:animEffect transition="in" filter="blinds(horizontal)">
                                      <p:cBhvr>
                                        <p:cTn id="12" dur="500"/>
                                        <p:tgtEl>
                                          <p:spTgt spid="133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21"/>
                                        </p:tgtEl>
                                        <p:attrNameLst>
                                          <p:attrName>style.visibility</p:attrName>
                                        </p:attrNameLst>
                                      </p:cBhvr>
                                      <p:to>
                                        <p:strVal val="visible"/>
                                      </p:to>
                                    </p:set>
                                    <p:animEffect transition="in" filter="blinds(horizontal)">
                                      <p:cBhvr>
                                        <p:cTn id="17" dur="500"/>
                                        <p:tgtEl>
                                          <p:spTgt spid="133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22"/>
                                        </p:tgtEl>
                                        <p:attrNameLst>
                                          <p:attrName>style.visibility</p:attrName>
                                        </p:attrNameLst>
                                      </p:cBhvr>
                                      <p:to>
                                        <p:strVal val="visible"/>
                                      </p:to>
                                    </p:set>
                                    <p:animEffect transition="in" filter="blinds(horizontal)">
                                      <p:cBhvr>
                                        <p:cTn id="22" dur="500"/>
                                        <p:tgtEl>
                                          <p:spTgt spid="133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23"/>
                                        </p:tgtEl>
                                        <p:attrNameLst>
                                          <p:attrName>style.visibility</p:attrName>
                                        </p:attrNameLst>
                                      </p:cBhvr>
                                      <p:to>
                                        <p:strVal val="visible"/>
                                      </p:to>
                                    </p:set>
                                    <p:animEffect transition="in" filter="blinds(horizontal)">
                                      <p:cBhvr>
                                        <p:cTn id="27" dur="500"/>
                                        <p:tgtEl>
                                          <p:spTgt spid="1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5">
            <a:extLst>
              <a:ext uri="{FF2B5EF4-FFF2-40B4-BE49-F238E27FC236}">
                <a16:creationId xmlns:a16="http://schemas.microsoft.com/office/drawing/2014/main" id="{3A3AC88B-B001-4FF2-8CAF-1D3D04B14482}"/>
              </a:ext>
            </a:extLst>
          </p:cNvPr>
          <p:cNvSpPr txBox="1">
            <a:spLocks noChangeArrowheads="1"/>
          </p:cNvSpPr>
          <p:nvPr/>
        </p:nvSpPr>
        <p:spPr bwMode="auto">
          <a:xfrm>
            <a:off x="533400" y="1752600"/>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Arial" panose="020B0604020202020204" pitchFamily="34" charset="0"/>
              </a:rPr>
              <a:t>解：</a:t>
            </a:r>
            <a:r>
              <a:rPr lang="zh-CN" altLang="en-US" sz="2800" b="1">
                <a:solidFill>
                  <a:schemeClr val="tx2"/>
                </a:solidFill>
                <a:latin typeface="Arial" panose="020B0604020202020204" pitchFamily="34" charset="0"/>
              </a:rPr>
              <a:t>矩阵形式</a:t>
            </a:r>
          </a:p>
        </p:txBody>
      </p:sp>
      <p:graphicFrame>
        <p:nvGraphicFramePr>
          <p:cNvPr id="14344" name="Object 8">
            <a:extLst>
              <a:ext uri="{FF2B5EF4-FFF2-40B4-BE49-F238E27FC236}">
                <a16:creationId xmlns:a16="http://schemas.microsoft.com/office/drawing/2014/main" id="{38DF98C0-0ACA-430A-9DC7-0DB4B3856401}"/>
              </a:ext>
            </a:extLst>
          </p:cNvPr>
          <p:cNvGraphicFramePr>
            <a:graphicFrameLocks noChangeAspect="1"/>
          </p:cNvGraphicFramePr>
          <p:nvPr/>
        </p:nvGraphicFramePr>
        <p:xfrm>
          <a:off x="1763713" y="2279650"/>
          <a:ext cx="5053012" cy="2063750"/>
        </p:xfrm>
        <a:graphic>
          <a:graphicData uri="http://schemas.openxmlformats.org/presentationml/2006/ole">
            <mc:AlternateContent xmlns:mc="http://schemas.openxmlformats.org/markup-compatibility/2006">
              <mc:Choice xmlns:v="urn:schemas-microsoft-com:vml" Requires="v">
                <p:oleObj spid="_x0000_s18463" name="Equation" r:id="rId3" imgW="2298700" imgH="939800" progId="Equation.DSMT4">
                  <p:embed/>
                </p:oleObj>
              </mc:Choice>
              <mc:Fallback>
                <p:oleObj name="Equation" r:id="rId3" imgW="2298700" imgH="9398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279650"/>
                        <a:ext cx="5053012" cy="206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9">
            <a:extLst>
              <a:ext uri="{FF2B5EF4-FFF2-40B4-BE49-F238E27FC236}">
                <a16:creationId xmlns:a16="http://schemas.microsoft.com/office/drawing/2014/main" id="{D49D851C-7B5B-4C3E-815B-BA6D6DAD9B71}"/>
              </a:ext>
            </a:extLst>
          </p:cNvPr>
          <p:cNvGraphicFramePr>
            <a:graphicFrameLocks noChangeAspect="1"/>
          </p:cNvGraphicFramePr>
          <p:nvPr/>
        </p:nvGraphicFramePr>
        <p:xfrm>
          <a:off x="1649413" y="4610100"/>
          <a:ext cx="3913187" cy="1873250"/>
        </p:xfrm>
        <a:graphic>
          <a:graphicData uri="http://schemas.openxmlformats.org/presentationml/2006/ole">
            <mc:AlternateContent xmlns:mc="http://schemas.openxmlformats.org/markup-compatibility/2006">
              <mc:Choice xmlns:v="urn:schemas-microsoft-com:vml" Requires="v">
                <p:oleObj spid="_x0000_s18464" r:id="rId5" imgW="1778000" imgH="850900" progId="Equation.3">
                  <p:embed/>
                </p:oleObj>
              </mc:Choice>
              <mc:Fallback>
                <p:oleObj r:id="rId5" imgW="1778000" imgH="8509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9413" y="4610100"/>
                        <a:ext cx="3913187"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437" name="Group 2">
            <a:extLst>
              <a:ext uri="{FF2B5EF4-FFF2-40B4-BE49-F238E27FC236}">
                <a16:creationId xmlns:a16="http://schemas.microsoft.com/office/drawing/2014/main" id="{ED2EBB0F-E1C1-4C52-9EB1-2AE6EFDA1F0C}"/>
              </a:ext>
            </a:extLst>
          </p:cNvPr>
          <p:cNvGrpSpPr>
            <a:grpSpLocks/>
          </p:cNvGrpSpPr>
          <p:nvPr/>
        </p:nvGrpSpPr>
        <p:grpSpPr bwMode="auto">
          <a:xfrm>
            <a:off x="328613" y="1414463"/>
            <a:ext cx="8828087" cy="128587"/>
            <a:chOff x="0" y="0"/>
            <a:chExt cx="5561" cy="81"/>
          </a:xfrm>
        </p:grpSpPr>
        <p:pic>
          <p:nvPicPr>
            <p:cNvPr id="18443" name="Rectangle 12">
              <a:extLst>
                <a:ext uri="{FF2B5EF4-FFF2-40B4-BE49-F238E27FC236}">
                  <a16:creationId xmlns:a16="http://schemas.microsoft.com/office/drawing/2014/main" id="{8E56EE98-3AFF-4292-804A-CF5CE928857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4" name="Text Box 4">
              <a:extLst>
                <a:ext uri="{FF2B5EF4-FFF2-40B4-BE49-F238E27FC236}">
                  <a16:creationId xmlns:a16="http://schemas.microsoft.com/office/drawing/2014/main" id="{8488A2F5-64BA-4700-AB60-0243110C8124}"/>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b="1">
                <a:latin typeface="Arial" panose="020B0604020202020204" pitchFamily="34" charset="0"/>
              </a:endParaRPr>
            </a:p>
          </p:txBody>
        </p:sp>
      </p:grpSp>
      <p:sp>
        <p:nvSpPr>
          <p:cNvPr id="18438" name="Rectangle 13">
            <a:extLst>
              <a:ext uri="{FF2B5EF4-FFF2-40B4-BE49-F238E27FC236}">
                <a16:creationId xmlns:a16="http://schemas.microsoft.com/office/drawing/2014/main" id="{CF31EED0-AB18-45F4-9DE8-B4B637E963CF}"/>
              </a:ext>
            </a:extLst>
          </p:cNvPr>
          <p:cNvSpPr>
            <a:spLocks noChangeArrowheads="1"/>
          </p:cNvSpPr>
          <p:nvPr/>
        </p:nvSpPr>
        <p:spPr bwMode="auto">
          <a:xfrm>
            <a:off x="609600" y="3048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chemeClr val="tx2"/>
                </a:solidFill>
                <a:latin typeface="Arial" panose="020B0604020202020204" pitchFamily="34" charset="0"/>
              </a:rPr>
              <a:t>例：求周期为</a:t>
            </a:r>
            <a:r>
              <a:rPr lang="en-US" altLang="zh-CN" sz="2800" b="1">
                <a:solidFill>
                  <a:schemeClr val="tx2"/>
                </a:solidFill>
                <a:latin typeface="Arial" panose="020B0604020202020204" pitchFamily="34" charset="0"/>
              </a:rPr>
              <a:t>4</a:t>
            </a:r>
            <a:r>
              <a:rPr lang="zh-CN" altLang="en-US" sz="2800" b="1">
                <a:solidFill>
                  <a:schemeClr val="tx2"/>
                </a:solidFill>
                <a:latin typeface="Arial" panose="020B0604020202020204" pitchFamily="34" charset="0"/>
              </a:rPr>
              <a:t>的序列                                 的频谱</a:t>
            </a:r>
          </a:p>
        </p:txBody>
      </p:sp>
      <p:graphicFrame>
        <p:nvGraphicFramePr>
          <p:cNvPr id="18439" name="Object 6">
            <a:extLst>
              <a:ext uri="{FF2B5EF4-FFF2-40B4-BE49-F238E27FC236}">
                <a16:creationId xmlns:a16="http://schemas.microsoft.com/office/drawing/2014/main" id="{55CEAE21-8238-442D-9EAF-15B44ADB8EE6}"/>
              </a:ext>
            </a:extLst>
          </p:cNvPr>
          <p:cNvGraphicFramePr>
            <a:graphicFrameLocks noChangeAspect="1"/>
          </p:cNvGraphicFramePr>
          <p:nvPr/>
        </p:nvGraphicFramePr>
        <p:xfrm>
          <a:off x="4267200" y="469900"/>
          <a:ext cx="2846388" cy="630238"/>
        </p:xfrm>
        <a:graphic>
          <a:graphicData uri="http://schemas.openxmlformats.org/presentationml/2006/ole">
            <mc:AlternateContent xmlns:mc="http://schemas.openxmlformats.org/markup-compatibility/2006">
              <mc:Choice xmlns:v="urn:schemas-microsoft-com:vml" Requires="v">
                <p:oleObj spid="_x0000_s18465" name="Equation" r:id="rId8" imgW="1421783" imgH="317362" progId="Equation.DSMT4">
                  <p:embed/>
                </p:oleObj>
              </mc:Choice>
              <mc:Fallback>
                <p:oleObj name="Equation" r:id="rId8" imgW="1421783" imgH="317362"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469900"/>
                        <a:ext cx="2846388"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组合 13">
            <a:extLst>
              <a:ext uri="{FF2B5EF4-FFF2-40B4-BE49-F238E27FC236}">
                <a16:creationId xmlns:a16="http://schemas.microsoft.com/office/drawing/2014/main" id="{CF208C4D-3E4C-450B-A925-1EB2A2563140}"/>
              </a:ext>
            </a:extLst>
          </p:cNvPr>
          <p:cNvGrpSpPr>
            <a:grpSpLocks/>
          </p:cNvGrpSpPr>
          <p:nvPr/>
        </p:nvGrpSpPr>
        <p:grpSpPr bwMode="auto">
          <a:xfrm>
            <a:off x="5638800" y="5181600"/>
            <a:ext cx="3200400" cy="582613"/>
            <a:chOff x="5638800" y="5181554"/>
            <a:chExt cx="3200400" cy="582659"/>
          </a:xfrm>
        </p:grpSpPr>
        <p:sp>
          <p:nvSpPr>
            <p:cNvPr id="14346" name="Text Box 8">
              <a:extLst>
                <a:ext uri="{FF2B5EF4-FFF2-40B4-BE49-F238E27FC236}">
                  <a16:creationId xmlns:a16="http://schemas.microsoft.com/office/drawing/2014/main" id="{C045CBA4-CD5F-4004-9A7B-2DCEA1068345}"/>
                </a:ext>
              </a:extLst>
            </p:cNvPr>
            <p:cNvSpPr txBox="1">
              <a:spLocks noChangeArrowheads="1"/>
            </p:cNvSpPr>
            <p:nvPr/>
          </p:nvSpPr>
          <p:spPr bwMode="auto">
            <a:xfrm>
              <a:off x="5638800" y="5302214"/>
              <a:ext cx="3200400" cy="46199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eaLnBrk="1" hangingPunct="1">
                <a:spcBef>
                  <a:spcPct val="50000"/>
                </a:spcBef>
                <a:defRPr/>
              </a:pPr>
              <a:r>
                <a:rPr lang="en-US" altLang="zh-CN" sz="2400" b="1" dirty="0"/>
                <a:t>={</a:t>
              </a:r>
              <a:r>
                <a:rPr lang="en-US" altLang="zh-CN" sz="2400" b="1" dirty="0">
                  <a:sym typeface="Symbol" pitchFamily="18" charset="2"/>
                </a:rPr>
                <a:t></a:t>
              </a:r>
              <a:r>
                <a:rPr lang="en-US" altLang="zh-CN" sz="2400" b="1" dirty="0"/>
                <a:t>2</a:t>
              </a:r>
              <a:r>
                <a:rPr lang="zh-CN" altLang="en-US" sz="2400" b="1" dirty="0"/>
                <a:t>，</a:t>
              </a:r>
              <a:r>
                <a:rPr lang="en-US" altLang="zh-CN" sz="2400" b="1" dirty="0"/>
                <a:t>2</a:t>
              </a:r>
              <a:r>
                <a:rPr lang="zh-CN" altLang="en-US" sz="2400" b="1" dirty="0"/>
                <a:t>，</a:t>
              </a:r>
              <a:r>
                <a:rPr lang="en-US" altLang="zh-CN" sz="2400" b="1" dirty="0">
                  <a:latin typeface="Symbol" pitchFamily="18" charset="2"/>
                </a:rPr>
                <a:t>-</a:t>
              </a:r>
              <a:r>
                <a:rPr lang="en-US" altLang="zh-CN" sz="2400" b="1" dirty="0"/>
                <a:t>2</a:t>
              </a:r>
              <a:r>
                <a:rPr lang="zh-CN" altLang="en-US" sz="2400" b="1" dirty="0"/>
                <a:t>，</a:t>
              </a:r>
              <a:r>
                <a:rPr lang="en-US" altLang="zh-CN" sz="2400" b="1" dirty="0"/>
                <a:t>2</a:t>
              </a:r>
              <a:r>
                <a:rPr lang="en-US" altLang="zh-CN" sz="2400" b="1" dirty="0">
                  <a:sym typeface="Symbol" pitchFamily="18" charset="2"/>
                </a:rPr>
                <a:t></a:t>
              </a:r>
              <a:r>
                <a:rPr lang="en-US" altLang="zh-CN" sz="2400" b="1" dirty="0"/>
                <a:t>}</a:t>
              </a:r>
            </a:p>
          </p:txBody>
        </p:sp>
        <p:cxnSp>
          <p:nvCxnSpPr>
            <p:cNvPr id="13" name="直接箭头连接符 12">
              <a:extLst>
                <a:ext uri="{FF2B5EF4-FFF2-40B4-BE49-F238E27FC236}">
                  <a16:creationId xmlns:a16="http://schemas.microsoft.com/office/drawing/2014/main" id="{19E0C896-0308-4303-90B5-0F2CDA864D05}"/>
                </a:ext>
              </a:extLst>
            </p:cNvPr>
            <p:cNvCxnSpPr/>
            <p:nvPr/>
          </p:nvCxnSpPr>
          <p:spPr>
            <a:xfrm>
              <a:off x="6400800" y="5181554"/>
              <a:ext cx="0" cy="2286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44"/>
                                        </p:tgtEl>
                                        <p:attrNameLst>
                                          <p:attrName>style.visibility</p:attrName>
                                        </p:attrNameLst>
                                      </p:cBhvr>
                                      <p:to>
                                        <p:strVal val="visible"/>
                                      </p:to>
                                    </p:set>
                                    <p:animEffect transition="in" filter="wipe(left)">
                                      <p:cBhvr>
                                        <p:cTn id="7" dur="500"/>
                                        <p:tgtEl>
                                          <p:spTgt spid="143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45"/>
                                        </p:tgtEl>
                                        <p:attrNameLst>
                                          <p:attrName>style.visibility</p:attrName>
                                        </p:attrNameLst>
                                      </p:cBhvr>
                                      <p:to>
                                        <p:strVal val="visible"/>
                                      </p:to>
                                    </p:set>
                                    <p:animEffect transition="in" filter="wipe(left)">
                                      <p:cBhvr>
                                        <p:cTn id="12" dur="500"/>
                                        <p:tgtEl>
                                          <p:spTgt spid="143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5A51F4B-709E-4C1F-8227-3C28685E845E}"/>
              </a:ext>
            </a:extLst>
          </p:cNvPr>
          <p:cNvSpPr>
            <a:spLocks noGrp="1" noChangeArrowheads="1"/>
          </p:cNvSpPr>
          <p:nvPr>
            <p:ph type="title"/>
          </p:nvPr>
        </p:nvSpPr>
        <p:spPr/>
        <p:txBody>
          <a:bodyPr/>
          <a:lstStyle/>
          <a:p>
            <a:pPr eaLnBrk="1" hangingPunct="1"/>
            <a:r>
              <a:rPr lang="en-US" altLang="zh-CN" sz="4000"/>
              <a:t>2.1.2 DFS</a:t>
            </a:r>
            <a:r>
              <a:rPr lang="zh-CN" altLang="en-US" sz="4000"/>
              <a:t>的性质</a:t>
            </a:r>
          </a:p>
        </p:txBody>
      </p:sp>
      <p:sp>
        <p:nvSpPr>
          <p:cNvPr id="9222" name="Text Box 3">
            <a:extLst>
              <a:ext uri="{FF2B5EF4-FFF2-40B4-BE49-F238E27FC236}">
                <a16:creationId xmlns:a16="http://schemas.microsoft.com/office/drawing/2014/main" id="{4DE45C20-2820-4EA1-B9D3-4D0F574B2012}"/>
              </a:ext>
            </a:extLst>
          </p:cNvPr>
          <p:cNvSpPr txBox="1">
            <a:spLocks noChangeArrowheads="1"/>
          </p:cNvSpPr>
          <p:nvPr/>
        </p:nvSpPr>
        <p:spPr bwMode="auto">
          <a:xfrm>
            <a:off x="468313" y="1676400"/>
            <a:ext cx="4103687" cy="641350"/>
          </a:xfrm>
          <a:prstGeom prst="rect">
            <a:avLst/>
          </a:prstGeom>
          <a:noFill/>
          <a:ln w="9525">
            <a:noFill/>
            <a:miter lim="800000"/>
            <a:headEnd/>
            <a:tailEnd/>
          </a:ln>
        </p:spPr>
        <p:txBody>
          <a:bodyPr>
            <a:spAutoFit/>
          </a:bodyPr>
          <a:lstStyle/>
          <a:p>
            <a:pPr eaLnBrk="1" hangingPunct="1">
              <a:spcBef>
                <a:spcPct val="50000"/>
              </a:spcBef>
              <a:defRPr/>
            </a:pPr>
            <a:r>
              <a:rPr lang="en-US" altLang="zh-CN" sz="3600" b="1" dirty="0">
                <a:solidFill>
                  <a:schemeClr val="accent1">
                    <a:lumMod val="50000"/>
                  </a:schemeClr>
                </a:solidFill>
                <a:latin typeface="Times New Roman" pitchFamily="18" charset="0"/>
              </a:rPr>
              <a:t>1. </a:t>
            </a:r>
            <a:r>
              <a:rPr lang="zh-CN" altLang="en-US" sz="3600" b="1" dirty="0">
                <a:solidFill>
                  <a:schemeClr val="accent1">
                    <a:lumMod val="50000"/>
                  </a:schemeClr>
                </a:solidFill>
                <a:latin typeface="Arial" charset="0"/>
              </a:rPr>
              <a:t>线性特性</a:t>
            </a:r>
          </a:p>
        </p:txBody>
      </p:sp>
      <p:graphicFrame>
        <p:nvGraphicFramePr>
          <p:cNvPr id="19460" name="Object 4">
            <a:extLst>
              <a:ext uri="{FF2B5EF4-FFF2-40B4-BE49-F238E27FC236}">
                <a16:creationId xmlns:a16="http://schemas.microsoft.com/office/drawing/2014/main" id="{6C00D0A4-7B6E-4309-BFC2-8053DCE15B3D}"/>
              </a:ext>
            </a:extLst>
          </p:cNvPr>
          <p:cNvGraphicFramePr>
            <a:graphicFrameLocks noChangeAspect="1"/>
          </p:cNvGraphicFramePr>
          <p:nvPr/>
        </p:nvGraphicFramePr>
        <p:xfrm>
          <a:off x="2209800" y="4645025"/>
          <a:ext cx="5370513" cy="536575"/>
        </p:xfrm>
        <a:graphic>
          <a:graphicData uri="http://schemas.openxmlformats.org/presentationml/2006/ole">
            <mc:AlternateContent xmlns:mc="http://schemas.openxmlformats.org/markup-compatibility/2006">
              <mc:Choice xmlns:v="urn:schemas-microsoft-com:vml" Requires="v">
                <p:oleObj spid="_x0000_s19499" r:id="rId3" imgW="2144439" imgH="215713" progId="Equation.DSMT4">
                  <p:embed/>
                </p:oleObj>
              </mc:Choice>
              <mc:Fallback>
                <p:oleObj r:id="rId3" imgW="2144439" imgH="21571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645025"/>
                        <a:ext cx="537051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1" name="Object 5">
            <a:extLst>
              <a:ext uri="{FF2B5EF4-FFF2-40B4-BE49-F238E27FC236}">
                <a16:creationId xmlns:a16="http://schemas.microsoft.com/office/drawing/2014/main" id="{85BBFD3A-8239-48D3-B703-7328DC7A3082}"/>
              </a:ext>
            </a:extLst>
          </p:cNvPr>
          <p:cNvGraphicFramePr>
            <a:graphicFrameLocks noChangeAspect="1"/>
          </p:cNvGraphicFramePr>
          <p:nvPr/>
        </p:nvGraphicFramePr>
        <p:xfrm>
          <a:off x="3429000" y="3197225"/>
          <a:ext cx="2670175" cy="536575"/>
        </p:xfrm>
        <a:graphic>
          <a:graphicData uri="http://schemas.openxmlformats.org/presentationml/2006/ole">
            <mc:AlternateContent xmlns:mc="http://schemas.openxmlformats.org/markup-compatibility/2006">
              <mc:Choice xmlns:v="urn:schemas-microsoft-com:vml" Requires="v">
                <p:oleObj spid="_x0000_s19500" r:id="rId5" imgW="1076142" imgH="217791" progId="Equation.DSMT4">
                  <p:embed/>
                </p:oleObj>
              </mc:Choice>
              <mc:Fallback>
                <p:oleObj r:id="rId5" imgW="1076142" imgH="217791"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197225"/>
                        <a:ext cx="267017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2" name="Text Box 6">
            <a:extLst>
              <a:ext uri="{FF2B5EF4-FFF2-40B4-BE49-F238E27FC236}">
                <a16:creationId xmlns:a16="http://schemas.microsoft.com/office/drawing/2014/main" id="{0D67B943-6D97-44D2-AF37-E3FC805DB6FB}"/>
              </a:ext>
            </a:extLst>
          </p:cNvPr>
          <p:cNvSpPr txBox="1">
            <a:spLocks noChangeArrowheads="1"/>
          </p:cNvSpPr>
          <p:nvPr/>
        </p:nvSpPr>
        <p:spPr bwMode="auto">
          <a:xfrm>
            <a:off x="2286000" y="32734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若</a:t>
            </a:r>
          </a:p>
        </p:txBody>
      </p:sp>
      <p:sp>
        <p:nvSpPr>
          <p:cNvPr id="19463" name="Text Box 7">
            <a:extLst>
              <a:ext uri="{FF2B5EF4-FFF2-40B4-BE49-F238E27FC236}">
                <a16:creationId xmlns:a16="http://schemas.microsoft.com/office/drawing/2014/main" id="{ACF2E408-98FE-4267-936A-D4C880F1C5CD}"/>
              </a:ext>
            </a:extLst>
          </p:cNvPr>
          <p:cNvSpPr txBox="1">
            <a:spLocks noChangeArrowheads="1"/>
          </p:cNvSpPr>
          <p:nvPr/>
        </p:nvSpPr>
        <p:spPr bwMode="auto">
          <a:xfrm>
            <a:off x="1295400" y="4648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则</a:t>
            </a:r>
          </a:p>
        </p:txBody>
      </p:sp>
      <p:graphicFrame>
        <p:nvGraphicFramePr>
          <p:cNvPr id="19464" name="Object 8">
            <a:extLst>
              <a:ext uri="{FF2B5EF4-FFF2-40B4-BE49-F238E27FC236}">
                <a16:creationId xmlns:a16="http://schemas.microsoft.com/office/drawing/2014/main" id="{57CC485B-56E2-44FE-99DE-8AB3DC69D5D2}"/>
              </a:ext>
            </a:extLst>
          </p:cNvPr>
          <p:cNvGraphicFramePr>
            <a:graphicFrameLocks noChangeAspect="1"/>
          </p:cNvGraphicFramePr>
          <p:nvPr/>
        </p:nvGraphicFramePr>
        <p:xfrm>
          <a:off x="3397250" y="3806825"/>
          <a:ext cx="2733675" cy="536575"/>
        </p:xfrm>
        <a:graphic>
          <a:graphicData uri="http://schemas.openxmlformats.org/presentationml/2006/ole">
            <mc:AlternateContent xmlns:mc="http://schemas.openxmlformats.org/markup-compatibility/2006">
              <mc:Choice xmlns:v="urn:schemas-microsoft-com:vml" Requires="v">
                <p:oleObj spid="_x0000_s19501" r:id="rId7" imgW="1101764" imgH="217791" progId="Equation.DSMT4">
                  <p:embed/>
                </p:oleObj>
              </mc:Choice>
              <mc:Fallback>
                <p:oleObj r:id="rId7" imgW="1101764" imgH="217791"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7250" y="3806825"/>
                        <a:ext cx="273367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11">
            <a:extLst>
              <a:ext uri="{FF2B5EF4-FFF2-40B4-BE49-F238E27FC236}">
                <a16:creationId xmlns:a16="http://schemas.microsoft.com/office/drawing/2014/main" id="{FF8BC0D1-64CB-4345-9ADB-51E968F8BE3A}"/>
              </a:ext>
            </a:extLst>
          </p:cNvPr>
          <p:cNvGrpSpPr>
            <a:grpSpLocks/>
          </p:cNvGrpSpPr>
          <p:nvPr/>
        </p:nvGrpSpPr>
        <p:grpSpPr bwMode="auto">
          <a:xfrm>
            <a:off x="1066800" y="2438400"/>
            <a:ext cx="6477000" cy="533400"/>
            <a:chOff x="2286060" y="2286030"/>
            <a:chExt cx="6476830" cy="533386"/>
          </a:xfrm>
        </p:grpSpPr>
        <p:sp>
          <p:nvSpPr>
            <p:cNvPr id="9" name="TextBox 8">
              <a:extLst>
                <a:ext uri="{FF2B5EF4-FFF2-40B4-BE49-F238E27FC236}">
                  <a16:creationId xmlns:a16="http://schemas.microsoft.com/office/drawing/2014/main" id="{BB63B18C-B7A2-4F32-925C-87732551EA9E}"/>
                </a:ext>
              </a:extLst>
            </p:cNvPr>
            <p:cNvSpPr txBox="1"/>
            <p:nvPr/>
          </p:nvSpPr>
          <p:spPr>
            <a:xfrm>
              <a:off x="2286060" y="2286030"/>
              <a:ext cx="6476830" cy="523861"/>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zh-CN" altLang="en-US" sz="2800" b="1" dirty="0"/>
                <a:t>设       和        是两个</a:t>
              </a:r>
              <a:r>
                <a:rPr lang="zh-CN" altLang="en-US" sz="2800" b="1" dirty="0">
                  <a:solidFill>
                    <a:srgbClr val="FF0000"/>
                  </a:solidFill>
                </a:rPr>
                <a:t>周期均为</a:t>
              </a:r>
              <a:r>
                <a:rPr lang="en-US" altLang="zh-CN" sz="2800" b="1" i="1" dirty="0">
                  <a:solidFill>
                    <a:srgbClr val="FF0000"/>
                  </a:solidFill>
                </a:rPr>
                <a:t>N</a:t>
              </a:r>
              <a:r>
                <a:rPr lang="zh-CN" altLang="en-US" sz="2800" b="1" dirty="0"/>
                <a:t>的序列</a:t>
              </a:r>
            </a:p>
          </p:txBody>
        </p:sp>
        <p:graphicFrame>
          <p:nvGraphicFramePr>
            <p:cNvPr id="19467" name="Object 9">
              <a:extLst>
                <a:ext uri="{FF2B5EF4-FFF2-40B4-BE49-F238E27FC236}">
                  <a16:creationId xmlns:a16="http://schemas.microsoft.com/office/drawing/2014/main" id="{87E4476A-EC13-4A87-B962-25BF2851761E}"/>
                </a:ext>
              </a:extLst>
            </p:cNvPr>
            <p:cNvGraphicFramePr>
              <a:graphicFrameLocks noChangeAspect="1"/>
            </p:cNvGraphicFramePr>
            <p:nvPr/>
          </p:nvGraphicFramePr>
          <p:xfrm>
            <a:off x="2673380" y="2349516"/>
            <a:ext cx="755650" cy="469900"/>
          </p:xfrm>
          <a:graphic>
            <a:graphicData uri="http://schemas.openxmlformats.org/presentationml/2006/ole">
              <mc:AlternateContent xmlns:mc="http://schemas.openxmlformats.org/markup-compatibility/2006">
                <mc:Choice xmlns:v="urn:schemas-microsoft-com:vml" Requires="v">
                  <p:oleObj spid="_x0000_s19502" name="Equation" r:id="rId9" imgW="304668" imgH="190417" progId="Equation.DSMT4">
                    <p:embed/>
                  </p:oleObj>
                </mc:Choice>
                <mc:Fallback>
                  <p:oleObj name="Equation" r:id="rId9" imgW="304668" imgH="190417"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3380" y="2349516"/>
                          <a:ext cx="7556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8" name="Object 10">
              <a:extLst>
                <a:ext uri="{FF2B5EF4-FFF2-40B4-BE49-F238E27FC236}">
                  <a16:creationId xmlns:a16="http://schemas.microsoft.com/office/drawing/2014/main" id="{4BEF19BB-D4DB-4FDA-B3D6-2A1CF3A4D167}"/>
                </a:ext>
              </a:extLst>
            </p:cNvPr>
            <p:cNvGraphicFramePr>
              <a:graphicFrameLocks noChangeAspect="1"/>
            </p:cNvGraphicFramePr>
            <p:nvPr/>
          </p:nvGraphicFramePr>
          <p:xfrm>
            <a:off x="3708402" y="2349516"/>
            <a:ext cx="787400" cy="469900"/>
          </p:xfrm>
          <a:graphic>
            <a:graphicData uri="http://schemas.openxmlformats.org/presentationml/2006/ole">
              <mc:AlternateContent xmlns:mc="http://schemas.openxmlformats.org/markup-compatibility/2006">
                <mc:Choice xmlns:v="urn:schemas-microsoft-com:vml" Requires="v">
                  <p:oleObj spid="_x0000_s19503" name="Equation" r:id="rId11" imgW="317225" imgH="190335" progId="Equation.DSMT4">
                    <p:embed/>
                  </p:oleObj>
                </mc:Choice>
                <mc:Fallback>
                  <p:oleObj name="Equation" r:id="rId11" imgW="317225" imgH="190335"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8402" y="2349516"/>
                          <a:ext cx="7874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E3FFE315-4D54-417F-AE4B-C0E55C978FDC}"/>
              </a:ext>
            </a:extLst>
          </p:cNvPr>
          <p:cNvSpPr>
            <a:spLocks noGrp="1" noChangeArrowheads="1"/>
          </p:cNvSpPr>
          <p:nvPr>
            <p:ph type="title"/>
          </p:nvPr>
        </p:nvSpPr>
        <p:spPr/>
        <p:txBody>
          <a:bodyPr/>
          <a:lstStyle/>
          <a:p>
            <a:r>
              <a:rPr lang="zh-CN" altLang="en-US" sz="3600"/>
              <a:t>习题</a:t>
            </a:r>
          </a:p>
        </p:txBody>
      </p:sp>
      <p:sp>
        <p:nvSpPr>
          <p:cNvPr id="20483" name="Text Box 4">
            <a:extLst>
              <a:ext uri="{FF2B5EF4-FFF2-40B4-BE49-F238E27FC236}">
                <a16:creationId xmlns:a16="http://schemas.microsoft.com/office/drawing/2014/main" id="{980F2D41-F41F-4D76-B131-556F7D6FDD53}"/>
              </a:ext>
            </a:extLst>
          </p:cNvPr>
          <p:cNvSpPr txBox="1">
            <a:spLocks noChangeArrowheads="1"/>
          </p:cNvSpPr>
          <p:nvPr/>
        </p:nvSpPr>
        <p:spPr bwMode="auto">
          <a:xfrm>
            <a:off x="838200" y="1744663"/>
            <a:ext cx="79248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Arial" panose="020B0604020202020204" pitchFamily="34" charset="0"/>
              </a:rPr>
              <a:t>设周期为</a:t>
            </a:r>
            <a:r>
              <a:rPr lang="en-US" altLang="zh-CN" sz="2800" b="1">
                <a:latin typeface="Arial" panose="020B0604020202020204" pitchFamily="34" charset="0"/>
              </a:rPr>
              <a:t>4</a:t>
            </a:r>
            <a:r>
              <a:rPr lang="zh-CN" altLang="en-US" sz="2800" b="1">
                <a:latin typeface="Arial" panose="020B0604020202020204" pitchFamily="34" charset="0"/>
              </a:rPr>
              <a:t>的序列                      </a:t>
            </a:r>
            <a:endParaRPr lang="en-US" altLang="zh-CN" sz="2800" b="1">
              <a:latin typeface="Arial" panose="020B0604020202020204" pitchFamily="34" charset="0"/>
            </a:endParaRPr>
          </a:p>
          <a:p>
            <a:pPr eaLnBrk="1" hangingPunct="1">
              <a:spcBef>
                <a:spcPct val="50000"/>
              </a:spcBef>
              <a:buClrTx/>
              <a:buSzTx/>
              <a:buFontTx/>
              <a:buNone/>
            </a:pPr>
            <a:r>
              <a:rPr lang="en-US" altLang="zh-CN" sz="2800" b="1">
                <a:latin typeface="Arial" panose="020B0604020202020204" pitchFamily="34" charset="0"/>
              </a:rPr>
              <a:t>    </a:t>
            </a:r>
            <a:r>
              <a:rPr lang="zh-CN" altLang="en-US" sz="2800" b="1">
                <a:latin typeface="Arial" panose="020B0604020202020204" pitchFamily="34" charset="0"/>
              </a:rPr>
              <a:t>周期为</a:t>
            </a:r>
            <a:r>
              <a:rPr lang="en-US" altLang="zh-CN" sz="2800" b="1">
                <a:latin typeface="Arial" panose="020B0604020202020204" pitchFamily="34" charset="0"/>
              </a:rPr>
              <a:t>2</a:t>
            </a:r>
            <a:r>
              <a:rPr lang="zh-CN" altLang="en-US" sz="2800" b="1">
                <a:latin typeface="Arial" panose="020B0604020202020204" pitchFamily="34" charset="0"/>
              </a:rPr>
              <a:t>的序列</a:t>
            </a:r>
          </a:p>
        </p:txBody>
      </p:sp>
      <p:sp>
        <p:nvSpPr>
          <p:cNvPr id="20484" name="TextBox 11">
            <a:extLst>
              <a:ext uri="{FF2B5EF4-FFF2-40B4-BE49-F238E27FC236}">
                <a16:creationId xmlns:a16="http://schemas.microsoft.com/office/drawing/2014/main" id="{458D9A98-8352-4C96-9D0F-2FA61765F263}"/>
              </a:ext>
            </a:extLst>
          </p:cNvPr>
          <p:cNvSpPr txBox="1">
            <a:spLocks noChangeArrowheads="1"/>
          </p:cNvSpPr>
          <p:nvPr/>
        </p:nvSpPr>
        <p:spPr bwMode="auto">
          <a:xfrm>
            <a:off x="609600" y="2895600"/>
            <a:ext cx="80010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zh-CN" altLang="en-US" sz="2800" b="1">
                <a:latin typeface="Arial" panose="020B0604020202020204" pitchFamily="34" charset="0"/>
              </a:rPr>
              <a:t>（</a:t>
            </a:r>
            <a:r>
              <a:rPr lang="en-US" altLang="zh-CN" sz="2800" b="1">
                <a:latin typeface="Arial" panose="020B0604020202020204" pitchFamily="34" charset="0"/>
              </a:rPr>
              <a:t>1</a:t>
            </a:r>
            <a:r>
              <a:rPr lang="zh-CN" altLang="en-US" sz="2800" b="1">
                <a:latin typeface="Arial" panose="020B0604020202020204" pitchFamily="34" charset="0"/>
              </a:rPr>
              <a:t>）试求       ，     ，              的</a:t>
            </a:r>
            <a:r>
              <a:rPr lang="en-US" altLang="zh-CN" sz="2800" b="1">
                <a:latin typeface="Arial" panose="020B0604020202020204" pitchFamily="34" charset="0"/>
              </a:rPr>
              <a:t>DFS</a:t>
            </a:r>
          </a:p>
          <a:p>
            <a:pPr eaLnBrk="1" hangingPunct="1">
              <a:spcBef>
                <a:spcPct val="0"/>
              </a:spcBef>
              <a:buClrTx/>
              <a:buSzTx/>
              <a:buFont typeface="Wingdings" panose="05000000000000000000" pitchFamily="2" charset="2"/>
              <a:buNone/>
            </a:pPr>
            <a:r>
              <a:rPr lang="en-US" altLang="zh-CN" sz="2800" b="1">
                <a:latin typeface="Arial" panose="020B0604020202020204" pitchFamily="34" charset="0"/>
              </a:rPr>
              <a:t>                  </a:t>
            </a:r>
            <a:r>
              <a:rPr lang="zh-CN" altLang="en-US" sz="2800" b="1">
                <a:latin typeface="Arial" panose="020B0604020202020204" pitchFamily="34" charset="0"/>
              </a:rPr>
              <a:t>，       ，       。</a:t>
            </a:r>
            <a:endParaRPr lang="en-US" altLang="zh-CN" sz="2800" b="1">
              <a:latin typeface="Arial" panose="020B0604020202020204" pitchFamily="34" charset="0"/>
            </a:endParaRPr>
          </a:p>
          <a:p>
            <a:pPr eaLnBrk="1" hangingPunct="1">
              <a:lnSpc>
                <a:spcPct val="150000"/>
              </a:lnSpc>
              <a:spcBef>
                <a:spcPct val="0"/>
              </a:spcBef>
              <a:buClrTx/>
              <a:buSzTx/>
              <a:buFont typeface="Wingdings" panose="05000000000000000000" pitchFamily="2" charset="2"/>
              <a:buNone/>
            </a:pPr>
            <a:r>
              <a:rPr lang="zh-CN" altLang="en-US" sz="2800" b="1">
                <a:latin typeface="Arial" panose="020B0604020202020204" pitchFamily="34" charset="0"/>
              </a:rPr>
              <a:t>（</a:t>
            </a:r>
            <a:r>
              <a:rPr lang="en-US" altLang="zh-CN" sz="2800" b="1">
                <a:latin typeface="Arial" panose="020B0604020202020204" pitchFamily="34" charset="0"/>
              </a:rPr>
              <a:t>2</a:t>
            </a:r>
            <a:r>
              <a:rPr lang="zh-CN" altLang="en-US" sz="2800" b="1">
                <a:latin typeface="Arial" panose="020B0604020202020204" pitchFamily="34" charset="0"/>
              </a:rPr>
              <a:t>）讨论                    是否等于</a:t>
            </a:r>
            <a:endParaRPr lang="en-US" altLang="zh-CN" sz="2800" b="1">
              <a:latin typeface="Arial" panose="020B0604020202020204" pitchFamily="34" charset="0"/>
            </a:endParaRPr>
          </a:p>
          <a:p>
            <a:pPr eaLnBrk="1" hangingPunct="1">
              <a:lnSpc>
                <a:spcPct val="150000"/>
              </a:lnSpc>
              <a:spcBef>
                <a:spcPct val="0"/>
              </a:spcBef>
              <a:buClrTx/>
              <a:buSzTx/>
              <a:buFont typeface="Wingdings" panose="05000000000000000000" pitchFamily="2" charset="2"/>
              <a:buNone/>
            </a:pPr>
            <a:r>
              <a:rPr lang="zh-CN" altLang="en-US" sz="2800" b="1">
                <a:latin typeface="Arial" panose="020B0604020202020204" pitchFamily="34" charset="0"/>
              </a:rPr>
              <a:t>（</a:t>
            </a:r>
            <a:r>
              <a:rPr lang="en-US" altLang="zh-CN" sz="2800" b="1">
                <a:latin typeface="Arial" panose="020B0604020202020204" pitchFamily="34" charset="0"/>
              </a:rPr>
              <a:t>3</a:t>
            </a:r>
            <a:r>
              <a:rPr lang="zh-CN" altLang="en-US" sz="2800" b="1">
                <a:latin typeface="Arial" panose="020B0604020202020204" pitchFamily="34" charset="0"/>
              </a:rPr>
              <a:t>）若不相等，如何由       和       的</a:t>
            </a:r>
            <a:r>
              <a:rPr lang="en-US" altLang="zh-CN" sz="2800" b="1">
                <a:latin typeface="Arial" panose="020B0604020202020204" pitchFamily="34" charset="0"/>
              </a:rPr>
              <a:t>DFS</a:t>
            </a:r>
            <a:r>
              <a:rPr lang="zh-CN" altLang="en-US" sz="2800" b="1">
                <a:latin typeface="Arial" panose="020B0604020202020204" pitchFamily="34" charset="0"/>
              </a:rPr>
              <a:t>得到      </a:t>
            </a:r>
            <a:endParaRPr lang="en-US" altLang="zh-CN" sz="2800" b="1">
              <a:latin typeface="Arial" panose="020B0604020202020204" pitchFamily="34" charset="0"/>
            </a:endParaRPr>
          </a:p>
          <a:p>
            <a:pPr eaLnBrk="1" hangingPunct="1">
              <a:spcBef>
                <a:spcPct val="0"/>
              </a:spcBef>
              <a:buClrTx/>
              <a:buSzTx/>
              <a:buFont typeface="Wingdings" panose="05000000000000000000" pitchFamily="2" charset="2"/>
              <a:buNone/>
            </a:pPr>
            <a:r>
              <a:rPr lang="en-US" altLang="zh-CN" sz="2800" b="1">
                <a:latin typeface="Arial" panose="020B0604020202020204" pitchFamily="34" charset="0"/>
              </a:rPr>
              <a:t>                          </a:t>
            </a:r>
            <a:r>
              <a:rPr lang="zh-CN" altLang="en-US" sz="2800" b="1">
                <a:latin typeface="Arial" panose="020B0604020202020204" pitchFamily="34" charset="0"/>
              </a:rPr>
              <a:t>的</a:t>
            </a:r>
            <a:r>
              <a:rPr lang="en-US" altLang="zh-CN" sz="2800" b="1">
                <a:latin typeface="Arial" panose="020B0604020202020204" pitchFamily="34" charset="0"/>
              </a:rPr>
              <a:t>DFS</a:t>
            </a:r>
            <a:r>
              <a:rPr lang="zh-CN" altLang="en-US" sz="2800" b="1">
                <a:latin typeface="Arial" panose="020B0604020202020204" pitchFamily="34" charset="0"/>
              </a:rPr>
              <a:t>？</a:t>
            </a:r>
            <a:endParaRPr lang="en-US" altLang="zh-CN" sz="2800" b="1">
              <a:latin typeface="Arial" panose="020B0604020202020204" pitchFamily="34" charset="0"/>
            </a:endParaRPr>
          </a:p>
        </p:txBody>
      </p:sp>
      <p:graphicFrame>
        <p:nvGraphicFramePr>
          <p:cNvPr id="20485" name="Object 6">
            <a:extLst>
              <a:ext uri="{FF2B5EF4-FFF2-40B4-BE49-F238E27FC236}">
                <a16:creationId xmlns:a16="http://schemas.microsoft.com/office/drawing/2014/main" id="{49AE9C78-4B35-4F23-B561-92844F63E72A}"/>
              </a:ext>
            </a:extLst>
          </p:cNvPr>
          <p:cNvGraphicFramePr>
            <a:graphicFrameLocks noChangeAspect="1"/>
          </p:cNvGraphicFramePr>
          <p:nvPr/>
        </p:nvGraphicFramePr>
        <p:xfrm>
          <a:off x="3657600" y="1600200"/>
          <a:ext cx="2922588" cy="658813"/>
        </p:xfrm>
        <a:graphic>
          <a:graphicData uri="http://schemas.openxmlformats.org/presentationml/2006/ole">
            <mc:AlternateContent xmlns:mc="http://schemas.openxmlformats.org/markup-compatibility/2006">
              <mc:Choice xmlns:v="urn:schemas-microsoft-com:vml" Requires="v">
                <p:oleObj spid="_x0000_s20576" name="Equation" r:id="rId3" imgW="1459866" imgH="330057" progId="Equation.DSMT4">
                  <p:embed/>
                </p:oleObj>
              </mc:Choice>
              <mc:Fallback>
                <p:oleObj name="Equation" r:id="rId3" imgW="1459866" imgH="330057"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600200"/>
                        <a:ext cx="2922588"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4">
            <a:extLst>
              <a:ext uri="{FF2B5EF4-FFF2-40B4-BE49-F238E27FC236}">
                <a16:creationId xmlns:a16="http://schemas.microsoft.com/office/drawing/2014/main" id="{3AB90EEB-B450-4EFD-A0F9-7F7EFD04A1CB}"/>
              </a:ext>
            </a:extLst>
          </p:cNvPr>
          <p:cNvGraphicFramePr>
            <a:graphicFrameLocks noChangeAspect="1"/>
          </p:cNvGraphicFramePr>
          <p:nvPr/>
        </p:nvGraphicFramePr>
        <p:xfrm>
          <a:off x="3733800" y="2209800"/>
          <a:ext cx="2516188" cy="658813"/>
        </p:xfrm>
        <a:graphic>
          <a:graphicData uri="http://schemas.openxmlformats.org/presentationml/2006/ole">
            <mc:AlternateContent xmlns:mc="http://schemas.openxmlformats.org/markup-compatibility/2006">
              <mc:Choice xmlns:v="urn:schemas-microsoft-com:vml" Requires="v">
                <p:oleObj spid="_x0000_s20577" name="Equation" r:id="rId5" imgW="1257300" imgH="330200" progId="Equation.DSMT4">
                  <p:embed/>
                </p:oleObj>
              </mc:Choice>
              <mc:Fallback>
                <p:oleObj name="Equation" r:id="rId5" imgW="1257300" imgH="330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209800"/>
                        <a:ext cx="2516188"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5">
            <a:extLst>
              <a:ext uri="{FF2B5EF4-FFF2-40B4-BE49-F238E27FC236}">
                <a16:creationId xmlns:a16="http://schemas.microsoft.com/office/drawing/2014/main" id="{7E6DAC35-8EE9-473C-B4B6-5AE928450E4B}"/>
              </a:ext>
            </a:extLst>
          </p:cNvPr>
          <p:cNvGraphicFramePr>
            <a:graphicFrameLocks noChangeAspect="1"/>
          </p:cNvGraphicFramePr>
          <p:nvPr/>
        </p:nvGraphicFramePr>
        <p:xfrm>
          <a:off x="2362200" y="3055938"/>
          <a:ext cx="685800" cy="457200"/>
        </p:xfrm>
        <a:graphic>
          <a:graphicData uri="http://schemas.openxmlformats.org/presentationml/2006/ole">
            <mc:AlternateContent xmlns:mc="http://schemas.openxmlformats.org/markup-compatibility/2006">
              <mc:Choice xmlns:v="urn:schemas-microsoft-com:vml" Requires="v">
                <p:oleObj spid="_x0000_s20578" name="Equation" r:id="rId7" imgW="342751" imgH="228501" progId="Equation.DSMT4">
                  <p:embed/>
                </p:oleObj>
              </mc:Choice>
              <mc:Fallback>
                <p:oleObj name="Equation" r:id="rId7" imgW="342751" imgH="228501"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3055938"/>
                        <a:ext cx="68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5">
            <a:extLst>
              <a:ext uri="{FF2B5EF4-FFF2-40B4-BE49-F238E27FC236}">
                <a16:creationId xmlns:a16="http://schemas.microsoft.com/office/drawing/2014/main" id="{2B62AF72-BDA0-44FB-8840-BEB573AB5624}"/>
              </a:ext>
            </a:extLst>
          </p:cNvPr>
          <p:cNvGraphicFramePr>
            <a:graphicFrameLocks noChangeAspect="1"/>
          </p:cNvGraphicFramePr>
          <p:nvPr/>
        </p:nvGraphicFramePr>
        <p:xfrm>
          <a:off x="3175000" y="3055938"/>
          <a:ext cx="711200" cy="457200"/>
        </p:xfrm>
        <a:graphic>
          <a:graphicData uri="http://schemas.openxmlformats.org/presentationml/2006/ole">
            <mc:AlternateContent xmlns:mc="http://schemas.openxmlformats.org/markup-compatibility/2006">
              <mc:Choice xmlns:v="urn:schemas-microsoft-com:vml" Requires="v">
                <p:oleObj spid="_x0000_s20579" name="Equation" r:id="rId9" imgW="355446" imgH="228501" progId="Equation.DSMT4">
                  <p:embed/>
                </p:oleObj>
              </mc:Choice>
              <mc:Fallback>
                <p:oleObj name="Equation" r:id="rId9" imgW="355446" imgH="228501"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5000" y="3055938"/>
                        <a:ext cx="711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7">
            <a:extLst>
              <a:ext uri="{FF2B5EF4-FFF2-40B4-BE49-F238E27FC236}">
                <a16:creationId xmlns:a16="http://schemas.microsoft.com/office/drawing/2014/main" id="{D5B559BF-AA2C-4558-AE69-A49CE839A68F}"/>
              </a:ext>
            </a:extLst>
          </p:cNvPr>
          <p:cNvGraphicFramePr>
            <a:graphicFrameLocks noChangeAspect="1"/>
          </p:cNvGraphicFramePr>
          <p:nvPr/>
        </p:nvGraphicFramePr>
        <p:xfrm>
          <a:off x="4038600" y="3055938"/>
          <a:ext cx="1600200" cy="457200"/>
        </p:xfrm>
        <a:graphic>
          <a:graphicData uri="http://schemas.openxmlformats.org/presentationml/2006/ole">
            <mc:AlternateContent xmlns:mc="http://schemas.openxmlformats.org/markup-compatibility/2006">
              <mc:Choice xmlns:v="urn:schemas-microsoft-com:vml" Requires="v">
                <p:oleObj spid="_x0000_s20580" name="Equation" r:id="rId11" imgW="800100" imgH="228600" progId="Equation.DSMT4">
                  <p:embed/>
                </p:oleObj>
              </mc:Choice>
              <mc:Fallback>
                <p:oleObj name="Equation" r:id="rId11" imgW="800100" imgH="2286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3055938"/>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8">
            <a:extLst>
              <a:ext uri="{FF2B5EF4-FFF2-40B4-BE49-F238E27FC236}">
                <a16:creationId xmlns:a16="http://schemas.microsoft.com/office/drawing/2014/main" id="{9AFC275A-DC2F-42F3-912C-0F48CFEE8645}"/>
              </a:ext>
            </a:extLst>
          </p:cNvPr>
          <p:cNvGraphicFramePr>
            <a:graphicFrameLocks noChangeAspect="1"/>
          </p:cNvGraphicFramePr>
          <p:nvPr/>
        </p:nvGraphicFramePr>
        <p:xfrm>
          <a:off x="1676400" y="3505200"/>
          <a:ext cx="838200" cy="482600"/>
        </p:xfrm>
        <a:graphic>
          <a:graphicData uri="http://schemas.openxmlformats.org/presentationml/2006/ole">
            <mc:AlternateContent xmlns:mc="http://schemas.openxmlformats.org/markup-compatibility/2006">
              <mc:Choice xmlns:v="urn:schemas-microsoft-com:vml" Requires="v">
                <p:oleObj spid="_x0000_s20581" name="Equation" r:id="rId13" imgW="418918" imgH="241195" progId="Equation.DSMT4">
                  <p:embed/>
                </p:oleObj>
              </mc:Choice>
              <mc:Fallback>
                <p:oleObj name="Equation" r:id="rId13" imgW="418918" imgH="241195"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6400" y="3505200"/>
                        <a:ext cx="838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8">
            <a:extLst>
              <a:ext uri="{FF2B5EF4-FFF2-40B4-BE49-F238E27FC236}">
                <a16:creationId xmlns:a16="http://schemas.microsoft.com/office/drawing/2014/main" id="{CF48CE50-BD83-40E5-805D-35D3CEADEC93}"/>
              </a:ext>
            </a:extLst>
          </p:cNvPr>
          <p:cNvGraphicFramePr>
            <a:graphicFrameLocks noChangeAspect="1"/>
          </p:cNvGraphicFramePr>
          <p:nvPr/>
        </p:nvGraphicFramePr>
        <p:xfrm>
          <a:off x="2641600" y="3505200"/>
          <a:ext cx="863600" cy="482600"/>
        </p:xfrm>
        <a:graphic>
          <a:graphicData uri="http://schemas.openxmlformats.org/presentationml/2006/ole">
            <mc:AlternateContent xmlns:mc="http://schemas.openxmlformats.org/markup-compatibility/2006">
              <mc:Choice xmlns:v="urn:schemas-microsoft-com:vml" Requires="v">
                <p:oleObj spid="_x0000_s20582" name="Equation" r:id="rId15" imgW="431613" imgH="241195" progId="Equation.DSMT4">
                  <p:embed/>
                </p:oleObj>
              </mc:Choice>
              <mc:Fallback>
                <p:oleObj name="Equation" r:id="rId15" imgW="431613" imgH="241195"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41600" y="3505200"/>
                        <a:ext cx="863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2" name="Object 10">
            <a:extLst>
              <a:ext uri="{FF2B5EF4-FFF2-40B4-BE49-F238E27FC236}">
                <a16:creationId xmlns:a16="http://schemas.microsoft.com/office/drawing/2014/main" id="{0891E66E-1E33-4A07-AA29-BEDD915F3021}"/>
              </a:ext>
            </a:extLst>
          </p:cNvPr>
          <p:cNvGraphicFramePr>
            <a:graphicFrameLocks noChangeAspect="1"/>
          </p:cNvGraphicFramePr>
          <p:nvPr/>
        </p:nvGraphicFramePr>
        <p:xfrm>
          <a:off x="3657600" y="3505200"/>
          <a:ext cx="863600" cy="482600"/>
        </p:xfrm>
        <a:graphic>
          <a:graphicData uri="http://schemas.openxmlformats.org/presentationml/2006/ole">
            <mc:AlternateContent xmlns:mc="http://schemas.openxmlformats.org/markup-compatibility/2006">
              <mc:Choice xmlns:v="urn:schemas-microsoft-com:vml" Requires="v">
                <p:oleObj spid="_x0000_s20583" name="Equation" r:id="rId17" imgW="431613" imgH="241195" progId="Equation.DSMT4">
                  <p:embed/>
                </p:oleObj>
              </mc:Choice>
              <mc:Fallback>
                <p:oleObj name="Equation" r:id="rId17" imgW="431613" imgH="241195"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57600" y="3505200"/>
                        <a:ext cx="863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3" name="Object 11">
            <a:extLst>
              <a:ext uri="{FF2B5EF4-FFF2-40B4-BE49-F238E27FC236}">
                <a16:creationId xmlns:a16="http://schemas.microsoft.com/office/drawing/2014/main" id="{4F31F5F7-4543-4459-A45E-3F1B64133148}"/>
              </a:ext>
            </a:extLst>
          </p:cNvPr>
          <p:cNvGraphicFramePr>
            <a:graphicFrameLocks noChangeAspect="1"/>
          </p:cNvGraphicFramePr>
          <p:nvPr/>
        </p:nvGraphicFramePr>
        <p:xfrm>
          <a:off x="2362200" y="4114800"/>
          <a:ext cx="1905000" cy="482600"/>
        </p:xfrm>
        <a:graphic>
          <a:graphicData uri="http://schemas.openxmlformats.org/presentationml/2006/ole">
            <mc:AlternateContent xmlns:mc="http://schemas.openxmlformats.org/markup-compatibility/2006">
              <mc:Choice xmlns:v="urn:schemas-microsoft-com:vml" Requires="v">
                <p:oleObj spid="_x0000_s20584" name="Equation" r:id="rId19" imgW="952087" imgH="241195" progId="Equation.DSMT4">
                  <p:embed/>
                </p:oleObj>
              </mc:Choice>
              <mc:Fallback>
                <p:oleObj name="Equation" r:id="rId19" imgW="952087" imgH="241195"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62200" y="4114800"/>
                        <a:ext cx="1905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4" name="Object 12">
            <a:extLst>
              <a:ext uri="{FF2B5EF4-FFF2-40B4-BE49-F238E27FC236}">
                <a16:creationId xmlns:a16="http://schemas.microsoft.com/office/drawing/2014/main" id="{8800CB6F-BCE3-425B-9D1E-466EFE9F0729}"/>
              </a:ext>
            </a:extLst>
          </p:cNvPr>
          <p:cNvGraphicFramePr>
            <a:graphicFrameLocks noChangeAspect="1"/>
          </p:cNvGraphicFramePr>
          <p:nvPr/>
        </p:nvGraphicFramePr>
        <p:xfrm>
          <a:off x="5689600" y="4114800"/>
          <a:ext cx="863600" cy="482600"/>
        </p:xfrm>
        <a:graphic>
          <a:graphicData uri="http://schemas.openxmlformats.org/presentationml/2006/ole">
            <mc:AlternateContent xmlns:mc="http://schemas.openxmlformats.org/markup-compatibility/2006">
              <mc:Choice xmlns:v="urn:schemas-microsoft-com:vml" Requires="v">
                <p:oleObj spid="_x0000_s20585" name="Equation" r:id="rId21" imgW="431613" imgH="241195" progId="Equation.DSMT4">
                  <p:embed/>
                </p:oleObj>
              </mc:Choice>
              <mc:Fallback>
                <p:oleObj name="Equation" r:id="rId21" imgW="431613" imgH="241195"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89600" y="4114800"/>
                        <a:ext cx="863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5" name="Object 12">
            <a:extLst>
              <a:ext uri="{FF2B5EF4-FFF2-40B4-BE49-F238E27FC236}">
                <a16:creationId xmlns:a16="http://schemas.microsoft.com/office/drawing/2014/main" id="{10BB778D-7255-4ABF-A311-A28652284BEC}"/>
              </a:ext>
            </a:extLst>
          </p:cNvPr>
          <p:cNvGraphicFramePr>
            <a:graphicFrameLocks noChangeAspect="1"/>
          </p:cNvGraphicFramePr>
          <p:nvPr/>
        </p:nvGraphicFramePr>
        <p:xfrm>
          <a:off x="4495800" y="4800600"/>
          <a:ext cx="685800" cy="457200"/>
        </p:xfrm>
        <a:graphic>
          <a:graphicData uri="http://schemas.openxmlformats.org/presentationml/2006/ole">
            <mc:AlternateContent xmlns:mc="http://schemas.openxmlformats.org/markup-compatibility/2006">
              <mc:Choice xmlns:v="urn:schemas-microsoft-com:vml" Requires="v">
                <p:oleObj spid="_x0000_s20586" name="Equation" r:id="rId22" imgW="342751" imgH="228501" progId="Equation.DSMT4">
                  <p:embed/>
                </p:oleObj>
              </mc:Choice>
              <mc:Fallback>
                <p:oleObj name="Equation" r:id="rId22" imgW="342751" imgH="228501" progId="Equation.DSMT4">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95800" y="4800600"/>
                        <a:ext cx="68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6" name="Object 14">
            <a:extLst>
              <a:ext uri="{FF2B5EF4-FFF2-40B4-BE49-F238E27FC236}">
                <a16:creationId xmlns:a16="http://schemas.microsoft.com/office/drawing/2014/main" id="{81B27A5E-A86A-4D53-B6EB-8C447606A69B}"/>
              </a:ext>
            </a:extLst>
          </p:cNvPr>
          <p:cNvGraphicFramePr>
            <a:graphicFrameLocks noChangeAspect="1"/>
          </p:cNvGraphicFramePr>
          <p:nvPr/>
        </p:nvGraphicFramePr>
        <p:xfrm>
          <a:off x="5486400" y="4800600"/>
          <a:ext cx="711200" cy="457200"/>
        </p:xfrm>
        <a:graphic>
          <a:graphicData uri="http://schemas.openxmlformats.org/presentationml/2006/ole">
            <mc:AlternateContent xmlns:mc="http://schemas.openxmlformats.org/markup-compatibility/2006">
              <mc:Choice xmlns:v="urn:schemas-microsoft-com:vml" Requires="v">
                <p:oleObj spid="_x0000_s20587" name="Equation" r:id="rId24" imgW="355446" imgH="228501" progId="Equation.DSMT4">
                  <p:embed/>
                </p:oleObj>
              </mc:Choice>
              <mc:Fallback>
                <p:oleObj name="Equation" r:id="rId24" imgW="355446" imgH="228501"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4800600"/>
                        <a:ext cx="711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7" name="Object 14">
            <a:extLst>
              <a:ext uri="{FF2B5EF4-FFF2-40B4-BE49-F238E27FC236}">
                <a16:creationId xmlns:a16="http://schemas.microsoft.com/office/drawing/2014/main" id="{7F2160A6-3D23-44E9-A702-4A06E2C98B66}"/>
              </a:ext>
            </a:extLst>
          </p:cNvPr>
          <p:cNvGraphicFramePr>
            <a:graphicFrameLocks noChangeAspect="1"/>
          </p:cNvGraphicFramePr>
          <p:nvPr/>
        </p:nvGraphicFramePr>
        <p:xfrm>
          <a:off x="1676400" y="5257800"/>
          <a:ext cx="1600200" cy="457200"/>
        </p:xfrm>
        <a:graphic>
          <a:graphicData uri="http://schemas.openxmlformats.org/presentationml/2006/ole">
            <mc:AlternateContent xmlns:mc="http://schemas.openxmlformats.org/markup-compatibility/2006">
              <mc:Choice xmlns:v="urn:schemas-microsoft-com:vml" Requires="v">
                <p:oleObj spid="_x0000_s20588" name="Equation" r:id="rId25" imgW="800100" imgH="228600" progId="Equation.DSMT4">
                  <p:embed/>
                </p:oleObj>
              </mc:Choice>
              <mc:Fallback>
                <p:oleObj name="Equation" r:id="rId25" imgW="800100" imgH="228600" progId="Equation.DSMT4">
                  <p:embed/>
                  <p:pic>
                    <p:nvPicPr>
                      <p:cNvPr id="0" name="Object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76400" y="5257800"/>
                        <a:ext cx="1600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a:extLst>
              <a:ext uri="{FF2B5EF4-FFF2-40B4-BE49-F238E27FC236}">
                <a16:creationId xmlns:a16="http://schemas.microsoft.com/office/drawing/2014/main" id="{F48A51DA-111D-43B0-9721-492C07585D0D}"/>
              </a:ext>
            </a:extLst>
          </p:cNvPr>
          <p:cNvSpPr>
            <a:spLocks noGrp="1"/>
          </p:cNvSpPr>
          <p:nvPr>
            <p:ph type="title"/>
          </p:nvPr>
        </p:nvSpPr>
        <p:spPr/>
        <p:txBody>
          <a:bodyPr/>
          <a:lstStyle/>
          <a:p>
            <a:pPr>
              <a:defRPr/>
            </a:pPr>
            <a:r>
              <a:rPr lang="en-US" altLang="zh-CN" sz="3600" dirty="0">
                <a:solidFill>
                  <a:schemeClr val="accent1">
                    <a:lumMod val="50000"/>
                  </a:schemeClr>
                </a:solidFill>
              </a:rPr>
              <a:t>2. </a:t>
            </a:r>
            <a:r>
              <a:rPr lang="zh-CN" altLang="en-US" sz="3600" dirty="0">
                <a:solidFill>
                  <a:schemeClr val="accent1">
                    <a:lumMod val="50000"/>
                  </a:schemeClr>
                </a:solidFill>
              </a:rPr>
              <a:t>位移特性</a:t>
            </a:r>
            <a:endParaRPr lang="zh-CN" altLang="en-US" sz="3600" dirty="0"/>
          </a:p>
        </p:txBody>
      </p:sp>
      <p:sp>
        <p:nvSpPr>
          <p:cNvPr id="21507" name="Text Box 10">
            <a:extLst>
              <a:ext uri="{FF2B5EF4-FFF2-40B4-BE49-F238E27FC236}">
                <a16:creationId xmlns:a16="http://schemas.microsoft.com/office/drawing/2014/main" id="{9A21562F-FBA1-462F-8798-DBAEDABDD4F0}"/>
              </a:ext>
            </a:extLst>
          </p:cNvPr>
          <p:cNvSpPr txBox="1">
            <a:spLocks noChangeArrowheads="1"/>
          </p:cNvSpPr>
          <p:nvPr/>
        </p:nvSpPr>
        <p:spPr bwMode="auto">
          <a:xfrm>
            <a:off x="684213" y="2057400"/>
            <a:ext cx="287972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spcBef>
                <a:spcPct val="200000"/>
              </a:spcBef>
              <a:spcAft>
                <a:spcPct val="50000"/>
              </a:spcAft>
              <a:buClrTx/>
              <a:buSzTx/>
              <a:buFontTx/>
              <a:buNone/>
            </a:pPr>
            <a:r>
              <a:rPr lang="zh-CN" altLang="en-US" sz="2800" b="1">
                <a:latin typeface="Arial" panose="020B0604020202020204" pitchFamily="34" charset="0"/>
              </a:rPr>
              <a:t>时域位移特性：</a:t>
            </a:r>
          </a:p>
        </p:txBody>
      </p:sp>
      <p:sp>
        <p:nvSpPr>
          <p:cNvPr id="21508" name="Text Box 12">
            <a:extLst>
              <a:ext uri="{FF2B5EF4-FFF2-40B4-BE49-F238E27FC236}">
                <a16:creationId xmlns:a16="http://schemas.microsoft.com/office/drawing/2014/main" id="{5C0FAE3A-9D43-455B-9569-BFF89974434D}"/>
              </a:ext>
            </a:extLst>
          </p:cNvPr>
          <p:cNvSpPr txBox="1">
            <a:spLocks noChangeArrowheads="1"/>
          </p:cNvSpPr>
          <p:nvPr/>
        </p:nvSpPr>
        <p:spPr bwMode="auto">
          <a:xfrm>
            <a:off x="1116013" y="4343400"/>
            <a:ext cx="6840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rgbClr val="FF3300"/>
              </a:buClr>
              <a:buSzTx/>
              <a:buFont typeface="Wingdings" panose="05000000000000000000" pitchFamily="2" charset="2"/>
              <a:buNone/>
            </a:pPr>
            <a:r>
              <a:rPr lang="en-US" altLang="zh-CN" sz="2800" b="1">
                <a:solidFill>
                  <a:srgbClr val="FF0000"/>
                </a:solidFill>
                <a:latin typeface="Arial" panose="020B0604020202020204" pitchFamily="34" charset="0"/>
              </a:rPr>
              <a:t>  </a:t>
            </a:r>
            <a:r>
              <a:rPr lang="zh-CN" altLang="en-US" sz="2800" b="1">
                <a:solidFill>
                  <a:srgbClr val="FF0000"/>
                </a:solidFill>
                <a:latin typeface="Arial" panose="020B0604020202020204" pitchFamily="34" charset="0"/>
              </a:rPr>
              <a:t>序列在时域的位移，对应其频域的相移</a:t>
            </a:r>
          </a:p>
        </p:txBody>
      </p:sp>
      <p:sp>
        <p:nvSpPr>
          <p:cNvPr id="21509" name="Text Box 5">
            <a:extLst>
              <a:ext uri="{FF2B5EF4-FFF2-40B4-BE49-F238E27FC236}">
                <a16:creationId xmlns:a16="http://schemas.microsoft.com/office/drawing/2014/main" id="{24AD0FEE-1887-4227-AA69-1B79564FB1C8}"/>
              </a:ext>
            </a:extLst>
          </p:cNvPr>
          <p:cNvSpPr txBox="1">
            <a:spLocks noChangeArrowheads="1"/>
          </p:cNvSpPr>
          <p:nvPr/>
        </p:nvSpPr>
        <p:spPr bwMode="auto">
          <a:xfrm>
            <a:off x="2362200" y="1644650"/>
            <a:ext cx="76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Arial" panose="020B0604020202020204" pitchFamily="34" charset="0"/>
              </a:rPr>
              <a:t>若</a:t>
            </a:r>
          </a:p>
        </p:txBody>
      </p:sp>
      <p:sp>
        <p:nvSpPr>
          <p:cNvPr id="21510" name="Text Box 4">
            <a:extLst>
              <a:ext uri="{FF2B5EF4-FFF2-40B4-BE49-F238E27FC236}">
                <a16:creationId xmlns:a16="http://schemas.microsoft.com/office/drawing/2014/main" id="{993BBFE6-810B-4425-B78B-A157F7F25C1E}"/>
              </a:ext>
            </a:extLst>
          </p:cNvPr>
          <p:cNvSpPr txBox="1">
            <a:spLocks noChangeArrowheads="1"/>
          </p:cNvSpPr>
          <p:nvPr/>
        </p:nvSpPr>
        <p:spPr bwMode="auto">
          <a:xfrm>
            <a:off x="701675" y="2913063"/>
            <a:ext cx="287972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spcBef>
                <a:spcPct val="200000"/>
              </a:spcBef>
              <a:spcAft>
                <a:spcPct val="50000"/>
              </a:spcAft>
              <a:buClrTx/>
              <a:buSzTx/>
              <a:buFontTx/>
              <a:buNone/>
            </a:pPr>
            <a:r>
              <a:rPr lang="zh-CN" altLang="en-US" sz="2800" b="1">
                <a:latin typeface="Arial" panose="020B0604020202020204" pitchFamily="34" charset="0"/>
              </a:rPr>
              <a:t>频域位移特性：</a:t>
            </a:r>
          </a:p>
        </p:txBody>
      </p:sp>
      <p:sp>
        <p:nvSpPr>
          <p:cNvPr id="21511" name="Text Box 6">
            <a:extLst>
              <a:ext uri="{FF2B5EF4-FFF2-40B4-BE49-F238E27FC236}">
                <a16:creationId xmlns:a16="http://schemas.microsoft.com/office/drawing/2014/main" id="{73378B79-7009-4ECA-874C-AC4BF0CBA32E}"/>
              </a:ext>
            </a:extLst>
          </p:cNvPr>
          <p:cNvSpPr txBox="1">
            <a:spLocks noChangeArrowheads="1"/>
          </p:cNvSpPr>
          <p:nvPr/>
        </p:nvSpPr>
        <p:spPr bwMode="auto">
          <a:xfrm>
            <a:off x="1295400" y="5105400"/>
            <a:ext cx="6840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3300"/>
              </a:buClr>
              <a:buSzTx/>
              <a:buFont typeface="Wingdings" panose="05000000000000000000" pitchFamily="2" charset="2"/>
              <a:buNone/>
            </a:pPr>
            <a:r>
              <a:rPr lang="en-US" altLang="zh-CN" sz="2800" b="1">
                <a:solidFill>
                  <a:srgbClr val="FF0000"/>
                </a:solidFill>
                <a:latin typeface="Arial" panose="020B0604020202020204" pitchFamily="34" charset="0"/>
              </a:rPr>
              <a:t>  </a:t>
            </a:r>
            <a:r>
              <a:rPr lang="zh-CN" altLang="en-US" sz="2800" b="1">
                <a:solidFill>
                  <a:srgbClr val="FF0000"/>
                </a:solidFill>
                <a:latin typeface="Arial" panose="020B0604020202020204" pitchFamily="34" charset="0"/>
              </a:rPr>
              <a:t>序列在时域的相移，对应其频域的位移</a:t>
            </a:r>
          </a:p>
        </p:txBody>
      </p:sp>
      <p:graphicFrame>
        <p:nvGraphicFramePr>
          <p:cNvPr id="21512" name="Object 9">
            <a:extLst>
              <a:ext uri="{FF2B5EF4-FFF2-40B4-BE49-F238E27FC236}">
                <a16:creationId xmlns:a16="http://schemas.microsoft.com/office/drawing/2014/main" id="{5B972A7D-5FBA-495B-8D6C-D01C2692AAF2}"/>
              </a:ext>
            </a:extLst>
          </p:cNvPr>
          <p:cNvGraphicFramePr>
            <a:graphicFrameLocks noChangeAspect="1"/>
          </p:cNvGraphicFramePr>
          <p:nvPr/>
        </p:nvGraphicFramePr>
        <p:xfrm>
          <a:off x="3216275" y="2362200"/>
          <a:ext cx="4310063" cy="638175"/>
        </p:xfrm>
        <a:graphic>
          <a:graphicData uri="http://schemas.openxmlformats.org/presentationml/2006/ole">
            <mc:AlternateContent xmlns:mc="http://schemas.openxmlformats.org/markup-compatibility/2006">
              <mc:Choice xmlns:v="urn:schemas-microsoft-com:vml" Requires="v">
                <p:oleObj spid="_x0000_s21533" name="Equation" r:id="rId3" imgW="1625600" imgH="241300" progId="Equation.DSMT4">
                  <p:embed/>
                </p:oleObj>
              </mc:Choice>
              <mc:Fallback>
                <p:oleObj name="Equation" r:id="rId3" imgW="1625600" imgH="2413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5" y="2362200"/>
                        <a:ext cx="43100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3" name="Object 10">
            <a:extLst>
              <a:ext uri="{FF2B5EF4-FFF2-40B4-BE49-F238E27FC236}">
                <a16:creationId xmlns:a16="http://schemas.microsoft.com/office/drawing/2014/main" id="{71EB1958-F229-46FC-8435-3C0883AB3CC1}"/>
              </a:ext>
            </a:extLst>
          </p:cNvPr>
          <p:cNvGraphicFramePr>
            <a:graphicFrameLocks noChangeAspect="1"/>
          </p:cNvGraphicFramePr>
          <p:nvPr/>
        </p:nvGraphicFramePr>
        <p:xfrm>
          <a:off x="3151188" y="3248025"/>
          <a:ext cx="4275137" cy="638175"/>
        </p:xfrm>
        <a:graphic>
          <a:graphicData uri="http://schemas.openxmlformats.org/presentationml/2006/ole">
            <mc:AlternateContent xmlns:mc="http://schemas.openxmlformats.org/markup-compatibility/2006">
              <mc:Choice xmlns:v="urn:schemas-microsoft-com:vml" Requires="v">
                <p:oleObj spid="_x0000_s21534" name="Equation" r:id="rId5" imgW="1612900" imgH="241300" progId="Equation.DSMT4">
                  <p:embed/>
                </p:oleObj>
              </mc:Choice>
              <mc:Fallback>
                <p:oleObj name="Equation" r:id="rId5" imgW="1612900" imgH="2413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1188" y="3248025"/>
                        <a:ext cx="4275137"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4" name="Object 11">
            <a:extLst>
              <a:ext uri="{FF2B5EF4-FFF2-40B4-BE49-F238E27FC236}">
                <a16:creationId xmlns:a16="http://schemas.microsoft.com/office/drawing/2014/main" id="{31D3844C-0EC3-428B-B43F-7B42763BD8AD}"/>
              </a:ext>
            </a:extLst>
          </p:cNvPr>
          <p:cNvGraphicFramePr>
            <a:graphicFrameLocks noChangeAspect="1"/>
          </p:cNvGraphicFramePr>
          <p:nvPr/>
        </p:nvGraphicFramePr>
        <p:xfrm>
          <a:off x="3200400" y="1568450"/>
          <a:ext cx="3017838" cy="641350"/>
        </p:xfrm>
        <a:graphic>
          <a:graphicData uri="http://schemas.openxmlformats.org/presentationml/2006/ole">
            <mc:AlternateContent xmlns:mc="http://schemas.openxmlformats.org/markup-compatibility/2006">
              <mc:Choice xmlns:v="urn:schemas-microsoft-com:vml" Requires="v">
                <p:oleObj spid="_x0000_s21535" name="Equation" r:id="rId7" imgW="1015559" imgH="215806" progId="Equation.DSMT4">
                  <p:embed/>
                </p:oleObj>
              </mc:Choice>
              <mc:Fallback>
                <p:oleObj name="Equation" r:id="rId7" imgW="1015559" imgH="215806"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1568450"/>
                        <a:ext cx="30178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6">
            <a:extLst>
              <a:ext uri="{FF2B5EF4-FFF2-40B4-BE49-F238E27FC236}">
                <a16:creationId xmlns:a16="http://schemas.microsoft.com/office/drawing/2014/main" id="{61BBA2DA-F81D-4A3F-9E58-1389B2563597}"/>
              </a:ext>
            </a:extLst>
          </p:cNvPr>
          <p:cNvSpPr txBox="1">
            <a:spLocks noChangeArrowheads="1"/>
          </p:cNvSpPr>
          <p:nvPr/>
        </p:nvSpPr>
        <p:spPr bwMode="auto">
          <a:xfrm>
            <a:off x="304800" y="3352800"/>
            <a:ext cx="3086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b="1">
                <a:solidFill>
                  <a:srgbClr val="0000CC"/>
                </a:solidFill>
                <a:latin typeface="Arial" panose="020B0604020202020204" pitchFamily="34" charset="0"/>
              </a:rPr>
              <a:t>4. </a:t>
            </a:r>
            <a:r>
              <a:rPr lang="zh-CN" altLang="en-US" b="1">
                <a:solidFill>
                  <a:srgbClr val="0000CC"/>
                </a:solidFill>
                <a:latin typeface="Arial" panose="020B0604020202020204" pitchFamily="34" charset="0"/>
              </a:rPr>
              <a:t>共轭特性</a:t>
            </a:r>
          </a:p>
        </p:txBody>
      </p:sp>
      <p:sp>
        <p:nvSpPr>
          <p:cNvPr id="22531" name="TextBox 17">
            <a:extLst>
              <a:ext uri="{FF2B5EF4-FFF2-40B4-BE49-F238E27FC236}">
                <a16:creationId xmlns:a16="http://schemas.microsoft.com/office/drawing/2014/main" id="{17027702-F4E7-41F0-A037-95E16AE31AAD}"/>
              </a:ext>
            </a:extLst>
          </p:cNvPr>
          <p:cNvSpPr txBox="1">
            <a:spLocks noChangeArrowheads="1"/>
          </p:cNvSpPr>
          <p:nvPr/>
        </p:nvSpPr>
        <p:spPr bwMode="auto">
          <a:xfrm>
            <a:off x="304800" y="2362200"/>
            <a:ext cx="3086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b="1">
                <a:solidFill>
                  <a:srgbClr val="0000CC"/>
                </a:solidFill>
                <a:latin typeface="Arial" panose="020B0604020202020204" pitchFamily="34" charset="0"/>
              </a:rPr>
              <a:t>3. </a:t>
            </a:r>
            <a:r>
              <a:rPr lang="zh-CN" altLang="en-US" b="1">
                <a:solidFill>
                  <a:srgbClr val="0000CC"/>
                </a:solidFill>
                <a:latin typeface="Arial" panose="020B0604020202020204" pitchFamily="34" charset="0"/>
              </a:rPr>
              <a:t>翻转特性</a:t>
            </a:r>
          </a:p>
        </p:txBody>
      </p:sp>
      <p:graphicFrame>
        <p:nvGraphicFramePr>
          <p:cNvPr id="22532" name="Object 3">
            <a:extLst>
              <a:ext uri="{FF2B5EF4-FFF2-40B4-BE49-F238E27FC236}">
                <a16:creationId xmlns:a16="http://schemas.microsoft.com/office/drawing/2014/main" id="{7F9CE2F2-8638-4151-8278-E5D3E57E6A22}"/>
              </a:ext>
            </a:extLst>
          </p:cNvPr>
          <p:cNvGraphicFramePr>
            <a:graphicFrameLocks noChangeAspect="1"/>
          </p:cNvGraphicFramePr>
          <p:nvPr/>
        </p:nvGraphicFramePr>
        <p:xfrm>
          <a:off x="3605213" y="3429000"/>
          <a:ext cx="2947987" cy="534988"/>
        </p:xfrm>
        <a:graphic>
          <a:graphicData uri="http://schemas.openxmlformats.org/presentationml/2006/ole">
            <mc:AlternateContent xmlns:mc="http://schemas.openxmlformats.org/markup-compatibility/2006">
              <mc:Choice xmlns:v="urn:schemas-microsoft-com:vml" Requires="v">
                <p:oleObj spid="_x0000_s22562" r:id="rId3" imgW="1191442" imgH="217791" progId="Equation.DSMT4">
                  <p:embed/>
                </p:oleObj>
              </mc:Choice>
              <mc:Fallback>
                <p:oleObj r:id="rId3" imgW="1191442" imgH="21779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5213" y="3429000"/>
                        <a:ext cx="2947987" cy="534988"/>
                      </a:xfrm>
                      <a:prstGeom prst="rect">
                        <a:avLst/>
                      </a:prstGeom>
                      <a:noFill/>
                      <a:ln>
                        <a:noFill/>
                      </a:ln>
                      <a:effectLst/>
                      <a:extLst>
                        <a:ext uri="{909E8E84-426E-40DD-AFC4-6F175D3DCCD1}">
                          <a14:hiddenFill xmlns:a14="http://schemas.microsoft.com/office/drawing/2010/main">
                            <a:solidFill>
                              <a:srgbClr val="FFCC99">
                                <a:alpha val="29803"/>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3" name="Object 4">
            <a:extLst>
              <a:ext uri="{FF2B5EF4-FFF2-40B4-BE49-F238E27FC236}">
                <a16:creationId xmlns:a16="http://schemas.microsoft.com/office/drawing/2014/main" id="{CC3CA930-E280-4277-8F1F-71B9144BDA08}"/>
              </a:ext>
            </a:extLst>
          </p:cNvPr>
          <p:cNvGraphicFramePr>
            <a:graphicFrameLocks noChangeAspect="1"/>
          </p:cNvGraphicFramePr>
          <p:nvPr/>
        </p:nvGraphicFramePr>
        <p:xfrm>
          <a:off x="3429000" y="4075113"/>
          <a:ext cx="2947988" cy="534987"/>
        </p:xfrm>
        <a:graphic>
          <a:graphicData uri="http://schemas.openxmlformats.org/presentationml/2006/ole">
            <mc:AlternateContent xmlns:mc="http://schemas.openxmlformats.org/markup-compatibility/2006">
              <mc:Choice xmlns:v="urn:schemas-microsoft-com:vml" Requires="v">
                <p:oleObj spid="_x0000_s22563" r:id="rId5" imgW="1191442" imgH="217791" progId="Equation.DSMT4">
                  <p:embed/>
                </p:oleObj>
              </mc:Choice>
              <mc:Fallback>
                <p:oleObj r:id="rId5" imgW="1191442" imgH="217791"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075113"/>
                        <a:ext cx="2947988" cy="534987"/>
                      </a:xfrm>
                      <a:prstGeom prst="rect">
                        <a:avLst/>
                      </a:prstGeom>
                      <a:noFill/>
                      <a:ln>
                        <a:noFill/>
                      </a:ln>
                      <a:effectLst/>
                      <a:extLst>
                        <a:ext uri="{909E8E84-426E-40DD-AFC4-6F175D3DCCD1}">
                          <a14:hiddenFill xmlns:a14="http://schemas.microsoft.com/office/drawing/2010/main">
                            <a:solidFill>
                              <a:srgbClr val="FFCC99">
                                <a:alpha val="3098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4" name="Object 12">
            <a:extLst>
              <a:ext uri="{FF2B5EF4-FFF2-40B4-BE49-F238E27FC236}">
                <a16:creationId xmlns:a16="http://schemas.microsoft.com/office/drawing/2014/main" id="{FB810B7F-6683-4868-86C7-94279C5C81E8}"/>
              </a:ext>
            </a:extLst>
          </p:cNvPr>
          <p:cNvGraphicFramePr>
            <a:graphicFrameLocks noChangeAspect="1"/>
          </p:cNvGraphicFramePr>
          <p:nvPr/>
        </p:nvGraphicFramePr>
        <p:xfrm>
          <a:off x="3513138" y="1371600"/>
          <a:ext cx="2473325" cy="534988"/>
        </p:xfrm>
        <a:graphic>
          <a:graphicData uri="http://schemas.openxmlformats.org/presentationml/2006/ole">
            <mc:AlternateContent xmlns:mc="http://schemas.openxmlformats.org/markup-compatibility/2006">
              <mc:Choice xmlns:v="urn:schemas-microsoft-com:vml" Requires="v">
                <p:oleObj spid="_x0000_s22564" r:id="rId7" imgW="999274" imgH="217791" progId="Equation.DSMT4">
                  <p:embed/>
                </p:oleObj>
              </mc:Choice>
              <mc:Fallback>
                <p:oleObj r:id="rId7" imgW="999274" imgH="217791"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3138" y="1371600"/>
                        <a:ext cx="2473325" cy="534988"/>
                      </a:xfrm>
                      <a:prstGeom prst="rect">
                        <a:avLst/>
                      </a:prstGeom>
                      <a:noFill/>
                      <a:ln>
                        <a:noFill/>
                      </a:ln>
                      <a:effectLst/>
                      <a:extLst>
                        <a:ext uri="{909E8E84-426E-40DD-AFC4-6F175D3DCCD1}">
                          <a14:hiddenFill xmlns:a14="http://schemas.microsoft.com/office/drawing/2010/main">
                            <a:solidFill>
                              <a:srgbClr val="FFCC99">
                                <a:alpha val="29803"/>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5" name="Text Box 13">
            <a:extLst>
              <a:ext uri="{FF2B5EF4-FFF2-40B4-BE49-F238E27FC236}">
                <a16:creationId xmlns:a16="http://schemas.microsoft.com/office/drawing/2014/main" id="{DE53596B-F52A-48F3-82D2-572AFB6878F9}"/>
              </a:ext>
            </a:extLst>
          </p:cNvPr>
          <p:cNvSpPr txBox="1">
            <a:spLocks noChangeArrowheads="1"/>
          </p:cNvSpPr>
          <p:nvPr/>
        </p:nvSpPr>
        <p:spPr bwMode="auto">
          <a:xfrm>
            <a:off x="2438400" y="1447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若</a:t>
            </a:r>
          </a:p>
        </p:txBody>
      </p:sp>
      <p:sp>
        <p:nvSpPr>
          <p:cNvPr id="22536" name="Text Box 14">
            <a:extLst>
              <a:ext uri="{FF2B5EF4-FFF2-40B4-BE49-F238E27FC236}">
                <a16:creationId xmlns:a16="http://schemas.microsoft.com/office/drawing/2014/main" id="{77977032-1E05-452C-BE67-2C422256DC3D}"/>
              </a:ext>
            </a:extLst>
          </p:cNvPr>
          <p:cNvSpPr txBox="1">
            <a:spLocks noChangeArrowheads="1"/>
          </p:cNvSpPr>
          <p:nvPr/>
        </p:nvSpPr>
        <p:spPr bwMode="auto">
          <a:xfrm>
            <a:off x="6400800" y="1447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则</a:t>
            </a:r>
          </a:p>
        </p:txBody>
      </p:sp>
      <p:graphicFrame>
        <p:nvGraphicFramePr>
          <p:cNvPr id="22537" name="Object 5">
            <a:extLst>
              <a:ext uri="{FF2B5EF4-FFF2-40B4-BE49-F238E27FC236}">
                <a16:creationId xmlns:a16="http://schemas.microsoft.com/office/drawing/2014/main" id="{E5CFA301-17EF-4911-8C2C-ACBF906A1F87}"/>
              </a:ext>
            </a:extLst>
          </p:cNvPr>
          <p:cNvGraphicFramePr>
            <a:graphicFrameLocks noChangeAspect="1"/>
          </p:cNvGraphicFramePr>
          <p:nvPr/>
        </p:nvGraphicFramePr>
        <p:xfrm>
          <a:off x="3455988" y="2362200"/>
          <a:ext cx="2892425" cy="530225"/>
        </p:xfrm>
        <a:graphic>
          <a:graphicData uri="http://schemas.openxmlformats.org/presentationml/2006/ole">
            <mc:AlternateContent xmlns:mc="http://schemas.openxmlformats.org/markup-compatibility/2006">
              <mc:Choice xmlns:v="urn:schemas-microsoft-com:vml" Requires="v">
                <p:oleObj spid="_x0000_s22565" name="Equation" r:id="rId9" imgW="1167893" imgH="215806" progId="Equation.DSMT4">
                  <p:embed/>
                </p:oleObj>
              </mc:Choice>
              <mc:Fallback>
                <p:oleObj name="Equation" r:id="rId9" imgW="1167893" imgH="215806"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5988" y="2362200"/>
                        <a:ext cx="2892425" cy="530225"/>
                      </a:xfrm>
                      <a:prstGeom prst="rect">
                        <a:avLst/>
                      </a:prstGeom>
                      <a:noFill/>
                      <a:ln>
                        <a:noFill/>
                      </a:ln>
                      <a:effectLst/>
                      <a:extLst>
                        <a:ext uri="{909E8E84-426E-40DD-AFC4-6F175D3DCCD1}">
                          <a14:hiddenFill xmlns:a14="http://schemas.microsoft.com/office/drawing/2010/main">
                            <a:solidFill>
                              <a:srgbClr val="FFCC99">
                                <a:alpha val="29803"/>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7A292A4-6355-4615-A6AC-C60BFEE59789}"/>
              </a:ext>
            </a:extLst>
          </p:cNvPr>
          <p:cNvSpPr>
            <a:spLocks noGrp="1" noChangeArrowheads="1"/>
          </p:cNvSpPr>
          <p:nvPr>
            <p:ph type="title"/>
          </p:nvPr>
        </p:nvSpPr>
        <p:spPr>
          <a:xfrm>
            <a:off x="457200" y="457200"/>
            <a:ext cx="8229600" cy="990600"/>
          </a:xfrm>
        </p:spPr>
        <p:txBody>
          <a:bodyPr/>
          <a:lstStyle/>
          <a:p>
            <a:pPr eaLnBrk="1" hangingPunct="1"/>
            <a:r>
              <a:rPr lang="en-US" altLang="zh-CN" sz="3600"/>
              <a:t>5. </a:t>
            </a:r>
            <a:r>
              <a:rPr lang="zh-CN" altLang="en-US" sz="3600"/>
              <a:t>对称特性</a:t>
            </a:r>
          </a:p>
        </p:txBody>
      </p:sp>
      <p:grpSp>
        <p:nvGrpSpPr>
          <p:cNvPr id="23555" name="组合 27">
            <a:extLst>
              <a:ext uri="{FF2B5EF4-FFF2-40B4-BE49-F238E27FC236}">
                <a16:creationId xmlns:a16="http://schemas.microsoft.com/office/drawing/2014/main" id="{1A0D1504-7CAA-442F-8A4B-DD2697429549}"/>
              </a:ext>
            </a:extLst>
          </p:cNvPr>
          <p:cNvGrpSpPr>
            <a:grpSpLocks/>
          </p:cNvGrpSpPr>
          <p:nvPr/>
        </p:nvGrpSpPr>
        <p:grpSpPr bwMode="auto">
          <a:xfrm>
            <a:off x="990600" y="3581400"/>
            <a:ext cx="6248400" cy="461963"/>
            <a:chOff x="990600" y="3784600"/>
            <a:chExt cx="6248400" cy="461665"/>
          </a:xfrm>
        </p:grpSpPr>
        <p:sp>
          <p:nvSpPr>
            <p:cNvPr id="23571" name="Text Box 9">
              <a:extLst>
                <a:ext uri="{FF2B5EF4-FFF2-40B4-BE49-F238E27FC236}">
                  <a16:creationId xmlns:a16="http://schemas.microsoft.com/office/drawing/2014/main" id="{FCBC0BC9-EA78-4606-AAE2-8D7445BB1737}"/>
                </a:ext>
              </a:extLst>
            </p:cNvPr>
            <p:cNvSpPr txBox="1">
              <a:spLocks noChangeArrowheads="1"/>
            </p:cNvSpPr>
            <p:nvPr/>
          </p:nvSpPr>
          <p:spPr bwMode="auto">
            <a:xfrm>
              <a:off x="990600" y="3784600"/>
              <a:ext cx="6248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Char char="Ø"/>
              </a:pPr>
              <a:r>
                <a:rPr lang="en-US" altLang="zh-CN" sz="2400" b="1">
                  <a:latin typeface="Arial" panose="020B0604020202020204" pitchFamily="34" charset="0"/>
                </a:rPr>
                <a:t>  </a:t>
              </a:r>
              <a:r>
                <a:rPr lang="zh-CN" altLang="en-US" sz="2400" b="1">
                  <a:latin typeface="Arial" panose="020B0604020202020204" pitchFamily="34" charset="0"/>
                </a:rPr>
                <a:t>若       为</a:t>
              </a:r>
              <a:r>
                <a:rPr lang="zh-CN" altLang="en-US" sz="2400" b="1">
                  <a:solidFill>
                    <a:srgbClr val="FF0000"/>
                  </a:solidFill>
                  <a:latin typeface="Arial" panose="020B0604020202020204" pitchFamily="34" charset="0"/>
                </a:rPr>
                <a:t>实的偶对称</a:t>
              </a:r>
              <a:r>
                <a:rPr lang="zh-CN" altLang="en-US" sz="2400" b="1">
                  <a:latin typeface="Arial" panose="020B0604020202020204" pitchFamily="34" charset="0"/>
                </a:rPr>
                <a:t>序列，</a:t>
              </a:r>
              <a:endParaRPr lang="en-US" altLang="zh-CN" sz="2400" b="1">
                <a:latin typeface="Arial" panose="020B0604020202020204" pitchFamily="34" charset="0"/>
              </a:endParaRPr>
            </a:p>
          </p:txBody>
        </p:sp>
        <p:graphicFrame>
          <p:nvGraphicFramePr>
            <p:cNvPr id="23572" name="Object 16">
              <a:extLst>
                <a:ext uri="{FF2B5EF4-FFF2-40B4-BE49-F238E27FC236}">
                  <a16:creationId xmlns:a16="http://schemas.microsoft.com/office/drawing/2014/main" id="{14389B39-F966-437A-BDED-78DD5A53B1EE}"/>
                </a:ext>
              </a:extLst>
            </p:cNvPr>
            <p:cNvGraphicFramePr>
              <a:graphicFrameLocks noChangeAspect="1"/>
            </p:cNvGraphicFramePr>
            <p:nvPr/>
          </p:nvGraphicFramePr>
          <p:xfrm>
            <a:off x="1752591" y="3824301"/>
            <a:ext cx="650868" cy="408122"/>
          </p:xfrm>
          <a:graphic>
            <a:graphicData uri="http://schemas.openxmlformats.org/presentationml/2006/ole">
              <mc:AlternateContent xmlns:mc="http://schemas.openxmlformats.org/markup-compatibility/2006">
                <mc:Choice xmlns:v="urn:schemas-microsoft-com:vml" Requires="v">
                  <p:oleObj spid="_x0000_s23609" name="Equation" r:id="rId3" imgW="304536" imgH="203024" progId="Equation.DSMT4">
                    <p:embed/>
                  </p:oleObj>
                </mc:Choice>
                <mc:Fallback>
                  <p:oleObj name="Equation" r:id="rId3" imgW="304536" imgH="203024"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591" y="3824301"/>
                          <a:ext cx="650868" cy="408122"/>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3556" name="组合 32">
            <a:extLst>
              <a:ext uri="{FF2B5EF4-FFF2-40B4-BE49-F238E27FC236}">
                <a16:creationId xmlns:a16="http://schemas.microsoft.com/office/drawing/2014/main" id="{64D4F35F-45FC-4F44-997B-1E62E757DA85}"/>
              </a:ext>
            </a:extLst>
          </p:cNvPr>
          <p:cNvGrpSpPr>
            <a:grpSpLocks/>
          </p:cNvGrpSpPr>
          <p:nvPr/>
        </p:nvGrpSpPr>
        <p:grpSpPr bwMode="auto">
          <a:xfrm>
            <a:off x="990600" y="4821238"/>
            <a:ext cx="6324600" cy="461962"/>
            <a:chOff x="990600" y="5024438"/>
            <a:chExt cx="6324600" cy="461665"/>
          </a:xfrm>
        </p:grpSpPr>
        <p:sp>
          <p:nvSpPr>
            <p:cNvPr id="23569" name="Text Box 9">
              <a:extLst>
                <a:ext uri="{FF2B5EF4-FFF2-40B4-BE49-F238E27FC236}">
                  <a16:creationId xmlns:a16="http://schemas.microsoft.com/office/drawing/2014/main" id="{26645C7C-3842-4700-9FF0-8B4971B3E9D9}"/>
                </a:ext>
              </a:extLst>
            </p:cNvPr>
            <p:cNvSpPr txBox="1">
              <a:spLocks noChangeArrowheads="1"/>
            </p:cNvSpPr>
            <p:nvPr/>
          </p:nvSpPr>
          <p:spPr bwMode="auto">
            <a:xfrm>
              <a:off x="990600" y="5024438"/>
              <a:ext cx="6324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Char char="Ø"/>
              </a:pPr>
              <a:r>
                <a:rPr lang="en-US" altLang="zh-CN" sz="2400" b="1">
                  <a:latin typeface="Arial" panose="020B0604020202020204" pitchFamily="34" charset="0"/>
                </a:rPr>
                <a:t>  </a:t>
              </a:r>
              <a:r>
                <a:rPr lang="zh-CN" altLang="en-US" sz="2400" b="1">
                  <a:latin typeface="Arial" panose="020B0604020202020204" pitchFamily="34" charset="0"/>
                </a:rPr>
                <a:t>若       为</a:t>
              </a:r>
              <a:r>
                <a:rPr lang="zh-CN" altLang="en-US" sz="2400" b="1">
                  <a:solidFill>
                    <a:srgbClr val="FF0000"/>
                  </a:solidFill>
                  <a:latin typeface="Arial" panose="020B0604020202020204" pitchFamily="34" charset="0"/>
                </a:rPr>
                <a:t>实的奇对称</a:t>
              </a:r>
              <a:r>
                <a:rPr lang="zh-CN" altLang="en-US" sz="2400" b="1">
                  <a:latin typeface="Arial" panose="020B0604020202020204" pitchFamily="34" charset="0"/>
                </a:rPr>
                <a:t>序列，</a:t>
              </a:r>
              <a:endParaRPr lang="en-US" altLang="zh-CN" sz="2400" b="1">
                <a:latin typeface="Arial" panose="020B0604020202020204" pitchFamily="34" charset="0"/>
              </a:endParaRPr>
            </a:p>
          </p:txBody>
        </p:sp>
        <p:graphicFrame>
          <p:nvGraphicFramePr>
            <p:cNvPr id="23570" name="Object 7">
              <a:extLst>
                <a:ext uri="{FF2B5EF4-FFF2-40B4-BE49-F238E27FC236}">
                  <a16:creationId xmlns:a16="http://schemas.microsoft.com/office/drawing/2014/main" id="{7BBF06D7-4FF6-4914-8AB6-401EE11DCD2F}"/>
                </a:ext>
              </a:extLst>
            </p:cNvPr>
            <p:cNvGraphicFramePr>
              <a:graphicFrameLocks noChangeAspect="1"/>
            </p:cNvGraphicFramePr>
            <p:nvPr/>
          </p:nvGraphicFramePr>
          <p:xfrm>
            <a:off x="1752592" y="5064139"/>
            <a:ext cx="650868" cy="408122"/>
          </p:xfrm>
          <a:graphic>
            <a:graphicData uri="http://schemas.openxmlformats.org/presentationml/2006/ole">
              <mc:AlternateContent xmlns:mc="http://schemas.openxmlformats.org/markup-compatibility/2006">
                <mc:Choice xmlns:v="urn:schemas-microsoft-com:vml" Requires="v">
                  <p:oleObj spid="_x0000_s23610" name="Equation" r:id="rId5" imgW="304536" imgH="203024" progId="Equation.DSMT4">
                    <p:embed/>
                  </p:oleObj>
                </mc:Choice>
                <mc:Fallback>
                  <p:oleObj name="Equation" r:id="rId5" imgW="304536" imgH="203024"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592" y="5064139"/>
                          <a:ext cx="650868" cy="408122"/>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3557" name="组合 19">
            <a:extLst>
              <a:ext uri="{FF2B5EF4-FFF2-40B4-BE49-F238E27FC236}">
                <a16:creationId xmlns:a16="http://schemas.microsoft.com/office/drawing/2014/main" id="{533DA169-FCD0-4F81-A5EC-353FE3292B77}"/>
              </a:ext>
            </a:extLst>
          </p:cNvPr>
          <p:cNvGrpSpPr>
            <a:grpSpLocks/>
          </p:cNvGrpSpPr>
          <p:nvPr/>
        </p:nvGrpSpPr>
        <p:grpSpPr bwMode="auto">
          <a:xfrm>
            <a:off x="990600" y="1752600"/>
            <a:ext cx="4276725" cy="461963"/>
            <a:chOff x="990600" y="1752600"/>
            <a:chExt cx="4276725" cy="461665"/>
          </a:xfrm>
        </p:grpSpPr>
        <p:sp>
          <p:nvSpPr>
            <p:cNvPr id="23567" name="Text Box 9">
              <a:extLst>
                <a:ext uri="{FF2B5EF4-FFF2-40B4-BE49-F238E27FC236}">
                  <a16:creationId xmlns:a16="http://schemas.microsoft.com/office/drawing/2014/main" id="{21A942B6-E034-4BC5-B041-C22A86B95B4E}"/>
                </a:ext>
              </a:extLst>
            </p:cNvPr>
            <p:cNvSpPr txBox="1">
              <a:spLocks noChangeArrowheads="1"/>
            </p:cNvSpPr>
            <p:nvPr/>
          </p:nvSpPr>
          <p:spPr bwMode="auto">
            <a:xfrm>
              <a:off x="990600" y="1752600"/>
              <a:ext cx="4276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Char char="Ø"/>
              </a:pPr>
              <a:r>
                <a:rPr lang="en-US" altLang="zh-CN" sz="2400" b="1">
                  <a:latin typeface="Arial" panose="020B0604020202020204" pitchFamily="34" charset="0"/>
                </a:rPr>
                <a:t>  </a:t>
              </a:r>
              <a:r>
                <a:rPr lang="zh-CN" altLang="en-US" sz="2400" b="1">
                  <a:latin typeface="Arial" panose="020B0604020202020204" pitchFamily="34" charset="0"/>
                </a:rPr>
                <a:t>若       为</a:t>
              </a:r>
              <a:r>
                <a:rPr lang="zh-CN" altLang="en-US" sz="2400" b="1">
                  <a:solidFill>
                    <a:srgbClr val="FF0000"/>
                  </a:solidFill>
                  <a:latin typeface="Arial" panose="020B0604020202020204" pitchFamily="34" charset="0"/>
                </a:rPr>
                <a:t>实</a:t>
              </a:r>
              <a:r>
                <a:rPr lang="zh-CN" altLang="en-US" sz="2400" b="1">
                  <a:latin typeface="Arial" panose="020B0604020202020204" pitchFamily="34" charset="0"/>
                </a:rPr>
                <a:t>序列，</a:t>
              </a:r>
              <a:endParaRPr lang="en-US" altLang="zh-CN" sz="2400" b="1">
                <a:latin typeface="Arial" panose="020B0604020202020204" pitchFamily="34" charset="0"/>
              </a:endParaRPr>
            </a:p>
          </p:txBody>
        </p:sp>
        <p:graphicFrame>
          <p:nvGraphicFramePr>
            <p:cNvPr id="23568" name="Object 9">
              <a:extLst>
                <a:ext uri="{FF2B5EF4-FFF2-40B4-BE49-F238E27FC236}">
                  <a16:creationId xmlns:a16="http://schemas.microsoft.com/office/drawing/2014/main" id="{107CFF70-CAE4-4190-8BE4-A96FD999B080}"/>
                </a:ext>
              </a:extLst>
            </p:cNvPr>
            <p:cNvGraphicFramePr>
              <a:graphicFrameLocks noChangeAspect="1"/>
            </p:cNvGraphicFramePr>
            <p:nvPr/>
          </p:nvGraphicFramePr>
          <p:xfrm>
            <a:off x="1787525" y="1801829"/>
            <a:ext cx="650875" cy="408122"/>
          </p:xfrm>
          <a:graphic>
            <a:graphicData uri="http://schemas.openxmlformats.org/presentationml/2006/ole">
              <mc:AlternateContent xmlns:mc="http://schemas.openxmlformats.org/markup-compatibility/2006">
                <mc:Choice xmlns:v="urn:schemas-microsoft-com:vml" Requires="v">
                  <p:oleObj spid="_x0000_s23611" name="Equation" r:id="rId6" imgW="304536" imgH="203024" progId="Equation.DSMT4">
                    <p:embed/>
                  </p:oleObj>
                </mc:Choice>
                <mc:Fallback>
                  <p:oleObj name="Equation" r:id="rId6" imgW="304536" imgH="203024"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7525" y="1801829"/>
                          <a:ext cx="650875" cy="408122"/>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组合 37">
            <a:extLst>
              <a:ext uri="{FF2B5EF4-FFF2-40B4-BE49-F238E27FC236}">
                <a16:creationId xmlns:a16="http://schemas.microsoft.com/office/drawing/2014/main" id="{92C1DAE5-2A6B-488B-B3A4-D3EA3489AA94}"/>
              </a:ext>
            </a:extLst>
          </p:cNvPr>
          <p:cNvGrpSpPr>
            <a:grpSpLocks/>
          </p:cNvGrpSpPr>
          <p:nvPr/>
        </p:nvGrpSpPr>
        <p:grpSpPr bwMode="auto">
          <a:xfrm>
            <a:off x="1295400" y="4064000"/>
            <a:ext cx="6248400" cy="461963"/>
            <a:chOff x="1752674" y="2362228"/>
            <a:chExt cx="6248400" cy="461665"/>
          </a:xfrm>
        </p:grpSpPr>
        <p:sp>
          <p:nvSpPr>
            <p:cNvPr id="23565" name="Text Box 9">
              <a:extLst>
                <a:ext uri="{FF2B5EF4-FFF2-40B4-BE49-F238E27FC236}">
                  <a16:creationId xmlns:a16="http://schemas.microsoft.com/office/drawing/2014/main" id="{CBDD9E5D-5ACD-49CB-AEEB-263244530562}"/>
                </a:ext>
              </a:extLst>
            </p:cNvPr>
            <p:cNvSpPr txBox="1">
              <a:spLocks noChangeArrowheads="1"/>
            </p:cNvSpPr>
            <p:nvPr/>
          </p:nvSpPr>
          <p:spPr bwMode="auto">
            <a:xfrm>
              <a:off x="1752674" y="2362228"/>
              <a:ext cx="6248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则其频谱         为实序列，且为偶对称。</a:t>
              </a:r>
            </a:p>
          </p:txBody>
        </p:sp>
        <p:graphicFrame>
          <p:nvGraphicFramePr>
            <p:cNvPr id="23566" name="Object 6">
              <a:extLst>
                <a:ext uri="{FF2B5EF4-FFF2-40B4-BE49-F238E27FC236}">
                  <a16:creationId xmlns:a16="http://schemas.microsoft.com/office/drawing/2014/main" id="{8B618768-E1F2-4FB2-A073-1BD6FD1BC725}"/>
                </a:ext>
              </a:extLst>
            </p:cNvPr>
            <p:cNvGraphicFramePr>
              <a:graphicFrameLocks noChangeAspect="1"/>
            </p:cNvGraphicFramePr>
            <p:nvPr/>
          </p:nvGraphicFramePr>
          <p:xfrm>
            <a:off x="3048040" y="2362228"/>
            <a:ext cx="761991" cy="457352"/>
          </p:xfrm>
          <a:graphic>
            <a:graphicData uri="http://schemas.openxmlformats.org/presentationml/2006/ole">
              <mc:AlternateContent xmlns:mc="http://schemas.openxmlformats.org/markup-compatibility/2006">
                <mc:Choice xmlns:v="urn:schemas-microsoft-com:vml" Requires="v">
                  <p:oleObj spid="_x0000_s23612" name="Equation" r:id="rId7" imgW="381000" imgH="228600" progId="Equation.DSMT4">
                    <p:embed/>
                  </p:oleObj>
                </mc:Choice>
                <mc:Fallback>
                  <p:oleObj name="Equation" r:id="rId7" imgW="38100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40" y="2362228"/>
                          <a:ext cx="761991" cy="457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组合 38">
            <a:extLst>
              <a:ext uri="{FF2B5EF4-FFF2-40B4-BE49-F238E27FC236}">
                <a16:creationId xmlns:a16="http://schemas.microsoft.com/office/drawing/2014/main" id="{E6A294F2-8A79-4F26-9EA2-54C2DE27436B}"/>
              </a:ext>
            </a:extLst>
          </p:cNvPr>
          <p:cNvGrpSpPr>
            <a:grpSpLocks/>
          </p:cNvGrpSpPr>
          <p:nvPr/>
        </p:nvGrpSpPr>
        <p:grpSpPr bwMode="auto">
          <a:xfrm>
            <a:off x="1295400" y="5359400"/>
            <a:ext cx="6324600" cy="461963"/>
            <a:chOff x="3352832" y="4190816"/>
            <a:chExt cx="6324600" cy="461829"/>
          </a:xfrm>
        </p:grpSpPr>
        <p:sp>
          <p:nvSpPr>
            <p:cNvPr id="23563" name="Text Box 9">
              <a:extLst>
                <a:ext uri="{FF2B5EF4-FFF2-40B4-BE49-F238E27FC236}">
                  <a16:creationId xmlns:a16="http://schemas.microsoft.com/office/drawing/2014/main" id="{5D99D29D-AD5E-4268-9151-B57BE866CB65}"/>
                </a:ext>
              </a:extLst>
            </p:cNvPr>
            <p:cNvSpPr txBox="1">
              <a:spLocks noChangeArrowheads="1"/>
            </p:cNvSpPr>
            <p:nvPr/>
          </p:nvSpPr>
          <p:spPr bwMode="auto">
            <a:xfrm>
              <a:off x="3352832" y="4190980"/>
              <a:ext cx="6324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则其频谱         为纯虚序列，虚部奇对称。</a:t>
              </a:r>
            </a:p>
          </p:txBody>
        </p:sp>
        <p:graphicFrame>
          <p:nvGraphicFramePr>
            <p:cNvPr id="23564" name="Object 8">
              <a:extLst>
                <a:ext uri="{FF2B5EF4-FFF2-40B4-BE49-F238E27FC236}">
                  <a16:creationId xmlns:a16="http://schemas.microsoft.com/office/drawing/2014/main" id="{08281102-1C96-4BF5-A716-CCD01C02BB1B}"/>
                </a:ext>
              </a:extLst>
            </p:cNvPr>
            <p:cNvGraphicFramePr>
              <a:graphicFrameLocks noChangeAspect="1"/>
            </p:cNvGraphicFramePr>
            <p:nvPr/>
          </p:nvGraphicFramePr>
          <p:xfrm>
            <a:off x="4648198" y="4190816"/>
            <a:ext cx="761992" cy="457352"/>
          </p:xfrm>
          <a:graphic>
            <a:graphicData uri="http://schemas.openxmlformats.org/presentationml/2006/ole">
              <mc:AlternateContent xmlns:mc="http://schemas.openxmlformats.org/markup-compatibility/2006">
                <mc:Choice xmlns:v="urn:schemas-microsoft-com:vml" Requires="v">
                  <p:oleObj spid="_x0000_s23613" name="Equation" r:id="rId9" imgW="381000" imgH="228600" progId="Equation.DSMT4">
                    <p:embed/>
                  </p:oleObj>
                </mc:Choice>
                <mc:Fallback>
                  <p:oleObj name="Equation" r:id="rId9" imgW="38100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198" y="4190816"/>
                          <a:ext cx="761992" cy="457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组合 36">
            <a:extLst>
              <a:ext uri="{FF2B5EF4-FFF2-40B4-BE49-F238E27FC236}">
                <a16:creationId xmlns:a16="http://schemas.microsoft.com/office/drawing/2014/main" id="{D4AF0ADC-A712-4333-9EFB-984A8B17F3DF}"/>
              </a:ext>
            </a:extLst>
          </p:cNvPr>
          <p:cNvGrpSpPr>
            <a:grpSpLocks/>
          </p:cNvGrpSpPr>
          <p:nvPr/>
        </p:nvGrpSpPr>
        <p:grpSpPr bwMode="auto">
          <a:xfrm>
            <a:off x="1295400" y="2286000"/>
            <a:ext cx="7772400" cy="1016000"/>
            <a:chOff x="1600278" y="609510"/>
            <a:chExt cx="7772360" cy="1015827"/>
          </a:xfrm>
        </p:grpSpPr>
        <p:sp>
          <p:nvSpPr>
            <p:cNvPr id="23561" name="Text Box 9">
              <a:extLst>
                <a:ext uri="{FF2B5EF4-FFF2-40B4-BE49-F238E27FC236}">
                  <a16:creationId xmlns:a16="http://schemas.microsoft.com/office/drawing/2014/main" id="{B2202618-827B-4A18-80F7-6A335C5DBBE4}"/>
                </a:ext>
              </a:extLst>
            </p:cNvPr>
            <p:cNvSpPr txBox="1">
              <a:spLocks noChangeArrowheads="1"/>
            </p:cNvSpPr>
            <p:nvPr/>
          </p:nvSpPr>
          <p:spPr bwMode="auto">
            <a:xfrm>
              <a:off x="1600278" y="609674"/>
              <a:ext cx="777236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则其频谱         的实部为</a:t>
              </a:r>
              <a:r>
                <a:rPr lang="en-US" altLang="zh-CN" sz="2400" b="1" i="1"/>
                <a:t>m</a:t>
              </a:r>
              <a:r>
                <a:rPr lang="zh-CN" altLang="en-US" sz="2400" b="1"/>
                <a:t>的偶函数，虚部为</a:t>
              </a:r>
              <a:r>
                <a:rPr lang="en-US" altLang="zh-CN" sz="2400" b="1" i="1"/>
                <a:t>m</a:t>
              </a:r>
              <a:r>
                <a:rPr lang="zh-CN" altLang="en-US" sz="2400" b="1"/>
                <a:t>的奇函数，</a:t>
              </a:r>
              <a:endParaRPr lang="en-US" altLang="zh-CN" sz="2400" b="1"/>
            </a:p>
            <a:p>
              <a:pPr eaLnBrk="1" hangingPunct="1">
                <a:spcBef>
                  <a:spcPct val="50000"/>
                </a:spcBef>
                <a:buClrTx/>
                <a:buSzTx/>
                <a:buFontTx/>
                <a:buNone/>
              </a:pPr>
              <a:r>
                <a:rPr lang="en-US" altLang="zh-CN" sz="2400" b="1"/>
                <a:t>                     </a:t>
              </a:r>
              <a:r>
                <a:rPr lang="zh-CN" altLang="en-US" sz="2400" b="1"/>
                <a:t>幅度谱为</a:t>
              </a:r>
              <a:r>
                <a:rPr lang="en-US" altLang="zh-CN" sz="2400" b="1" i="1"/>
                <a:t>m</a:t>
              </a:r>
              <a:r>
                <a:rPr lang="zh-CN" altLang="en-US" sz="2400" b="1"/>
                <a:t>的偶函数，相位谱为</a:t>
              </a:r>
              <a:r>
                <a:rPr lang="en-US" altLang="zh-CN" sz="2400" b="1" i="1"/>
                <a:t>m</a:t>
              </a:r>
              <a:r>
                <a:rPr lang="zh-CN" altLang="en-US" sz="2400" b="1"/>
                <a:t>的奇函数。</a:t>
              </a:r>
            </a:p>
          </p:txBody>
        </p:sp>
        <p:graphicFrame>
          <p:nvGraphicFramePr>
            <p:cNvPr id="23562" name="Object 25">
              <a:extLst>
                <a:ext uri="{FF2B5EF4-FFF2-40B4-BE49-F238E27FC236}">
                  <a16:creationId xmlns:a16="http://schemas.microsoft.com/office/drawing/2014/main" id="{713BAE4E-A98E-43C9-8CFC-C0FA91A1322F}"/>
                </a:ext>
              </a:extLst>
            </p:cNvPr>
            <p:cNvGraphicFramePr>
              <a:graphicFrameLocks noChangeAspect="1"/>
            </p:cNvGraphicFramePr>
            <p:nvPr/>
          </p:nvGraphicFramePr>
          <p:xfrm>
            <a:off x="2895644" y="609510"/>
            <a:ext cx="761991" cy="457352"/>
          </p:xfrm>
          <a:graphic>
            <a:graphicData uri="http://schemas.openxmlformats.org/presentationml/2006/ole">
              <mc:AlternateContent xmlns:mc="http://schemas.openxmlformats.org/markup-compatibility/2006">
                <mc:Choice xmlns:v="urn:schemas-microsoft-com:vml" Requires="v">
                  <p:oleObj spid="_x0000_s23614" name="Equation" r:id="rId10" imgW="381000" imgH="228600" progId="Equation.DSMT4">
                    <p:embed/>
                  </p:oleObj>
                </mc:Choice>
                <mc:Fallback>
                  <p:oleObj name="Equation" r:id="rId10" imgW="381000" imgH="228600"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44" y="609510"/>
                          <a:ext cx="761991" cy="457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a:extLst>
              <a:ext uri="{FF2B5EF4-FFF2-40B4-BE49-F238E27FC236}">
                <a16:creationId xmlns:a16="http://schemas.microsoft.com/office/drawing/2014/main" id="{216F09E0-861D-4E5C-846A-5ED878E75F67}"/>
              </a:ext>
            </a:extLst>
          </p:cNvPr>
          <p:cNvGraphicFramePr>
            <a:graphicFrameLocks noChangeAspect="1"/>
          </p:cNvGraphicFramePr>
          <p:nvPr/>
        </p:nvGraphicFramePr>
        <p:xfrm>
          <a:off x="2511425" y="3225800"/>
          <a:ext cx="4645025" cy="534988"/>
        </p:xfrm>
        <a:graphic>
          <a:graphicData uri="http://schemas.openxmlformats.org/presentationml/2006/ole">
            <mc:AlternateContent xmlns:mc="http://schemas.openxmlformats.org/markup-compatibility/2006">
              <mc:Choice xmlns:v="urn:schemas-microsoft-com:vml" Requires="v">
                <p:oleObj spid="_x0000_s24626" name="Equation" r:id="rId3" imgW="1853396" imgH="215806" progId="Equation.DSMT4">
                  <p:embed/>
                </p:oleObj>
              </mc:Choice>
              <mc:Fallback>
                <p:oleObj name="Equation" r:id="rId3" imgW="1853396" imgH="215806"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425" y="3225800"/>
                        <a:ext cx="4645025" cy="534988"/>
                      </a:xfrm>
                      <a:prstGeom prst="rect">
                        <a:avLst/>
                      </a:prstGeom>
                      <a:noFill/>
                      <a:ln>
                        <a:noFill/>
                      </a:ln>
                      <a:effectLst/>
                      <a:extLst>
                        <a:ext uri="{909E8E84-426E-40DD-AFC4-6F175D3DCCD1}">
                          <a14:hiddenFill xmlns:a14="http://schemas.microsoft.com/office/drawing/2010/main">
                            <a:solidFill>
                              <a:srgbClr val="FFFF99">
                                <a:alpha val="2509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3" name="Text Box 1035">
            <a:extLst>
              <a:ext uri="{FF2B5EF4-FFF2-40B4-BE49-F238E27FC236}">
                <a16:creationId xmlns:a16="http://schemas.microsoft.com/office/drawing/2014/main" id="{D32DDA24-D28A-44CE-9246-A82D1CE6C65F}"/>
              </a:ext>
            </a:extLst>
          </p:cNvPr>
          <p:cNvSpPr txBox="1">
            <a:spLocks noChangeArrowheads="1"/>
          </p:cNvSpPr>
          <p:nvPr/>
        </p:nvSpPr>
        <p:spPr bwMode="auto">
          <a:xfrm>
            <a:off x="2133600" y="4800600"/>
            <a:ext cx="6553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3300"/>
              </a:buClr>
              <a:buSzTx/>
              <a:buFont typeface="Wingdings" panose="05000000000000000000" pitchFamily="2" charset="2"/>
              <a:buBlip>
                <a:blip r:embed="rId5"/>
              </a:buBlip>
            </a:pPr>
            <a:r>
              <a:rPr lang="en-US" altLang="zh-CN" sz="2400" b="1">
                <a:latin typeface="Arial" panose="020B0604020202020204" pitchFamily="34" charset="0"/>
              </a:rPr>
              <a:t>  </a:t>
            </a:r>
            <a:r>
              <a:rPr lang="zh-CN" altLang="en-US" sz="2400" b="1">
                <a:latin typeface="Arial" panose="020B0604020202020204" pitchFamily="34" charset="0"/>
              </a:rPr>
              <a:t>时域的</a:t>
            </a:r>
            <a:r>
              <a:rPr lang="zh-CN" altLang="en-US" sz="2400" b="1">
                <a:solidFill>
                  <a:srgbClr val="FF0000"/>
                </a:solidFill>
                <a:latin typeface="Arial" panose="020B0604020202020204" pitchFamily="34" charset="0"/>
              </a:rPr>
              <a:t>周期卷积</a:t>
            </a:r>
            <a:r>
              <a:rPr lang="zh-CN" altLang="en-US" sz="2400" b="1">
                <a:latin typeface="Arial" panose="020B0604020202020204" pitchFamily="34" charset="0"/>
              </a:rPr>
              <a:t>对应频域的乘积；</a:t>
            </a:r>
          </a:p>
          <a:p>
            <a:pPr eaLnBrk="1" hangingPunct="1">
              <a:spcBef>
                <a:spcPct val="50000"/>
              </a:spcBef>
              <a:buClr>
                <a:srgbClr val="FF3300"/>
              </a:buClr>
              <a:buSzTx/>
              <a:buFont typeface="Wingdings" panose="05000000000000000000" pitchFamily="2" charset="2"/>
              <a:buBlip>
                <a:blip r:embed="rId5"/>
              </a:buBlip>
            </a:pPr>
            <a:r>
              <a:rPr lang="zh-CN" altLang="en-US" sz="2400" b="1">
                <a:latin typeface="Arial" panose="020B0604020202020204" pitchFamily="34" charset="0"/>
              </a:rPr>
              <a:t>  时域的乘积对应频域的</a:t>
            </a:r>
            <a:r>
              <a:rPr lang="zh-CN" altLang="en-US" sz="2400" b="1">
                <a:solidFill>
                  <a:srgbClr val="FF0000"/>
                </a:solidFill>
                <a:latin typeface="Arial" panose="020B0604020202020204" pitchFamily="34" charset="0"/>
              </a:rPr>
              <a:t>周期卷积</a:t>
            </a:r>
            <a:r>
              <a:rPr lang="zh-CN" altLang="en-US" sz="2400" b="1">
                <a:latin typeface="Arial" panose="020B0604020202020204" pitchFamily="34" charset="0"/>
              </a:rPr>
              <a:t>。</a:t>
            </a:r>
          </a:p>
        </p:txBody>
      </p:sp>
      <p:graphicFrame>
        <p:nvGraphicFramePr>
          <p:cNvPr id="20484" name="Object 4">
            <a:extLst>
              <a:ext uri="{FF2B5EF4-FFF2-40B4-BE49-F238E27FC236}">
                <a16:creationId xmlns:a16="http://schemas.microsoft.com/office/drawing/2014/main" id="{8A68761D-7A58-4A46-8A04-6DE006DCB441}"/>
              </a:ext>
            </a:extLst>
          </p:cNvPr>
          <p:cNvGraphicFramePr>
            <a:graphicFrameLocks noChangeAspect="1"/>
          </p:cNvGraphicFramePr>
          <p:nvPr/>
        </p:nvGraphicFramePr>
        <p:xfrm>
          <a:off x="2667000" y="1978025"/>
          <a:ext cx="2670175" cy="536575"/>
        </p:xfrm>
        <a:graphic>
          <a:graphicData uri="http://schemas.openxmlformats.org/presentationml/2006/ole">
            <mc:AlternateContent xmlns:mc="http://schemas.openxmlformats.org/markup-compatibility/2006">
              <mc:Choice xmlns:v="urn:schemas-microsoft-com:vml" Requires="v">
                <p:oleObj spid="_x0000_s24627" r:id="rId6" imgW="1076142" imgH="217791" progId="Equation.DSMT4">
                  <p:embed/>
                </p:oleObj>
              </mc:Choice>
              <mc:Fallback>
                <p:oleObj r:id="rId6" imgW="1076142" imgH="217791"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1978025"/>
                        <a:ext cx="267017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5" name="Text Box 5">
            <a:extLst>
              <a:ext uri="{FF2B5EF4-FFF2-40B4-BE49-F238E27FC236}">
                <a16:creationId xmlns:a16="http://schemas.microsoft.com/office/drawing/2014/main" id="{CC0539F2-AE10-48A2-ABB9-FAAF68DF8DD9}"/>
              </a:ext>
            </a:extLst>
          </p:cNvPr>
          <p:cNvSpPr txBox="1">
            <a:spLocks noChangeArrowheads="1"/>
          </p:cNvSpPr>
          <p:nvPr/>
        </p:nvSpPr>
        <p:spPr bwMode="auto">
          <a:xfrm>
            <a:off x="1524000" y="205422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若</a:t>
            </a:r>
          </a:p>
        </p:txBody>
      </p:sp>
      <p:sp>
        <p:nvSpPr>
          <p:cNvPr id="20486" name="Text Box 6">
            <a:extLst>
              <a:ext uri="{FF2B5EF4-FFF2-40B4-BE49-F238E27FC236}">
                <a16:creationId xmlns:a16="http://schemas.microsoft.com/office/drawing/2014/main" id="{E2D2A44F-9AF2-44A2-8755-6D3B731468F9}"/>
              </a:ext>
            </a:extLst>
          </p:cNvPr>
          <p:cNvSpPr txBox="1">
            <a:spLocks noChangeArrowheads="1"/>
          </p:cNvSpPr>
          <p:nvPr/>
        </p:nvSpPr>
        <p:spPr bwMode="auto">
          <a:xfrm>
            <a:off x="1524000" y="32766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则</a:t>
            </a:r>
          </a:p>
        </p:txBody>
      </p:sp>
      <p:graphicFrame>
        <p:nvGraphicFramePr>
          <p:cNvPr id="20487" name="Object 7">
            <a:extLst>
              <a:ext uri="{FF2B5EF4-FFF2-40B4-BE49-F238E27FC236}">
                <a16:creationId xmlns:a16="http://schemas.microsoft.com/office/drawing/2014/main" id="{32E7CA38-3F0E-45CC-B150-D22F2B0C79C8}"/>
              </a:ext>
            </a:extLst>
          </p:cNvPr>
          <p:cNvGraphicFramePr>
            <a:graphicFrameLocks noChangeAspect="1"/>
          </p:cNvGraphicFramePr>
          <p:nvPr/>
        </p:nvGraphicFramePr>
        <p:xfrm>
          <a:off x="2635250" y="2587625"/>
          <a:ext cx="2733675" cy="536575"/>
        </p:xfrm>
        <a:graphic>
          <a:graphicData uri="http://schemas.openxmlformats.org/presentationml/2006/ole">
            <mc:AlternateContent xmlns:mc="http://schemas.openxmlformats.org/markup-compatibility/2006">
              <mc:Choice xmlns:v="urn:schemas-microsoft-com:vml" Requires="v">
                <p:oleObj spid="_x0000_s24628" r:id="rId8" imgW="1101764" imgH="217791" progId="Equation.DSMT4">
                  <p:embed/>
                </p:oleObj>
              </mc:Choice>
              <mc:Fallback>
                <p:oleObj r:id="rId8" imgW="1101764" imgH="217791"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35250" y="2587625"/>
                        <a:ext cx="273367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8" name="Object 8">
            <a:extLst>
              <a:ext uri="{FF2B5EF4-FFF2-40B4-BE49-F238E27FC236}">
                <a16:creationId xmlns:a16="http://schemas.microsoft.com/office/drawing/2014/main" id="{B17DE3B1-1D62-4E1E-A3BE-F1F28430CD81}"/>
              </a:ext>
            </a:extLst>
          </p:cNvPr>
          <p:cNvGraphicFramePr>
            <a:graphicFrameLocks noChangeAspect="1"/>
          </p:cNvGraphicFramePr>
          <p:nvPr/>
        </p:nvGraphicFramePr>
        <p:xfrm>
          <a:off x="2690813" y="3810000"/>
          <a:ext cx="4962525" cy="881063"/>
        </p:xfrm>
        <a:graphic>
          <a:graphicData uri="http://schemas.openxmlformats.org/presentationml/2006/ole">
            <mc:AlternateContent xmlns:mc="http://schemas.openxmlformats.org/markup-compatibility/2006">
              <mc:Choice xmlns:v="urn:schemas-microsoft-com:vml" Requires="v">
                <p:oleObj spid="_x0000_s24629" name="Equation" r:id="rId10" imgW="1981200" imgH="355600" progId="Equation.DSMT4">
                  <p:embed/>
                </p:oleObj>
              </mc:Choice>
              <mc:Fallback>
                <p:oleObj name="Equation" r:id="rId10" imgW="1981200" imgH="35560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0813" y="3810000"/>
                        <a:ext cx="4962525" cy="881063"/>
                      </a:xfrm>
                      <a:prstGeom prst="rect">
                        <a:avLst/>
                      </a:prstGeom>
                      <a:noFill/>
                      <a:ln>
                        <a:noFill/>
                      </a:ln>
                      <a:effectLst/>
                      <a:extLst>
                        <a:ext uri="{909E8E84-426E-40DD-AFC4-6F175D3DCCD1}">
                          <a14:hiddenFill xmlns:a14="http://schemas.microsoft.com/office/drawing/2010/main">
                            <a:solidFill>
                              <a:srgbClr val="FFFF99">
                                <a:alpha val="2509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1" name="标题 8">
            <a:extLst>
              <a:ext uri="{FF2B5EF4-FFF2-40B4-BE49-F238E27FC236}">
                <a16:creationId xmlns:a16="http://schemas.microsoft.com/office/drawing/2014/main" id="{DC398933-028A-4794-B85B-6EEF5C9D88E8}"/>
              </a:ext>
            </a:extLst>
          </p:cNvPr>
          <p:cNvSpPr>
            <a:spLocks noGrp="1"/>
          </p:cNvSpPr>
          <p:nvPr>
            <p:ph type="title"/>
          </p:nvPr>
        </p:nvSpPr>
        <p:spPr/>
        <p:txBody>
          <a:bodyPr/>
          <a:lstStyle/>
          <a:p>
            <a:pPr>
              <a:defRPr/>
            </a:pPr>
            <a:r>
              <a:rPr lang="en-US" altLang="zh-CN" sz="3600" dirty="0">
                <a:solidFill>
                  <a:schemeClr val="accent1">
                    <a:lumMod val="50000"/>
                  </a:schemeClr>
                </a:solidFill>
              </a:rPr>
              <a:t>6. </a:t>
            </a:r>
            <a:r>
              <a:rPr lang="zh-CN" altLang="en-US" sz="3600" dirty="0">
                <a:solidFill>
                  <a:schemeClr val="accent1">
                    <a:lumMod val="50000"/>
                  </a:schemeClr>
                </a:solidFill>
              </a:rPr>
              <a:t>周期卷积特性</a:t>
            </a:r>
            <a:endParaRPr lang="zh-CN" altLang="en-US" dirty="0">
              <a:solidFill>
                <a:schemeClr val="accent1">
                  <a:lumMod val="50000"/>
                </a:schemeClr>
              </a:solidFill>
            </a:endParaRPr>
          </a:p>
        </p:txBody>
      </p:sp>
      <p:grpSp>
        <p:nvGrpSpPr>
          <p:cNvPr id="2" name="组合 9">
            <a:extLst>
              <a:ext uri="{FF2B5EF4-FFF2-40B4-BE49-F238E27FC236}">
                <a16:creationId xmlns:a16="http://schemas.microsoft.com/office/drawing/2014/main" id="{2B1634FF-6593-4055-AABF-6C87675736C7}"/>
              </a:ext>
            </a:extLst>
          </p:cNvPr>
          <p:cNvGrpSpPr>
            <a:grpSpLocks/>
          </p:cNvGrpSpPr>
          <p:nvPr/>
        </p:nvGrpSpPr>
        <p:grpSpPr bwMode="auto">
          <a:xfrm>
            <a:off x="1066800" y="1435100"/>
            <a:ext cx="6477000" cy="482600"/>
            <a:chOff x="2286060" y="2273318"/>
            <a:chExt cx="6476830" cy="482612"/>
          </a:xfrm>
        </p:grpSpPr>
        <p:sp>
          <p:nvSpPr>
            <p:cNvPr id="11" name="TextBox 10">
              <a:extLst>
                <a:ext uri="{FF2B5EF4-FFF2-40B4-BE49-F238E27FC236}">
                  <a16:creationId xmlns:a16="http://schemas.microsoft.com/office/drawing/2014/main" id="{86D3EF60-7166-4A5D-96AF-3C881078D34F}"/>
                </a:ext>
              </a:extLst>
            </p:cNvPr>
            <p:cNvSpPr txBox="1"/>
            <p:nvPr/>
          </p:nvSpPr>
          <p:spPr>
            <a:xfrm>
              <a:off x="2286060" y="2286018"/>
              <a:ext cx="6476830" cy="461974"/>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zh-CN" altLang="en-US" sz="2400" b="1" dirty="0"/>
                <a:t>设        和         是两个</a:t>
              </a:r>
              <a:r>
                <a:rPr lang="zh-CN" altLang="en-US" sz="2400" b="1" dirty="0">
                  <a:solidFill>
                    <a:srgbClr val="FF0000"/>
                  </a:solidFill>
                </a:rPr>
                <a:t>周期均为</a:t>
              </a:r>
              <a:r>
                <a:rPr lang="en-US" altLang="zh-CN" sz="2400" b="1" i="1" dirty="0">
                  <a:solidFill>
                    <a:srgbClr val="FF0000"/>
                  </a:solidFill>
                </a:rPr>
                <a:t>N</a:t>
              </a:r>
              <a:r>
                <a:rPr lang="zh-CN" altLang="en-US" sz="2400" b="1" dirty="0"/>
                <a:t>的序列</a:t>
              </a:r>
            </a:p>
          </p:txBody>
        </p:sp>
        <p:graphicFrame>
          <p:nvGraphicFramePr>
            <p:cNvPr id="24588" name="Object 10">
              <a:extLst>
                <a:ext uri="{FF2B5EF4-FFF2-40B4-BE49-F238E27FC236}">
                  <a16:creationId xmlns:a16="http://schemas.microsoft.com/office/drawing/2014/main" id="{47EB2BCB-98C5-4DBE-99A5-1A6D6077EB55}"/>
                </a:ext>
              </a:extLst>
            </p:cNvPr>
            <p:cNvGraphicFramePr>
              <a:graphicFrameLocks noChangeAspect="1"/>
            </p:cNvGraphicFramePr>
            <p:nvPr/>
          </p:nvGraphicFramePr>
          <p:xfrm>
            <a:off x="2590852" y="2273318"/>
            <a:ext cx="755650" cy="469900"/>
          </p:xfrm>
          <a:graphic>
            <a:graphicData uri="http://schemas.openxmlformats.org/presentationml/2006/ole">
              <mc:AlternateContent xmlns:mc="http://schemas.openxmlformats.org/markup-compatibility/2006">
                <mc:Choice xmlns:v="urn:schemas-microsoft-com:vml" Requires="v">
                  <p:oleObj spid="_x0000_s24630" name="Equation" r:id="rId12" imgW="304668" imgH="190417" progId="Equation.DSMT4">
                    <p:embed/>
                  </p:oleObj>
                </mc:Choice>
                <mc:Fallback>
                  <p:oleObj name="Equation" r:id="rId12" imgW="304668" imgH="190417"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0852" y="2273318"/>
                          <a:ext cx="7556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9" name="Object 11">
              <a:extLst>
                <a:ext uri="{FF2B5EF4-FFF2-40B4-BE49-F238E27FC236}">
                  <a16:creationId xmlns:a16="http://schemas.microsoft.com/office/drawing/2014/main" id="{BD1F7491-B037-4343-A588-98328F354C0C}"/>
                </a:ext>
              </a:extLst>
            </p:cNvPr>
            <p:cNvGraphicFramePr>
              <a:graphicFrameLocks noChangeAspect="1"/>
            </p:cNvGraphicFramePr>
            <p:nvPr/>
          </p:nvGraphicFramePr>
          <p:xfrm>
            <a:off x="3505228" y="2286030"/>
            <a:ext cx="787400" cy="469900"/>
          </p:xfrm>
          <a:graphic>
            <a:graphicData uri="http://schemas.openxmlformats.org/presentationml/2006/ole">
              <mc:AlternateContent xmlns:mc="http://schemas.openxmlformats.org/markup-compatibility/2006">
                <mc:Choice xmlns:v="urn:schemas-microsoft-com:vml" Requires="v">
                  <p:oleObj spid="_x0000_s24631" name="Equation" r:id="rId14" imgW="317225" imgH="190335" progId="Equation.DSMT4">
                    <p:embed/>
                  </p:oleObj>
                </mc:Choice>
                <mc:Fallback>
                  <p:oleObj name="Equation" r:id="rId14" imgW="317225" imgH="190335" progId="Equation.DSMT4">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5228" y="2286030"/>
                          <a:ext cx="7874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wipe(left)">
                                      <p:cBhvr>
                                        <p:cTn id="12" dur="500"/>
                                        <p:tgtEl>
                                          <p:spTgt spid="20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blinds(horizontal)">
                                      <p:cBhvr>
                                        <p:cTn id="17" dur="500"/>
                                        <p:tgtEl>
                                          <p:spTgt spid="204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487"/>
                                        </p:tgtEl>
                                        <p:attrNameLst>
                                          <p:attrName>style.visibility</p:attrName>
                                        </p:attrNameLst>
                                      </p:cBhvr>
                                      <p:to>
                                        <p:strVal val="visible"/>
                                      </p:to>
                                    </p:set>
                                    <p:animEffect transition="in" filter="blinds(horizontal)">
                                      <p:cBhvr>
                                        <p:cTn id="22" dur="500"/>
                                        <p:tgtEl>
                                          <p:spTgt spid="204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6"/>
                                        </p:tgtEl>
                                        <p:attrNameLst>
                                          <p:attrName>style.visibility</p:attrName>
                                        </p:attrNameLst>
                                      </p:cBhvr>
                                      <p:to>
                                        <p:strVal val="visible"/>
                                      </p:to>
                                    </p:set>
                                    <p:animEffect transition="in" filter="wipe(left)">
                                      <p:cBhvr>
                                        <p:cTn id="27" dur="500"/>
                                        <p:tgtEl>
                                          <p:spTgt spid="204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0482"/>
                                        </p:tgtEl>
                                        <p:attrNameLst>
                                          <p:attrName>style.visibility</p:attrName>
                                        </p:attrNameLst>
                                      </p:cBhvr>
                                      <p:to>
                                        <p:strVal val="visible"/>
                                      </p:to>
                                    </p:set>
                                    <p:animEffect transition="in" filter="dissolve">
                                      <p:cBhvr>
                                        <p:cTn id="32" dur="500"/>
                                        <p:tgtEl>
                                          <p:spTgt spid="204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0488"/>
                                        </p:tgtEl>
                                        <p:attrNameLst>
                                          <p:attrName>style.visibility</p:attrName>
                                        </p:attrNameLst>
                                      </p:cBhvr>
                                      <p:to>
                                        <p:strVal val="visible"/>
                                      </p:to>
                                    </p:set>
                                    <p:animEffect transition="in" filter="dissolve">
                                      <p:cBhvr>
                                        <p:cTn id="37" dur="500"/>
                                        <p:tgtEl>
                                          <p:spTgt spid="204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20483">
                                            <p:txEl>
                                              <p:pRg st="0" end="0"/>
                                            </p:txEl>
                                          </p:spTgt>
                                        </p:tgtEl>
                                        <p:attrNameLst>
                                          <p:attrName>style.visibility</p:attrName>
                                        </p:attrNameLst>
                                      </p:cBhvr>
                                      <p:to>
                                        <p:strVal val="visible"/>
                                      </p:to>
                                    </p:set>
                                    <p:animEffect transition="in" filter="slide(fromBottom)">
                                      <p:cBhvr>
                                        <p:cTn id="42" dur="500"/>
                                        <p:tgtEl>
                                          <p:spTgt spid="20483">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20483">
                                            <p:txEl>
                                              <p:pRg st="1" end="1"/>
                                            </p:txEl>
                                          </p:spTgt>
                                        </p:tgtEl>
                                        <p:attrNameLst>
                                          <p:attrName>style.visibility</p:attrName>
                                        </p:attrNameLst>
                                      </p:cBhvr>
                                      <p:to>
                                        <p:strVal val="visible"/>
                                      </p:to>
                                    </p:set>
                                    <p:animEffect transition="in" filter="slide(fromBottom)">
                                      <p:cBhvr>
                                        <p:cTn id="47" dur="500"/>
                                        <p:tgtEl>
                                          <p:spTgt spid="20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utoUpdateAnimBg="0"/>
      <p:bldP spid="2048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a:extLst>
              <a:ext uri="{FF2B5EF4-FFF2-40B4-BE49-F238E27FC236}">
                <a16:creationId xmlns:a16="http://schemas.microsoft.com/office/drawing/2014/main" id="{07B739FB-E36E-405E-901B-32E1198BE5EF}"/>
              </a:ext>
            </a:extLst>
          </p:cNvPr>
          <p:cNvSpPr txBox="1">
            <a:spLocks noChangeArrowheads="1"/>
          </p:cNvSpPr>
          <p:nvPr/>
        </p:nvSpPr>
        <p:spPr bwMode="auto">
          <a:xfrm>
            <a:off x="1116013" y="1981200"/>
            <a:ext cx="3455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Blip>
                <a:blip r:embed="rId3"/>
              </a:buBlip>
            </a:pPr>
            <a:r>
              <a:rPr lang="zh-CN" altLang="en-US" sz="2800" b="1"/>
              <a:t>  </a:t>
            </a:r>
            <a:r>
              <a:rPr lang="zh-CN" altLang="en-US" sz="2800" b="1">
                <a:latin typeface="Arial" panose="020B0604020202020204" pitchFamily="34" charset="0"/>
              </a:rPr>
              <a:t>周期卷积定义：</a:t>
            </a:r>
          </a:p>
        </p:txBody>
      </p:sp>
      <p:sp>
        <p:nvSpPr>
          <p:cNvPr id="19461" name="Text Box 5">
            <a:extLst>
              <a:ext uri="{FF2B5EF4-FFF2-40B4-BE49-F238E27FC236}">
                <a16:creationId xmlns:a16="http://schemas.microsoft.com/office/drawing/2014/main" id="{C77EAF4F-03E9-4C88-BABD-89A8428E2B21}"/>
              </a:ext>
            </a:extLst>
          </p:cNvPr>
          <p:cNvSpPr txBox="1">
            <a:spLocks noChangeArrowheads="1"/>
          </p:cNvSpPr>
          <p:nvPr/>
        </p:nvSpPr>
        <p:spPr bwMode="auto">
          <a:xfrm>
            <a:off x="1079500" y="4360863"/>
            <a:ext cx="7956550" cy="107156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eaLnBrk="1" hangingPunct="1">
              <a:spcBef>
                <a:spcPct val="65000"/>
              </a:spcBef>
              <a:buClr>
                <a:srgbClr val="FF3300"/>
              </a:buClr>
              <a:buFont typeface="Wingdings" pitchFamily="2" charset="2"/>
              <a:buBlip>
                <a:blip r:embed="rId4"/>
              </a:buBlip>
              <a:defRPr/>
            </a:pPr>
            <a:r>
              <a:rPr lang="zh-CN" altLang="en-US" sz="2400" b="1" dirty="0">
                <a:solidFill>
                  <a:schemeClr val="tx2"/>
                </a:solidFill>
              </a:rPr>
              <a:t>  周期卷积只在一个周期内进行求和。</a:t>
            </a:r>
          </a:p>
          <a:p>
            <a:pPr eaLnBrk="1" hangingPunct="1">
              <a:spcBef>
                <a:spcPct val="65000"/>
              </a:spcBef>
              <a:buClr>
                <a:srgbClr val="FF3300"/>
              </a:buClr>
              <a:buFont typeface="Wingdings" pitchFamily="2" charset="2"/>
              <a:buBlip>
                <a:blip r:embed="rId4"/>
              </a:buBlip>
              <a:defRPr/>
            </a:pPr>
            <a:r>
              <a:rPr lang="zh-CN" altLang="en-US" sz="2400" b="1" dirty="0">
                <a:solidFill>
                  <a:schemeClr val="tx2"/>
                </a:solidFill>
              </a:rPr>
              <a:t>  两个周期为</a:t>
            </a:r>
            <a:r>
              <a:rPr lang="en-US" altLang="zh-CN" sz="2400" b="1" i="1" dirty="0">
                <a:solidFill>
                  <a:schemeClr val="tx2"/>
                </a:solidFill>
              </a:rPr>
              <a:t>N</a:t>
            </a:r>
            <a:r>
              <a:rPr lang="zh-CN" altLang="en-US" sz="2400" b="1" dirty="0">
                <a:solidFill>
                  <a:schemeClr val="tx2"/>
                </a:solidFill>
              </a:rPr>
              <a:t>的序列的周期卷积还是周期为</a:t>
            </a:r>
            <a:r>
              <a:rPr lang="en-US" altLang="zh-CN" sz="2400" b="1" i="1" dirty="0">
                <a:solidFill>
                  <a:schemeClr val="tx2"/>
                </a:solidFill>
              </a:rPr>
              <a:t>N</a:t>
            </a:r>
            <a:r>
              <a:rPr lang="zh-CN" altLang="en-US" sz="2400" b="1" dirty="0">
                <a:solidFill>
                  <a:schemeClr val="tx2"/>
                </a:solidFill>
              </a:rPr>
              <a:t>的序列。</a:t>
            </a:r>
          </a:p>
        </p:txBody>
      </p:sp>
      <p:graphicFrame>
        <p:nvGraphicFramePr>
          <p:cNvPr id="20482" name="Object 2">
            <a:extLst>
              <a:ext uri="{FF2B5EF4-FFF2-40B4-BE49-F238E27FC236}">
                <a16:creationId xmlns:a16="http://schemas.microsoft.com/office/drawing/2014/main" id="{551C5ADE-DCAF-4510-974C-9F429D29D616}"/>
              </a:ext>
            </a:extLst>
          </p:cNvPr>
          <p:cNvGraphicFramePr>
            <a:graphicFrameLocks noChangeAspect="1"/>
          </p:cNvGraphicFramePr>
          <p:nvPr/>
        </p:nvGraphicFramePr>
        <p:xfrm>
          <a:off x="1981200" y="2819400"/>
          <a:ext cx="5099050" cy="1181100"/>
        </p:xfrm>
        <a:graphic>
          <a:graphicData uri="http://schemas.openxmlformats.org/presentationml/2006/ole">
            <mc:AlternateContent xmlns:mc="http://schemas.openxmlformats.org/markup-compatibility/2006">
              <mc:Choice xmlns:v="urn:schemas-microsoft-com:vml" Requires="v">
                <p:oleObj spid="_x0000_s25612" name="Equation" r:id="rId5" imgW="1701800" imgH="393700" progId="Equation.DSMT4">
                  <p:embed/>
                </p:oleObj>
              </mc:Choice>
              <mc:Fallback>
                <p:oleObj name="Equation" r:id="rId5" imgW="1701800" imgH="3937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2819400"/>
                        <a:ext cx="5099050" cy="1181100"/>
                      </a:xfrm>
                      <a:prstGeom prst="rect">
                        <a:avLst/>
                      </a:prstGeom>
                      <a:noFill/>
                      <a:ln>
                        <a:noFill/>
                      </a:ln>
                      <a:effectLst/>
                      <a:extLst>
                        <a:ext uri="{909E8E84-426E-40DD-AFC4-6F175D3DCCD1}">
                          <a14:hiddenFill xmlns:a14="http://schemas.microsoft.com/office/drawing/2010/main">
                            <a:solidFill>
                              <a:srgbClr val="FFFF99">
                                <a:alpha val="2509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标题 8">
            <a:extLst>
              <a:ext uri="{FF2B5EF4-FFF2-40B4-BE49-F238E27FC236}">
                <a16:creationId xmlns:a16="http://schemas.microsoft.com/office/drawing/2014/main" id="{00E55F01-C267-4AB5-8FA0-3C5763030E01}"/>
              </a:ext>
            </a:extLst>
          </p:cNvPr>
          <p:cNvSpPr>
            <a:spLocks noGrp="1"/>
          </p:cNvSpPr>
          <p:nvPr>
            <p:ph type="title"/>
          </p:nvPr>
        </p:nvSpPr>
        <p:spPr/>
        <p:txBody>
          <a:bodyPr/>
          <a:lstStyle/>
          <a:p>
            <a:pPr>
              <a:defRPr/>
            </a:pPr>
            <a:r>
              <a:rPr lang="en-US" altLang="zh-CN" sz="3600" dirty="0">
                <a:solidFill>
                  <a:schemeClr val="accent1">
                    <a:lumMod val="50000"/>
                  </a:schemeClr>
                </a:solidFill>
              </a:rPr>
              <a:t>6. </a:t>
            </a:r>
            <a:r>
              <a:rPr lang="zh-CN" altLang="en-US" sz="3600" dirty="0">
                <a:solidFill>
                  <a:schemeClr val="accent1">
                    <a:lumMod val="50000"/>
                  </a:schemeClr>
                </a:solidFill>
              </a:rPr>
              <a:t>周期卷积特性</a:t>
            </a:r>
            <a:endParaRPr lang="zh-CN" altLang="en-US" dirty="0">
              <a:solidFill>
                <a:schemeClr val="accent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slide(fromBottom)">
                                      <p:cBhvr>
                                        <p:cTn id="7" dur="500"/>
                                        <p:tgtEl>
                                          <p:spTgt spid="1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482"/>
                                        </p:tgtEl>
                                        <p:attrNameLst>
                                          <p:attrName>style.visibility</p:attrName>
                                        </p:attrNameLst>
                                      </p:cBhvr>
                                      <p:to>
                                        <p:strVal val="visible"/>
                                      </p:to>
                                    </p:set>
                                    <p:animEffect transition="in" filter="dissolve">
                                      <p:cBhvr>
                                        <p:cTn id="12" dur="500"/>
                                        <p:tgtEl>
                                          <p:spTgt spid="204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9461">
                                            <p:txEl>
                                              <p:pRg st="0" end="0"/>
                                            </p:txEl>
                                          </p:spTgt>
                                        </p:tgtEl>
                                        <p:attrNameLst>
                                          <p:attrName>style.visibility</p:attrName>
                                        </p:attrNameLst>
                                      </p:cBhvr>
                                      <p:to>
                                        <p:strVal val="visible"/>
                                      </p:to>
                                    </p:set>
                                    <p:animEffect transition="in" filter="slide(fromBottom)">
                                      <p:cBhvr>
                                        <p:cTn id="17" dur="500"/>
                                        <p:tgtEl>
                                          <p:spTgt spid="1946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9461">
                                            <p:txEl>
                                              <p:pRg st="1" end="1"/>
                                            </p:txEl>
                                          </p:spTgt>
                                        </p:tgtEl>
                                        <p:attrNameLst>
                                          <p:attrName>style.visibility</p:attrName>
                                        </p:attrNameLst>
                                      </p:cBhvr>
                                      <p:to>
                                        <p:strVal val="visible"/>
                                      </p:to>
                                    </p:set>
                                    <p:animEffect transition="in" filter="slide(fromBottom)">
                                      <p:cBhvr>
                                        <p:cTn id="22" dur="500"/>
                                        <p:tgtEl>
                                          <p:spTgt spid="194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659CA45-173F-4037-8A20-F887D1082492}"/>
              </a:ext>
            </a:extLst>
          </p:cNvPr>
          <p:cNvSpPr>
            <a:spLocks noGrp="1" noChangeArrowheads="1"/>
          </p:cNvSpPr>
          <p:nvPr>
            <p:ph type="title"/>
          </p:nvPr>
        </p:nvSpPr>
        <p:spPr/>
        <p:txBody>
          <a:bodyPr/>
          <a:lstStyle/>
          <a:p>
            <a:pPr eaLnBrk="1" hangingPunct="1"/>
            <a:r>
              <a:rPr lang="en-US" altLang="zh-CN"/>
              <a:t>2.1 </a:t>
            </a:r>
            <a:r>
              <a:rPr lang="zh-CN" altLang="en-US"/>
              <a:t>离散傅里叶级数（</a:t>
            </a:r>
            <a:r>
              <a:rPr lang="en-US" altLang="zh-CN"/>
              <a:t>DFS</a:t>
            </a:r>
            <a:r>
              <a:rPr lang="zh-CN" altLang="en-US"/>
              <a:t>）</a:t>
            </a:r>
            <a:endParaRPr lang="en-US" altLang="zh-CN"/>
          </a:p>
        </p:txBody>
      </p:sp>
      <p:sp>
        <p:nvSpPr>
          <p:cNvPr id="7171" name="Rectangle 3">
            <a:extLst>
              <a:ext uri="{FF2B5EF4-FFF2-40B4-BE49-F238E27FC236}">
                <a16:creationId xmlns:a16="http://schemas.microsoft.com/office/drawing/2014/main" id="{36E306CD-A670-4608-A64B-AFB631E7C353}"/>
              </a:ext>
            </a:extLst>
          </p:cNvPr>
          <p:cNvSpPr>
            <a:spLocks noGrp="1" noChangeArrowheads="1"/>
          </p:cNvSpPr>
          <p:nvPr>
            <p:ph type="body" idx="1"/>
          </p:nvPr>
        </p:nvSpPr>
        <p:spPr/>
        <p:txBody>
          <a:bodyPr/>
          <a:lstStyle/>
          <a:p>
            <a:pPr eaLnBrk="1" hangingPunct="1">
              <a:lnSpc>
                <a:spcPct val="150000"/>
              </a:lnSpc>
              <a:buFont typeface="Wingdings" panose="05000000000000000000" pitchFamily="2" charset="2"/>
              <a:buNone/>
            </a:pPr>
            <a:r>
              <a:rPr lang="en-US" altLang="zh-CN" b="1"/>
              <a:t>2.1.1 DFS</a:t>
            </a:r>
            <a:r>
              <a:rPr lang="zh-CN" altLang="en-US" b="1"/>
              <a:t>的定义</a:t>
            </a:r>
          </a:p>
          <a:p>
            <a:pPr eaLnBrk="1" hangingPunct="1">
              <a:lnSpc>
                <a:spcPct val="150000"/>
              </a:lnSpc>
              <a:buFont typeface="Wingdings" panose="05000000000000000000" pitchFamily="2" charset="2"/>
              <a:buNone/>
            </a:pPr>
            <a:r>
              <a:rPr lang="en-US" altLang="zh-CN" b="1"/>
              <a:t>2.1.2 DFS</a:t>
            </a:r>
            <a:r>
              <a:rPr lang="zh-CN" altLang="en-US" b="1"/>
              <a:t>的性质</a:t>
            </a:r>
          </a:p>
          <a:p>
            <a:pPr eaLnBrk="1" hangingPunct="1">
              <a:lnSpc>
                <a:spcPct val="150000"/>
              </a:lnSpc>
              <a:buFont typeface="Wingdings" panose="05000000000000000000" pitchFamily="2" charset="2"/>
              <a:buNone/>
            </a:pPr>
            <a:r>
              <a:rPr lang="en-US" altLang="zh-CN" b="1"/>
              <a:t>2.1.3 </a:t>
            </a:r>
            <a:r>
              <a:rPr lang="zh-CN" altLang="en-US" b="1"/>
              <a:t>频域抽样与重建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6">
            <a:extLst>
              <a:ext uri="{FF2B5EF4-FFF2-40B4-BE49-F238E27FC236}">
                <a16:creationId xmlns:a16="http://schemas.microsoft.com/office/drawing/2014/main" id="{D331DB13-6C41-4C3E-A8E6-CBA77C071784}"/>
              </a:ext>
            </a:extLst>
          </p:cNvPr>
          <p:cNvGraphicFramePr>
            <a:graphicFrameLocks noChangeAspect="1"/>
          </p:cNvGraphicFramePr>
          <p:nvPr>
            <p:extLst>
              <p:ext uri="{D42A27DB-BD31-4B8C-83A1-F6EECF244321}">
                <p14:modId xmlns:p14="http://schemas.microsoft.com/office/powerpoint/2010/main" val="77960183"/>
              </p:ext>
            </p:extLst>
          </p:nvPr>
        </p:nvGraphicFramePr>
        <p:xfrm>
          <a:off x="698500" y="2568585"/>
          <a:ext cx="2643188" cy="479425"/>
        </p:xfrm>
        <a:graphic>
          <a:graphicData uri="http://schemas.openxmlformats.org/presentationml/2006/ole">
            <mc:AlternateContent xmlns:mc="http://schemas.openxmlformats.org/markup-compatibility/2006">
              <mc:Choice xmlns:v="urn:schemas-microsoft-com:vml" Requires="v">
                <p:oleObj spid="_x0000_s26691" name="Equation" r:id="rId3" imgW="1320227" imgH="241195" progId="Equation.DSMT4">
                  <p:embed/>
                </p:oleObj>
              </mc:Choice>
              <mc:Fallback>
                <p:oleObj name="Equation" r:id="rId3" imgW="1320227" imgH="24119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0" y="2568585"/>
                        <a:ext cx="264318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7" name="Object 3">
            <a:extLst>
              <a:ext uri="{FF2B5EF4-FFF2-40B4-BE49-F238E27FC236}">
                <a16:creationId xmlns:a16="http://schemas.microsoft.com/office/drawing/2014/main" id="{F6A4BDA3-007E-422F-9825-8B313595ED23}"/>
              </a:ext>
            </a:extLst>
          </p:cNvPr>
          <p:cNvGraphicFramePr>
            <a:graphicFrameLocks noChangeAspect="1"/>
          </p:cNvGraphicFramePr>
          <p:nvPr/>
        </p:nvGraphicFramePr>
        <p:xfrm>
          <a:off x="482600" y="1600200"/>
          <a:ext cx="2133600" cy="479425"/>
        </p:xfrm>
        <a:graphic>
          <a:graphicData uri="http://schemas.openxmlformats.org/presentationml/2006/ole">
            <mc:AlternateContent xmlns:mc="http://schemas.openxmlformats.org/markup-compatibility/2006">
              <mc:Choice xmlns:v="urn:schemas-microsoft-com:vml" Requires="v">
                <p:oleObj spid="_x0000_s26692" name="Equation" r:id="rId5" imgW="1066800" imgH="241300" progId="Equation.DSMT4">
                  <p:embed/>
                </p:oleObj>
              </mc:Choice>
              <mc:Fallback>
                <p:oleObj name="Equation" r:id="rId5" imgW="1066800" imgH="241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600" y="1600200"/>
                        <a:ext cx="21336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8" name="Object 4">
            <a:extLst>
              <a:ext uri="{FF2B5EF4-FFF2-40B4-BE49-F238E27FC236}">
                <a16:creationId xmlns:a16="http://schemas.microsoft.com/office/drawing/2014/main" id="{401DF472-4AD4-49B6-95E3-50A39DDA91B2}"/>
              </a:ext>
            </a:extLst>
          </p:cNvPr>
          <p:cNvGraphicFramePr>
            <a:graphicFrameLocks noChangeAspect="1"/>
          </p:cNvGraphicFramePr>
          <p:nvPr>
            <p:extLst>
              <p:ext uri="{D42A27DB-BD31-4B8C-83A1-F6EECF244321}">
                <p14:modId xmlns:p14="http://schemas.microsoft.com/office/powerpoint/2010/main" val="3051364356"/>
              </p:ext>
            </p:extLst>
          </p:nvPr>
        </p:nvGraphicFramePr>
        <p:xfrm>
          <a:off x="698500" y="2133634"/>
          <a:ext cx="2590800" cy="404813"/>
        </p:xfrm>
        <a:graphic>
          <a:graphicData uri="http://schemas.openxmlformats.org/presentationml/2006/ole">
            <mc:AlternateContent xmlns:mc="http://schemas.openxmlformats.org/markup-compatibility/2006">
              <mc:Choice xmlns:v="urn:schemas-microsoft-com:vml" Requires="v">
                <p:oleObj spid="_x0000_s26693" name="Equation" r:id="rId7" imgW="1295400" imgH="203200" progId="Equation.DSMT4">
                  <p:embed/>
                </p:oleObj>
              </mc:Choice>
              <mc:Fallback>
                <p:oleObj name="Equation" r:id="rId7" imgW="1295400" imgH="2032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500" y="2133634"/>
                        <a:ext cx="25908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9" name="TextBox 5">
            <a:extLst>
              <a:ext uri="{FF2B5EF4-FFF2-40B4-BE49-F238E27FC236}">
                <a16:creationId xmlns:a16="http://schemas.microsoft.com/office/drawing/2014/main" id="{6445FC7D-E059-452A-8D56-D6670156EA7A}"/>
              </a:ext>
            </a:extLst>
          </p:cNvPr>
          <p:cNvSpPr txBox="1">
            <a:spLocks noChangeArrowheads="1"/>
          </p:cNvSpPr>
          <p:nvPr/>
        </p:nvSpPr>
        <p:spPr bwMode="auto">
          <a:xfrm>
            <a:off x="304800" y="685800"/>
            <a:ext cx="3581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a:latin typeface="Arial" panose="020B0604020202020204" pitchFamily="34" charset="0"/>
              </a:rPr>
              <a:t>例：求下列周期为</a:t>
            </a:r>
            <a:r>
              <a:rPr lang="en-US" altLang="zh-CN" sz="2800">
                <a:latin typeface="Arial" panose="020B0604020202020204" pitchFamily="34" charset="0"/>
              </a:rPr>
              <a:t>5</a:t>
            </a:r>
            <a:r>
              <a:rPr lang="zh-CN" altLang="en-US" sz="2800">
                <a:latin typeface="Arial" panose="020B0604020202020204" pitchFamily="34" charset="0"/>
              </a:rPr>
              <a:t>的序列的周期卷积</a:t>
            </a:r>
          </a:p>
        </p:txBody>
      </p:sp>
      <p:graphicFrame>
        <p:nvGraphicFramePr>
          <p:cNvPr id="8" name="Object 13">
            <a:extLst>
              <a:ext uri="{FF2B5EF4-FFF2-40B4-BE49-F238E27FC236}">
                <a16:creationId xmlns:a16="http://schemas.microsoft.com/office/drawing/2014/main" id="{B151ABD9-AD2D-44EE-B132-FB28A4379F20}"/>
              </a:ext>
            </a:extLst>
          </p:cNvPr>
          <p:cNvGraphicFramePr>
            <a:graphicFrameLocks noChangeAspect="1"/>
          </p:cNvGraphicFramePr>
          <p:nvPr>
            <p:extLst>
              <p:ext uri="{D42A27DB-BD31-4B8C-83A1-F6EECF244321}">
                <p14:modId xmlns:p14="http://schemas.microsoft.com/office/powerpoint/2010/main" val="3178108852"/>
              </p:ext>
            </p:extLst>
          </p:nvPr>
        </p:nvGraphicFramePr>
        <p:xfrm>
          <a:off x="4752849" y="609676"/>
          <a:ext cx="4391025" cy="1814513"/>
        </p:xfrm>
        <a:graphic>
          <a:graphicData uri="http://schemas.openxmlformats.org/presentationml/2006/ole">
            <mc:AlternateContent xmlns:mc="http://schemas.openxmlformats.org/markup-compatibility/2006">
              <mc:Choice xmlns:v="urn:schemas-microsoft-com:vml" Requires="v">
                <p:oleObj spid="_x0000_s26694" name="Visio" r:id="rId9" imgW="3215943" imgH="1241236" progId="Visio.Drawing.11">
                  <p:embed/>
                </p:oleObj>
              </mc:Choice>
              <mc:Fallback>
                <p:oleObj name="Visio" r:id="rId9" imgW="3215943" imgH="1241236" progId="Visio.Drawing.11">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2849" y="609676"/>
                        <a:ext cx="4391025" cy="1814513"/>
                      </a:xfrm>
                      <a:prstGeom prst="rect">
                        <a:avLst/>
                      </a:prstGeom>
                      <a:noFill/>
                      <a:ln>
                        <a:noFill/>
                      </a:ln>
                      <a:effectLst/>
                    </p:spPr>
                  </p:pic>
                </p:oleObj>
              </mc:Fallback>
            </mc:AlternateContent>
          </a:graphicData>
        </a:graphic>
      </p:graphicFrame>
      <p:cxnSp>
        <p:nvCxnSpPr>
          <p:cNvPr id="9" name="直接连接符 8">
            <a:extLst>
              <a:ext uri="{FF2B5EF4-FFF2-40B4-BE49-F238E27FC236}">
                <a16:creationId xmlns:a16="http://schemas.microsoft.com/office/drawing/2014/main" id="{7C17A667-E65A-4684-8B0B-94FB41BA57BF}"/>
              </a:ext>
            </a:extLst>
          </p:cNvPr>
          <p:cNvCxnSpPr/>
          <p:nvPr/>
        </p:nvCxnSpPr>
        <p:spPr>
          <a:xfrm>
            <a:off x="6200649" y="609676"/>
            <a:ext cx="0" cy="556260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4568661-3DD1-4A09-A402-C29F1F3E63E4}"/>
              </a:ext>
            </a:extLst>
          </p:cNvPr>
          <p:cNvCxnSpPr/>
          <p:nvPr/>
        </p:nvCxnSpPr>
        <p:spPr>
          <a:xfrm>
            <a:off x="7496049" y="609676"/>
            <a:ext cx="0" cy="556260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 name="Object 7">
            <a:extLst>
              <a:ext uri="{FF2B5EF4-FFF2-40B4-BE49-F238E27FC236}">
                <a16:creationId xmlns:a16="http://schemas.microsoft.com/office/drawing/2014/main" id="{2A7599DE-6785-47DF-BF60-B6E596EEBD07}"/>
              </a:ext>
            </a:extLst>
          </p:cNvPr>
          <p:cNvGraphicFramePr>
            <a:graphicFrameLocks noChangeAspect="1"/>
          </p:cNvGraphicFramePr>
          <p:nvPr>
            <p:extLst>
              <p:ext uri="{D42A27DB-BD31-4B8C-83A1-F6EECF244321}">
                <p14:modId xmlns:p14="http://schemas.microsoft.com/office/powerpoint/2010/main" val="1875070367"/>
              </p:ext>
            </p:extLst>
          </p:nvPr>
        </p:nvGraphicFramePr>
        <p:xfrm>
          <a:off x="4752849" y="2362276"/>
          <a:ext cx="4391025" cy="1814513"/>
        </p:xfrm>
        <a:graphic>
          <a:graphicData uri="http://schemas.openxmlformats.org/presentationml/2006/ole">
            <mc:AlternateContent xmlns:mc="http://schemas.openxmlformats.org/markup-compatibility/2006">
              <mc:Choice xmlns:v="urn:schemas-microsoft-com:vml" Requires="v">
                <p:oleObj spid="_x0000_s26695" name="Visio" r:id="rId11" imgW="3215943" imgH="1241236" progId="Visio.Drawing.11">
                  <p:embed/>
                </p:oleObj>
              </mc:Choice>
              <mc:Fallback>
                <p:oleObj name="Visio" r:id="rId11" imgW="3215943" imgH="1241236" progId="Visio.Drawing.11">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2849" y="2362276"/>
                        <a:ext cx="4391025" cy="1814513"/>
                      </a:xfrm>
                      <a:prstGeom prst="rect">
                        <a:avLst/>
                      </a:prstGeom>
                      <a:noFill/>
                      <a:ln>
                        <a:noFill/>
                      </a:ln>
                      <a:effectLst/>
                    </p:spPr>
                  </p:pic>
                </p:oleObj>
              </mc:Fallback>
            </mc:AlternateContent>
          </a:graphicData>
        </a:graphic>
      </p:graphicFrame>
      <p:sp>
        <p:nvSpPr>
          <p:cNvPr id="14" name="椭圆 13">
            <a:extLst>
              <a:ext uri="{FF2B5EF4-FFF2-40B4-BE49-F238E27FC236}">
                <a16:creationId xmlns:a16="http://schemas.microsoft.com/office/drawing/2014/main" id="{14C4839A-E3D0-4D9A-A135-19F4921A9AEE}"/>
              </a:ext>
            </a:extLst>
          </p:cNvPr>
          <p:cNvSpPr/>
          <p:nvPr/>
        </p:nvSpPr>
        <p:spPr>
          <a:xfrm>
            <a:off x="7191249" y="3200476"/>
            <a:ext cx="228600" cy="990600"/>
          </a:xfrm>
          <a:prstGeom prst="ellipse">
            <a:avLst/>
          </a:prstGeom>
          <a:noFill/>
          <a:ln w="19050">
            <a:solidFill>
              <a:srgbClr val="CC00C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椭圆 14">
            <a:extLst>
              <a:ext uri="{FF2B5EF4-FFF2-40B4-BE49-F238E27FC236}">
                <a16:creationId xmlns:a16="http://schemas.microsoft.com/office/drawing/2014/main" id="{8097E607-A903-45D8-A798-D13B87973218}"/>
              </a:ext>
            </a:extLst>
          </p:cNvPr>
          <p:cNvSpPr/>
          <p:nvPr/>
        </p:nvSpPr>
        <p:spPr>
          <a:xfrm>
            <a:off x="6429249" y="2362276"/>
            <a:ext cx="304800" cy="1828800"/>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椭圆 15">
            <a:extLst>
              <a:ext uri="{FF2B5EF4-FFF2-40B4-BE49-F238E27FC236}">
                <a16:creationId xmlns:a16="http://schemas.microsoft.com/office/drawing/2014/main" id="{6B25976A-8CE8-4BE5-ABDF-6D425D7A75F9}"/>
              </a:ext>
            </a:extLst>
          </p:cNvPr>
          <p:cNvSpPr/>
          <p:nvPr/>
        </p:nvSpPr>
        <p:spPr>
          <a:xfrm>
            <a:off x="5972049" y="533476"/>
            <a:ext cx="304800" cy="1828800"/>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椭圆 16">
            <a:extLst>
              <a:ext uri="{FF2B5EF4-FFF2-40B4-BE49-F238E27FC236}">
                <a16:creationId xmlns:a16="http://schemas.microsoft.com/office/drawing/2014/main" id="{55378044-98BF-4ECC-9DB8-05F2A19EB4B5}"/>
              </a:ext>
            </a:extLst>
          </p:cNvPr>
          <p:cNvSpPr/>
          <p:nvPr/>
        </p:nvSpPr>
        <p:spPr>
          <a:xfrm>
            <a:off x="7191249" y="609676"/>
            <a:ext cx="304800" cy="1828800"/>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椭圆 17">
            <a:extLst>
              <a:ext uri="{FF2B5EF4-FFF2-40B4-BE49-F238E27FC236}">
                <a16:creationId xmlns:a16="http://schemas.microsoft.com/office/drawing/2014/main" id="{6DA85768-A132-4291-8228-73A6A8F7B7F7}"/>
              </a:ext>
            </a:extLst>
          </p:cNvPr>
          <p:cNvSpPr/>
          <p:nvPr/>
        </p:nvSpPr>
        <p:spPr>
          <a:xfrm>
            <a:off x="5210049" y="1371676"/>
            <a:ext cx="228600" cy="990600"/>
          </a:xfrm>
          <a:prstGeom prst="ellipse">
            <a:avLst/>
          </a:prstGeom>
          <a:noFill/>
          <a:ln w="19050">
            <a:solidFill>
              <a:srgbClr val="CC00C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9" name="椭圆 18">
            <a:extLst>
              <a:ext uri="{FF2B5EF4-FFF2-40B4-BE49-F238E27FC236}">
                <a16:creationId xmlns:a16="http://schemas.microsoft.com/office/drawing/2014/main" id="{B4F12493-2568-46C0-9A43-965A83B618A5}"/>
              </a:ext>
            </a:extLst>
          </p:cNvPr>
          <p:cNvSpPr/>
          <p:nvPr/>
        </p:nvSpPr>
        <p:spPr>
          <a:xfrm>
            <a:off x="6505449" y="1371676"/>
            <a:ext cx="228600" cy="990600"/>
          </a:xfrm>
          <a:prstGeom prst="ellipse">
            <a:avLst/>
          </a:prstGeom>
          <a:noFill/>
          <a:ln w="19050">
            <a:solidFill>
              <a:srgbClr val="CC00C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aphicFrame>
        <p:nvGraphicFramePr>
          <p:cNvPr id="20" name="Object 8">
            <a:extLst>
              <a:ext uri="{FF2B5EF4-FFF2-40B4-BE49-F238E27FC236}">
                <a16:creationId xmlns:a16="http://schemas.microsoft.com/office/drawing/2014/main" id="{0A0AFF9B-BACD-4D39-AED5-30182F72F4EB}"/>
              </a:ext>
            </a:extLst>
          </p:cNvPr>
          <p:cNvGraphicFramePr>
            <a:graphicFrameLocks noChangeAspect="1"/>
          </p:cNvGraphicFramePr>
          <p:nvPr>
            <p:extLst>
              <p:ext uri="{D42A27DB-BD31-4B8C-83A1-F6EECF244321}">
                <p14:modId xmlns:p14="http://schemas.microsoft.com/office/powerpoint/2010/main" val="959076278"/>
              </p:ext>
            </p:extLst>
          </p:nvPr>
        </p:nvGraphicFramePr>
        <p:xfrm>
          <a:off x="4981449" y="4038676"/>
          <a:ext cx="4391025" cy="1814513"/>
        </p:xfrm>
        <a:graphic>
          <a:graphicData uri="http://schemas.openxmlformats.org/presentationml/2006/ole">
            <mc:AlternateContent xmlns:mc="http://schemas.openxmlformats.org/markup-compatibility/2006">
              <mc:Choice xmlns:v="urn:schemas-microsoft-com:vml" Requires="v">
                <p:oleObj spid="_x0000_s26696" name="Visio" r:id="rId13" imgW="3215943" imgH="1241236" progId="Visio.Drawing.11">
                  <p:embed/>
                </p:oleObj>
              </mc:Choice>
              <mc:Fallback>
                <p:oleObj name="Visio" r:id="rId13" imgW="3215943" imgH="1241236" progId="Visio.Drawing.11">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81449" y="4038676"/>
                        <a:ext cx="4391025" cy="1814513"/>
                      </a:xfrm>
                      <a:prstGeom prst="rect">
                        <a:avLst/>
                      </a:prstGeom>
                      <a:noFill/>
                      <a:ln>
                        <a:noFill/>
                      </a:ln>
                      <a:effectLst/>
                    </p:spPr>
                  </p:pic>
                </p:oleObj>
              </mc:Fallback>
            </mc:AlternateContent>
          </a:graphicData>
        </a:graphic>
      </p:graphicFrame>
      <p:sp>
        <p:nvSpPr>
          <p:cNvPr id="21" name="椭圆 20">
            <a:extLst>
              <a:ext uri="{FF2B5EF4-FFF2-40B4-BE49-F238E27FC236}">
                <a16:creationId xmlns:a16="http://schemas.microsoft.com/office/drawing/2014/main" id="{3D2464A3-5F75-4136-9563-711B1AF8DEF5}"/>
              </a:ext>
            </a:extLst>
          </p:cNvPr>
          <p:cNvSpPr/>
          <p:nvPr/>
        </p:nvSpPr>
        <p:spPr>
          <a:xfrm>
            <a:off x="7419849" y="4800676"/>
            <a:ext cx="228600" cy="990600"/>
          </a:xfrm>
          <a:prstGeom prst="ellipse">
            <a:avLst/>
          </a:prstGeom>
          <a:noFill/>
          <a:ln w="19050">
            <a:solidFill>
              <a:srgbClr val="CC00C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2" name="椭圆 21">
            <a:extLst>
              <a:ext uri="{FF2B5EF4-FFF2-40B4-BE49-F238E27FC236}">
                <a16:creationId xmlns:a16="http://schemas.microsoft.com/office/drawing/2014/main" id="{804EE6E7-0B34-475A-B42D-9E11955EDF80}"/>
              </a:ext>
            </a:extLst>
          </p:cNvPr>
          <p:cNvSpPr/>
          <p:nvPr/>
        </p:nvSpPr>
        <p:spPr>
          <a:xfrm>
            <a:off x="6200649" y="4724476"/>
            <a:ext cx="228600" cy="990600"/>
          </a:xfrm>
          <a:prstGeom prst="ellipse">
            <a:avLst/>
          </a:prstGeom>
          <a:noFill/>
          <a:ln w="19050">
            <a:solidFill>
              <a:srgbClr val="CC00C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aphicFrame>
        <p:nvGraphicFramePr>
          <p:cNvPr id="26643" name="Object 3">
            <a:extLst>
              <a:ext uri="{FF2B5EF4-FFF2-40B4-BE49-F238E27FC236}">
                <a16:creationId xmlns:a16="http://schemas.microsoft.com/office/drawing/2014/main" id="{4741998B-DBEE-45C0-845B-C73711D8F776}"/>
              </a:ext>
            </a:extLst>
          </p:cNvPr>
          <p:cNvGraphicFramePr>
            <a:graphicFrameLocks noChangeAspect="1"/>
          </p:cNvGraphicFramePr>
          <p:nvPr>
            <p:extLst>
              <p:ext uri="{D42A27DB-BD31-4B8C-83A1-F6EECF244321}">
                <p14:modId xmlns:p14="http://schemas.microsoft.com/office/powerpoint/2010/main" val="2440604227"/>
              </p:ext>
            </p:extLst>
          </p:nvPr>
        </p:nvGraphicFramePr>
        <p:xfrm>
          <a:off x="120" y="4019482"/>
          <a:ext cx="5071673" cy="2000250"/>
        </p:xfrm>
        <a:graphic>
          <a:graphicData uri="http://schemas.openxmlformats.org/presentationml/2006/ole">
            <mc:AlternateContent xmlns:mc="http://schemas.openxmlformats.org/markup-compatibility/2006">
              <mc:Choice xmlns:v="urn:schemas-microsoft-com:vml" Requires="v">
                <p:oleObj spid="_x0000_s26697" name="Equation" r:id="rId15" imgW="2946240" imgH="1168200" progId="Equation.DSMT4">
                  <p:embed/>
                </p:oleObj>
              </mc:Choice>
              <mc:Fallback>
                <p:oleObj name="Equation" r:id="rId15" imgW="2946240" imgH="1168200" progId="Equation.DSMT4">
                  <p:embed/>
                  <p:pic>
                    <p:nvPicPr>
                      <p:cNvPr id="0" name="Object 3"/>
                      <p:cNvPicPr>
                        <a:picLocks noChangeAspect="1" noChangeArrowheads="1"/>
                      </p:cNvPicPr>
                      <p:nvPr/>
                    </p:nvPicPr>
                    <p:blipFill>
                      <a:blip r:embed="rId16"/>
                      <a:srcRect/>
                      <a:stretch>
                        <a:fillRect/>
                      </a:stretch>
                    </p:blipFill>
                    <p:spPr bwMode="auto">
                      <a:xfrm>
                        <a:off x="120" y="4019482"/>
                        <a:ext cx="5071673" cy="2000250"/>
                      </a:xfrm>
                      <a:prstGeom prst="rect">
                        <a:avLst/>
                      </a:prstGeom>
                      <a:noFill/>
                      <a:ln>
                        <a:noFill/>
                      </a:ln>
                      <a:effectLst/>
                    </p:spPr>
                  </p:pic>
                </p:oleObj>
              </mc:Fallback>
            </mc:AlternateContent>
          </a:graphicData>
        </a:graphic>
      </p:graphicFrame>
      <p:graphicFrame>
        <p:nvGraphicFramePr>
          <p:cNvPr id="23" name="Object 3">
            <a:extLst>
              <a:ext uri="{FF2B5EF4-FFF2-40B4-BE49-F238E27FC236}">
                <a16:creationId xmlns:a16="http://schemas.microsoft.com/office/drawing/2014/main" id="{A7363691-2F47-4C76-890A-49A705D75236}"/>
              </a:ext>
            </a:extLst>
          </p:cNvPr>
          <p:cNvGraphicFramePr>
            <a:graphicFrameLocks noChangeAspect="1"/>
          </p:cNvGraphicFramePr>
          <p:nvPr>
            <p:extLst>
              <p:ext uri="{D42A27DB-BD31-4B8C-83A1-F6EECF244321}">
                <p14:modId xmlns:p14="http://schemas.microsoft.com/office/powerpoint/2010/main" val="2660361329"/>
              </p:ext>
            </p:extLst>
          </p:nvPr>
        </p:nvGraphicFramePr>
        <p:xfrm>
          <a:off x="558794" y="3048010"/>
          <a:ext cx="4241800" cy="858837"/>
        </p:xfrm>
        <a:graphic>
          <a:graphicData uri="http://schemas.openxmlformats.org/presentationml/2006/ole">
            <mc:AlternateContent xmlns:mc="http://schemas.openxmlformats.org/markup-compatibility/2006">
              <mc:Choice xmlns:v="urn:schemas-microsoft-com:vml" Requires="v">
                <p:oleObj spid="_x0000_s26698" name="Equation" r:id="rId17" imgW="2120760" imgH="431640" progId="Equation.DSMT4">
                  <p:embed/>
                </p:oleObj>
              </mc:Choice>
              <mc:Fallback>
                <p:oleObj name="Equation" r:id="rId17" imgW="2120760" imgH="431640" progId="Equation.DSMT4">
                  <p:embed/>
                  <p:pic>
                    <p:nvPicPr>
                      <p:cNvPr id="26643" name="Object 3">
                        <a:extLst>
                          <a:ext uri="{FF2B5EF4-FFF2-40B4-BE49-F238E27FC236}">
                            <a16:creationId xmlns:a16="http://schemas.microsoft.com/office/drawing/2014/main" id="{4741998B-DBEE-45C0-845B-C73711D8F776}"/>
                          </a:ext>
                        </a:extLst>
                      </p:cNvPr>
                      <p:cNvPicPr>
                        <a:picLocks noChangeAspect="1" noChangeArrowheads="1"/>
                      </p:cNvPicPr>
                      <p:nvPr/>
                    </p:nvPicPr>
                    <p:blipFill>
                      <a:blip r:embed="rId18"/>
                      <a:srcRect/>
                      <a:stretch>
                        <a:fillRect/>
                      </a:stretch>
                    </p:blipFill>
                    <p:spPr bwMode="auto">
                      <a:xfrm>
                        <a:off x="558794" y="3048010"/>
                        <a:ext cx="4241800"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文本框 3">
            <a:extLst>
              <a:ext uri="{FF2B5EF4-FFF2-40B4-BE49-F238E27FC236}">
                <a16:creationId xmlns:a16="http://schemas.microsoft.com/office/drawing/2014/main" id="{56880EDB-760F-4595-B3E7-887903D3EB4C}"/>
              </a:ext>
            </a:extLst>
          </p:cNvPr>
          <p:cNvSpPr txBox="1"/>
          <p:nvPr/>
        </p:nvSpPr>
        <p:spPr>
          <a:xfrm>
            <a:off x="63600" y="3124208"/>
            <a:ext cx="698500" cy="400110"/>
          </a:xfrm>
          <a:prstGeom prst="rect">
            <a:avLst/>
          </a:prstGeom>
          <a:noFill/>
        </p:spPr>
        <p:txBody>
          <a:bodyPr wrap="square" rtlCol="0">
            <a:spAutoFit/>
          </a:bodyPr>
          <a:lstStyle/>
          <a:p>
            <a:r>
              <a:rPr lang="zh-CN" altLang="en-US" sz="2000" dirty="0"/>
              <a:t>解：</a:t>
            </a:r>
          </a:p>
        </p:txBody>
      </p:sp>
      <p:cxnSp>
        <p:nvCxnSpPr>
          <p:cNvPr id="6" name="直接箭头连接符 5">
            <a:extLst>
              <a:ext uri="{FF2B5EF4-FFF2-40B4-BE49-F238E27FC236}">
                <a16:creationId xmlns:a16="http://schemas.microsoft.com/office/drawing/2014/main" id="{396CD91D-5F87-491F-B546-CEE3DBB30F6B}"/>
              </a:ext>
            </a:extLst>
          </p:cNvPr>
          <p:cNvCxnSpPr>
            <a:cxnSpLocks/>
          </p:cNvCxnSpPr>
          <p:nvPr/>
        </p:nvCxnSpPr>
        <p:spPr>
          <a:xfrm flipH="1">
            <a:off x="6734049" y="2362276"/>
            <a:ext cx="504881" cy="304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D854591-4B80-4CC3-9B31-8C86EAC64CBE}"/>
              </a:ext>
            </a:extLst>
          </p:cNvPr>
          <p:cNvCxnSpPr>
            <a:cxnSpLocks/>
          </p:cNvCxnSpPr>
          <p:nvPr/>
        </p:nvCxnSpPr>
        <p:spPr>
          <a:xfrm>
            <a:off x="6734049" y="2362276"/>
            <a:ext cx="546000" cy="761932"/>
          </a:xfrm>
          <a:prstGeom prst="straightConnector1">
            <a:avLst/>
          </a:prstGeom>
          <a:noFill/>
          <a:ln w="12700">
            <a:solidFill>
              <a:srgbClr val="CC00CC"/>
            </a:solidFill>
            <a:prstDash val="soli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643"/>
                                        </p:tgtEl>
                                        <p:attrNameLst>
                                          <p:attrName>style.visibility</p:attrName>
                                        </p:attrNameLst>
                                      </p:cBhvr>
                                      <p:to>
                                        <p:strVal val="visible"/>
                                      </p:to>
                                    </p:set>
                                    <p:animEffect transition="in" filter="wipe(left)">
                                      <p:cBhvr>
                                        <p:cTn id="17" dur="500"/>
                                        <p:tgtEl>
                                          <p:spTgt spid="266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par>
                                <p:cTn id="33" presetID="22" presetClass="entr" presetSubtype="1"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ox(in)">
                                      <p:cBhvr>
                                        <p:cTn id="40" dur="500"/>
                                        <p:tgtEl>
                                          <p:spTgt spid="1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ox(in)">
                                      <p:cBhvr>
                                        <p:cTn id="45" dur="500"/>
                                        <p:tgtEl>
                                          <p:spTgt spid="1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ox(in)">
                                      <p:cBhvr>
                                        <p:cTn id="50" dur="500"/>
                                        <p:tgtEl>
                                          <p:spTgt spid="1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ox(in)">
                                      <p:cBhvr>
                                        <p:cTn id="60" dur="500"/>
                                        <p:tgtEl>
                                          <p:spTgt spid="1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box(in)">
                                      <p:cBhvr>
                                        <p:cTn id="65" dur="500"/>
                                        <p:tgtEl>
                                          <p:spTgt spid="1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box(in)">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500"/>
                                        <p:tgtEl>
                                          <p:spTgt spid="2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box(in)">
                                      <p:cBhvr>
                                        <p:cTn id="85" dur="500"/>
                                        <p:tgtEl>
                                          <p:spTgt spid="2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box(in)">
                                      <p:cBhvr>
                                        <p:cTn id="9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1" grpId="0" animBg="1"/>
      <p:bldP spid="22" grpId="0" animBg="1"/>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79EEE4B-58D3-4C57-966A-601D73AB94E0}"/>
              </a:ext>
            </a:extLst>
          </p:cNvPr>
          <p:cNvSpPr>
            <a:spLocks noGrp="1" noChangeArrowheads="1"/>
          </p:cNvSpPr>
          <p:nvPr>
            <p:ph type="title"/>
          </p:nvPr>
        </p:nvSpPr>
        <p:spPr/>
        <p:txBody>
          <a:bodyPr/>
          <a:lstStyle/>
          <a:p>
            <a:pPr eaLnBrk="1" hangingPunct="1"/>
            <a:r>
              <a:rPr lang="en-US" altLang="zh-CN" sz="3600" dirty="0"/>
              <a:t>7. Parseval</a:t>
            </a:r>
            <a:r>
              <a:rPr lang="zh-CN" altLang="en-US" sz="3600" dirty="0"/>
              <a:t>定理</a:t>
            </a:r>
          </a:p>
        </p:txBody>
      </p:sp>
      <p:graphicFrame>
        <p:nvGraphicFramePr>
          <p:cNvPr id="27651" name="Object 3">
            <a:extLst>
              <a:ext uri="{FF2B5EF4-FFF2-40B4-BE49-F238E27FC236}">
                <a16:creationId xmlns:a16="http://schemas.microsoft.com/office/drawing/2014/main" id="{AF7C639D-5D77-4618-A22E-3F0712F0A444}"/>
              </a:ext>
            </a:extLst>
          </p:cNvPr>
          <p:cNvGraphicFramePr>
            <a:graphicFrameLocks noChangeAspect="1"/>
          </p:cNvGraphicFramePr>
          <p:nvPr/>
        </p:nvGraphicFramePr>
        <p:xfrm>
          <a:off x="2062163" y="2725738"/>
          <a:ext cx="4956175" cy="1263650"/>
        </p:xfrm>
        <a:graphic>
          <a:graphicData uri="http://schemas.openxmlformats.org/presentationml/2006/ole">
            <mc:AlternateContent xmlns:mc="http://schemas.openxmlformats.org/markup-compatibility/2006">
              <mc:Choice xmlns:v="urn:schemas-microsoft-com:vml" Requires="v">
                <p:oleObj spid="_x0000_s27667" name="Equation" r:id="rId4" imgW="1905000" imgH="431800" progId="Equation.DSMT4">
                  <p:embed/>
                </p:oleObj>
              </mc:Choice>
              <mc:Fallback>
                <p:oleObj name="Equation" r:id="rId4" imgW="1905000" imgH="431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163" y="2725738"/>
                        <a:ext cx="4956175" cy="1263650"/>
                      </a:xfrm>
                      <a:prstGeom prst="rect">
                        <a:avLst/>
                      </a:prstGeom>
                      <a:noFill/>
                      <a:ln>
                        <a:noFill/>
                      </a:ln>
                      <a:effectLst/>
                      <a:extLst>
                        <a:ext uri="{909E8E84-426E-40DD-AFC4-6F175D3DCCD1}">
                          <a14:hiddenFill xmlns:a14="http://schemas.microsoft.com/office/drawing/2010/main">
                            <a:solidFill>
                              <a:srgbClr val="FFFF99">
                                <a:alpha val="30196"/>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2" name="Object 5">
            <a:extLst>
              <a:ext uri="{FF2B5EF4-FFF2-40B4-BE49-F238E27FC236}">
                <a16:creationId xmlns:a16="http://schemas.microsoft.com/office/drawing/2014/main" id="{071B42A9-DB60-49AB-83E3-FDC7F9BBC13D}"/>
              </a:ext>
            </a:extLst>
          </p:cNvPr>
          <p:cNvGraphicFramePr>
            <a:graphicFrameLocks noChangeAspect="1"/>
          </p:cNvGraphicFramePr>
          <p:nvPr/>
        </p:nvGraphicFramePr>
        <p:xfrm>
          <a:off x="2686050" y="1905000"/>
          <a:ext cx="2479675" cy="536575"/>
        </p:xfrm>
        <a:graphic>
          <a:graphicData uri="http://schemas.openxmlformats.org/presentationml/2006/ole">
            <mc:AlternateContent xmlns:mc="http://schemas.openxmlformats.org/markup-compatibility/2006">
              <mc:Choice xmlns:v="urn:schemas-microsoft-com:vml" Requires="v">
                <p:oleObj spid="_x0000_s27668" r:id="rId6" imgW="999274" imgH="217791" progId="Equation.DSMT4">
                  <p:embed/>
                </p:oleObj>
              </mc:Choice>
              <mc:Fallback>
                <p:oleObj r:id="rId6" imgW="999274" imgH="217791"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6050" y="1905000"/>
                        <a:ext cx="247967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3" name="Text Box 6">
            <a:extLst>
              <a:ext uri="{FF2B5EF4-FFF2-40B4-BE49-F238E27FC236}">
                <a16:creationId xmlns:a16="http://schemas.microsoft.com/office/drawing/2014/main" id="{29AAF767-448B-47FC-B8A6-DD9E242AA644}"/>
              </a:ext>
            </a:extLst>
          </p:cNvPr>
          <p:cNvSpPr txBox="1">
            <a:spLocks noChangeArrowheads="1"/>
          </p:cNvSpPr>
          <p:nvPr/>
        </p:nvSpPr>
        <p:spPr bwMode="auto">
          <a:xfrm>
            <a:off x="1905000" y="1905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若</a:t>
            </a:r>
          </a:p>
        </p:txBody>
      </p:sp>
      <p:sp>
        <p:nvSpPr>
          <p:cNvPr id="27654" name="Text Box 7">
            <a:extLst>
              <a:ext uri="{FF2B5EF4-FFF2-40B4-BE49-F238E27FC236}">
                <a16:creationId xmlns:a16="http://schemas.microsoft.com/office/drawing/2014/main" id="{6779C691-1C48-4BA1-850F-0D5EB5DD7E64}"/>
              </a:ext>
            </a:extLst>
          </p:cNvPr>
          <p:cNvSpPr txBox="1">
            <a:spLocks noChangeArrowheads="1"/>
          </p:cNvSpPr>
          <p:nvPr/>
        </p:nvSpPr>
        <p:spPr bwMode="auto">
          <a:xfrm>
            <a:off x="1905000" y="25146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则</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1515F5C-649C-4E45-8D9D-DDF00D9A8506}"/>
              </a:ext>
            </a:extLst>
          </p:cNvPr>
          <p:cNvSpPr>
            <a:spLocks noGrp="1" noChangeArrowheads="1"/>
          </p:cNvSpPr>
          <p:nvPr>
            <p:ph type="title"/>
          </p:nvPr>
        </p:nvSpPr>
        <p:spPr/>
        <p:txBody>
          <a:bodyPr/>
          <a:lstStyle/>
          <a:p>
            <a:pPr eaLnBrk="1" hangingPunct="1"/>
            <a:r>
              <a:rPr lang="en-US" altLang="zh-CN" sz="3600"/>
              <a:t>8. </a:t>
            </a:r>
            <a:r>
              <a:rPr lang="zh-CN" altLang="en-US" sz="3600"/>
              <a:t>对偶特性</a:t>
            </a:r>
          </a:p>
        </p:txBody>
      </p:sp>
      <p:graphicFrame>
        <p:nvGraphicFramePr>
          <p:cNvPr id="29699" name="Object 3">
            <a:extLst>
              <a:ext uri="{FF2B5EF4-FFF2-40B4-BE49-F238E27FC236}">
                <a16:creationId xmlns:a16="http://schemas.microsoft.com/office/drawing/2014/main" id="{828C62DA-9B10-4997-BFB1-FB895F5F2C26}"/>
              </a:ext>
            </a:extLst>
          </p:cNvPr>
          <p:cNvGraphicFramePr>
            <a:graphicFrameLocks noChangeAspect="1"/>
          </p:cNvGraphicFramePr>
          <p:nvPr>
            <p:ph sz="half" idx="1"/>
          </p:nvPr>
        </p:nvGraphicFramePr>
        <p:xfrm>
          <a:off x="3200400" y="1981200"/>
          <a:ext cx="2571750" cy="514350"/>
        </p:xfrm>
        <a:graphic>
          <a:graphicData uri="http://schemas.openxmlformats.org/presentationml/2006/ole">
            <mc:AlternateContent xmlns:mc="http://schemas.openxmlformats.org/markup-compatibility/2006">
              <mc:Choice xmlns:v="urn:schemas-microsoft-com:vml" Requires="v">
                <p:oleObj spid="_x0000_s29716" r:id="rId3" imgW="1178875" imgH="230689" progId="Equation.3">
                  <p:embed/>
                </p:oleObj>
              </mc:Choice>
              <mc:Fallback>
                <p:oleObj r:id="rId3" imgW="1178875" imgH="23068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981200"/>
                        <a:ext cx="257175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0" name="Object 4">
            <a:extLst>
              <a:ext uri="{FF2B5EF4-FFF2-40B4-BE49-F238E27FC236}">
                <a16:creationId xmlns:a16="http://schemas.microsoft.com/office/drawing/2014/main" id="{82CACB0A-2CFA-4CF4-85A1-678E46AF9C4F}"/>
              </a:ext>
            </a:extLst>
          </p:cNvPr>
          <p:cNvGraphicFramePr>
            <a:graphicFrameLocks noChangeAspect="1"/>
          </p:cNvGraphicFramePr>
          <p:nvPr>
            <p:ph sz="half" idx="2"/>
          </p:nvPr>
        </p:nvGraphicFramePr>
        <p:xfrm>
          <a:off x="3048000" y="2667000"/>
          <a:ext cx="3100388" cy="533400"/>
        </p:xfrm>
        <a:graphic>
          <a:graphicData uri="http://schemas.openxmlformats.org/presentationml/2006/ole">
            <mc:AlternateContent xmlns:mc="http://schemas.openxmlformats.org/markup-compatibility/2006">
              <mc:Choice xmlns:v="urn:schemas-microsoft-com:vml" Requires="v">
                <p:oleObj spid="_x0000_s29717" r:id="rId5" imgW="1367795" imgH="230140" progId="Equation.3">
                  <p:embed/>
                </p:oleObj>
              </mc:Choice>
              <mc:Fallback>
                <p:oleObj r:id="rId5" imgW="1367795" imgH="2301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667000"/>
                        <a:ext cx="31003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1" name="Text Box 5">
            <a:extLst>
              <a:ext uri="{FF2B5EF4-FFF2-40B4-BE49-F238E27FC236}">
                <a16:creationId xmlns:a16="http://schemas.microsoft.com/office/drawing/2014/main" id="{31996000-2A87-48E5-A018-683124B31FFA}"/>
              </a:ext>
            </a:extLst>
          </p:cNvPr>
          <p:cNvSpPr txBox="1">
            <a:spLocks noChangeArrowheads="1"/>
          </p:cNvSpPr>
          <p:nvPr/>
        </p:nvSpPr>
        <p:spPr bwMode="auto">
          <a:xfrm>
            <a:off x="2286000" y="1981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若</a:t>
            </a:r>
          </a:p>
        </p:txBody>
      </p:sp>
      <p:sp>
        <p:nvSpPr>
          <p:cNvPr id="29702" name="Text Box 6">
            <a:extLst>
              <a:ext uri="{FF2B5EF4-FFF2-40B4-BE49-F238E27FC236}">
                <a16:creationId xmlns:a16="http://schemas.microsoft.com/office/drawing/2014/main" id="{86025D48-3F2A-49D2-AEC1-861011904ABB}"/>
              </a:ext>
            </a:extLst>
          </p:cNvPr>
          <p:cNvSpPr txBox="1">
            <a:spLocks noChangeArrowheads="1"/>
          </p:cNvSpPr>
          <p:nvPr/>
        </p:nvSpPr>
        <p:spPr bwMode="auto">
          <a:xfrm>
            <a:off x="2286000" y="2743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则</a:t>
            </a:r>
          </a:p>
        </p:txBody>
      </p:sp>
      <p:sp>
        <p:nvSpPr>
          <p:cNvPr id="29703" name="Text Box 1035">
            <a:extLst>
              <a:ext uri="{FF2B5EF4-FFF2-40B4-BE49-F238E27FC236}">
                <a16:creationId xmlns:a16="http://schemas.microsoft.com/office/drawing/2014/main" id="{5F5E64B5-2181-4F72-B94A-3EED6A357D3E}"/>
              </a:ext>
            </a:extLst>
          </p:cNvPr>
          <p:cNvSpPr txBox="1">
            <a:spLocks noChangeArrowheads="1"/>
          </p:cNvSpPr>
          <p:nvPr/>
        </p:nvSpPr>
        <p:spPr bwMode="auto">
          <a:xfrm>
            <a:off x="2057400" y="35814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3300"/>
              </a:buClr>
              <a:buSzTx/>
              <a:buFont typeface="Wingdings" panose="05000000000000000000" pitchFamily="2" charset="2"/>
              <a:buNone/>
            </a:pPr>
            <a:r>
              <a:rPr lang="zh-CN" altLang="en-US" sz="2400" b="1">
                <a:solidFill>
                  <a:srgbClr val="FF0000"/>
                </a:solidFill>
                <a:latin typeface="Arial" panose="020B0604020202020204" pitchFamily="34" charset="0"/>
              </a:rPr>
              <a:t>时域和频域之间存在对偶性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6EF6A41A-4AB3-4E99-9858-6683941BCA00}"/>
              </a:ext>
            </a:extLst>
          </p:cNvPr>
          <p:cNvSpPr>
            <a:spLocks noGrp="1" noChangeArrowheads="1"/>
          </p:cNvSpPr>
          <p:nvPr>
            <p:ph type="title"/>
          </p:nvPr>
        </p:nvSpPr>
        <p:spPr/>
        <p:txBody>
          <a:bodyPr/>
          <a:lstStyle/>
          <a:p>
            <a:r>
              <a:rPr lang="zh-CN" altLang="en-US"/>
              <a:t>作业</a:t>
            </a:r>
          </a:p>
        </p:txBody>
      </p:sp>
      <p:sp>
        <p:nvSpPr>
          <p:cNvPr id="30723" name="内容占位符 2">
            <a:extLst>
              <a:ext uri="{FF2B5EF4-FFF2-40B4-BE49-F238E27FC236}">
                <a16:creationId xmlns:a16="http://schemas.microsoft.com/office/drawing/2014/main" id="{35D4C09F-6364-4AC6-A3EB-2813D3C24C84}"/>
              </a:ext>
            </a:extLst>
          </p:cNvPr>
          <p:cNvSpPr>
            <a:spLocks noGrp="1" noChangeArrowheads="1"/>
          </p:cNvSpPr>
          <p:nvPr>
            <p:ph idx="1"/>
          </p:nvPr>
        </p:nvSpPr>
        <p:spPr/>
        <p:txBody>
          <a:bodyPr/>
          <a:lstStyle/>
          <a:p>
            <a:pPr>
              <a:lnSpc>
                <a:spcPct val="150000"/>
              </a:lnSpc>
            </a:pPr>
            <a:r>
              <a:rPr lang="en-US" altLang="zh-CN" dirty="0"/>
              <a:t>1-11</a:t>
            </a:r>
          </a:p>
          <a:p>
            <a:pPr>
              <a:lnSpc>
                <a:spcPct val="150000"/>
              </a:lnSpc>
            </a:pPr>
            <a:r>
              <a:rPr lang="en-US" altLang="zh-CN" dirty="0"/>
              <a:t>1-12</a:t>
            </a:r>
          </a:p>
          <a:p>
            <a:pPr>
              <a:lnSpc>
                <a:spcPct val="150000"/>
              </a:lnSpc>
            </a:pPr>
            <a:r>
              <a:rPr lang="zh-CN" altLang="en-US" dirty="0"/>
              <a:t>证明</a:t>
            </a:r>
            <a:r>
              <a:rPr lang="en-US" altLang="zh-CN" dirty="0"/>
              <a:t>DFS</a:t>
            </a:r>
            <a:r>
              <a:rPr lang="zh-CN" altLang="en-US" dirty="0"/>
              <a:t>的位移（时移、频移）、周期卷积、对偶特性、</a:t>
            </a:r>
            <a:r>
              <a:rPr lang="en-US" altLang="zh-CN" dirty="0"/>
              <a:t> Parseval</a:t>
            </a:r>
            <a:r>
              <a:rPr lang="zh-CN" altLang="en-US" dirty="0"/>
              <a:t>定理。</a:t>
            </a:r>
          </a:p>
          <a:p>
            <a:endParaRPr lang="en-US" altLang="zh-CN" dirty="0"/>
          </a:p>
          <a:p>
            <a:pPr>
              <a:buFont typeface="Wingdings" panose="05000000000000000000" pitchFamily="2" charset="2"/>
              <a:buNone/>
            </a:pP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5F5B76E-625E-4A42-8528-37315B0AC323}"/>
              </a:ext>
            </a:extLst>
          </p:cNvPr>
          <p:cNvSpPr>
            <a:spLocks noGrp="1" noChangeArrowheads="1"/>
          </p:cNvSpPr>
          <p:nvPr>
            <p:ph type="title"/>
          </p:nvPr>
        </p:nvSpPr>
        <p:spPr/>
        <p:txBody>
          <a:bodyPr/>
          <a:lstStyle/>
          <a:p>
            <a:pPr eaLnBrk="1" hangingPunct="1"/>
            <a:r>
              <a:rPr lang="en-US" altLang="zh-CN" sz="4000"/>
              <a:t>2.1.3 </a:t>
            </a:r>
            <a:r>
              <a:rPr lang="zh-CN" altLang="en-US" sz="4000"/>
              <a:t>频域抽样与重建</a:t>
            </a:r>
          </a:p>
        </p:txBody>
      </p:sp>
      <p:graphicFrame>
        <p:nvGraphicFramePr>
          <p:cNvPr id="15362" name="Object 4">
            <a:extLst>
              <a:ext uri="{FF2B5EF4-FFF2-40B4-BE49-F238E27FC236}">
                <a16:creationId xmlns:a16="http://schemas.microsoft.com/office/drawing/2014/main" id="{77772578-A67D-4E04-AEC2-6148DDE40D47}"/>
              </a:ext>
            </a:extLst>
          </p:cNvPr>
          <p:cNvGraphicFramePr>
            <a:graphicFrameLocks noChangeAspect="1"/>
          </p:cNvGraphicFramePr>
          <p:nvPr/>
        </p:nvGraphicFramePr>
        <p:xfrm>
          <a:off x="2057400" y="2667000"/>
          <a:ext cx="914400" cy="609600"/>
        </p:xfrm>
        <a:graphic>
          <a:graphicData uri="http://schemas.openxmlformats.org/presentationml/2006/ole">
            <mc:AlternateContent xmlns:mc="http://schemas.openxmlformats.org/markup-compatibility/2006">
              <mc:Choice xmlns:v="urn:schemas-microsoft-com:vml" Requires="v">
                <p:oleObj spid="_x0000_s31792" name="Equation" r:id="rId3" imgW="312685" imgH="208457" progId="Equation.DSMT4">
                  <p:embed/>
                </p:oleObj>
              </mc:Choice>
              <mc:Fallback>
                <p:oleObj name="Equation" r:id="rId3" imgW="312685" imgH="20845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667000"/>
                        <a:ext cx="91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3" name="Object 5">
            <a:extLst>
              <a:ext uri="{FF2B5EF4-FFF2-40B4-BE49-F238E27FC236}">
                <a16:creationId xmlns:a16="http://schemas.microsoft.com/office/drawing/2014/main" id="{DC0F2200-14A6-4573-858E-0CBCFD947B72}"/>
              </a:ext>
            </a:extLst>
          </p:cNvPr>
          <p:cNvGraphicFramePr>
            <a:graphicFrameLocks noChangeAspect="1"/>
          </p:cNvGraphicFramePr>
          <p:nvPr/>
        </p:nvGraphicFramePr>
        <p:xfrm>
          <a:off x="5557838" y="2667000"/>
          <a:ext cx="919162" cy="588963"/>
        </p:xfrm>
        <a:graphic>
          <a:graphicData uri="http://schemas.openxmlformats.org/presentationml/2006/ole">
            <mc:AlternateContent xmlns:mc="http://schemas.openxmlformats.org/markup-compatibility/2006">
              <mc:Choice xmlns:v="urn:schemas-microsoft-com:vml" Requires="v">
                <p:oleObj spid="_x0000_s31793" r:id="rId5" imgW="323789" imgH="207284" progId="Equation.3">
                  <p:embed/>
                </p:oleObj>
              </mc:Choice>
              <mc:Fallback>
                <p:oleObj r:id="rId5" imgW="323789" imgH="20728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7838" y="2667000"/>
                        <a:ext cx="9191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4" name="Object 10">
            <a:extLst>
              <a:ext uri="{FF2B5EF4-FFF2-40B4-BE49-F238E27FC236}">
                <a16:creationId xmlns:a16="http://schemas.microsoft.com/office/drawing/2014/main" id="{D283E077-97D9-4A7C-A40E-D5066AA306D8}"/>
              </a:ext>
            </a:extLst>
          </p:cNvPr>
          <p:cNvGraphicFramePr>
            <a:graphicFrameLocks noChangeAspect="1"/>
          </p:cNvGraphicFramePr>
          <p:nvPr/>
        </p:nvGraphicFramePr>
        <p:xfrm>
          <a:off x="2678113" y="4351338"/>
          <a:ext cx="3951287" cy="1668462"/>
        </p:xfrm>
        <a:graphic>
          <a:graphicData uri="http://schemas.openxmlformats.org/presentationml/2006/ole">
            <mc:AlternateContent xmlns:mc="http://schemas.openxmlformats.org/markup-compatibility/2006">
              <mc:Choice xmlns:v="urn:schemas-microsoft-com:vml" Requires="v">
                <p:oleObj spid="_x0000_s31794" name="Visio" r:id="rId7" imgW="2109566" imgH="894598" progId="Visio.Drawing.11">
                  <p:embed/>
                </p:oleObj>
              </mc:Choice>
              <mc:Fallback>
                <p:oleObj name="Visio" r:id="rId7" imgW="2109566" imgH="894598" progId="Visio.Drawing.11">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8113" y="4351338"/>
                        <a:ext cx="3951287" cy="16684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5" name="Object 7">
            <a:extLst>
              <a:ext uri="{FF2B5EF4-FFF2-40B4-BE49-F238E27FC236}">
                <a16:creationId xmlns:a16="http://schemas.microsoft.com/office/drawing/2014/main" id="{696FA8BB-E777-48D2-B134-EDE4F2071938}"/>
              </a:ext>
            </a:extLst>
          </p:cNvPr>
          <p:cNvGraphicFramePr>
            <a:graphicFrameLocks noChangeAspect="1"/>
          </p:cNvGraphicFramePr>
          <p:nvPr/>
        </p:nvGraphicFramePr>
        <p:xfrm>
          <a:off x="1905000" y="4572000"/>
          <a:ext cx="1285875" cy="609600"/>
        </p:xfrm>
        <a:graphic>
          <a:graphicData uri="http://schemas.openxmlformats.org/presentationml/2006/ole">
            <mc:AlternateContent xmlns:mc="http://schemas.openxmlformats.org/markup-compatibility/2006">
              <mc:Choice xmlns:v="urn:schemas-microsoft-com:vml" Requires="v">
                <p:oleObj spid="_x0000_s31795" r:id="rId9" imgW="490904" imgH="232630" progId="Equation.3">
                  <p:embed/>
                </p:oleObj>
              </mc:Choice>
              <mc:Fallback>
                <p:oleObj r:id="rId9" imgW="490904" imgH="23263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4572000"/>
                        <a:ext cx="12858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8">
            <a:extLst>
              <a:ext uri="{FF2B5EF4-FFF2-40B4-BE49-F238E27FC236}">
                <a16:creationId xmlns:a16="http://schemas.microsoft.com/office/drawing/2014/main" id="{87FE67C4-D9FB-4E0B-BD80-BD8E4C9E4295}"/>
              </a:ext>
            </a:extLst>
          </p:cNvPr>
          <p:cNvGraphicFramePr>
            <a:graphicFrameLocks noChangeAspect="1"/>
          </p:cNvGraphicFramePr>
          <p:nvPr/>
        </p:nvGraphicFramePr>
        <p:xfrm>
          <a:off x="5532438" y="4594225"/>
          <a:ext cx="2544762" cy="688975"/>
        </p:xfrm>
        <a:graphic>
          <a:graphicData uri="http://schemas.openxmlformats.org/presentationml/2006/ole">
            <mc:AlternateContent xmlns:mc="http://schemas.openxmlformats.org/markup-compatibility/2006">
              <mc:Choice xmlns:v="urn:schemas-microsoft-com:vml" Requires="v">
                <p:oleObj spid="_x0000_s31796" r:id="rId11" imgW="1319307" imgH="358424" progId="Equation.3">
                  <p:embed/>
                </p:oleObj>
              </mc:Choice>
              <mc:Fallback>
                <p:oleObj r:id="rId11" imgW="1319307" imgH="358424"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32438" y="4594225"/>
                        <a:ext cx="2544762"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1">
            <a:extLst>
              <a:ext uri="{FF2B5EF4-FFF2-40B4-BE49-F238E27FC236}">
                <a16:creationId xmlns:a16="http://schemas.microsoft.com/office/drawing/2014/main" id="{C7989B6B-4D1B-43A1-BDE2-9854694E467B}"/>
              </a:ext>
            </a:extLst>
          </p:cNvPr>
          <p:cNvGrpSpPr>
            <a:grpSpLocks/>
          </p:cNvGrpSpPr>
          <p:nvPr/>
        </p:nvGrpSpPr>
        <p:grpSpPr bwMode="auto">
          <a:xfrm>
            <a:off x="3124200" y="2133600"/>
            <a:ext cx="2305050" cy="1433513"/>
            <a:chOff x="0" y="0"/>
            <a:chExt cx="3630" cy="2258"/>
          </a:xfrm>
        </p:grpSpPr>
        <p:sp>
          <p:nvSpPr>
            <p:cNvPr id="31760" name="AutoShape 15">
              <a:extLst>
                <a:ext uri="{FF2B5EF4-FFF2-40B4-BE49-F238E27FC236}">
                  <a16:creationId xmlns:a16="http://schemas.microsoft.com/office/drawing/2014/main" id="{6F0ED949-6325-4542-AE94-7952610F1409}"/>
                </a:ext>
              </a:extLst>
            </p:cNvPr>
            <p:cNvSpPr>
              <a:spLocks noChangeArrowheads="1"/>
            </p:cNvSpPr>
            <p:nvPr/>
          </p:nvSpPr>
          <p:spPr bwMode="auto">
            <a:xfrm>
              <a:off x="0" y="1112"/>
              <a:ext cx="3630" cy="545"/>
            </a:xfrm>
            <a:prstGeom prst="leftRightArrow">
              <a:avLst>
                <a:gd name="adj1" fmla="val 50000"/>
                <a:gd name="adj2" fmla="val 133211"/>
              </a:avLst>
            </a:prstGeom>
            <a:solidFill>
              <a:srgbClr val="CCFFCC"/>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1761" name="Text Box 16">
              <a:extLst>
                <a:ext uri="{FF2B5EF4-FFF2-40B4-BE49-F238E27FC236}">
                  <a16:creationId xmlns:a16="http://schemas.microsoft.com/office/drawing/2014/main" id="{908CF74B-18CE-4DE3-8000-05D294631989}"/>
                </a:ext>
              </a:extLst>
            </p:cNvPr>
            <p:cNvSpPr txBox="1">
              <a:spLocks noChangeArrowheads="1"/>
            </p:cNvSpPr>
            <p:nvPr/>
          </p:nvSpPr>
          <p:spPr bwMode="auto">
            <a:xfrm>
              <a:off x="1260" y="0"/>
              <a:ext cx="2188" cy="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8800" b="1">
                  <a:solidFill>
                    <a:srgbClr val="FF3300"/>
                  </a:solidFill>
                  <a:latin typeface="Arial" panose="020B0604020202020204" pitchFamily="34" charset="0"/>
                </a:rPr>
                <a:t>?</a:t>
              </a:r>
            </a:p>
          </p:txBody>
        </p:sp>
      </p:grpSp>
      <p:sp>
        <p:nvSpPr>
          <p:cNvPr id="16393" name="Text Box 14">
            <a:extLst>
              <a:ext uri="{FF2B5EF4-FFF2-40B4-BE49-F238E27FC236}">
                <a16:creationId xmlns:a16="http://schemas.microsoft.com/office/drawing/2014/main" id="{3C856856-BA22-4852-A233-0B7968702BB2}"/>
              </a:ext>
            </a:extLst>
          </p:cNvPr>
          <p:cNvSpPr txBox="1">
            <a:spLocks noChangeArrowheads="1"/>
          </p:cNvSpPr>
          <p:nvPr/>
        </p:nvSpPr>
        <p:spPr bwMode="auto">
          <a:xfrm>
            <a:off x="685800" y="1676400"/>
            <a:ext cx="3276600" cy="646113"/>
          </a:xfrm>
          <a:prstGeom prst="rect">
            <a:avLst/>
          </a:prstGeom>
          <a:noFill/>
          <a:ln w="9525">
            <a:noFill/>
            <a:miter lim="800000"/>
            <a:headEnd/>
            <a:tailEnd/>
          </a:ln>
        </p:spPr>
        <p:txBody>
          <a:bodyPr>
            <a:spAutoFit/>
          </a:bodyPr>
          <a:lstStyle/>
          <a:p>
            <a:pPr eaLnBrk="1" hangingPunct="1">
              <a:defRPr/>
            </a:pPr>
            <a:r>
              <a:rPr lang="zh-CN" altLang="en-US" sz="3600" b="1" dirty="0">
                <a:solidFill>
                  <a:schemeClr val="accent1">
                    <a:lumMod val="50000"/>
                  </a:schemeClr>
                </a:solidFill>
                <a:latin typeface="Arial" charset="0"/>
              </a:rPr>
              <a:t>1</a:t>
            </a:r>
            <a:r>
              <a:rPr lang="en-US" altLang="zh-CN" sz="3600" b="1" dirty="0">
                <a:solidFill>
                  <a:schemeClr val="accent1">
                    <a:lumMod val="50000"/>
                  </a:schemeClr>
                </a:solidFill>
                <a:latin typeface="Arial" charset="0"/>
              </a:rPr>
              <a:t>. </a:t>
            </a:r>
            <a:r>
              <a:rPr lang="zh-CN" altLang="en-US" sz="3600" b="1" dirty="0">
                <a:solidFill>
                  <a:schemeClr val="accent1">
                    <a:lumMod val="50000"/>
                  </a:schemeClr>
                </a:solidFill>
                <a:latin typeface="Arial" charset="0"/>
              </a:rPr>
              <a:t>频域抽样</a:t>
            </a:r>
          </a:p>
        </p:txBody>
      </p:sp>
      <p:grpSp>
        <p:nvGrpSpPr>
          <p:cNvPr id="3" name="组合 16">
            <a:extLst>
              <a:ext uri="{FF2B5EF4-FFF2-40B4-BE49-F238E27FC236}">
                <a16:creationId xmlns:a16="http://schemas.microsoft.com/office/drawing/2014/main" id="{24791ADC-9FD7-4D51-B445-749965CD03C3}"/>
              </a:ext>
            </a:extLst>
          </p:cNvPr>
          <p:cNvGrpSpPr>
            <a:grpSpLocks/>
          </p:cNvGrpSpPr>
          <p:nvPr/>
        </p:nvGrpSpPr>
        <p:grpSpPr bwMode="auto">
          <a:xfrm>
            <a:off x="1295400" y="3438525"/>
            <a:ext cx="1511300" cy="984250"/>
            <a:chOff x="1295486" y="3438738"/>
            <a:chExt cx="1511214" cy="984411"/>
          </a:xfrm>
        </p:grpSpPr>
        <p:sp>
          <p:nvSpPr>
            <p:cNvPr id="31758" name="AutoShape 14">
              <a:extLst>
                <a:ext uri="{FF2B5EF4-FFF2-40B4-BE49-F238E27FC236}">
                  <a16:creationId xmlns:a16="http://schemas.microsoft.com/office/drawing/2014/main" id="{C07D6FE4-059B-4A71-9378-CF2FE779A9AA}"/>
                </a:ext>
              </a:extLst>
            </p:cNvPr>
            <p:cNvSpPr>
              <a:spLocks noChangeArrowheads="1"/>
            </p:cNvSpPr>
            <p:nvPr/>
          </p:nvSpPr>
          <p:spPr bwMode="auto">
            <a:xfrm>
              <a:off x="2216150" y="3438738"/>
              <a:ext cx="590550" cy="984411"/>
            </a:xfrm>
            <a:prstGeom prst="upDownArrow">
              <a:avLst>
                <a:gd name="adj1" fmla="val 50000"/>
                <a:gd name="adj2" fmla="val 33331"/>
              </a:avLst>
            </a:prstGeom>
            <a:solidFill>
              <a:srgbClr val="FF99CC"/>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1759" name="TextBox 14">
              <a:extLst>
                <a:ext uri="{FF2B5EF4-FFF2-40B4-BE49-F238E27FC236}">
                  <a16:creationId xmlns:a16="http://schemas.microsoft.com/office/drawing/2014/main" id="{BB816668-9F01-481E-8977-656A738C3A27}"/>
                </a:ext>
              </a:extLst>
            </p:cNvPr>
            <p:cNvSpPr txBox="1">
              <a:spLocks noChangeArrowheads="1"/>
            </p:cNvSpPr>
            <p:nvPr/>
          </p:nvSpPr>
          <p:spPr bwMode="auto">
            <a:xfrm>
              <a:off x="1295486" y="3657594"/>
              <a:ext cx="11429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latin typeface="Arial" panose="020B0604020202020204" pitchFamily="34" charset="0"/>
                </a:rPr>
                <a:t>DTFT</a:t>
              </a:r>
              <a:endParaRPr lang="zh-CN" altLang="en-US" sz="2400">
                <a:latin typeface="Arial" panose="020B0604020202020204" pitchFamily="34" charset="0"/>
              </a:endParaRPr>
            </a:p>
          </p:txBody>
        </p:sp>
      </p:grpSp>
      <p:grpSp>
        <p:nvGrpSpPr>
          <p:cNvPr id="4" name="组合 17">
            <a:extLst>
              <a:ext uri="{FF2B5EF4-FFF2-40B4-BE49-F238E27FC236}">
                <a16:creationId xmlns:a16="http://schemas.microsoft.com/office/drawing/2014/main" id="{34C2D1D9-E0B4-4C0D-ADBF-8F0772A021D7}"/>
              </a:ext>
            </a:extLst>
          </p:cNvPr>
          <p:cNvGrpSpPr>
            <a:grpSpLocks/>
          </p:cNvGrpSpPr>
          <p:nvPr/>
        </p:nvGrpSpPr>
        <p:grpSpPr bwMode="auto">
          <a:xfrm>
            <a:off x="5862638" y="3460750"/>
            <a:ext cx="1757362" cy="984250"/>
            <a:chOff x="5862320" y="3460967"/>
            <a:chExt cx="1757600" cy="984411"/>
          </a:xfrm>
        </p:grpSpPr>
        <p:sp>
          <p:nvSpPr>
            <p:cNvPr id="31756" name="AutoShape 13">
              <a:extLst>
                <a:ext uri="{FF2B5EF4-FFF2-40B4-BE49-F238E27FC236}">
                  <a16:creationId xmlns:a16="http://schemas.microsoft.com/office/drawing/2014/main" id="{6BA49B8D-9845-482F-8176-EDE8898148CD}"/>
                </a:ext>
              </a:extLst>
            </p:cNvPr>
            <p:cNvSpPr>
              <a:spLocks noChangeArrowheads="1"/>
            </p:cNvSpPr>
            <p:nvPr/>
          </p:nvSpPr>
          <p:spPr bwMode="auto">
            <a:xfrm>
              <a:off x="5862320" y="3460967"/>
              <a:ext cx="590550" cy="984411"/>
            </a:xfrm>
            <a:prstGeom prst="upDownArrow">
              <a:avLst>
                <a:gd name="adj1" fmla="val 50000"/>
                <a:gd name="adj2" fmla="val 33331"/>
              </a:avLst>
            </a:prstGeom>
            <a:solidFill>
              <a:srgbClr val="FF99CC"/>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1757" name="TextBox 15">
              <a:extLst>
                <a:ext uri="{FF2B5EF4-FFF2-40B4-BE49-F238E27FC236}">
                  <a16:creationId xmlns:a16="http://schemas.microsoft.com/office/drawing/2014/main" id="{3184222B-0533-4853-99F7-913887DBCF00}"/>
                </a:ext>
              </a:extLst>
            </p:cNvPr>
            <p:cNvSpPr txBox="1">
              <a:spLocks noChangeArrowheads="1"/>
            </p:cNvSpPr>
            <p:nvPr/>
          </p:nvSpPr>
          <p:spPr bwMode="auto">
            <a:xfrm>
              <a:off x="6476950" y="3733792"/>
              <a:ext cx="11429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latin typeface="Arial" panose="020B0604020202020204" pitchFamily="34" charset="0"/>
                </a:rPr>
                <a:t>DFS</a:t>
              </a:r>
              <a:endParaRPr lang="zh-CN" altLang="en-US" sz="240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blinds(horizontal)">
                                      <p:cBhvr>
                                        <p:cTn id="7" dur="500"/>
                                        <p:tgtEl>
                                          <p:spTgt spid="15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linds(horizontal)">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wipe(left)">
                                      <p:cBhvr>
                                        <p:cTn id="22" dur="500"/>
                                        <p:tgtEl>
                                          <p:spTgt spid="153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366"/>
                                        </p:tgtEl>
                                        <p:attrNameLst>
                                          <p:attrName>style.visibility</p:attrName>
                                        </p:attrNameLst>
                                      </p:cBhvr>
                                      <p:to>
                                        <p:strVal val="visible"/>
                                      </p:to>
                                    </p:set>
                                    <p:animEffect transition="in" filter="blinds(horizontal)">
                                      <p:cBhvr>
                                        <p:cTn id="27" dur="500"/>
                                        <p:tgtEl>
                                          <p:spTgt spid="153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363"/>
                                        </p:tgtEl>
                                        <p:attrNameLst>
                                          <p:attrName>style.visibility</p:attrName>
                                        </p:attrNameLst>
                                      </p:cBhvr>
                                      <p:to>
                                        <p:strVal val="visible"/>
                                      </p:to>
                                    </p:set>
                                    <p:animEffect transition="in" filter="blinds(horizontal)">
                                      <p:cBhvr>
                                        <p:cTn id="37" dur="500"/>
                                        <p:tgtEl>
                                          <p:spTgt spid="153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ox(in)">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1C52C25-FFD3-40AF-8298-750D039D6612}"/>
              </a:ext>
            </a:extLst>
          </p:cNvPr>
          <p:cNvSpPr>
            <a:spLocks noGrp="1" noChangeArrowheads="1"/>
          </p:cNvSpPr>
          <p:nvPr/>
        </p:nvSpPr>
        <p:spPr bwMode="auto">
          <a:xfrm>
            <a:off x="584200" y="9906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SzTx/>
              <a:buFontTx/>
              <a:buNone/>
            </a:pPr>
            <a:r>
              <a:rPr lang="zh-CN" altLang="en-US" b="1"/>
              <a:t>频谱</a:t>
            </a:r>
            <a:r>
              <a:rPr lang="zh-CN" altLang="en-US" b="1" i="1"/>
              <a:t>           </a:t>
            </a:r>
            <a:r>
              <a:rPr lang="zh-CN" altLang="en-US" b="1"/>
              <a:t>对应的时间序列</a:t>
            </a:r>
            <a:r>
              <a:rPr lang="en-US" altLang="zh-CN" b="1" i="1"/>
              <a:t>x</a:t>
            </a:r>
            <a:r>
              <a:rPr lang="en-US" altLang="zh-CN" b="1"/>
              <a:t>[</a:t>
            </a:r>
            <a:r>
              <a:rPr lang="en-US" altLang="zh-CN" b="1" i="1"/>
              <a:t>k</a:t>
            </a:r>
            <a:r>
              <a:rPr lang="en-US" altLang="zh-CN" b="1"/>
              <a:t>]</a:t>
            </a:r>
            <a:r>
              <a:rPr lang="zh-CN" altLang="en-US" b="1"/>
              <a:t>与</a:t>
            </a:r>
            <a:br>
              <a:rPr lang="zh-CN" altLang="en-US" b="1"/>
            </a:br>
            <a:r>
              <a:rPr lang="zh-CN" altLang="en-US" b="1"/>
              <a:t>频谱           对应的时间序列       的关系：</a:t>
            </a:r>
          </a:p>
        </p:txBody>
      </p:sp>
      <p:sp>
        <p:nvSpPr>
          <p:cNvPr id="24579" name="Rectangle 3">
            <a:extLst>
              <a:ext uri="{FF2B5EF4-FFF2-40B4-BE49-F238E27FC236}">
                <a16:creationId xmlns:a16="http://schemas.microsoft.com/office/drawing/2014/main" id="{81F5DC61-A30A-4618-AE7A-8521677F3564}"/>
              </a:ext>
            </a:extLst>
          </p:cNvPr>
          <p:cNvSpPr>
            <a:spLocks noGrp="1" noChangeArrowheads="1"/>
          </p:cNvSpPr>
          <p:nvPr/>
        </p:nvSpPr>
        <p:spPr bwMode="auto">
          <a:xfrm>
            <a:off x="457200" y="3683000"/>
            <a:ext cx="8229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b="1"/>
              <a:t>频域抽样后对应的时间序列是原时间序列在时域的</a:t>
            </a:r>
            <a:r>
              <a:rPr lang="zh-CN" altLang="en-US" sz="2800" b="1">
                <a:solidFill>
                  <a:srgbClr val="FF0000"/>
                </a:solidFill>
              </a:rPr>
              <a:t>周期延拓</a:t>
            </a:r>
            <a:r>
              <a:rPr lang="zh-CN" altLang="en-US" sz="2800" b="1"/>
              <a:t>，其延拓周期为频域抽样点数</a:t>
            </a:r>
            <a:r>
              <a:rPr lang="en-US" altLang="zh-CN" sz="2800" b="1" i="1"/>
              <a:t>N</a:t>
            </a:r>
            <a:r>
              <a:rPr lang="en-US" altLang="zh-CN" sz="2800" b="1"/>
              <a:t>=2π/(2π/</a:t>
            </a:r>
            <a:r>
              <a:rPr lang="en-US" altLang="zh-CN" sz="2800" b="1" i="1"/>
              <a:t>N</a:t>
            </a:r>
            <a:r>
              <a:rPr lang="en-US" altLang="zh-CN" sz="2800" b="1"/>
              <a:t>) </a:t>
            </a:r>
          </a:p>
        </p:txBody>
      </p:sp>
      <p:graphicFrame>
        <p:nvGraphicFramePr>
          <p:cNvPr id="32772" name="Object 4">
            <a:extLst>
              <a:ext uri="{FF2B5EF4-FFF2-40B4-BE49-F238E27FC236}">
                <a16:creationId xmlns:a16="http://schemas.microsoft.com/office/drawing/2014/main" id="{B467FC44-2637-4370-BF10-35A26C5C2B92}"/>
              </a:ext>
            </a:extLst>
          </p:cNvPr>
          <p:cNvGraphicFramePr>
            <a:graphicFrameLocks noChangeAspect="1"/>
          </p:cNvGraphicFramePr>
          <p:nvPr/>
        </p:nvGraphicFramePr>
        <p:xfrm>
          <a:off x="5410200" y="1849438"/>
          <a:ext cx="801688" cy="512762"/>
        </p:xfrm>
        <a:graphic>
          <a:graphicData uri="http://schemas.openxmlformats.org/presentationml/2006/ole">
            <mc:AlternateContent xmlns:mc="http://schemas.openxmlformats.org/markup-compatibility/2006">
              <mc:Choice xmlns:v="urn:schemas-microsoft-com:vml" Requires="v">
                <p:oleObj spid="_x0000_s32801" r:id="rId4" imgW="323789" imgH="207284" progId="Equation.3">
                  <p:embed/>
                </p:oleObj>
              </mc:Choice>
              <mc:Fallback>
                <p:oleObj r:id="rId4" imgW="323789" imgH="20728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1849438"/>
                        <a:ext cx="801688"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5">
            <a:extLst>
              <a:ext uri="{FF2B5EF4-FFF2-40B4-BE49-F238E27FC236}">
                <a16:creationId xmlns:a16="http://schemas.microsoft.com/office/drawing/2014/main" id="{100E2317-2F99-4581-A341-9AB514F05603}"/>
              </a:ext>
            </a:extLst>
          </p:cNvPr>
          <p:cNvGraphicFramePr>
            <a:graphicFrameLocks noChangeAspect="1"/>
          </p:cNvGraphicFramePr>
          <p:nvPr/>
        </p:nvGraphicFramePr>
        <p:xfrm>
          <a:off x="1524000" y="1160463"/>
          <a:ext cx="1143000" cy="541337"/>
        </p:xfrm>
        <a:graphic>
          <a:graphicData uri="http://schemas.openxmlformats.org/presentationml/2006/ole">
            <mc:AlternateContent xmlns:mc="http://schemas.openxmlformats.org/markup-compatibility/2006">
              <mc:Choice xmlns:v="urn:schemas-microsoft-com:vml" Requires="v">
                <p:oleObj spid="_x0000_s32802" r:id="rId6" imgW="490511" imgH="232444" progId="Equation.3">
                  <p:embed/>
                </p:oleObj>
              </mc:Choice>
              <mc:Fallback>
                <p:oleObj r:id="rId6" imgW="490511" imgH="232444"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1160463"/>
                        <a:ext cx="114300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6">
            <a:extLst>
              <a:ext uri="{FF2B5EF4-FFF2-40B4-BE49-F238E27FC236}">
                <a16:creationId xmlns:a16="http://schemas.microsoft.com/office/drawing/2014/main" id="{53486DA0-01F1-4A1E-88BB-980F40CBAC04}"/>
              </a:ext>
            </a:extLst>
          </p:cNvPr>
          <p:cNvGraphicFramePr>
            <a:graphicFrameLocks noChangeAspect="1"/>
          </p:cNvGraphicFramePr>
          <p:nvPr/>
        </p:nvGraphicFramePr>
        <p:xfrm>
          <a:off x="1524000" y="1828800"/>
          <a:ext cx="914400" cy="549275"/>
        </p:xfrm>
        <a:graphic>
          <a:graphicData uri="http://schemas.openxmlformats.org/presentationml/2006/ole">
            <mc:AlternateContent xmlns:mc="http://schemas.openxmlformats.org/markup-compatibility/2006">
              <mc:Choice xmlns:v="urn:schemas-microsoft-com:vml" Requires="v">
                <p:oleObj spid="_x0000_s32803" r:id="rId8" imgW="387750" imgH="232723" progId="Equation.3">
                  <p:embed/>
                </p:oleObj>
              </mc:Choice>
              <mc:Fallback>
                <p:oleObj r:id="rId8" imgW="387750" imgH="232723"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1828800"/>
                        <a:ext cx="9144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a:extLst>
              <a:ext uri="{FF2B5EF4-FFF2-40B4-BE49-F238E27FC236}">
                <a16:creationId xmlns:a16="http://schemas.microsoft.com/office/drawing/2014/main" id="{B151E726-EAC6-4401-B8EF-10A9A5A4FB17}"/>
              </a:ext>
            </a:extLst>
          </p:cNvPr>
          <p:cNvGraphicFramePr>
            <a:graphicFrameLocks noChangeAspect="1"/>
          </p:cNvGraphicFramePr>
          <p:nvPr/>
        </p:nvGraphicFramePr>
        <p:xfrm>
          <a:off x="2590800" y="2490788"/>
          <a:ext cx="3206750" cy="1090612"/>
        </p:xfrm>
        <a:graphic>
          <a:graphicData uri="http://schemas.openxmlformats.org/presentationml/2006/ole">
            <mc:AlternateContent xmlns:mc="http://schemas.openxmlformats.org/markup-compatibility/2006">
              <mc:Choice xmlns:v="urn:schemas-microsoft-com:vml" Requires="v">
                <p:oleObj spid="_x0000_s32804" r:id="rId10" imgW="1277263" imgH="434204" progId="Equation.3">
                  <p:embed/>
                </p:oleObj>
              </mc:Choice>
              <mc:Fallback>
                <p:oleObj r:id="rId10" imgW="1277263" imgH="434204"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0800" y="2490788"/>
                        <a:ext cx="3206750" cy="1090612"/>
                      </a:xfrm>
                      <a:prstGeom prst="rect">
                        <a:avLst/>
                      </a:prstGeom>
                      <a:noFill/>
                      <a:ln>
                        <a:noFill/>
                      </a:ln>
                      <a:effectLst/>
                      <a:extLst>
                        <a:ext uri="{909E8E84-426E-40DD-AFC4-6F175D3DCCD1}">
                          <a14:hiddenFill xmlns:a14="http://schemas.microsoft.com/office/drawing/2010/main">
                            <a:solidFill>
                              <a:srgbClr val="D2D2E8"/>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矩形 7">
            <a:extLst>
              <a:ext uri="{FF2B5EF4-FFF2-40B4-BE49-F238E27FC236}">
                <a16:creationId xmlns:a16="http://schemas.microsoft.com/office/drawing/2014/main" id="{7635F278-C84C-4D5D-BA66-043B6073B798}"/>
              </a:ext>
            </a:extLst>
          </p:cNvPr>
          <p:cNvSpPr/>
          <p:nvPr/>
        </p:nvSpPr>
        <p:spPr>
          <a:xfrm>
            <a:off x="609600" y="5257800"/>
            <a:ext cx="7037388" cy="738188"/>
          </a:xfrm>
          <a:prstGeom prst="rect">
            <a:avLst/>
          </a:prstGeom>
        </p:spPr>
        <p:txBody>
          <a:bodyPr wrap="none">
            <a:spAutoFit/>
          </a:bodyPr>
          <a:lstStyle/>
          <a:p>
            <a:pPr marL="342900" indent="-342900" eaLnBrk="1" hangingPunct="1">
              <a:lnSpc>
                <a:spcPct val="150000"/>
              </a:lnSpc>
              <a:spcBef>
                <a:spcPct val="20000"/>
              </a:spcBef>
              <a:buClr>
                <a:srgbClr val="00007D"/>
              </a:buClr>
              <a:buSzPct val="75000"/>
              <a:defRPr/>
            </a:pPr>
            <a:r>
              <a:rPr lang="zh-CN" altLang="en-US" sz="2800" b="1" kern="0" dirty="0">
                <a:solidFill>
                  <a:srgbClr val="FF0000"/>
                </a:solidFill>
                <a:latin typeface="楷体" pitchFamily="49" charset="-122"/>
                <a:ea typeface="楷体" pitchFamily="49" charset="-122"/>
              </a:rPr>
              <a:t>信号在频域的离散化，对应其时域的周期化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left)">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E79EC7BB-279B-4830-98FA-5A0734D2F63A}"/>
              </a:ext>
            </a:extLst>
          </p:cNvPr>
          <p:cNvSpPr txBox="1">
            <a:spLocks noChangeArrowheads="1"/>
          </p:cNvSpPr>
          <p:nvPr/>
        </p:nvSpPr>
        <p:spPr bwMode="auto">
          <a:xfrm>
            <a:off x="4787900" y="3949700"/>
            <a:ext cx="4068763"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buClrTx/>
              <a:buSzTx/>
              <a:buFontTx/>
              <a:buNone/>
            </a:pPr>
            <a:r>
              <a:rPr lang="en-US" altLang="zh-CN" sz="2400" b="1" i="1">
                <a:solidFill>
                  <a:srgbClr val="FF0000"/>
                </a:solidFill>
                <a:latin typeface="Arial" panose="020B0604020202020204" pitchFamily="34" charset="0"/>
              </a:rPr>
              <a:t>X</a:t>
            </a:r>
            <a:r>
              <a:rPr lang="en-US" altLang="zh-CN" sz="2400" b="1">
                <a:solidFill>
                  <a:srgbClr val="FF0000"/>
                </a:solidFill>
                <a:latin typeface="Arial" panose="020B0604020202020204" pitchFamily="34" charset="0"/>
              </a:rPr>
              <a:t>(e</a:t>
            </a:r>
            <a:r>
              <a:rPr lang="en-US" altLang="zh-CN" sz="2400" b="1" baseline="30000">
                <a:solidFill>
                  <a:srgbClr val="FF0000"/>
                </a:solidFill>
                <a:latin typeface="Arial" panose="020B0604020202020204" pitchFamily="34" charset="0"/>
              </a:rPr>
              <a:t>j</a:t>
            </a:r>
            <a:r>
              <a:rPr lang="en-US" altLang="zh-CN" sz="2400" b="1" i="1" baseline="30000">
                <a:solidFill>
                  <a:srgbClr val="FF0000"/>
                </a:solidFill>
                <a:latin typeface="Symbol" panose="05050102010706020507" pitchFamily="18" charset="2"/>
              </a:rPr>
              <a:t>W</a:t>
            </a:r>
            <a:r>
              <a:rPr lang="en-US" altLang="zh-CN" sz="2400" b="1">
                <a:solidFill>
                  <a:srgbClr val="FF0000"/>
                </a:solidFill>
                <a:latin typeface="Arial" panose="020B0604020202020204" pitchFamily="34" charset="0"/>
              </a:rPr>
              <a:t>)</a:t>
            </a:r>
            <a:r>
              <a:rPr lang="zh-CN" altLang="en-US" sz="2400" b="1">
                <a:solidFill>
                  <a:srgbClr val="FF0000"/>
                </a:solidFill>
                <a:latin typeface="Arial" panose="020B0604020202020204" pitchFamily="34" charset="0"/>
              </a:rPr>
              <a:t>在频域的离散化导致对应时域序列</a:t>
            </a:r>
            <a:r>
              <a:rPr lang="en-US" altLang="zh-CN" sz="2400" b="1" i="1">
                <a:solidFill>
                  <a:srgbClr val="FF0000"/>
                </a:solidFill>
                <a:latin typeface="Arial" panose="020B0604020202020204" pitchFamily="34" charset="0"/>
              </a:rPr>
              <a:t>x</a:t>
            </a:r>
            <a:r>
              <a:rPr lang="en-US" altLang="zh-CN" sz="2400" b="1">
                <a:solidFill>
                  <a:srgbClr val="FF0000"/>
                </a:solidFill>
                <a:latin typeface="Arial" panose="020B0604020202020204" pitchFamily="34" charset="0"/>
              </a:rPr>
              <a:t>[</a:t>
            </a:r>
            <a:r>
              <a:rPr lang="en-US" altLang="zh-CN" sz="2400" b="1" i="1">
                <a:solidFill>
                  <a:srgbClr val="FF0000"/>
                </a:solidFill>
                <a:latin typeface="Arial" panose="020B0604020202020204" pitchFamily="34" charset="0"/>
              </a:rPr>
              <a:t>k</a:t>
            </a:r>
            <a:r>
              <a:rPr lang="en-US" altLang="zh-CN" sz="2400" b="1">
                <a:solidFill>
                  <a:srgbClr val="FF0000"/>
                </a:solidFill>
                <a:latin typeface="Arial" panose="020B0604020202020204" pitchFamily="34" charset="0"/>
              </a:rPr>
              <a:t>]</a:t>
            </a:r>
            <a:r>
              <a:rPr lang="zh-CN" altLang="en-US" sz="2400" b="1">
                <a:solidFill>
                  <a:srgbClr val="FF0000"/>
                </a:solidFill>
                <a:latin typeface="Arial" panose="020B0604020202020204" pitchFamily="34" charset="0"/>
              </a:rPr>
              <a:t>的周期化。</a:t>
            </a:r>
          </a:p>
        </p:txBody>
      </p:sp>
      <p:sp>
        <p:nvSpPr>
          <p:cNvPr id="25603" name="Text Box 3">
            <a:extLst>
              <a:ext uri="{FF2B5EF4-FFF2-40B4-BE49-F238E27FC236}">
                <a16:creationId xmlns:a16="http://schemas.microsoft.com/office/drawing/2014/main" id="{73CEECDA-7BFB-4958-8574-B3AD1A9E51B4}"/>
              </a:ext>
            </a:extLst>
          </p:cNvPr>
          <p:cNvSpPr txBox="1">
            <a:spLocks noChangeArrowheads="1"/>
          </p:cNvSpPr>
          <p:nvPr/>
        </p:nvSpPr>
        <p:spPr bwMode="auto">
          <a:xfrm>
            <a:off x="539750" y="3949700"/>
            <a:ext cx="403225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buClrTx/>
              <a:buSzTx/>
              <a:buFontTx/>
              <a:buNone/>
            </a:pPr>
            <a:r>
              <a:rPr lang="en-US" altLang="zh-CN" sz="2400" b="1" i="1">
                <a:solidFill>
                  <a:srgbClr val="FF0000"/>
                </a:solidFill>
                <a:latin typeface="Arial" panose="020B0604020202020204" pitchFamily="34" charset="0"/>
              </a:rPr>
              <a:t>x</a:t>
            </a:r>
            <a:r>
              <a:rPr lang="en-US" altLang="zh-CN" sz="2400" b="1">
                <a:solidFill>
                  <a:srgbClr val="FF0000"/>
                </a:solidFill>
                <a:latin typeface="Arial" panose="020B0604020202020204" pitchFamily="34" charset="0"/>
              </a:rPr>
              <a:t>(</a:t>
            </a:r>
            <a:r>
              <a:rPr lang="en-US" altLang="zh-CN" sz="2400" b="1" i="1">
                <a:solidFill>
                  <a:srgbClr val="FF0000"/>
                </a:solidFill>
                <a:latin typeface="Arial" panose="020B0604020202020204" pitchFamily="34" charset="0"/>
              </a:rPr>
              <a:t>t</a:t>
            </a:r>
            <a:r>
              <a:rPr lang="en-US" altLang="zh-CN" sz="2400" b="1">
                <a:solidFill>
                  <a:srgbClr val="FF0000"/>
                </a:solidFill>
                <a:latin typeface="Arial" panose="020B0604020202020204" pitchFamily="34" charset="0"/>
              </a:rPr>
              <a:t>)</a:t>
            </a:r>
            <a:r>
              <a:rPr lang="zh-CN" altLang="en-US" sz="2400" b="1">
                <a:solidFill>
                  <a:srgbClr val="FF0000"/>
                </a:solidFill>
                <a:latin typeface="Arial" panose="020B0604020202020204" pitchFamily="34" charset="0"/>
              </a:rPr>
              <a:t>在时域的离散化导致对应频谱函数</a:t>
            </a:r>
            <a:r>
              <a:rPr lang="en-US" altLang="zh-CN" sz="2400" b="1" i="1">
                <a:solidFill>
                  <a:srgbClr val="FF0000"/>
                </a:solidFill>
                <a:latin typeface="Arial" panose="020B0604020202020204" pitchFamily="34" charset="0"/>
              </a:rPr>
              <a:t>X</a:t>
            </a:r>
            <a:r>
              <a:rPr lang="en-US" altLang="zh-CN" sz="2400" b="1">
                <a:solidFill>
                  <a:srgbClr val="FF0000"/>
                </a:solidFill>
                <a:latin typeface="Arial" panose="020B0604020202020204" pitchFamily="34" charset="0"/>
              </a:rPr>
              <a:t>(j</a:t>
            </a:r>
            <a:r>
              <a:rPr lang="en-US" altLang="zh-CN" sz="2400" b="1" i="1">
                <a:solidFill>
                  <a:srgbClr val="FF0000"/>
                </a:solidFill>
                <a:latin typeface="Symbol" panose="05050102010706020507" pitchFamily="18" charset="2"/>
              </a:rPr>
              <a:t>w</a:t>
            </a:r>
            <a:r>
              <a:rPr lang="en-US" altLang="zh-CN" sz="2400" b="1">
                <a:solidFill>
                  <a:srgbClr val="FF0000"/>
                </a:solidFill>
                <a:latin typeface="Arial" panose="020B0604020202020204" pitchFamily="34" charset="0"/>
              </a:rPr>
              <a:t>)</a:t>
            </a:r>
            <a:r>
              <a:rPr lang="zh-CN" altLang="en-US" sz="2400" b="1">
                <a:solidFill>
                  <a:srgbClr val="FF0000"/>
                </a:solidFill>
                <a:latin typeface="Arial" panose="020B0604020202020204" pitchFamily="34" charset="0"/>
              </a:rPr>
              <a:t>的周期化。</a:t>
            </a:r>
          </a:p>
        </p:txBody>
      </p:sp>
      <p:sp>
        <p:nvSpPr>
          <p:cNvPr id="25604" name="Text Box 4">
            <a:extLst>
              <a:ext uri="{FF2B5EF4-FFF2-40B4-BE49-F238E27FC236}">
                <a16:creationId xmlns:a16="http://schemas.microsoft.com/office/drawing/2014/main" id="{D58C82D7-1E75-4390-A0AC-7EEB40784CF6}"/>
              </a:ext>
            </a:extLst>
          </p:cNvPr>
          <p:cNvSpPr txBox="1">
            <a:spLocks noChangeArrowheads="1"/>
          </p:cNvSpPr>
          <p:nvPr/>
        </p:nvSpPr>
        <p:spPr bwMode="auto">
          <a:xfrm>
            <a:off x="611188" y="5318125"/>
            <a:ext cx="7991475"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buClrTx/>
              <a:buSzTx/>
              <a:buFontTx/>
              <a:buNone/>
            </a:pPr>
            <a:r>
              <a:rPr lang="en-US" altLang="zh-CN" sz="2400" b="1">
                <a:latin typeface="Arial" panose="020B0604020202020204" pitchFamily="34" charset="0"/>
              </a:rPr>
              <a:t>        </a:t>
            </a:r>
            <a:r>
              <a:rPr lang="zh-CN" altLang="en-US" sz="2400" b="1">
                <a:latin typeface="Arial" panose="020B0604020202020204" pitchFamily="34" charset="0"/>
              </a:rPr>
              <a:t>时域抽样定理和频域抽样定理为利用数字化方式分析和处理信号奠定了理论基础。</a:t>
            </a:r>
          </a:p>
        </p:txBody>
      </p:sp>
      <p:sp>
        <p:nvSpPr>
          <p:cNvPr id="34821" name="Text Box 5">
            <a:extLst>
              <a:ext uri="{FF2B5EF4-FFF2-40B4-BE49-F238E27FC236}">
                <a16:creationId xmlns:a16="http://schemas.microsoft.com/office/drawing/2014/main" id="{2F18FC69-A8E4-4C60-8A9B-7DEECA7043A8}"/>
              </a:ext>
            </a:extLst>
          </p:cNvPr>
          <p:cNvSpPr txBox="1">
            <a:spLocks noChangeArrowheads="1"/>
          </p:cNvSpPr>
          <p:nvPr/>
        </p:nvSpPr>
        <p:spPr bwMode="auto">
          <a:xfrm>
            <a:off x="2411413" y="349250"/>
            <a:ext cx="41941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b="1">
                <a:latin typeface="Arial" panose="020B0604020202020204" pitchFamily="34" charset="0"/>
              </a:rPr>
              <a:t>时域抽样和频域抽样</a:t>
            </a:r>
          </a:p>
        </p:txBody>
      </p:sp>
      <p:grpSp>
        <p:nvGrpSpPr>
          <p:cNvPr id="2" name="Group 6">
            <a:extLst>
              <a:ext uri="{FF2B5EF4-FFF2-40B4-BE49-F238E27FC236}">
                <a16:creationId xmlns:a16="http://schemas.microsoft.com/office/drawing/2014/main" id="{CC55C0AF-53C3-4CD6-9200-C9FDDA60087F}"/>
              </a:ext>
            </a:extLst>
          </p:cNvPr>
          <p:cNvGrpSpPr>
            <a:grpSpLocks/>
          </p:cNvGrpSpPr>
          <p:nvPr/>
        </p:nvGrpSpPr>
        <p:grpSpPr bwMode="auto">
          <a:xfrm>
            <a:off x="304800" y="1562100"/>
            <a:ext cx="4648200" cy="2101850"/>
            <a:chOff x="-5" y="0"/>
            <a:chExt cx="2928" cy="1324"/>
          </a:xfrm>
        </p:grpSpPr>
        <p:graphicFrame>
          <p:nvGraphicFramePr>
            <p:cNvPr id="34833" name="Object 7">
              <a:extLst>
                <a:ext uri="{FF2B5EF4-FFF2-40B4-BE49-F238E27FC236}">
                  <a16:creationId xmlns:a16="http://schemas.microsoft.com/office/drawing/2014/main" id="{D88D6F69-CB19-408C-9B7F-DFC474F73805}"/>
                </a:ext>
              </a:extLst>
            </p:cNvPr>
            <p:cNvGraphicFramePr>
              <a:graphicFrameLocks noChangeAspect="1"/>
            </p:cNvGraphicFramePr>
            <p:nvPr/>
          </p:nvGraphicFramePr>
          <p:xfrm>
            <a:off x="187" y="0"/>
            <a:ext cx="1921" cy="380"/>
          </p:xfrm>
          <a:graphic>
            <a:graphicData uri="http://schemas.openxmlformats.org/presentationml/2006/ole">
              <mc:AlternateContent xmlns:mc="http://schemas.openxmlformats.org/markup-compatibility/2006">
                <mc:Choice xmlns:v="urn:schemas-microsoft-com:vml" Requires="v">
                  <p:oleObj spid="_x0000_s34863" name="Equation" r:id="rId3" imgW="1230954" imgH="243626" progId="Equation.DSMT4">
                    <p:embed/>
                  </p:oleObj>
                </mc:Choice>
                <mc:Fallback>
                  <p:oleObj name="Equation" r:id="rId3" imgW="1230954" imgH="243626"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 y="0"/>
                          <a:ext cx="1921" cy="380"/>
                        </a:xfrm>
                        <a:prstGeom prst="rect">
                          <a:avLst/>
                        </a:prstGeom>
                        <a:solidFill>
                          <a:srgbClr val="F8F8F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34" name="Object 8">
              <a:extLst>
                <a:ext uri="{FF2B5EF4-FFF2-40B4-BE49-F238E27FC236}">
                  <a16:creationId xmlns:a16="http://schemas.microsoft.com/office/drawing/2014/main" id="{436AA67C-D0CE-4E74-97DD-553C20B6B683}"/>
                </a:ext>
              </a:extLst>
            </p:cNvPr>
            <p:cNvGraphicFramePr>
              <a:graphicFrameLocks noChangeAspect="1"/>
            </p:cNvGraphicFramePr>
            <p:nvPr/>
          </p:nvGraphicFramePr>
          <p:xfrm>
            <a:off x="21" y="791"/>
            <a:ext cx="2902" cy="533"/>
          </p:xfrm>
          <a:graphic>
            <a:graphicData uri="http://schemas.openxmlformats.org/presentationml/2006/ole">
              <mc:AlternateContent xmlns:mc="http://schemas.openxmlformats.org/markup-compatibility/2006">
                <mc:Choice xmlns:v="urn:schemas-microsoft-com:vml" Requires="v">
                  <p:oleObj spid="_x0000_s34864" name="公式" r:id="rId5" imgW="2311400" imgH="431800" progId="Equation.3">
                    <p:embed/>
                  </p:oleObj>
                </mc:Choice>
                <mc:Fallback>
                  <p:oleObj name="公式" r:id="rId5" imgW="2311400" imgH="431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 y="791"/>
                          <a:ext cx="2902" cy="533"/>
                        </a:xfrm>
                        <a:prstGeom prst="rect">
                          <a:avLst/>
                        </a:prstGeom>
                        <a:solidFill>
                          <a:srgbClr val="F8F8F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5" name="AutoShape 9">
              <a:extLst>
                <a:ext uri="{FF2B5EF4-FFF2-40B4-BE49-F238E27FC236}">
                  <a16:creationId xmlns:a16="http://schemas.microsoft.com/office/drawing/2014/main" id="{A0EF8AE3-8616-45FD-985C-0909ACA2867D}"/>
                </a:ext>
              </a:extLst>
            </p:cNvPr>
            <p:cNvSpPr>
              <a:spLocks noChangeArrowheads="1"/>
            </p:cNvSpPr>
            <p:nvPr/>
          </p:nvSpPr>
          <p:spPr bwMode="auto">
            <a:xfrm>
              <a:off x="1915" y="382"/>
              <a:ext cx="182" cy="408"/>
            </a:xfrm>
            <a:prstGeom prst="upDownArrow">
              <a:avLst>
                <a:gd name="adj1" fmla="val 50000"/>
                <a:gd name="adj2" fmla="val 44835"/>
              </a:avLst>
            </a:prstGeom>
            <a:solidFill>
              <a:srgbClr val="99CC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4836" name="AutoShape 10">
              <a:extLst>
                <a:ext uri="{FF2B5EF4-FFF2-40B4-BE49-F238E27FC236}">
                  <a16:creationId xmlns:a16="http://schemas.microsoft.com/office/drawing/2014/main" id="{D7783748-3A15-48EE-9740-64519585D962}"/>
                </a:ext>
              </a:extLst>
            </p:cNvPr>
            <p:cNvSpPr>
              <a:spLocks noChangeArrowheads="1"/>
            </p:cNvSpPr>
            <p:nvPr/>
          </p:nvSpPr>
          <p:spPr bwMode="auto">
            <a:xfrm>
              <a:off x="427" y="382"/>
              <a:ext cx="182" cy="408"/>
            </a:xfrm>
            <a:prstGeom prst="upDownArrow">
              <a:avLst>
                <a:gd name="adj1" fmla="val 50000"/>
                <a:gd name="adj2" fmla="val 44835"/>
              </a:avLst>
            </a:prstGeom>
            <a:solidFill>
              <a:srgbClr val="99CC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4837" name="Text Box 11">
              <a:extLst>
                <a:ext uri="{FF2B5EF4-FFF2-40B4-BE49-F238E27FC236}">
                  <a16:creationId xmlns:a16="http://schemas.microsoft.com/office/drawing/2014/main" id="{EEE12DBC-A4AF-4185-B3C1-37E8D6754B77}"/>
                </a:ext>
              </a:extLst>
            </p:cNvPr>
            <p:cNvSpPr txBox="1">
              <a:spLocks noChangeArrowheads="1"/>
            </p:cNvSpPr>
            <p:nvPr/>
          </p:nvSpPr>
          <p:spPr bwMode="auto">
            <a:xfrm>
              <a:off x="-5" y="473"/>
              <a:ext cx="4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a:latin typeface="Arial" panose="020B0604020202020204" pitchFamily="34" charset="0"/>
                </a:rPr>
                <a:t>CTFT</a:t>
              </a:r>
            </a:p>
          </p:txBody>
        </p:sp>
        <p:sp>
          <p:nvSpPr>
            <p:cNvPr id="34838" name="Text Box 12">
              <a:extLst>
                <a:ext uri="{FF2B5EF4-FFF2-40B4-BE49-F238E27FC236}">
                  <a16:creationId xmlns:a16="http://schemas.microsoft.com/office/drawing/2014/main" id="{9257D49B-9D1A-4B50-BF5A-4F1C451C0907}"/>
                </a:ext>
              </a:extLst>
            </p:cNvPr>
            <p:cNvSpPr txBox="1">
              <a:spLocks noChangeArrowheads="1"/>
            </p:cNvSpPr>
            <p:nvPr/>
          </p:nvSpPr>
          <p:spPr bwMode="auto">
            <a:xfrm>
              <a:off x="1504" y="473"/>
              <a:ext cx="4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a:latin typeface="Arial" panose="020B0604020202020204" pitchFamily="34" charset="0"/>
                </a:rPr>
                <a:t>DTFT</a:t>
              </a:r>
            </a:p>
          </p:txBody>
        </p:sp>
      </p:grpSp>
      <p:grpSp>
        <p:nvGrpSpPr>
          <p:cNvPr id="3" name="Group 13">
            <a:extLst>
              <a:ext uri="{FF2B5EF4-FFF2-40B4-BE49-F238E27FC236}">
                <a16:creationId xmlns:a16="http://schemas.microsoft.com/office/drawing/2014/main" id="{0BE288E1-123D-4963-8288-9096B8690330}"/>
              </a:ext>
            </a:extLst>
          </p:cNvPr>
          <p:cNvGrpSpPr>
            <a:grpSpLocks/>
          </p:cNvGrpSpPr>
          <p:nvPr/>
        </p:nvGrpSpPr>
        <p:grpSpPr bwMode="auto">
          <a:xfrm>
            <a:off x="4999038" y="1574800"/>
            <a:ext cx="3840162" cy="2155825"/>
            <a:chOff x="42" y="0"/>
            <a:chExt cx="2419" cy="1358"/>
          </a:xfrm>
        </p:grpSpPr>
        <p:graphicFrame>
          <p:nvGraphicFramePr>
            <p:cNvPr id="34827" name="Object 14">
              <a:extLst>
                <a:ext uri="{FF2B5EF4-FFF2-40B4-BE49-F238E27FC236}">
                  <a16:creationId xmlns:a16="http://schemas.microsoft.com/office/drawing/2014/main" id="{4061B582-9030-48F8-AC83-F2E202B49595}"/>
                </a:ext>
              </a:extLst>
            </p:cNvPr>
            <p:cNvGraphicFramePr>
              <a:graphicFrameLocks noChangeAspect="1"/>
            </p:cNvGraphicFramePr>
            <p:nvPr/>
          </p:nvGraphicFramePr>
          <p:xfrm>
            <a:off x="136" y="0"/>
            <a:ext cx="2061" cy="340"/>
          </p:xfrm>
          <a:graphic>
            <a:graphicData uri="http://schemas.openxmlformats.org/presentationml/2006/ole">
              <mc:AlternateContent xmlns:mc="http://schemas.openxmlformats.org/markup-compatibility/2006">
                <mc:Choice xmlns:v="urn:schemas-microsoft-com:vml" Requires="v">
                  <p:oleObj spid="_x0000_s34865" r:id="rId7" imgW="1319554" imgH="217791" progId="Equation.3">
                    <p:embed/>
                  </p:oleObj>
                </mc:Choice>
                <mc:Fallback>
                  <p:oleObj r:id="rId7" imgW="1319554" imgH="217791"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 y="0"/>
                          <a:ext cx="2061" cy="340"/>
                        </a:xfrm>
                        <a:prstGeom prst="rect">
                          <a:avLst/>
                        </a:prstGeom>
                        <a:solidFill>
                          <a:srgbClr val="F8F8F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8" name="Object 15">
              <a:extLst>
                <a:ext uri="{FF2B5EF4-FFF2-40B4-BE49-F238E27FC236}">
                  <a16:creationId xmlns:a16="http://schemas.microsoft.com/office/drawing/2014/main" id="{685174DC-BAEC-44BB-926F-88421C6B1CE4}"/>
                </a:ext>
              </a:extLst>
            </p:cNvPr>
            <p:cNvGraphicFramePr>
              <a:graphicFrameLocks noChangeAspect="1"/>
            </p:cNvGraphicFramePr>
            <p:nvPr/>
          </p:nvGraphicFramePr>
          <p:xfrm>
            <a:off x="284" y="771"/>
            <a:ext cx="2177" cy="587"/>
          </p:xfrm>
          <a:graphic>
            <a:graphicData uri="http://schemas.openxmlformats.org/presentationml/2006/ole">
              <mc:AlternateContent xmlns:mc="http://schemas.openxmlformats.org/markup-compatibility/2006">
                <mc:Choice xmlns:v="urn:schemas-microsoft-com:vml" Requires="v">
                  <p:oleObj spid="_x0000_s34866" r:id="rId9" imgW="1714995" imgH="431810" progId="Equation.3">
                    <p:embed/>
                  </p:oleObj>
                </mc:Choice>
                <mc:Fallback>
                  <p:oleObj r:id="rId9" imgW="1714995" imgH="43181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 y="771"/>
                          <a:ext cx="2177" cy="587"/>
                        </a:xfrm>
                        <a:prstGeom prst="rect">
                          <a:avLst/>
                        </a:prstGeom>
                        <a:solidFill>
                          <a:srgbClr val="F8F8F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9" name="AutoShape 16">
              <a:extLst>
                <a:ext uri="{FF2B5EF4-FFF2-40B4-BE49-F238E27FC236}">
                  <a16:creationId xmlns:a16="http://schemas.microsoft.com/office/drawing/2014/main" id="{DE34BC96-C3FC-4681-BB2F-26862F709EBC}"/>
                </a:ext>
              </a:extLst>
            </p:cNvPr>
            <p:cNvSpPr>
              <a:spLocks noChangeArrowheads="1"/>
            </p:cNvSpPr>
            <p:nvPr/>
          </p:nvSpPr>
          <p:spPr bwMode="auto">
            <a:xfrm>
              <a:off x="1724" y="363"/>
              <a:ext cx="182" cy="408"/>
            </a:xfrm>
            <a:prstGeom prst="upDownArrow">
              <a:avLst>
                <a:gd name="adj1" fmla="val 50000"/>
                <a:gd name="adj2" fmla="val 44835"/>
              </a:avLst>
            </a:prstGeom>
            <a:solidFill>
              <a:srgbClr val="99CC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4830" name="AutoShape 17">
              <a:extLst>
                <a:ext uri="{FF2B5EF4-FFF2-40B4-BE49-F238E27FC236}">
                  <a16:creationId xmlns:a16="http://schemas.microsoft.com/office/drawing/2014/main" id="{4013DC5A-6D10-45A1-8225-9001B1691A44}"/>
                </a:ext>
              </a:extLst>
            </p:cNvPr>
            <p:cNvSpPr>
              <a:spLocks noChangeArrowheads="1"/>
            </p:cNvSpPr>
            <p:nvPr/>
          </p:nvSpPr>
          <p:spPr bwMode="auto">
            <a:xfrm>
              <a:off x="499" y="363"/>
              <a:ext cx="182" cy="408"/>
            </a:xfrm>
            <a:prstGeom prst="upDownArrow">
              <a:avLst>
                <a:gd name="adj1" fmla="val 50000"/>
                <a:gd name="adj2" fmla="val 44835"/>
              </a:avLst>
            </a:prstGeom>
            <a:solidFill>
              <a:srgbClr val="99CCFF"/>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4831" name="Text Box 18">
              <a:extLst>
                <a:ext uri="{FF2B5EF4-FFF2-40B4-BE49-F238E27FC236}">
                  <a16:creationId xmlns:a16="http://schemas.microsoft.com/office/drawing/2014/main" id="{A10D87E9-110E-41DA-B49F-C65CE355267C}"/>
                </a:ext>
              </a:extLst>
            </p:cNvPr>
            <p:cNvSpPr txBox="1">
              <a:spLocks noChangeArrowheads="1"/>
            </p:cNvSpPr>
            <p:nvPr/>
          </p:nvSpPr>
          <p:spPr bwMode="auto">
            <a:xfrm>
              <a:off x="42" y="454"/>
              <a:ext cx="4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a:latin typeface="Arial" panose="020B0604020202020204" pitchFamily="34" charset="0"/>
                </a:rPr>
                <a:t>IDTFT</a:t>
              </a:r>
            </a:p>
          </p:txBody>
        </p:sp>
        <p:sp>
          <p:nvSpPr>
            <p:cNvPr id="34832" name="Text Box 19">
              <a:extLst>
                <a:ext uri="{FF2B5EF4-FFF2-40B4-BE49-F238E27FC236}">
                  <a16:creationId xmlns:a16="http://schemas.microsoft.com/office/drawing/2014/main" id="{BBFCC975-A80A-4F3E-88C9-3E67A3F7E098}"/>
                </a:ext>
              </a:extLst>
            </p:cNvPr>
            <p:cNvSpPr txBox="1">
              <a:spLocks noChangeArrowheads="1"/>
            </p:cNvSpPr>
            <p:nvPr/>
          </p:nvSpPr>
          <p:spPr bwMode="auto">
            <a:xfrm>
              <a:off x="1332" y="454"/>
              <a:ext cx="40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600">
                  <a:latin typeface="Arial" panose="020B0604020202020204" pitchFamily="34" charset="0"/>
                </a:rPr>
                <a:t>IDFS</a:t>
              </a:r>
            </a:p>
          </p:txBody>
        </p:sp>
      </p:grpSp>
      <p:grpSp>
        <p:nvGrpSpPr>
          <p:cNvPr id="34824" name="Group 20">
            <a:extLst>
              <a:ext uri="{FF2B5EF4-FFF2-40B4-BE49-F238E27FC236}">
                <a16:creationId xmlns:a16="http://schemas.microsoft.com/office/drawing/2014/main" id="{F76CC189-BDC9-46EE-A9BA-E178BEDBBBE9}"/>
              </a:ext>
            </a:extLst>
          </p:cNvPr>
          <p:cNvGrpSpPr>
            <a:grpSpLocks/>
          </p:cNvGrpSpPr>
          <p:nvPr/>
        </p:nvGrpSpPr>
        <p:grpSpPr bwMode="auto">
          <a:xfrm>
            <a:off x="171450" y="1136650"/>
            <a:ext cx="8826500" cy="130175"/>
            <a:chOff x="0" y="0"/>
            <a:chExt cx="5560" cy="81"/>
          </a:xfrm>
        </p:grpSpPr>
        <p:pic>
          <p:nvPicPr>
            <p:cNvPr id="34825" name="Rectangle 20">
              <a:extLst>
                <a:ext uri="{FF2B5EF4-FFF2-40B4-BE49-F238E27FC236}">
                  <a16:creationId xmlns:a16="http://schemas.microsoft.com/office/drawing/2014/main" id="{62616743-227E-42B1-A9D2-768E13245D2B}"/>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5560"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6" name="Text Box 22">
              <a:extLst>
                <a:ext uri="{FF2B5EF4-FFF2-40B4-BE49-F238E27FC236}">
                  <a16:creationId xmlns:a16="http://schemas.microsoft.com/office/drawing/2014/main" id="{081CBA86-B1EC-4A13-9E30-80CF7BEB2E3A}"/>
                </a:ext>
              </a:extLst>
            </p:cNvPr>
            <p:cNvSpPr txBox="1">
              <a:spLocks noChangeArrowheads="1"/>
            </p:cNvSpPr>
            <p:nvPr/>
          </p:nvSpPr>
          <p:spPr bwMode="auto">
            <a:xfrm>
              <a:off x="5" y="3"/>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box(in)">
                                      <p:cBhvr>
                                        <p:cTn id="12" dur="500"/>
                                        <p:tgtEl>
                                          <p:spTgt spid="256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5602"/>
                                        </p:tgtEl>
                                        <p:attrNameLst>
                                          <p:attrName>style.visibility</p:attrName>
                                        </p:attrNameLst>
                                      </p:cBhvr>
                                      <p:to>
                                        <p:strVal val="visible"/>
                                      </p:to>
                                    </p:set>
                                    <p:animEffect transition="in" filter="box(in)">
                                      <p:cBhvr>
                                        <p:cTn id="22" dur="500"/>
                                        <p:tgtEl>
                                          <p:spTgt spid="256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5604"/>
                                        </p:tgtEl>
                                        <p:attrNameLst>
                                          <p:attrName>style.visibility</p:attrName>
                                        </p:attrNameLst>
                                      </p:cBhvr>
                                      <p:to>
                                        <p:strVal val="visible"/>
                                      </p:to>
                                    </p:set>
                                    <p:animEffect transition="in" filter="box(in)">
                                      <p:cBhvr>
                                        <p:cTn id="27"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ldLvl="0"/>
      <p:bldP spid="25603" grpId="0" bldLvl="0"/>
      <p:bldP spid="25604" grpId="0" bldLvl="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a:extLst>
              <a:ext uri="{FF2B5EF4-FFF2-40B4-BE49-F238E27FC236}">
                <a16:creationId xmlns:a16="http://schemas.microsoft.com/office/drawing/2014/main" id="{48E3BAF0-1BD4-4C69-97F7-DFCA9605D7CD}"/>
              </a:ext>
            </a:extLst>
          </p:cNvPr>
          <p:cNvSpPr txBox="1">
            <a:spLocks noChangeArrowheads="1"/>
          </p:cNvSpPr>
          <p:nvPr/>
        </p:nvSpPr>
        <p:spPr bwMode="auto">
          <a:xfrm>
            <a:off x="723900" y="1635125"/>
            <a:ext cx="7594600"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buClrTx/>
              <a:buSzTx/>
              <a:buFontTx/>
              <a:buNone/>
            </a:pPr>
            <a:r>
              <a:rPr lang="zh-CN" altLang="en-US" sz="2800" b="1">
                <a:latin typeface="宋体" panose="02010600030101010101" pitchFamily="2" charset="-122"/>
              </a:rPr>
              <a:t>    设序列</a:t>
            </a:r>
            <a:r>
              <a:rPr lang="zh-CN" altLang="en-US" sz="2800" b="1" i="1"/>
              <a:t>x</a:t>
            </a:r>
            <a:r>
              <a:rPr lang="zh-CN" altLang="en-US" sz="2800" b="1"/>
              <a:t>[</a:t>
            </a:r>
            <a:r>
              <a:rPr lang="zh-CN" altLang="en-US" sz="2800" b="1" i="1"/>
              <a:t>k</a:t>
            </a:r>
            <a:r>
              <a:rPr lang="zh-CN" altLang="en-US" sz="2800" b="1"/>
              <a:t>]</a:t>
            </a:r>
            <a:r>
              <a:rPr lang="zh-CN" altLang="en-US" sz="2800" b="1">
                <a:solidFill>
                  <a:srgbClr val="FF0000"/>
                </a:solidFill>
                <a:latin typeface="宋体" panose="02010600030101010101" pitchFamily="2" charset="-122"/>
              </a:rPr>
              <a:t>长度为</a:t>
            </a:r>
            <a:r>
              <a:rPr lang="zh-CN" altLang="en-US" sz="2800" b="1" i="1">
                <a:solidFill>
                  <a:srgbClr val="FF0000"/>
                </a:solidFill>
                <a:latin typeface="宋体" panose="02010600030101010101" pitchFamily="2" charset="-122"/>
              </a:rPr>
              <a:t>L</a:t>
            </a:r>
            <a:r>
              <a:rPr lang="zh-CN" altLang="en-US" sz="2800" b="1">
                <a:latin typeface="宋体" panose="02010600030101010101" pitchFamily="2" charset="-122"/>
              </a:rPr>
              <a:t>，则频域抽样后能够不失真地还原频谱（即抽样后信号时域不混叠）的条件为：</a:t>
            </a:r>
          </a:p>
        </p:txBody>
      </p:sp>
      <p:sp>
        <p:nvSpPr>
          <p:cNvPr id="26628" name="Text Box 4">
            <a:extLst>
              <a:ext uri="{FF2B5EF4-FFF2-40B4-BE49-F238E27FC236}">
                <a16:creationId xmlns:a16="http://schemas.microsoft.com/office/drawing/2014/main" id="{4FF5E674-CDE6-4381-B267-EE689D26C450}"/>
              </a:ext>
            </a:extLst>
          </p:cNvPr>
          <p:cNvSpPr txBox="1">
            <a:spLocks noChangeArrowheads="1"/>
          </p:cNvSpPr>
          <p:nvPr/>
        </p:nvSpPr>
        <p:spPr bwMode="auto">
          <a:xfrm>
            <a:off x="2271713" y="3940175"/>
            <a:ext cx="4833937" cy="523875"/>
          </a:xfrm>
          <a:prstGeom prst="rect">
            <a:avLst/>
          </a:prstGeom>
          <a:noFill/>
          <a:ln w="38100">
            <a:solidFill>
              <a:srgbClr val="CC99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i="1"/>
              <a:t>N</a:t>
            </a:r>
            <a:r>
              <a:rPr lang="zh-CN" altLang="en-US" sz="2800" b="1">
                <a:sym typeface="Symbol" panose="05050102010706020507" pitchFamily="18" charset="2"/>
              </a:rPr>
              <a:t></a:t>
            </a:r>
            <a:r>
              <a:rPr lang="zh-CN" altLang="en-US" sz="2800" b="1"/>
              <a:t> </a:t>
            </a:r>
            <a:r>
              <a:rPr lang="zh-CN" altLang="en-US" sz="2800" b="1" i="1"/>
              <a:t>L</a:t>
            </a:r>
            <a:endParaRPr lang="zh-CN" altLang="en-US" sz="2800" b="1"/>
          </a:p>
        </p:txBody>
      </p:sp>
      <p:sp>
        <p:nvSpPr>
          <p:cNvPr id="26629" name="Text Box 5">
            <a:extLst>
              <a:ext uri="{FF2B5EF4-FFF2-40B4-BE49-F238E27FC236}">
                <a16:creationId xmlns:a16="http://schemas.microsoft.com/office/drawing/2014/main" id="{5AC24ECF-C801-4B47-945F-2ED8CBE838ED}"/>
              </a:ext>
            </a:extLst>
          </p:cNvPr>
          <p:cNvSpPr txBox="1">
            <a:spLocks noChangeArrowheads="1"/>
          </p:cNvSpPr>
          <p:nvPr/>
        </p:nvSpPr>
        <p:spPr bwMode="auto">
          <a:xfrm>
            <a:off x="468313" y="3352800"/>
            <a:ext cx="3765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t>频域抽样点数</a:t>
            </a:r>
            <a:r>
              <a:rPr lang="zh-CN" altLang="en-US" sz="2800" b="1" i="1"/>
              <a:t>N</a:t>
            </a:r>
            <a:r>
              <a:rPr lang="zh-CN" altLang="en-US" sz="2800" b="1"/>
              <a:t>满足： </a:t>
            </a:r>
          </a:p>
        </p:txBody>
      </p:sp>
      <p:sp>
        <p:nvSpPr>
          <p:cNvPr id="6" name="标题 5">
            <a:extLst>
              <a:ext uri="{FF2B5EF4-FFF2-40B4-BE49-F238E27FC236}">
                <a16:creationId xmlns:a16="http://schemas.microsoft.com/office/drawing/2014/main" id="{B50C2B75-74D7-49E3-89BA-729222839EA9}"/>
              </a:ext>
            </a:extLst>
          </p:cNvPr>
          <p:cNvSpPr>
            <a:spLocks noGrp="1"/>
          </p:cNvSpPr>
          <p:nvPr>
            <p:ph type="title"/>
          </p:nvPr>
        </p:nvSpPr>
        <p:spPr/>
        <p:txBody>
          <a:bodyPr/>
          <a:lstStyle/>
          <a:p>
            <a:pPr eaLnBrk="1" hangingPunct="1">
              <a:defRPr/>
            </a:pPr>
            <a:r>
              <a:rPr lang="en-US" altLang="zh-CN" sz="3600" kern="1200" dirty="0">
                <a:solidFill>
                  <a:schemeClr val="accent1">
                    <a:lumMod val="50000"/>
                  </a:schemeClr>
                </a:solidFill>
                <a:cs typeface="+mn-cs"/>
              </a:rPr>
              <a:t>2. </a:t>
            </a:r>
            <a:r>
              <a:rPr lang="zh-CN" altLang="en-US" sz="3600" kern="1200" dirty="0">
                <a:solidFill>
                  <a:schemeClr val="accent1">
                    <a:lumMod val="50000"/>
                  </a:schemeClr>
                </a:solidFill>
                <a:cs typeface="+mn-cs"/>
              </a:rPr>
              <a:t>频域抽样定理</a:t>
            </a:r>
            <a:endParaRPr lang="zh-CN" altLang="en-US" dirty="0">
              <a:solidFill>
                <a:schemeClr val="accent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p:tgtEl>
                                          <p:spTgt spid="26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slide(fromBottom)">
                                      <p:cBhvr>
                                        <p:cTn id="12" dur="500"/>
                                        <p:tgtEl>
                                          <p:spTgt spid="266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dissolve">
                                      <p:cBhvr>
                                        <p:cTn id="17"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8" grpId="0" bldLvl="0" animBg="1" autoUpdateAnimBg="0"/>
      <p:bldP spid="2662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2F384DF7-BE7C-40B3-AF9C-3A34C6A6DB53}"/>
              </a:ext>
            </a:extLst>
          </p:cNvPr>
          <p:cNvSpPr>
            <a:spLocks noGrp="1" noChangeArrowheads="1"/>
          </p:cNvSpPr>
          <p:nvPr>
            <p:ph type="title"/>
          </p:nvPr>
        </p:nvSpPr>
        <p:spPr/>
        <p:txBody>
          <a:bodyPr/>
          <a:lstStyle/>
          <a:p>
            <a:pPr eaLnBrk="1" hangingPunct="1">
              <a:defRPr/>
            </a:pPr>
            <a:r>
              <a:rPr lang="en-US" altLang="zh-CN" sz="3600" dirty="0">
                <a:solidFill>
                  <a:schemeClr val="accent1">
                    <a:lumMod val="50000"/>
                  </a:schemeClr>
                </a:solidFill>
              </a:rPr>
              <a:t>3. </a:t>
            </a:r>
            <a:r>
              <a:rPr lang="zh-CN" altLang="en-US" sz="3600" dirty="0">
                <a:solidFill>
                  <a:schemeClr val="accent1">
                    <a:lumMod val="50000"/>
                  </a:schemeClr>
                </a:solidFill>
              </a:rPr>
              <a:t>频域重建</a:t>
            </a:r>
          </a:p>
        </p:txBody>
      </p:sp>
      <p:graphicFrame>
        <p:nvGraphicFramePr>
          <p:cNvPr id="36867" name="Object 3">
            <a:extLst>
              <a:ext uri="{FF2B5EF4-FFF2-40B4-BE49-F238E27FC236}">
                <a16:creationId xmlns:a16="http://schemas.microsoft.com/office/drawing/2014/main" id="{68FA8FD4-3574-4030-852E-125060778D8E}"/>
              </a:ext>
            </a:extLst>
          </p:cNvPr>
          <p:cNvGraphicFramePr>
            <a:graphicFrameLocks noChangeAspect="1"/>
          </p:cNvGraphicFramePr>
          <p:nvPr>
            <p:ph idx="1"/>
          </p:nvPr>
        </p:nvGraphicFramePr>
        <p:xfrm>
          <a:off x="1447800" y="2214563"/>
          <a:ext cx="6829425" cy="2581275"/>
        </p:xfrm>
        <a:graphic>
          <a:graphicData uri="http://schemas.openxmlformats.org/presentationml/2006/ole">
            <mc:AlternateContent xmlns:mc="http://schemas.openxmlformats.org/markup-compatibility/2006">
              <mc:Choice xmlns:v="urn:schemas-microsoft-com:vml" Requires="v">
                <p:oleObj spid="_x0000_s36875" name="Visio" r:id="rId3" imgW="2600689" imgH="982826" progId="Visio.Drawing.11">
                  <p:embed/>
                </p:oleObj>
              </mc:Choice>
              <mc:Fallback>
                <p:oleObj name="Visio" r:id="rId3" imgW="2600689" imgH="982826"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14563"/>
                        <a:ext cx="682942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a:extLst>
              <a:ext uri="{FF2B5EF4-FFF2-40B4-BE49-F238E27FC236}">
                <a16:creationId xmlns:a16="http://schemas.microsoft.com/office/drawing/2014/main" id="{B69D7537-875F-4ECC-AAE0-EBBD899E8608}"/>
              </a:ext>
            </a:extLst>
          </p:cNvPr>
          <p:cNvSpPr txBox="1"/>
          <p:nvPr/>
        </p:nvSpPr>
        <p:spPr>
          <a:xfrm>
            <a:off x="7239000" y="2743200"/>
            <a:ext cx="304800" cy="381000"/>
          </a:xfrm>
          <a:prstGeom prst="rect">
            <a:avLst/>
          </a:prstGeom>
          <a:noFill/>
        </p:spPr>
        <p:txBody>
          <a:bodyPr>
            <a:spAutoFit/>
          </a:bodyPr>
          <a:lstStyle/>
          <a:p>
            <a:pPr eaLnBrk="1" hangingPunct="1">
              <a:defRPr/>
            </a:pPr>
            <a:r>
              <a:rPr lang="en-US" altLang="zh-CN" i="1" dirty="0">
                <a:latin typeface="+mj-lt"/>
              </a:rPr>
              <a:t>r</a:t>
            </a:r>
            <a:endParaRPr lang="zh-CN" altLang="en-US" i="1" dirty="0">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9DAAC020-174B-4E83-A05F-A6DC67D526F8}"/>
              </a:ext>
            </a:extLst>
          </p:cNvPr>
          <p:cNvSpPr txBox="1">
            <a:spLocks noChangeArrowheads="1"/>
          </p:cNvSpPr>
          <p:nvPr/>
        </p:nvSpPr>
        <p:spPr bwMode="auto">
          <a:xfrm>
            <a:off x="762000" y="2590800"/>
            <a:ext cx="236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FF0000"/>
                </a:solidFill>
                <a:latin typeface="Tahoma" panose="020B0604030504040204" pitchFamily="34" charset="0"/>
              </a:rPr>
              <a:t>频域内插公式</a:t>
            </a:r>
          </a:p>
        </p:txBody>
      </p:sp>
      <p:sp>
        <p:nvSpPr>
          <p:cNvPr id="28675" name="Rectangle 3">
            <a:extLst>
              <a:ext uri="{FF2B5EF4-FFF2-40B4-BE49-F238E27FC236}">
                <a16:creationId xmlns:a16="http://schemas.microsoft.com/office/drawing/2014/main" id="{EC4339BE-A274-40D4-87AA-4F641A094697}"/>
              </a:ext>
            </a:extLst>
          </p:cNvPr>
          <p:cNvSpPr>
            <a:spLocks noChangeArrowheads="1"/>
          </p:cNvSpPr>
          <p:nvPr/>
        </p:nvSpPr>
        <p:spPr bwMode="auto">
          <a:xfrm>
            <a:off x="3124200" y="3965575"/>
            <a:ext cx="4724400" cy="18256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8676" name="AutoShape 4">
            <a:extLst>
              <a:ext uri="{FF2B5EF4-FFF2-40B4-BE49-F238E27FC236}">
                <a16:creationId xmlns:a16="http://schemas.microsoft.com/office/drawing/2014/main" id="{5E31C907-DD7E-466D-89A5-D24FFEA0183E}"/>
              </a:ext>
            </a:extLst>
          </p:cNvPr>
          <p:cNvSpPr>
            <a:spLocks/>
          </p:cNvSpPr>
          <p:nvPr/>
        </p:nvSpPr>
        <p:spPr bwMode="auto">
          <a:xfrm>
            <a:off x="5638800" y="6096000"/>
            <a:ext cx="2514600" cy="609600"/>
          </a:xfrm>
          <a:prstGeom prst="callout2">
            <a:avLst>
              <a:gd name="adj1" fmla="val 18750"/>
              <a:gd name="adj2" fmla="val -3847"/>
              <a:gd name="adj3" fmla="val 18750"/>
              <a:gd name="adj4" fmla="val -26523"/>
              <a:gd name="adj5" fmla="val -40843"/>
              <a:gd name="adj6" fmla="val -56398"/>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nchorCtr="1"/>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800" b="1">
                <a:solidFill>
                  <a:srgbClr val="FF0000"/>
                </a:solidFill>
                <a:latin typeface="Tahoma" panose="020B0604030504040204" pitchFamily="34" charset="0"/>
              </a:rPr>
              <a:t>频域内插函数</a:t>
            </a:r>
          </a:p>
        </p:txBody>
      </p:sp>
      <p:graphicFrame>
        <p:nvGraphicFramePr>
          <p:cNvPr id="28677" name="Object 5">
            <a:extLst>
              <a:ext uri="{FF2B5EF4-FFF2-40B4-BE49-F238E27FC236}">
                <a16:creationId xmlns:a16="http://schemas.microsoft.com/office/drawing/2014/main" id="{EC8480B8-9048-4CA4-A774-22164F3292F8}"/>
              </a:ext>
            </a:extLst>
          </p:cNvPr>
          <p:cNvGraphicFramePr>
            <a:graphicFrameLocks noChangeAspect="1"/>
          </p:cNvGraphicFramePr>
          <p:nvPr/>
        </p:nvGraphicFramePr>
        <p:xfrm>
          <a:off x="687388" y="2870200"/>
          <a:ext cx="7085012" cy="2844800"/>
        </p:xfrm>
        <a:graphic>
          <a:graphicData uri="http://schemas.openxmlformats.org/presentationml/2006/ole">
            <mc:AlternateContent xmlns:mc="http://schemas.openxmlformats.org/markup-compatibility/2006">
              <mc:Choice xmlns:v="urn:schemas-microsoft-com:vml" Requires="v">
                <p:oleObj spid="_x0000_s37917" name="Equation" r:id="rId3" imgW="3543300" imgH="1422400" progId="Equation.DSMT4">
                  <p:embed/>
                </p:oleObj>
              </mc:Choice>
              <mc:Fallback>
                <p:oleObj name="Equation" r:id="rId3" imgW="3543300" imgH="1422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388" y="2870200"/>
                        <a:ext cx="7085012"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Object 6">
            <a:extLst>
              <a:ext uri="{FF2B5EF4-FFF2-40B4-BE49-F238E27FC236}">
                <a16:creationId xmlns:a16="http://schemas.microsoft.com/office/drawing/2014/main" id="{C4BEBD58-AD85-41FA-860A-EF77D287EAEF}"/>
              </a:ext>
            </a:extLst>
          </p:cNvPr>
          <p:cNvGraphicFramePr>
            <a:graphicFrameLocks/>
          </p:cNvGraphicFramePr>
          <p:nvPr/>
        </p:nvGraphicFramePr>
        <p:xfrm>
          <a:off x="1447800" y="1981200"/>
          <a:ext cx="5943600" cy="838200"/>
        </p:xfrm>
        <a:graphic>
          <a:graphicData uri="http://schemas.openxmlformats.org/presentationml/2006/ole">
            <mc:AlternateContent xmlns:mc="http://schemas.openxmlformats.org/markup-compatibility/2006">
              <mc:Choice xmlns:v="urn:schemas-microsoft-com:vml" Requires="v">
                <p:oleObj spid="_x0000_s37918" r:id="rId5" imgW="2667930" imgH="419205" progId="Equation.3">
                  <p:embed/>
                </p:oleObj>
              </mc:Choice>
              <mc:Fallback>
                <p:oleObj r:id="rId5" imgW="2667930" imgH="419205"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1981200"/>
                        <a:ext cx="5943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AutoShape 7">
            <a:hlinkClick r:id="rId7" action="ppaction://hlinksldjump" highlightClick="1"/>
            <a:extLst>
              <a:ext uri="{FF2B5EF4-FFF2-40B4-BE49-F238E27FC236}">
                <a16:creationId xmlns:a16="http://schemas.microsoft.com/office/drawing/2014/main" id="{907DAE4B-CE9F-4F4E-A80A-793BDEBBA7D0}"/>
              </a:ext>
            </a:extLst>
          </p:cNvPr>
          <p:cNvSpPr>
            <a:spLocks noChangeArrowheads="1"/>
          </p:cNvSpPr>
          <p:nvPr/>
        </p:nvSpPr>
        <p:spPr bwMode="auto">
          <a:xfrm>
            <a:off x="8305800" y="6172200"/>
            <a:ext cx="533400" cy="4572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aphicFrame>
        <p:nvGraphicFramePr>
          <p:cNvPr id="37896" name="Object 4">
            <a:extLst>
              <a:ext uri="{FF2B5EF4-FFF2-40B4-BE49-F238E27FC236}">
                <a16:creationId xmlns:a16="http://schemas.microsoft.com/office/drawing/2014/main" id="{34686D72-308E-4E4D-9679-D49C0C872C36}"/>
              </a:ext>
            </a:extLst>
          </p:cNvPr>
          <p:cNvGraphicFramePr>
            <a:graphicFrameLocks/>
          </p:cNvGraphicFramePr>
          <p:nvPr/>
        </p:nvGraphicFramePr>
        <p:xfrm>
          <a:off x="1822450" y="1219200"/>
          <a:ext cx="3649663" cy="965200"/>
        </p:xfrm>
        <a:graphic>
          <a:graphicData uri="http://schemas.openxmlformats.org/presentationml/2006/ole">
            <mc:AlternateContent xmlns:mc="http://schemas.openxmlformats.org/markup-compatibility/2006">
              <mc:Choice xmlns:v="urn:schemas-microsoft-com:vml" Requires="v">
                <p:oleObj spid="_x0000_s37919" name="Equation" r:id="rId8" imgW="1637589" imgH="482391" progId="Equation.DSMT4">
                  <p:embed/>
                </p:oleObj>
              </mc:Choice>
              <mc:Fallback>
                <p:oleObj name="Equation" r:id="rId8" imgW="1637589" imgH="482391" progId="Equation.DSMT4">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2450" y="1219200"/>
                        <a:ext cx="3649663"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2">
            <a:extLst>
              <a:ext uri="{FF2B5EF4-FFF2-40B4-BE49-F238E27FC236}">
                <a16:creationId xmlns:a16="http://schemas.microsoft.com/office/drawing/2014/main" id="{0DF386CC-0A9B-4F15-A42F-AFFB1C2A169A}"/>
              </a:ext>
            </a:extLst>
          </p:cNvPr>
          <p:cNvSpPr txBox="1">
            <a:spLocks noChangeArrowheads="1"/>
          </p:cNvSpPr>
          <p:nvPr/>
        </p:nvSpPr>
        <p:spPr bwMode="auto">
          <a:xfrm>
            <a:off x="457200" y="304800"/>
            <a:ext cx="8229600" cy="685800"/>
          </a:xfrm>
          <a:prstGeom prst="rect">
            <a:avLst/>
          </a:prstGeom>
          <a:noFill/>
          <a:ln w="9525">
            <a:noFill/>
            <a:miter lim="800000"/>
            <a:headEnd/>
            <a:tailEnd/>
          </a:ln>
        </p:spPr>
        <p:txBody>
          <a:bodyPr anchor="ctr"/>
          <a:lstStyle/>
          <a:p>
            <a:pPr eaLnBrk="1" hangingPunct="1">
              <a:defRPr/>
            </a:pPr>
            <a:r>
              <a:rPr lang="en-US" altLang="zh-CN" sz="3600" b="1" kern="0" dirty="0">
                <a:solidFill>
                  <a:schemeClr val="accent1">
                    <a:lumMod val="50000"/>
                  </a:schemeClr>
                </a:solidFill>
                <a:latin typeface="+mj-lt"/>
                <a:ea typeface="+mj-ea"/>
                <a:cs typeface="+mj-cs"/>
              </a:rPr>
              <a:t>3. </a:t>
            </a:r>
            <a:r>
              <a:rPr lang="zh-CN" altLang="en-US" sz="3600" b="1" kern="0" dirty="0">
                <a:solidFill>
                  <a:schemeClr val="accent1">
                    <a:lumMod val="50000"/>
                  </a:schemeClr>
                </a:solidFill>
                <a:latin typeface="+mj-lt"/>
                <a:ea typeface="+mj-ea"/>
                <a:cs typeface="+mj-cs"/>
              </a:rPr>
              <a:t>频域重建</a:t>
            </a:r>
          </a:p>
        </p:txBody>
      </p:sp>
      <p:sp>
        <p:nvSpPr>
          <p:cNvPr id="37898" name="TextBox 11">
            <a:extLst>
              <a:ext uri="{FF2B5EF4-FFF2-40B4-BE49-F238E27FC236}">
                <a16:creationId xmlns:a16="http://schemas.microsoft.com/office/drawing/2014/main" id="{E7C2E456-05F3-41F9-98AB-D50848EEB24F}"/>
              </a:ext>
            </a:extLst>
          </p:cNvPr>
          <p:cNvSpPr txBox="1">
            <a:spLocks noChangeArrowheads="1"/>
          </p:cNvSpPr>
          <p:nvPr/>
        </p:nvSpPr>
        <p:spPr bwMode="auto">
          <a:xfrm>
            <a:off x="609600" y="914400"/>
            <a:ext cx="2057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b="1">
                <a:solidFill>
                  <a:srgbClr val="0000FF"/>
                </a:solidFill>
                <a:latin typeface="Arial" panose="020B0604020202020204" pitchFamily="34" charset="0"/>
              </a:rPr>
              <a:t>频域分析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additive="base">
                                        <p:cTn id="7" dur="500" fill="hold"/>
                                        <p:tgtEl>
                                          <p:spTgt spid="28674"/>
                                        </p:tgtEl>
                                        <p:attrNameLst>
                                          <p:attrName>ppt_x</p:attrName>
                                        </p:attrNameLst>
                                      </p:cBhvr>
                                      <p:tavLst>
                                        <p:tav tm="0">
                                          <p:val>
                                            <p:strVal val="1+#ppt_w/2"/>
                                          </p:val>
                                        </p:tav>
                                        <p:tav tm="100000">
                                          <p:val>
                                            <p:strVal val="#ppt_x"/>
                                          </p:val>
                                        </p:tav>
                                      </p:tavLst>
                                    </p:anim>
                                    <p:anim calcmode="lin" valueType="num">
                                      <p:cBhvr additive="base">
                                        <p:cTn id="8" dur="500" fill="hold"/>
                                        <p:tgtEl>
                                          <p:spTgt spid="286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8677"/>
                                        </p:tgtEl>
                                        <p:attrNameLst>
                                          <p:attrName>style.visibility</p:attrName>
                                        </p:attrNameLst>
                                      </p:cBhvr>
                                      <p:to>
                                        <p:strVal val="visible"/>
                                      </p:to>
                                    </p:set>
                                    <p:animEffect transition="in" filter="blinds(horizontal)">
                                      <p:cBhvr>
                                        <p:cTn id="13" dur="500"/>
                                        <p:tgtEl>
                                          <p:spTgt spid="286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8675"/>
                                        </p:tgtEl>
                                        <p:attrNameLst>
                                          <p:attrName>style.visibility</p:attrName>
                                        </p:attrNameLst>
                                      </p:cBhvr>
                                      <p:to>
                                        <p:strVal val="visible"/>
                                      </p:to>
                                    </p:set>
                                    <p:animEffect transition="in" filter="box(out)">
                                      <p:cBhvr>
                                        <p:cTn id="18" dur="1000"/>
                                        <p:tgtEl>
                                          <p:spTgt spid="2867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8676"/>
                                        </p:tgtEl>
                                        <p:attrNameLst>
                                          <p:attrName>style.visibility</p:attrName>
                                        </p:attrNameLst>
                                      </p:cBhvr>
                                      <p:to>
                                        <p:strVal val="visible"/>
                                      </p:to>
                                    </p:set>
                                    <p:animEffect transition="in" filter="wipe(left)">
                                      <p:cBhvr>
                                        <p:cTn id="23"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75" grpId="0" animBg="1"/>
      <p:bldP spid="28676"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E249679-ED6F-43E9-AC37-4DEAB26FCB58}"/>
              </a:ext>
            </a:extLst>
          </p:cNvPr>
          <p:cNvSpPr>
            <a:spLocks noGrp="1" noChangeArrowheads="1"/>
          </p:cNvSpPr>
          <p:nvPr>
            <p:ph type="title"/>
          </p:nvPr>
        </p:nvSpPr>
        <p:spPr/>
        <p:txBody>
          <a:bodyPr/>
          <a:lstStyle/>
          <a:p>
            <a:pPr eaLnBrk="1" hangingPunct="1"/>
            <a:r>
              <a:rPr lang="zh-CN" altLang="en-US" sz="4000"/>
              <a:t>四种信号的傅里叶表示</a:t>
            </a:r>
          </a:p>
        </p:txBody>
      </p:sp>
      <p:sp>
        <p:nvSpPr>
          <p:cNvPr id="8195" name="Rectangle 3">
            <a:extLst>
              <a:ext uri="{FF2B5EF4-FFF2-40B4-BE49-F238E27FC236}">
                <a16:creationId xmlns:a16="http://schemas.microsoft.com/office/drawing/2014/main" id="{47028A08-C3C0-4EA2-9D20-D7F4DB456A8E}"/>
              </a:ext>
            </a:extLst>
          </p:cNvPr>
          <p:cNvSpPr>
            <a:spLocks noGrp="1" noChangeArrowheads="1"/>
          </p:cNvSpPr>
          <p:nvPr>
            <p:ph type="body" idx="1"/>
          </p:nvPr>
        </p:nvSpPr>
        <p:spPr/>
        <p:txBody>
          <a:bodyPr/>
          <a:lstStyle/>
          <a:p>
            <a:pPr lvl="1" eaLnBrk="1" hangingPunct="1">
              <a:lnSpc>
                <a:spcPct val="150000"/>
              </a:lnSpc>
            </a:pPr>
            <a:r>
              <a:rPr lang="zh-CN" altLang="en-US" b="1"/>
              <a:t>连续时间周期信号</a:t>
            </a:r>
          </a:p>
          <a:p>
            <a:pPr lvl="1" eaLnBrk="1" hangingPunct="1">
              <a:lnSpc>
                <a:spcPct val="150000"/>
              </a:lnSpc>
            </a:pPr>
            <a:r>
              <a:rPr lang="zh-CN" altLang="en-US" b="1"/>
              <a:t>连续时间非周期信号</a:t>
            </a:r>
          </a:p>
          <a:p>
            <a:pPr lvl="1" eaLnBrk="1" hangingPunct="1">
              <a:lnSpc>
                <a:spcPct val="150000"/>
              </a:lnSpc>
            </a:pPr>
            <a:r>
              <a:rPr lang="zh-CN" altLang="en-US" b="1"/>
              <a:t>离散时间非周期信号</a:t>
            </a:r>
          </a:p>
          <a:p>
            <a:pPr lvl="1" eaLnBrk="1" hangingPunct="1">
              <a:lnSpc>
                <a:spcPct val="150000"/>
              </a:lnSpc>
            </a:pPr>
            <a:r>
              <a:rPr lang="zh-CN" altLang="en-US" b="1"/>
              <a:t>离散时间周期信号</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a:extLst>
              <a:ext uri="{FF2B5EF4-FFF2-40B4-BE49-F238E27FC236}">
                <a16:creationId xmlns:a16="http://schemas.microsoft.com/office/drawing/2014/main" id="{14E2810A-584A-4BAB-ABB3-77CCF0201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36625"/>
            <a:ext cx="670560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8915" name="Object 3">
            <a:extLst>
              <a:ext uri="{FF2B5EF4-FFF2-40B4-BE49-F238E27FC236}">
                <a16:creationId xmlns:a16="http://schemas.microsoft.com/office/drawing/2014/main" id="{22304F7F-1A8B-4AA6-AF51-78D3F2C0B7F6}"/>
              </a:ext>
            </a:extLst>
          </p:cNvPr>
          <p:cNvGraphicFramePr>
            <a:graphicFrameLocks noChangeAspect="1"/>
          </p:cNvGraphicFramePr>
          <p:nvPr/>
        </p:nvGraphicFramePr>
        <p:xfrm>
          <a:off x="5335588" y="3359150"/>
          <a:ext cx="303212" cy="473075"/>
        </p:xfrm>
        <a:graphic>
          <a:graphicData uri="http://schemas.openxmlformats.org/presentationml/2006/ole">
            <mc:AlternateContent xmlns:mc="http://schemas.openxmlformats.org/markup-compatibility/2006">
              <mc:Choice xmlns:v="urn:schemas-microsoft-com:vml" Requires="v">
                <p:oleObj spid="_x0000_s39019" r:id="rId4" imgW="257655" imgH="399456" progId="Equation.3">
                  <p:embed/>
                </p:oleObj>
              </mc:Choice>
              <mc:Fallback>
                <p:oleObj r:id="rId4" imgW="257655" imgH="399456"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5588" y="3359150"/>
                        <a:ext cx="3032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6" name="Object 4">
            <a:extLst>
              <a:ext uri="{FF2B5EF4-FFF2-40B4-BE49-F238E27FC236}">
                <a16:creationId xmlns:a16="http://schemas.microsoft.com/office/drawing/2014/main" id="{B499F0F9-2E0E-4AA5-BA82-E90468DB7F91}"/>
              </a:ext>
            </a:extLst>
          </p:cNvPr>
          <p:cNvGraphicFramePr>
            <a:graphicFrameLocks noChangeAspect="1"/>
          </p:cNvGraphicFramePr>
          <p:nvPr/>
        </p:nvGraphicFramePr>
        <p:xfrm>
          <a:off x="5867400" y="3359150"/>
          <a:ext cx="304800" cy="473075"/>
        </p:xfrm>
        <a:graphic>
          <a:graphicData uri="http://schemas.openxmlformats.org/presentationml/2006/ole">
            <mc:AlternateContent xmlns:mc="http://schemas.openxmlformats.org/markup-compatibility/2006">
              <mc:Choice xmlns:v="urn:schemas-microsoft-com:vml" Requires="v">
                <p:oleObj spid="_x0000_s39020" r:id="rId6" imgW="412247" imgH="399456" progId="Equation.3">
                  <p:embed/>
                </p:oleObj>
              </mc:Choice>
              <mc:Fallback>
                <p:oleObj r:id="rId6" imgW="412247" imgH="399456"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3359150"/>
                        <a:ext cx="30480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7" name="Object 5">
            <a:extLst>
              <a:ext uri="{FF2B5EF4-FFF2-40B4-BE49-F238E27FC236}">
                <a16:creationId xmlns:a16="http://schemas.microsoft.com/office/drawing/2014/main" id="{D78908B8-7C55-4804-B971-1BD8E2D8564F}"/>
              </a:ext>
            </a:extLst>
          </p:cNvPr>
          <p:cNvGraphicFramePr>
            <a:graphicFrameLocks noChangeAspect="1"/>
          </p:cNvGraphicFramePr>
          <p:nvPr/>
        </p:nvGraphicFramePr>
        <p:xfrm>
          <a:off x="6400800" y="3375025"/>
          <a:ext cx="295275" cy="473075"/>
        </p:xfrm>
        <a:graphic>
          <a:graphicData uri="http://schemas.openxmlformats.org/presentationml/2006/ole">
            <mc:AlternateContent xmlns:mc="http://schemas.openxmlformats.org/markup-compatibility/2006">
              <mc:Choice xmlns:v="urn:schemas-microsoft-com:vml" Requires="v">
                <p:oleObj spid="_x0000_s39021" r:id="rId8" imgW="399456" imgH="399456" progId="Equation.3">
                  <p:embed/>
                </p:oleObj>
              </mc:Choice>
              <mc:Fallback>
                <p:oleObj r:id="rId8" imgW="399456" imgH="399456"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0800" y="3375025"/>
                        <a:ext cx="29527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8" name="Object 6">
            <a:extLst>
              <a:ext uri="{FF2B5EF4-FFF2-40B4-BE49-F238E27FC236}">
                <a16:creationId xmlns:a16="http://schemas.microsoft.com/office/drawing/2014/main" id="{F6037065-71F9-4929-9B0C-6006AB48CA81}"/>
              </a:ext>
            </a:extLst>
          </p:cNvPr>
          <p:cNvGraphicFramePr>
            <a:graphicFrameLocks noChangeAspect="1"/>
          </p:cNvGraphicFramePr>
          <p:nvPr/>
        </p:nvGraphicFramePr>
        <p:xfrm>
          <a:off x="6943725" y="3375025"/>
          <a:ext cx="304800" cy="473075"/>
        </p:xfrm>
        <a:graphic>
          <a:graphicData uri="http://schemas.openxmlformats.org/presentationml/2006/ole">
            <mc:AlternateContent xmlns:mc="http://schemas.openxmlformats.org/markup-compatibility/2006">
              <mc:Choice xmlns:v="urn:schemas-microsoft-com:vml" Requires="v">
                <p:oleObj spid="_x0000_s39022" r:id="rId10" imgW="412247" imgH="399456" progId="Equation.3">
                  <p:embed/>
                </p:oleObj>
              </mc:Choice>
              <mc:Fallback>
                <p:oleObj r:id="rId10" imgW="412247" imgH="399456"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43725" y="3375025"/>
                        <a:ext cx="30480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9" name="Object 7">
            <a:extLst>
              <a:ext uri="{FF2B5EF4-FFF2-40B4-BE49-F238E27FC236}">
                <a16:creationId xmlns:a16="http://schemas.microsoft.com/office/drawing/2014/main" id="{C90602AF-57BA-454A-AF79-AA1DE27EAC24}"/>
              </a:ext>
            </a:extLst>
          </p:cNvPr>
          <p:cNvGraphicFramePr>
            <a:graphicFrameLocks noChangeAspect="1"/>
          </p:cNvGraphicFramePr>
          <p:nvPr/>
        </p:nvGraphicFramePr>
        <p:xfrm>
          <a:off x="7478713" y="3375025"/>
          <a:ext cx="293687" cy="473075"/>
        </p:xfrm>
        <a:graphic>
          <a:graphicData uri="http://schemas.openxmlformats.org/presentationml/2006/ole">
            <mc:AlternateContent xmlns:mc="http://schemas.openxmlformats.org/markup-compatibility/2006">
              <mc:Choice xmlns:v="urn:schemas-microsoft-com:vml" Requires="v">
                <p:oleObj spid="_x0000_s39023" r:id="rId12" imgW="399456" imgH="399456" progId="Equation.3">
                  <p:embed/>
                </p:oleObj>
              </mc:Choice>
              <mc:Fallback>
                <p:oleObj r:id="rId12" imgW="399456" imgH="399456"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78713" y="3375025"/>
                        <a:ext cx="293687"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0" name="Object 8">
            <a:extLst>
              <a:ext uri="{FF2B5EF4-FFF2-40B4-BE49-F238E27FC236}">
                <a16:creationId xmlns:a16="http://schemas.microsoft.com/office/drawing/2014/main" id="{9542439E-7BF0-4856-8F08-D4D9EA22E2DE}"/>
              </a:ext>
            </a:extLst>
          </p:cNvPr>
          <p:cNvGraphicFramePr>
            <a:graphicFrameLocks noChangeAspect="1"/>
          </p:cNvGraphicFramePr>
          <p:nvPr/>
        </p:nvGraphicFramePr>
        <p:xfrm>
          <a:off x="4343400" y="3375025"/>
          <a:ext cx="441325" cy="473075"/>
        </p:xfrm>
        <a:graphic>
          <a:graphicData uri="http://schemas.openxmlformats.org/presentationml/2006/ole">
            <mc:AlternateContent xmlns:mc="http://schemas.openxmlformats.org/markup-compatibility/2006">
              <mc:Choice xmlns:v="urn:schemas-microsoft-com:vml" Requires="v">
                <p:oleObj spid="_x0000_s39024" r:id="rId14" imgW="373873" imgH="399456" progId="Equation.3">
                  <p:embed/>
                </p:oleObj>
              </mc:Choice>
              <mc:Fallback>
                <p:oleObj r:id="rId14" imgW="373873" imgH="399456"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43400" y="3375025"/>
                        <a:ext cx="4413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1" name="Object 9">
            <a:extLst>
              <a:ext uri="{FF2B5EF4-FFF2-40B4-BE49-F238E27FC236}">
                <a16:creationId xmlns:a16="http://schemas.microsoft.com/office/drawing/2014/main" id="{CAD3138D-235B-40C4-AB0D-6037F48510A3}"/>
              </a:ext>
            </a:extLst>
          </p:cNvPr>
          <p:cNvGraphicFramePr>
            <a:graphicFrameLocks noChangeAspect="1"/>
          </p:cNvGraphicFramePr>
          <p:nvPr/>
        </p:nvGraphicFramePr>
        <p:xfrm>
          <a:off x="3810000" y="3375025"/>
          <a:ext cx="388938" cy="473075"/>
        </p:xfrm>
        <a:graphic>
          <a:graphicData uri="http://schemas.openxmlformats.org/presentationml/2006/ole">
            <mc:AlternateContent xmlns:mc="http://schemas.openxmlformats.org/markup-compatibility/2006">
              <mc:Choice xmlns:v="urn:schemas-microsoft-com:vml" Requires="v">
                <p:oleObj spid="_x0000_s39025" r:id="rId16" imgW="528466" imgH="399456" progId="Equation.3">
                  <p:embed/>
                </p:oleObj>
              </mc:Choice>
              <mc:Fallback>
                <p:oleObj r:id="rId16" imgW="528466" imgH="399456"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10000" y="3375025"/>
                        <a:ext cx="388938"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2" name="Object 10">
            <a:extLst>
              <a:ext uri="{FF2B5EF4-FFF2-40B4-BE49-F238E27FC236}">
                <a16:creationId xmlns:a16="http://schemas.microsoft.com/office/drawing/2014/main" id="{5739510E-688F-455F-AE3D-D4BE109DC863}"/>
              </a:ext>
            </a:extLst>
          </p:cNvPr>
          <p:cNvGraphicFramePr>
            <a:graphicFrameLocks noChangeAspect="1"/>
          </p:cNvGraphicFramePr>
          <p:nvPr/>
        </p:nvGraphicFramePr>
        <p:xfrm>
          <a:off x="3276600" y="3375025"/>
          <a:ext cx="379413" cy="473075"/>
        </p:xfrm>
        <a:graphic>
          <a:graphicData uri="http://schemas.openxmlformats.org/presentationml/2006/ole">
            <mc:AlternateContent xmlns:mc="http://schemas.openxmlformats.org/markup-compatibility/2006">
              <mc:Choice xmlns:v="urn:schemas-microsoft-com:vml" Requires="v">
                <p:oleObj spid="_x0000_s39026" r:id="rId18" imgW="515675" imgH="399456" progId="Equation.3">
                  <p:embed/>
                </p:oleObj>
              </mc:Choice>
              <mc:Fallback>
                <p:oleObj r:id="rId18" imgW="515675" imgH="399456"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76600" y="3375025"/>
                        <a:ext cx="379413"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3" name="Object 11">
            <a:extLst>
              <a:ext uri="{FF2B5EF4-FFF2-40B4-BE49-F238E27FC236}">
                <a16:creationId xmlns:a16="http://schemas.microsoft.com/office/drawing/2014/main" id="{B47D28AC-15A2-4019-B918-B7975527A403}"/>
              </a:ext>
            </a:extLst>
          </p:cNvPr>
          <p:cNvGraphicFramePr>
            <a:graphicFrameLocks noChangeAspect="1"/>
          </p:cNvGraphicFramePr>
          <p:nvPr/>
        </p:nvGraphicFramePr>
        <p:xfrm>
          <a:off x="2743200" y="3375025"/>
          <a:ext cx="388938" cy="473075"/>
        </p:xfrm>
        <a:graphic>
          <a:graphicData uri="http://schemas.openxmlformats.org/presentationml/2006/ole">
            <mc:AlternateContent xmlns:mc="http://schemas.openxmlformats.org/markup-compatibility/2006">
              <mc:Choice xmlns:v="urn:schemas-microsoft-com:vml" Requires="v">
                <p:oleObj spid="_x0000_s39027" r:id="rId20" imgW="528466" imgH="399456" progId="Equation.3">
                  <p:embed/>
                </p:oleObj>
              </mc:Choice>
              <mc:Fallback>
                <p:oleObj r:id="rId20" imgW="528466" imgH="399456" progId="Equation.3">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43200" y="3375025"/>
                        <a:ext cx="388938"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4" name="Object 12">
            <a:extLst>
              <a:ext uri="{FF2B5EF4-FFF2-40B4-BE49-F238E27FC236}">
                <a16:creationId xmlns:a16="http://schemas.microsoft.com/office/drawing/2014/main" id="{F4D1E188-81CC-4100-9AB6-100FDD653733}"/>
              </a:ext>
            </a:extLst>
          </p:cNvPr>
          <p:cNvGraphicFramePr>
            <a:graphicFrameLocks noChangeAspect="1"/>
          </p:cNvGraphicFramePr>
          <p:nvPr/>
        </p:nvGraphicFramePr>
        <p:xfrm>
          <a:off x="2209800" y="3375025"/>
          <a:ext cx="379413" cy="473075"/>
        </p:xfrm>
        <a:graphic>
          <a:graphicData uri="http://schemas.openxmlformats.org/presentationml/2006/ole">
            <mc:AlternateContent xmlns:mc="http://schemas.openxmlformats.org/markup-compatibility/2006">
              <mc:Choice xmlns:v="urn:schemas-microsoft-com:vml" Requires="v">
                <p:oleObj spid="_x0000_s39028" r:id="rId22" imgW="515675" imgH="399456" progId="Equation.3">
                  <p:embed/>
                </p:oleObj>
              </mc:Choice>
              <mc:Fallback>
                <p:oleObj r:id="rId22" imgW="515675" imgH="399456" progId="Equation.3">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09800" y="3375025"/>
                        <a:ext cx="379413"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5" name="Object 13">
            <a:extLst>
              <a:ext uri="{FF2B5EF4-FFF2-40B4-BE49-F238E27FC236}">
                <a16:creationId xmlns:a16="http://schemas.microsoft.com/office/drawing/2014/main" id="{CF83AC4A-5FE9-4FA1-8805-995C87244A8B}"/>
              </a:ext>
            </a:extLst>
          </p:cNvPr>
          <p:cNvGraphicFramePr>
            <a:graphicFrameLocks/>
          </p:cNvGraphicFramePr>
          <p:nvPr/>
        </p:nvGraphicFramePr>
        <p:xfrm>
          <a:off x="609600" y="1165225"/>
          <a:ext cx="1409700" cy="609600"/>
        </p:xfrm>
        <a:graphic>
          <a:graphicData uri="http://schemas.openxmlformats.org/presentationml/2006/ole">
            <mc:AlternateContent xmlns:mc="http://schemas.openxmlformats.org/markup-compatibility/2006">
              <mc:Choice xmlns:v="urn:schemas-microsoft-com:vml" Requires="v">
                <p:oleObj spid="_x0000_s39029" r:id="rId24" imgW="895539" imgH="422198" progId="Equation.3">
                  <p:embed/>
                </p:oleObj>
              </mc:Choice>
              <mc:Fallback>
                <p:oleObj r:id="rId24" imgW="895539" imgH="422198" progId="Equation.3">
                  <p:embed/>
                  <p:pic>
                    <p:nvPicPr>
                      <p:cNvPr id="0" name="Object 13"/>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09600" y="1165225"/>
                        <a:ext cx="14097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9710" name="Picture 14">
            <a:extLst>
              <a:ext uri="{FF2B5EF4-FFF2-40B4-BE49-F238E27FC236}">
                <a16:creationId xmlns:a16="http://schemas.microsoft.com/office/drawing/2014/main" id="{A03809FB-9308-44E3-B6BC-2A4366711DF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24000" y="936625"/>
            <a:ext cx="670560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5">
            <a:extLst>
              <a:ext uri="{FF2B5EF4-FFF2-40B4-BE49-F238E27FC236}">
                <a16:creationId xmlns:a16="http://schemas.microsoft.com/office/drawing/2014/main" id="{C41017FA-8EB7-4873-9C4C-9D962C667490}"/>
              </a:ext>
            </a:extLst>
          </p:cNvPr>
          <p:cNvGrpSpPr>
            <a:grpSpLocks/>
          </p:cNvGrpSpPr>
          <p:nvPr/>
        </p:nvGrpSpPr>
        <p:grpSpPr bwMode="auto">
          <a:xfrm>
            <a:off x="533400" y="1165225"/>
            <a:ext cx="1600200" cy="609600"/>
            <a:chOff x="0" y="0"/>
            <a:chExt cx="2520" cy="960"/>
          </a:xfrm>
        </p:grpSpPr>
        <p:sp>
          <p:nvSpPr>
            <p:cNvPr id="38933" name="Rectangle 16">
              <a:extLst>
                <a:ext uri="{FF2B5EF4-FFF2-40B4-BE49-F238E27FC236}">
                  <a16:creationId xmlns:a16="http://schemas.microsoft.com/office/drawing/2014/main" id="{3E450441-9BDE-4853-9682-455F27E73486}"/>
                </a:ext>
              </a:extLst>
            </p:cNvPr>
            <p:cNvSpPr>
              <a:spLocks noChangeArrowheads="1"/>
            </p:cNvSpPr>
            <p:nvPr/>
          </p:nvSpPr>
          <p:spPr bwMode="auto">
            <a:xfrm>
              <a:off x="0" y="0"/>
              <a:ext cx="2520" cy="9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b="1">
                <a:latin typeface="Arial" panose="020B0604020202020204" pitchFamily="34" charset="0"/>
              </a:endParaRPr>
            </a:p>
          </p:txBody>
        </p:sp>
        <p:graphicFrame>
          <p:nvGraphicFramePr>
            <p:cNvPr id="38934" name="Object 17">
              <a:extLst>
                <a:ext uri="{FF2B5EF4-FFF2-40B4-BE49-F238E27FC236}">
                  <a16:creationId xmlns:a16="http://schemas.microsoft.com/office/drawing/2014/main" id="{12D944E2-21D8-4566-B7C2-4D087C0E0BFE}"/>
                </a:ext>
              </a:extLst>
            </p:cNvPr>
            <p:cNvGraphicFramePr>
              <a:graphicFrameLocks/>
            </p:cNvGraphicFramePr>
            <p:nvPr/>
          </p:nvGraphicFramePr>
          <p:xfrm>
            <a:off x="360" y="0"/>
            <a:ext cx="1743" cy="901"/>
          </p:xfrm>
          <a:graphic>
            <a:graphicData uri="http://schemas.openxmlformats.org/presentationml/2006/ole">
              <mc:AlternateContent xmlns:mc="http://schemas.openxmlformats.org/markup-compatibility/2006">
                <mc:Choice xmlns:v="urn:schemas-microsoft-com:vml" Requires="v">
                  <p:oleObj spid="_x0000_s39030" r:id="rId27" imgW="703664" imgH="434893" progId="Equation.3">
                    <p:embed/>
                  </p:oleObj>
                </mc:Choice>
                <mc:Fallback>
                  <p:oleObj r:id="rId27" imgW="703664" imgH="434893" progId="Equation.3">
                    <p:embed/>
                    <p:pic>
                      <p:nvPicPr>
                        <p:cNvPr id="0" name="Object 17"/>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0" y="0"/>
                          <a:ext cx="1743" cy="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29714" name="Picture 18">
            <a:extLst>
              <a:ext uri="{FF2B5EF4-FFF2-40B4-BE49-F238E27FC236}">
                <a16:creationId xmlns:a16="http://schemas.microsoft.com/office/drawing/2014/main" id="{19CE96DC-5330-49C2-975A-C57C420CE880}"/>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24000" y="3756025"/>
            <a:ext cx="670560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8929" name="Object 19">
            <a:extLst>
              <a:ext uri="{FF2B5EF4-FFF2-40B4-BE49-F238E27FC236}">
                <a16:creationId xmlns:a16="http://schemas.microsoft.com/office/drawing/2014/main" id="{9C3F92AC-9F3D-460F-B386-A66638152A68}"/>
              </a:ext>
            </a:extLst>
          </p:cNvPr>
          <p:cNvGraphicFramePr>
            <a:graphicFrameLocks noChangeAspect="1"/>
          </p:cNvGraphicFramePr>
          <p:nvPr/>
        </p:nvGraphicFramePr>
        <p:xfrm>
          <a:off x="4114800" y="3648075"/>
          <a:ext cx="914400" cy="215900"/>
        </p:xfrm>
        <a:graphic>
          <a:graphicData uri="http://schemas.openxmlformats.org/presentationml/2006/ole">
            <mc:AlternateContent xmlns:mc="http://schemas.openxmlformats.org/markup-compatibility/2006">
              <mc:Choice xmlns:v="urn:schemas-microsoft-com:vml" Requires="v">
                <p:oleObj spid="_x0000_s39031" r:id="rId30" imgW="921292" imgH="217265" progId="Equation.3">
                  <p:embed/>
                </p:oleObj>
              </mc:Choice>
              <mc:Fallback>
                <p:oleObj r:id="rId30" imgW="921292" imgH="217265" progId="Equation.3">
                  <p:embed/>
                  <p:pic>
                    <p:nvPicPr>
                      <p:cNvPr id="0" name="Object 1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114800" y="3648075"/>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6" name="Object 20">
            <a:extLst>
              <a:ext uri="{FF2B5EF4-FFF2-40B4-BE49-F238E27FC236}">
                <a16:creationId xmlns:a16="http://schemas.microsoft.com/office/drawing/2014/main" id="{78CCD749-992E-4657-B578-6B4FB4397ACA}"/>
              </a:ext>
            </a:extLst>
          </p:cNvPr>
          <p:cNvGraphicFramePr>
            <a:graphicFrameLocks/>
          </p:cNvGraphicFramePr>
          <p:nvPr/>
        </p:nvGraphicFramePr>
        <p:xfrm>
          <a:off x="788988" y="4137025"/>
          <a:ext cx="1268412" cy="520700"/>
        </p:xfrm>
        <a:graphic>
          <a:graphicData uri="http://schemas.openxmlformats.org/presentationml/2006/ole">
            <mc:AlternateContent xmlns:mc="http://schemas.openxmlformats.org/markup-compatibility/2006">
              <mc:Choice xmlns:v="urn:schemas-microsoft-com:vml" Requires="v">
                <p:oleObj spid="_x0000_s39032" r:id="rId32" imgW="805949" imgH="396446" progId="Equation.3">
                  <p:embed/>
                </p:oleObj>
              </mc:Choice>
              <mc:Fallback>
                <p:oleObj r:id="rId32" imgW="805949" imgH="396446" progId="Equation.3">
                  <p:embed/>
                  <p:pic>
                    <p:nvPicPr>
                      <p:cNvPr id="0" name="Object 20"/>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88988" y="4137025"/>
                        <a:ext cx="12684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31" name="Text Box 21">
            <a:extLst>
              <a:ext uri="{FF2B5EF4-FFF2-40B4-BE49-F238E27FC236}">
                <a16:creationId xmlns:a16="http://schemas.microsoft.com/office/drawing/2014/main" id="{724FDB2A-DDDF-462D-A7BE-3EEA4C4DC362}"/>
              </a:ext>
            </a:extLst>
          </p:cNvPr>
          <p:cNvSpPr txBox="1">
            <a:spLocks noChangeArrowheads="1"/>
          </p:cNvSpPr>
          <p:nvPr/>
        </p:nvSpPr>
        <p:spPr bwMode="auto">
          <a:xfrm>
            <a:off x="533400" y="5334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频域内插函数的幅度特性与相位特性（</a:t>
            </a:r>
            <a:r>
              <a:rPr lang="zh-CN" altLang="en-US" sz="2400" b="1" i="1">
                <a:latin typeface="Arial" panose="020B0604020202020204" pitchFamily="34" charset="0"/>
              </a:rPr>
              <a:t>N</a:t>
            </a:r>
            <a:r>
              <a:rPr lang="zh-CN" altLang="en-US" sz="2400" b="1">
                <a:latin typeface="Arial" panose="020B0604020202020204" pitchFamily="34" charset="0"/>
              </a:rPr>
              <a:t>=5）</a:t>
            </a:r>
          </a:p>
        </p:txBody>
      </p:sp>
      <p:sp>
        <p:nvSpPr>
          <p:cNvPr id="38932" name="AutoShape 22">
            <a:hlinkClick r:id="rId34" action="ppaction://hlinksldjump" highlightClick="1"/>
            <a:extLst>
              <a:ext uri="{FF2B5EF4-FFF2-40B4-BE49-F238E27FC236}">
                <a16:creationId xmlns:a16="http://schemas.microsoft.com/office/drawing/2014/main" id="{ABCDDA1D-2EBA-48EC-81D7-F3C077585742}"/>
              </a:ext>
            </a:extLst>
          </p:cNvPr>
          <p:cNvSpPr>
            <a:spLocks noChangeArrowheads="1"/>
          </p:cNvSpPr>
          <p:nvPr/>
        </p:nvSpPr>
        <p:spPr bwMode="auto">
          <a:xfrm>
            <a:off x="8305800" y="6172200"/>
            <a:ext cx="533400" cy="4572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9716"/>
                                        </p:tgtEl>
                                        <p:attrNameLst>
                                          <p:attrName>style.visibility</p:attrName>
                                        </p:attrNameLst>
                                      </p:cBhvr>
                                      <p:to>
                                        <p:strVal val="visible"/>
                                      </p:to>
                                    </p:set>
                                    <p:animEffect transition="in" filter="blinds(horizontal)">
                                      <p:cBhvr>
                                        <p:cTn id="15" dur="500"/>
                                        <p:tgtEl>
                                          <p:spTgt spid="29716"/>
                                        </p:tgtEl>
                                      </p:cBhvr>
                                    </p:animEffect>
                                  </p:childTnLst>
                                </p:cTn>
                              </p:par>
                              <p:par>
                                <p:cTn id="16" presetID="3" presetClass="entr" presetSubtype="10" fill="hold" nodeType="withEffect">
                                  <p:stCondLst>
                                    <p:cond delay="0"/>
                                  </p:stCondLst>
                                  <p:childTnLst>
                                    <p:set>
                                      <p:cBhvr>
                                        <p:cTn id="17" dur="1" fill="hold">
                                          <p:stCondLst>
                                            <p:cond delay="0"/>
                                          </p:stCondLst>
                                        </p:cTn>
                                        <p:tgtEl>
                                          <p:spTgt spid="29714"/>
                                        </p:tgtEl>
                                        <p:attrNameLst>
                                          <p:attrName>style.visibility</p:attrName>
                                        </p:attrNameLst>
                                      </p:cBhvr>
                                      <p:to>
                                        <p:strVal val="visible"/>
                                      </p:to>
                                    </p:set>
                                    <p:animEffect transition="in" filter="blinds(horizontal)">
                                      <p:cBhvr>
                                        <p:cTn id="18" dur="500"/>
                                        <p:tgtEl>
                                          <p:spTgt spid="29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13792BFA-E7E5-4912-9C50-0B554B34D0F4}"/>
              </a:ext>
            </a:extLst>
          </p:cNvPr>
          <p:cNvSpPr>
            <a:spLocks noGrp="1" noChangeArrowheads="1"/>
          </p:cNvSpPr>
          <p:nvPr>
            <p:ph type="title"/>
          </p:nvPr>
        </p:nvSpPr>
        <p:spPr/>
        <p:txBody>
          <a:bodyPr/>
          <a:lstStyle/>
          <a:p>
            <a:r>
              <a:rPr lang="zh-CN" altLang="en-US"/>
              <a:t>作业</a:t>
            </a:r>
          </a:p>
        </p:txBody>
      </p:sp>
      <p:sp>
        <p:nvSpPr>
          <p:cNvPr id="39939" name="内容占位符 2">
            <a:extLst>
              <a:ext uri="{FF2B5EF4-FFF2-40B4-BE49-F238E27FC236}">
                <a16:creationId xmlns:a16="http://schemas.microsoft.com/office/drawing/2014/main" id="{47D66A19-13BD-4F97-8835-6F862D0886F4}"/>
              </a:ext>
            </a:extLst>
          </p:cNvPr>
          <p:cNvSpPr>
            <a:spLocks noGrp="1" noChangeArrowheads="1"/>
          </p:cNvSpPr>
          <p:nvPr>
            <p:ph idx="1"/>
          </p:nvPr>
        </p:nvSpPr>
        <p:spPr/>
        <p:txBody>
          <a:bodyPr/>
          <a:lstStyle/>
          <a:p>
            <a:r>
              <a:rPr lang="en-US" altLang="zh-CN"/>
              <a:t>1-17</a:t>
            </a:r>
          </a:p>
          <a:p>
            <a:r>
              <a:rPr lang="en-US" altLang="zh-CN"/>
              <a:t>1-18</a:t>
            </a:r>
          </a:p>
          <a:p>
            <a:r>
              <a:rPr lang="en-US" altLang="zh-CN"/>
              <a:t>1-19</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21395B4-2B13-407F-93FF-EAFE25C848B6}"/>
              </a:ext>
            </a:extLst>
          </p:cNvPr>
          <p:cNvSpPr>
            <a:spLocks noGrp="1" noChangeArrowheads="1"/>
          </p:cNvSpPr>
          <p:nvPr>
            <p:ph type="title"/>
          </p:nvPr>
        </p:nvSpPr>
        <p:spPr>
          <a:xfrm>
            <a:off x="457200" y="457200"/>
            <a:ext cx="8229600" cy="838200"/>
          </a:xfrm>
        </p:spPr>
        <p:txBody>
          <a:bodyPr/>
          <a:lstStyle/>
          <a:p>
            <a:pPr eaLnBrk="1" hangingPunct="1"/>
            <a:r>
              <a:rPr lang="en-US" altLang="zh-CN"/>
              <a:t>2.2 </a:t>
            </a:r>
            <a:r>
              <a:rPr lang="zh-CN" altLang="en-US"/>
              <a:t>离散傅里叶变换</a:t>
            </a:r>
            <a:r>
              <a:rPr lang="en-US" altLang="zh-CN"/>
              <a:t>DFT</a:t>
            </a:r>
          </a:p>
        </p:txBody>
      </p:sp>
      <p:graphicFrame>
        <p:nvGraphicFramePr>
          <p:cNvPr id="30723" name="Object 3">
            <a:extLst>
              <a:ext uri="{FF2B5EF4-FFF2-40B4-BE49-F238E27FC236}">
                <a16:creationId xmlns:a16="http://schemas.microsoft.com/office/drawing/2014/main" id="{F55F5B27-B9F4-4836-BADB-AD4DC4EEDB6A}"/>
              </a:ext>
            </a:extLst>
          </p:cNvPr>
          <p:cNvGraphicFramePr>
            <a:graphicFrameLocks noChangeAspect="1"/>
          </p:cNvGraphicFramePr>
          <p:nvPr>
            <p:ph sz="half" idx="1"/>
          </p:nvPr>
        </p:nvGraphicFramePr>
        <p:xfrm>
          <a:off x="7848600" y="2384425"/>
          <a:ext cx="989013" cy="647700"/>
        </p:xfrm>
        <a:graphic>
          <a:graphicData uri="http://schemas.openxmlformats.org/presentationml/2006/ole">
            <mc:AlternateContent xmlns:mc="http://schemas.openxmlformats.org/markup-compatibility/2006">
              <mc:Choice xmlns:v="urn:schemas-microsoft-com:vml" Requires="v">
                <p:oleObj spid="_x0000_s41005" r:id="rId3" imgW="678180" imgH="345440" progId="Equation.3">
                  <p:embed/>
                </p:oleObj>
              </mc:Choice>
              <mc:Fallback>
                <p:oleObj r:id="rId3" imgW="678180" imgH="3454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2384425"/>
                        <a:ext cx="9890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4" name="Text Box 4">
            <a:extLst>
              <a:ext uri="{FF2B5EF4-FFF2-40B4-BE49-F238E27FC236}">
                <a16:creationId xmlns:a16="http://schemas.microsoft.com/office/drawing/2014/main" id="{03E2EB92-94E7-4ED5-B9F1-D5D3E5BE0845}"/>
              </a:ext>
            </a:extLst>
          </p:cNvPr>
          <p:cNvSpPr txBox="1">
            <a:spLocks noChangeArrowheads="1"/>
          </p:cNvSpPr>
          <p:nvPr/>
        </p:nvSpPr>
        <p:spPr bwMode="auto">
          <a:xfrm>
            <a:off x="666750" y="3962400"/>
            <a:ext cx="146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Blip>
                <a:blip r:embed="rId5"/>
              </a:buBlip>
            </a:pPr>
            <a:r>
              <a:rPr lang="en-US" altLang="zh-CN" sz="2400" b="1"/>
              <a:t>  IDFT</a:t>
            </a:r>
          </a:p>
        </p:txBody>
      </p:sp>
      <p:sp>
        <p:nvSpPr>
          <p:cNvPr id="30725" name="Text Box 5">
            <a:extLst>
              <a:ext uri="{FF2B5EF4-FFF2-40B4-BE49-F238E27FC236}">
                <a16:creationId xmlns:a16="http://schemas.microsoft.com/office/drawing/2014/main" id="{FFDAEDF6-AA49-4E52-A166-B8D8C32EFD89}"/>
              </a:ext>
            </a:extLst>
          </p:cNvPr>
          <p:cNvSpPr txBox="1">
            <a:spLocks noChangeArrowheads="1"/>
          </p:cNvSpPr>
          <p:nvPr/>
        </p:nvSpPr>
        <p:spPr bwMode="auto">
          <a:xfrm>
            <a:off x="666750" y="2438400"/>
            <a:ext cx="146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Blip>
                <a:blip r:embed="rId5"/>
              </a:buBlip>
            </a:pPr>
            <a:r>
              <a:rPr lang="en-US" altLang="zh-CN" sz="2400" b="1"/>
              <a:t>  DFT</a:t>
            </a:r>
          </a:p>
        </p:txBody>
      </p:sp>
      <p:sp>
        <p:nvSpPr>
          <p:cNvPr id="30726" name="Text Box 6">
            <a:extLst>
              <a:ext uri="{FF2B5EF4-FFF2-40B4-BE49-F238E27FC236}">
                <a16:creationId xmlns:a16="http://schemas.microsoft.com/office/drawing/2014/main" id="{D345D95C-4E92-477D-B6AA-169C2311C34A}"/>
              </a:ext>
            </a:extLst>
          </p:cNvPr>
          <p:cNvSpPr txBox="1">
            <a:spLocks noChangeArrowheads="1"/>
          </p:cNvSpPr>
          <p:nvPr/>
        </p:nvSpPr>
        <p:spPr bwMode="auto">
          <a:xfrm>
            <a:off x="1600200" y="5334000"/>
            <a:ext cx="388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符号表示</a:t>
            </a:r>
          </a:p>
        </p:txBody>
      </p:sp>
      <p:graphicFrame>
        <p:nvGraphicFramePr>
          <p:cNvPr id="30727" name="Object 7">
            <a:extLst>
              <a:ext uri="{FF2B5EF4-FFF2-40B4-BE49-F238E27FC236}">
                <a16:creationId xmlns:a16="http://schemas.microsoft.com/office/drawing/2014/main" id="{6D770350-233C-4FDA-855F-9E980274BD31}"/>
              </a:ext>
            </a:extLst>
          </p:cNvPr>
          <p:cNvGraphicFramePr>
            <a:graphicFrameLocks noChangeAspect="1"/>
          </p:cNvGraphicFramePr>
          <p:nvPr/>
        </p:nvGraphicFramePr>
        <p:xfrm>
          <a:off x="3649663" y="6003925"/>
          <a:ext cx="2903537" cy="473075"/>
        </p:xfrm>
        <a:graphic>
          <a:graphicData uri="http://schemas.openxmlformats.org/presentationml/2006/ole">
            <mc:AlternateContent xmlns:mc="http://schemas.openxmlformats.org/markup-compatibility/2006">
              <mc:Choice xmlns:v="urn:schemas-microsoft-com:vml" Requires="v">
                <p:oleObj spid="_x0000_s41006" r:id="rId6" imgW="1254400" imgH="204800" progId="Equation.3">
                  <p:embed/>
                </p:oleObj>
              </mc:Choice>
              <mc:Fallback>
                <p:oleObj r:id="rId6" imgW="1254400" imgH="204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9663" y="6003925"/>
                        <a:ext cx="2903537"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8" name="Object 8">
            <a:extLst>
              <a:ext uri="{FF2B5EF4-FFF2-40B4-BE49-F238E27FC236}">
                <a16:creationId xmlns:a16="http://schemas.microsoft.com/office/drawing/2014/main" id="{FF86DDA1-79B4-46F2-AA02-C0C8FD01C969}"/>
              </a:ext>
            </a:extLst>
          </p:cNvPr>
          <p:cNvGraphicFramePr>
            <a:graphicFrameLocks noChangeAspect="1"/>
          </p:cNvGraphicFramePr>
          <p:nvPr/>
        </p:nvGraphicFramePr>
        <p:xfrm>
          <a:off x="3397250" y="5381625"/>
          <a:ext cx="2868613" cy="495300"/>
        </p:xfrm>
        <a:graphic>
          <a:graphicData uri="http://schemas.openxmlformats.org/presentationml/2006/ole">
            <mc:AlternateContent xmlns:mc="http://schemas.openxmlformats.org/markup-compatibility/2006">
              <mc:Choice xmlns:v="urn:schemas-microsoft-com:vml" Requires="v">
                <p:oleObj spid="_x0000_s41007" r:id="rId8" imgW="1035894" imgH="179043" progId="Equation.3">
                  <p:embed/>
                </p:oleObj>
              </mc:Choice>
              <mc:Fallback>
                <p:oleObj r:id="rId8" imgW="1035894" imgH="179043"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7250" y="5381625"/>
                        <a:ext cx="28686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9" name="Object 9">
            <a:extLst>
              <a:ext uri="{FF2B5EF4-FFF2-40B4-BE49-F238E27FC236}">
                <a16:creationId xmlns:a16="http://schemas.microsoft.com/office/drawing/2014/main" id="{50E4BF96-0732-452E-8AB2-EE9A59D62B8F}"/>
              </a:ext>
            </a:extLst>
          </p:cNvPr>
          <p:cNvGraphicFramePr>
            <a:graphicFrameLocks noChangeAspect="1"/>
          </p:cNvGraphicFramePr>
          <p:nvPr/>
        </p:nvGraphicFramePr>
        <p:xfrm>
          <a:off x="2133600" y="2193925"/>
          <a:ext cx="5064125" cy="1447800"/>
        </p:xfrm>
        <a:graphic>
          <a:graphicData uri="http://schemas.openxmlformats.org/presentationml/2006/ole">
            <mc:AlternateContent xmlns:mc="http://schemas.openxmlformats.org/markup-compatibility/2006">
              <mc:Choice xmlns:v="urn:schemas-microsoft-com:vml" Requires="v">
                <p:oleObj spid="_x0000_s41008" r:id="rId10" imgW="2401065" imgH="686070" progId="Equation.3">
                  <p:embed/>
                </p:oleObj>
              </mc:Choice>
              <mc:Fallback>
                <p:oleObj r:id="rId10" imgW="2401065" imgH="68607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3600" y="2193925"/>
                        <a:ext cx="50641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0" name="Object 10">
            <a:extLst>
              <a:ext uri="{FF2B5EF4-FFF2-40B4-BE49-F238E27FC236}">
                <a16:creationId xmlns:a16="http://schemas.microsoft.com/office/drawing/2014/main" id="{F2635CBF-6F82-4B2A-B36B-636B5225521D}"/>
              </a:ext>
            </a:extLst>
          </p:cNvPr>
          <p:cNvGraphicFramePr>
            <a:graphicFrameLocks noChangeAspect="1"/>
          </p:cNvGraphicFramePr>
          <p:nvPr/>
        </p:nvGraphicFramePr>
        <p:xfrm>
          <a:off x="2057400" y="3733800"/>
          <a:ext cx="5943600" cy="1427163"/>
        </p:xfrm>
        <a:graphic>
          <a:graphicData uri="http://schemas.openxmlformats.org/presentationml/2006/ole">
            <mc:AlternateContent xmlns:mc="http://schemas.openxmlformats.org/markup-compatibility/2006">
              <mc:Choice xmlns:v="urn:schemas-microsoft-com:vml" Requires="v">
                <p:oleObj spid="_x0000_s41009" r:id="rId12" imgW="2857320" imgH="685800" progId="Equation.3">
                  <p:embed/>
                </p:oleObj>
              </mc:Choice>
              <mc:Fallback>
                <p:oleObj r:id="rId12" imgW="2857320" imgH="6858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400" y="3733800"/>
                        <a:ext cx="5943600"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1" name="Rectangle 11">
            <a:extLst>
              <a:ext uri="{FF2B5EF4-FFF2-40B4-BE49-F238E27FC236}">
                <a16:creationId xmlns:a16="http://schemas.microsoft.com/office/drawing/2014/main" id="{69ACD36B-F79E-476D-B8B2-58C7EF0C9ACA}"/>
              </a:ext>
            </a:extLst>
          </p:cNvPr>
          <p:cNvSpPr>
            <a:spLocks noChangeArrowheads="1"/>
          </p:cNvSpPr>
          <p:nvPr/>
        </p:nvSpPr>
        <p:spPr bwMode="auto">
          <a:xfrm>
            <a:off x="3962400" y="3184525"/>
            <a:ext cx="2819400" cy="4572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30732" name="Rectangle 12">
            <a:extLst>
              <a:ext uri="{FF2B5EF4-FFF2-40B4-BE49-F238E27FC236}">
                <a16:creationId xmlns:a16="http://schemas.microsoft.com/office/drawing/2014/main" id="{31386221-5C61-4D74-8769-59A3981E004E}"/>
              </a:ext>
            </a:extLst>
          </p:cNvPr>
          <p:cNvSpPr>
            <a:spLocks noChangeArrowheads="1"/>
          </p:cNvSpPr>
          <p:nvPr/>
        </p:nvSpPr>
        <p:spPr bwMode="auto">
          <a:xfrm>
            <a:off x="3810000" y="4632325"/>
            <a:ext cx="2819400" cy="4572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sp>
        <p:nvSpPr>
          <p:cNvPr id="22541" name="Text Box 13">
            <a:extLst>
              <a:ext uri="{FF2B5EF4-FFF2-40B4-BE49-F238E27FC236}">
                <a16:creationId xmlns:a16="http://schemas.microsoft.com/office/drawing/2014/main" id="{C643BDF4-2704-433A-A3DE-D0F1D2F4F3DE}"/>
              </a:ext>
            </a:extLst>
          </p:cNvPr>
          <p:cNvSpPr txBox="1">
            <a:spLocks noChangeArrowheads="1"/>
          </p:cNvSpPr>
          <p:nvPr/>
        </p:nvSpPr>
        <p:spPr bwMode="auto">
          <a:xfrm>
            <a:off x="533400" y="1219200"/>
            <a:ext cx="8763000" cy="584200"/>
          </a:xfrm>
          <a:prstGeom prst="rect">
            <a:avLst/>
          </a:prstGeom>
          <a:noFill/>
          <a:ln w="9525">
            <a:noFill/>
            <a:miter lim="800000"/>
            <a:headEnd/>
            <a:tailEnd/>
          </a:ln>
        </p:spPr>
        <p:txBody>
          <a:bodyPr>
            <a:spAutoFit/>
          </a:bodyPr>
          <a:lstStyle/>
          <a:p>
            <a:pPr eaLnBrk="1" hangingPunct="1">
              <a:spcBef>
                <a:spcPct val="50000"/>
              </a:spcBef>
              <a:defRPr/>
            </a:pPr>
            <a:r>
              <a:rPr lang="en-US" altLang="zh-CN" sz="3200" b="1" dirty="0">
                <a:solidFill>
                  <a:schemeClr val="accent1">
                    <a:lumMod val="50000"/>
                  </a:schemeClr>
                </a:solidFill>
                <a:latin typeface="Arial" charset="0"/>
              </a:rPr>
              <a:t>2.2.1 </a:t>
            </a:r>
            <a:r>
              <a:rPr lang="zh-CN" altLang="en-US" sz="3200" b="1" dirty="0">
                <a:solidFill>
                  <a:srgbClr val="FF0000"/>
                </a:solidFill>
                <a:latin typeface="Arial" charset="0"/>
              </a:rPr>
              <a:t>有限长</a:t>
            </a:r>
            <a:r>
              <a:rPr lang="zh-CN" altLang="en-US" sz="3200" b="1" dirty="0">
                <a:solidFill>
                  <a:schemeClr val="accent1">
                    <a:lumMod val="50000"/>
                  </a:schemeClr>
                </a:solidFill>
                <a:latin typeface="Arial" charset="0"/>
              </a:rPr>
              <a:t>序列的傅里叶表示</a:t>
            </a:r>
            <a:r>
              <a:rPr lang="en-US" altLang="zh-CN" sz="3200" b="1" dirty="0">
                <a:solidFill>
                  <a:schemeClr val="accent1">
                    <a:lumMod val="50000"/>
                  </a:schemeClr>
                </a:solidFill>
                <a:latin typeface="Arial" charset="0"/>
              </a:rPr>
              <a:t>——DFT</a:t>
            </a:r>
            <a:r>
              <a:rPr lang="zh-CN" altLang="en-US" sz="3200" b="1" dirty="0">
                <a:solidFill>
                  <a:schemeClr val="accent1">
                    <a:lumMod val="50000"/>
                  </a:schemeClr>
                </a:solidFill>
                <a:latin typeface="Arial" charset="0"/>
              </a:rPr>
              <a:t>的定义</a:t>
            </a:r>
          </a:p>
        </p:txBody>
      </p:sp>
      <p:sp>
        <p:nvSpPr>
          <p:cNvPr id="25614" name="TextBox 13">
            <a:extLst>
              <a:ext uri="{FF2B5EF4-FFF2-40B4-BE49-F238E27FC236}">
                <a16:creationId xmlns:a16="http://schemas.microsoft.com/office/drawing/2014/main" id="{BC7FF206-564E-4002-A7F4-DAA5A8A2EE38}"/>
              </a:ext>
            </a:extLst>
          </p:cNvPr>
          <p:cNvSpPr txBox="1">
            <a:spLocks noChangeArrowheads="1"/>
          </p:cNvSpPr>
          <p:nvPr/>
        </p:nvSpPr>
        <p:spPr bwMode="auto">
          <a:xfrm>
            <a:off x="838200" y="1752600"/>
            <a:ext cx="670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a:t>有限长序列</a:t>
            </a:r>
            <a:r>
              <a:rPr lang="en-US" altLang="zh-CN" sz="2800" b="1" i="1"/>
              <a:t>x</a:t>
            </a:r>
            <a:r>
              <a:rPr lang="en-US" altLang="zh-CN" sz="2800" b="1"/>
              <a:t>[</a:t>
            </a:r>
            <a:r>
              <a:rPr lang="en-US" altLang="zh-CN" sz="2800" b="1" i="1"/>
              <a:t>k</a:t>
            </a:r>
            <a:r>
              <a:rPr lang="en-US" altLang="zh-CN" sz="2800" b="1"/>
              <a:t>]</a:t>
            </a:r>
            <a:r>
              <a:rPr lang="zh-CN" altLang="en-US" sz="2800" b="1"/>
              <a:t>的</a:t>
            </a:r>
            <a:r>
              <a:rPr lang="en-US" altLang="zh-CN" sz="2800" b="1" i="1"/>
              <a:t>N</a:t>
            </a:r>
            <a:r>
              <a:rPr lang="zh-CN" altLang="en-US" sz="2800" b="1"/>
              <a:t>点</a:t>
            </a:r>
            <a:r>
              <a:rPr lang="en-US" altLang="zh-CN" sz="2800" b="1"/>
              <a:t>DFT</a:t>
            </a:r>
            <a:r>
              <a:rPr lang="zh-CN" altLang="en-US" sz="2800" b="1"/>
              <a:t>定义为：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5614"/>
                                        </p:tgtEl>
                                        <p:attrNameLst>
                                          <p:attrName>style.visibility</p:attrName>
                                        </p:attrNameLst>
                                      </p:cBhvr>
                                      <p:to>
                                        <p:strVal val="visible"/>
                                      </p:to>
                                    </p:set>
                                    <p:animEffect transition="in" filter="slide(fromBottom)">
                                      <p:cBhvr>
                                        <p:cTn id="7" dur="500"/>
                                        <p:tgtEl>
                                          <p:spTgt spid="256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blinds(vertical)">
                                      <p:cBhvr>
                                        <p:cTn id="12" dur="500"/>
                                        <p:tgtEl>
                                          <p:spTgt spid="307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29"/>
                                        </p:tgtEl>
                                        <p:attrNameLst>
                                          <p:attrName>style.visibility</p:attrName>
                                        </p:attrNameLst>
                                      </p:cBhvr>
                                      <p:to>
                                        <p:strVal val="visible"/>
                                      </p:to>
                                    </p:set>
                                    <p:animEffect transition="in" filter="blinds(horizontal)">
                                      <p:cBhvr>
                                        <p:cTn id="17" dur="500"/>
                                        <p:tgtEl>
                                          <p:spTgt spid="307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723"/>
                                        </p:tgtEl>
                                        <p:attrNameLst>
                                          <p:attrName>style.visibility</p:attrName>
                                        </p:attrNameLst>
                                      </p:cBhvr>
                                      <p:to>
                                        <p:strVal val="visible"/>
                                      </p:to>
                                    </p:set>
                                    <p:animEffect transition="in" filter="blinds(horizontal)">
                                      <p:cBhvr>
                                        <p:cTn id="22" dur="500"/>
                                        <p:tgtEl>
                                          <p:spTgt spid="307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30724"/>
                                        </p:tgtEl>
                                        <p:attrNameLst>
                                          <p:attrName>style.visibility</p:attrName>
                                        </p:attrNameLst>
                                      </p:cBhvr>
                                      <p:to>
                                        <p:strVal val="visible"/>
                                      </p:to>
                                    </p:set>
                                    <p:animEffect transition="in" filter="blinds(vertical)">
                                      <p:cBhvr>
                                        <p:cTn id="27" dur="500"/>
                                        <p:tgtEl>
                                          <p:spTgt spid="307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0730"/>
                                        </p:tgtEl>
                                        <p:attrNameLst>
                                          <p:attrName>style.visibility</p:attrName>
                                        </p:attrNameLst>
                                      </p:cBhvr>
                                      <p:to>
                                        <p:strVal val="visible"/>
                                      </p:to>
                                    </p:set>
                                    <p:animEffect transition="in" filter="blinds(horizontal)">
                                      <p:cBhvr>
                                        <p:cTn id="32" dur="500"/>
                                        <p:tgtEl>
                                          <p:spTgt spid="307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30726"/>
                                        </p:tgtEl>
                                        <p:attrNameLst>
                                          <p:attrName>style.visibility</p:attrName>
                                        </p:attrNameLst>
                                      </p:cBhvr>
                                      <p:to>
                                        <p:strVal val="visible"/>
                                      </p:to>
                                    </p:set>
                                    <p:animEffect transition="in" filter="blinds(vertical)">
                                      <p:cBhvr>
                                        <p:cTn id="37" dur="500"/>
                                        <p:tgtEl>
                                          <p:spTgt spid="307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30728"/>
                                        </p:tgtEl>
                                        <p:attrNameLst>
                                          <p:attrName>style.visibility</p:attrName>
                                        </p:attrNameLst>
                                      </p:cBhvr>
                                      <p:to>
                                        <p:strVal val="visible"/>
                                      </p:to>
                                    </p:set>
                                    <p:animEffect transition="in" filter="blinds(vertical)">
                                      <p:cBhvr>
                                        <p:cTn id="42" dur="500"/>
                                        <p:tgtEl>
                                          <p:spTgt spid="30728"/>
                                        </p:tgtEl>
                                      </p:cBhvr>
                                    </p:animEffect>
                                  </p:childTnLst>
                                </p:cTn>
                              </p:par>
                            </p:childTnLst>
                          </p:cTn>
                        </p:par>
                        <p:par>
                          <p:cTn id="43" fill="hold" nodeType="afterGroup">
                            <p:stCondLst>
                              <p:cond delay="500"/>
                            </p:stCondLst>
                            <p:childTnLst>
                              <p:par>
                                <p:cTn id="44" presetID="3" presetClass="entr" presetSubtype="5" fill="hold" nodeType="afterEffect">
                                  <p:stCondLst>
                                    <p:cond delay="0"/>
                                  </p:stCondLst>
                                  <p:childTnLst>
                                    <p:set>
                                      <p:cBhvr>
                                        <p:cTn id="45" dur="1" fill="hold">
                                          <p:stCondLst>
                                            <p:cond delay="0"/>
                                          </p:stCondLst>
                                        </p:cTn>
                                        <p:tgtEl>
                                          <p:spTgt spid="30727"/>
                                        </p:tgtEl>
                                        <p:attrNameLst>
                                          <p:attrName>style.visibility</p:attrName>
                                        </p:attrNameLst>
                                      </p:cBhvr>
                                      <p:to>
                                        <p:strVal val="visible"/>
                                      </p:to>
                                    </p:set>
                                    <p:animEffect transition="in" filter="blinds(vertical)">
                                      <p:cBhvr>
                                        <p:cTn id="46" dur="500"/>
                                        <p:tgtEl>
                                          <p:spTgt spid="3072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30731"/>
                                        </p:tgtEl>
                                        <p:attrNameLst>
                                          <p:attrName>style.visibility</p:attrName>
                                        </p:attrNameLst>
                                      </p:cBhvr>
                                      <p:to>
                                        <p:strVal val="visible"/>
                                      </p:to>
                                    </p:set>
                                    <p:animEffect transition="in" filter="box(in)">
                                      <p:cBhvr>
                                        <p:cTn id="51" dur="500"/>
                                        <p:tgtEl>
                                          <p:spTgt spid="3073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30732"/>
                                        </p:tgtEl>
                                        <p:attrNameLst>
                                          <p:attrName>style.visibility</p:attrName>
                                        </p:attrNameLst>
                                      </p:cBhvr>
                                      <p:to>
                                        <p:strVal val="visible"/>
                                      </p:to>
                                    </p:set>
                                    <p:animEffect transition="in" filter="box(in)">
                                      <p:cBhvr>
                                        <p:cTn id="56" dur="500"/>
                                        <p:tgtEl>
                                          <p:spTgt spid="3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utoUpdateAnimBg="0"/>
      <p:bldP spid="30725" grpId="0" autoUpdateAnimBg="0"/>
      <p:bldP spid="30726" grpId="0" autoUpdateAnimBg="0"/>
      <p:bldP spid="30731" grpId="0" animBg="1"/>
      <p:bldP spid="30732" grpId="0" animBg="1"/>
      <p:bldP spid="256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Rectangle 2">
            <a:extLst>
              <a:ext uri="{FF2B5EF4-FFF2-40B4-BE49-F238E27FC236}">
                <a16:creationId xmlns:a16="http://schemas.microsoft.com/office/drawing/2014/main" id="{B71C3257-21BE-4029-ADB9-717AF8411447}"/>
              </a:ext>
            </a:extLst>
          </p:cNvPr>
          <p:cNvSpPr>
            <a:spLocks noGrp="1" noChangeArrowheads="1"/>
          </p:cNvSpPr>
          <p:nvPr>
            <p:ph type="title"/>
          </p:nvPr>
        </p:nvSpPr>
        <p:spPr/>
        <p:txBody>
          <a:bodyPr/>
          <a:lstStyle/>
          <a:p>
            <a:pPr eaLnBrk="1" hangingPunct="1">
              <a:defRPr/>
            </a:pPr>
            <a:r>
              <a:rPr lang="en-US" altLang="zh-CN" sz="4000" dirty="0"/>
              <a:t>2.2.1 </a:t>
            </a:r>
            <a:r>
              <a:rPr lang="zh-CN" altLang="en-US" sz="4000" dirty="0">
                <a:solidFill>
                  <a:schemeClr val="accent1">
                    <a:lumMod val="50000"/>
                  </a:schemeClr>
                </a:solidFill>
              </a:rPr>
              <a:t>有限长序列的傅里叶表示</a:t>
            </a:r>
            <a:br>
              <a:rPr lang="en-US" altLang="zh-CN" sz="4000" dirty="0">
                <a:solidFill>
                  <a:schemeClr val="accent1">
                    <a:lumMod val="50000"/>
                  </a:schemeClr>
                </a:solidFill>
              </a:rPr>
            </a:br>
            <a:r>
              <a:rPr lang="en-US" altLang="zh-CN" sz="4000" dirty="0">
                <a:solidFill>
                  <a:schemeClr val="accent1">
                    <a:lumMod val="50000"/>
                  </a:schemeClr>
                </a:solidFill>
              </a:rPr>
              <a:t>	  ——DFT</a:t>
            </a:r>
            <a:r>
              <a:rPr lang="zh-CN" altLang="en-US" sz="4000" dirty="0">
                <a:solidFill>
                  <a:schemeClr val="accent1">
                    <a:lumMod val="50000"/>
                  </a:schemeClr>
                </a:solidFill>
              </a:rPr>
              <a:t>的定义</a:t>
            </a:r>
            <a:endParaRPr lang="en-US" altLang="zh-CN" sz="4000" dirty="0"/>
          </a:p>
        </p:txBody>
      </p:sp>
      <p:sp>
        <p:nvSpPr>
          <p:cNvPr id="15" name="内容占位符 14">
            <a:extLst>
              <a:ext uri="{FF2B5EF4-FFF2-40B4-BE49-F238E27FC236}">
                <a16:creationId xmlns:a16="http://schemas.microsoft.com/office/drawing/2014/main" id="{5DEA6B19-34D7-494D-B55E-9585EABB0D03}"/>
              </a:ext>
            </a:extLst>
          </p:cNvPr>
          <p:cNvSpPr>
            <a:spLocks noGrp="1" noChangeArrowheads="1"/>
          </p:cNvSpPr>
          <p:nvPr>
            <p:ph idx="1"/>
          </p:nvPr>
        </p:nvSpPr>
        <p:spPr>
          <a:xfrm>
            <a:off x="457200" y="1752600"/>
            <a:ext cx="8229600" cy="3886200"/>
          </a:xfrm>
        </p:spPr>
        <p:txBody>
          <a:bodyPr/>
          <a:lstStyle/>
          <a:p>
            <a:r>
              <a:rPr lang="en-US" altLang="zh-CN" sz="2800" b="1"/>
              <a:t>DFT</a:t>
            </a:r>
            <a:r>
              <a:rPr lang="zh-CN" altLang="en-US" sz="2800" b="1"/>
              <a:t>的意义</a:t>
            </a:r>
            <a:endParaRPr lang="en-US" altLang="zh-CN" sz="2800" b="1"/>
          </a:p>
          <a:p>
            <a:pPr>
              <a:buFont typeface="Wingdings" panose="05000000000000000000" pitchFamily="2" charset="2"/>
              <a:buNone/>
            </a:pPr>
            <a:r>
              <a:rPr lang="en-US" altLang="zh-CN" sz="2400" b="1"/>
              <a:t>	</a:t>
            </a:r>
            <a:r>
              <a:rPr lang="zh-CN" altLang="en-US" sz="2400" b="1"/>
              <a:t>长度为</a:t>
            </a:r>
            <a:r>
              <a:rPr lang="en-US" altLang="zh-CN" sz="2400" b="1" i="1"/>
              <a:t>N</a:t>
            </a:r>
            <a:r>
              <a:rPr lang="zh-CN" altLang="en-US" sz="2400" b="1"/>
              <a:t>（或≤</a:t>
            </a:r>
            <a:r>
              <a:rPr lang="en-US" altLang="zh-CN" sz="2400" b="1" i="1"/>
              <a:t>N</a:t>
            </a:r>
            <a:r>
              <a:rPr lang="zh-CN" altLang="en-US" sz="2400" b="1"/>
              <a:t>）的时域序列</a:t>
            </a:r>
            <a:r>
              <a:rPr lang="en-US" altLang="zh-CN" sz="2400" b="1" i="1"/>
              <a:t>x</a:t>
            </a:r>
            <a:r>
              <a:rPr lang="en-US" altLang="zh-CN" sz="2400" b="1"/>
              <a:t>[</a:t>
            </a:r>
            <a:r>
              <a:rPr lang="en-US" altLang="zh-CN" sz="2400" b="1" i="1"/>
              <a:t>k</a:t>
            </a:r>
            <a:r>
              <a:rPr lang="en-US" altLang="zh-CN" sz="2400" b="1"/>
              <a:t>]</a:t>
            </a:r>
            <a:r>
              <a:rPr lang="zh-CN" altLang="en-US" sz="2400" b="1"/>
              <a:t>可由</a:t>
            </a:r>
            <a:r>
              <a:rPr lang="en-US" altLang="zh-CN" sz="2400" b="1" i="1"/>
              <a:t>N</a:t>
            </a:r>
            <a:r>
              <a:rPr lang="zh-CN" altLang="en-US" sz="2400" b="1"/>
              <a:t>项虚指数序列</a:t>
            </a:r>
            <a:endParaRPr lang="en-US" altLang="zh-CN" sz="2400" b="1"/>
          </a:p>
          <a:p>
            <a:pPr>
              <a:buFont typeface="Wingdings" panose="05000000000000000000" pitchFamily="2" charset="2"/>
              <a:buNone/>
            </a:pPr>
            <a:r>
              <a:rPr lang="en-US" altLang="zh-CN" sz="2400" b="1"/>
              <a:t>	{		         }</a:t>
            </a:r>
            <a:r>
              <a:rPr lang="zh-CN" altLang="en-US" sz="2400" b="1"/>
              <a:t>线性表示，各虚指数项的加权系数就是</a:t>
            </a:r>
            <a:r>
              <a:rPr lang="en-US" altLang="zh-CN" sz="2400" b="1" i="1"/>
              <a:t>x</a:t>
            </a:r>
            <a:r>
              <a:rPr lang="en-US" altLang="zh-CN" sz="2400" b="1"/>
              <a:t>[</a:t>
            </a:r>
            <a:r>
              <a:rPr lang="en-US" altLang="zh-CN" sz="2400" b="1" i="1"/>
              <a:t>k</a:t>
            </a:r>
            <a:r>
              <a:rPr lang="en-US" altLang="zh-CN" sz="2400" b="1"/>
              <a:t>]</a:t>
            </a:r>
            <a:r>
              <a:rPr lang="zh-CN" altLang="en-US" sz="2400" b="1"/>
              <a:t>对应的</a:t>
            </a:r>
            <a:r>
              <a:rPr lang="en-US" altLang="zh-CN" sz="2400" b="1" i="1"/>
              <a:t>N</a:t>
            </a:r>
            <a:r>
              <a:rPr lang="zh-CN" altLang="en-US" sz="2400" b="1"/>
              <a:t>点频域序列</a:t>
            </a:r>
            <a:r>
              <a:rPr lang="en-US" altLang="zh-CN" sz="2400" b="1" i="1"/>
              <a:t>X</a:t>
            </a:r>
            <a:r>
              <a:rPr lang="en-US" altLang="zh-CN" sz="2400" b="1"/>
              <a:t>[</a:t>
            </a:r>
            <a:r>
              <a:rPr lang="en-US" altLang="zh-CN" sz="2400" b="1" i="1"/>
              <a:t>m</a:t>
            </a:r>
            <a:r>
              <a:rPr lang="en-US" altLang="zh-CN" sz="2400" b="1"/>
              <a:t>]</a:t>
            </a:r>
            <a:r>
              <a:rPr lang="zh-CN" altLang="en-US" sz="2400" b="1"/>
              <a:t>。</a:t>
            </a:r>
            <a:endParaRPr lang="en-US" altLang="zh-CN" sz="2400" b="1"/>
          </a:p>
          <a:p>
            <a:r>
              <a:rPr lang="en-US" altLang="zh-CN" sz="2800" b="1"/>
              <a:t>DFT</a:t>
            </a:r>
            <a:r>
              <a:rPr lang="zh-CN" altLang="en-US" sz="2800" b="1"/>
              <a:t>的隐含周期性</a:t>
            </a:r>
            <a:endParaRPr lang="en-US" altLang="zh-CN" sz="2800" b="1"/>
          </a:p>
          <a:p>
            <a:pPr>
              <a:buFont typeface="Wingdings" panose="05000000000000000000" pitchFamily="2" charset="2"/>
              <a:buNone/>
            </a:pPr>
            <a:r>
              <a:rPr lang="en-US" altLang="zh-CN" sz="2400" b="1"/>
              <a:t>	</a:t>
            </a:r>
            <a:r>
              <a:rPr lang="zh-CN" altLang="en-US" sz="2400" b="1"/>
              <a:t>由于       的周期性，使得通过</a:t>
            </a:r>
            <a:r>
              <a:rPr lang="en-US" altLang="zh-CN" sz="2400" b="1"/>
              <a:t>DFT</a:t>
            </a:r>
            <a:r>
              <a:rPr lang="zh-CN" altLang="en-US" sz="2400" b="1"/>
              <a:t>和</a:t>
            </a:r>
            <a:r>
              <a:rPr lang="en-US" altLang="zh-CN" sz="2400" b="1"/>
              <a:t>IDFT</a:t>
            </a:r>
            <a:r>
              <a:rPr lang="zh-CN" altLang="en-US" sz="2400" b="1"/>
              <a:t>公式计算出的</a:t>
            </a:r>
            <a:r>
              <a:rPr lang="en-US" altLang="zh-CN" sz="2400" b="1" i="1"/>
              <a:t>X</a:t>
            </a:r>
            <a:r>
              <a:rPr lang="en-US" altLang="zh-CN" sz="2400" b="1"/>
              <a:t>[</a:t>
            </a:r>
            <a:r>
              <a:rPr lang="en-US" altLang="zh-CN" sz="2400" b="1" i="1"/>
              <a:t>m</a:t>
            </a:r>
            <a:r>
              <a:rPr lang="en-US" altLang="zh-CN" sz="2400" b="1"/>
              <a:t>]</a:t>
            </a:r>
            <a:r>
              <a:rPr lang="zh-CN" altLang="en-US" sz="2400" b="1"/>
              <a:t>和</a:t>
            </a:r>
            <a:r>
              <a:rPr lang="en-US" altLang="zh-CN" sz="2400" b="1" i="1"/>
              <a:t>x</a:t>
            </a:r>
            <a:r>
              <a:rPr lang="en-US" altLang="zh-CN" sz="2400" b="1"/>
              <a:t>[</a:t>
            </a:r>
            <a:r>
              <a:rPr lang="en-US" altLang="zh-CN" sz="2400" b="1" i="1"/>
              <a:t>k</a:t>
            </a:r>
            <a:r>
              <a:rPr lang="en-US" altLang="zh-CN" sz="2400" b="1"/>
              <a:t>]</a:t>
            </a:r>
            <a:r>
              <a:rPr lang="zh-CN" altLang="en-US" sz="2400" b="1"/>
              <a:t>隐含周期性，且周期均为</a:t>
            </a:r>
            <a:r>
              <a:rPr lang="en-US" altLang="zh-CN" sz="2400" b="1" i="1"/>
              <a:t>N</a:t>
            </a:r>
          </a:p>
          <a:p>
            <a:pPr>
              <a:buFont typeface="Wingdings" panose="05000000000000000000" pitchFamily="2" charset="2"/>
              <a:buNone/>
            </a:pPr>
            <a:endParaRPr lang="zh-CN" altLang="en-US" sz="2800" b="1"/>
          </a:p>
          <a:p>
            <a:endParaRPr lang="zh-CN" altLang="en-US" sz="2800"/>
          </a:p>
        </p:txBody>
      </p:sp>
      <p:graphicFrame>
        <p:nvGraphicFramePr>
          <p:cNvPr id="16" name="Object 3">
            <a:extLst>
              <a:ext uri="{FF2B5EF4-FFF2-40B4-BE49-F238E27FC236}">
                <a16:creationId xmlns:a16="http://schemas.microsoft.com/office/drawing/2014/main" id="{C4243D6B-38C1-418B-A308-97FBF78A895F}"/>
              </a:ext>
            </a:extLst>
          </p:cNvPr>
          <p:cNvGraphicFramePr>
            <a:graphicFrameLocks noChangeAspect="1"/>
          </p:cNvGraphicFramePr>
          <p:nvPr/>
        </p:nvGraphicFramePr>
        <p:xfrm>
          <a:off x="958850" y="2579688"/>
          <a:ext cx="2058988" cy="617537"/>
        </p:xfrm>
        <a:graphic>
          <a:graphicData uri="http://schemas.openxmlformats.org/presentationml/2006/ole">
            <mc:AlternateContent xmlns:mc="http://schemas.openxmlformats.org/markup-compatibility/2006">
              <mc:Choice xmlns:v="urn:schemas-microsoft-com:vml" Requires="v">
                <p:oleObj spid="_x0000_s42030" name="Equation" r:id="rId4" imgW="1409088" imgH="330057" progId="Equation.DSMT4">
                  <p:embed/>
                </p:oleObj>
              </mc:Choice>
              <mc:Fallback>
                <p:oleObj name="Equation" r:id="rId4" imgW="1409088" imgH="330057"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8850" y="2579688"/>
                        <a:ext cx="2058988" cy="61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8">
            <a:extLst>
              <a:ext uri="{FF2B5EF4-FFF2-40B4-BE49-F238E27FC236}">
                <a16:creationId xmlns:a16="http://schemas.microsoft.com/office/drawing/2014/main" id="{63E71F87-501F-4FED-B129-5ACA758B737C}"/>
              </a:ext>
            </a:extLst>
          </p:cNvPr>
          <p:cNvGraphicFramePr>
            <a:graphicFrameLocks noChangeAspect="1"/>
          </p:cNvGraphicFramePr>
          <p:nvPr/>
        </p:nvGraphicFramePr>
        <p:xfrm>
          <a:off x="1506538" y="3886200"/>
          <a:ext cx="557212" cy="569913"/>
        </p:xfrm>
        <a:graphic>
          <a:graphicData uri="http://schemas.openxmlformats.org/presentationml/2006/ole">
            <mc:AlternateContent xmlns:mc="http://schemas.openxmlformats.org/markup-compatibility/2006">
              <mc:Choice xmlns:v="urn:schemas-microsoft-com:vml" Requires="v">
                <p:oleObj spid="_x0000_s42031" name="Equation" r:id="rId6" imgW="380835" imgH="304668" progId="Equation.DSMT4">
                  <p:embed/>
                </p:oleObj>
              </mc:Choice>
              <mc:Fallback>
                <p:oleObj name="Equation" r:id="rId6" imgW="380835" imgH="304668"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6538" y="3886200"/>
                        <a:ext cx="557212"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1" name="Object 5">
            <a:extLst>
              <a:ext uri="{FF2B5EF4-FFF2-40B4-BE49-F238E27FC236}">
                <a16:creationId xmlns:a16="http://schemas.microsoft.com/office/drawing/2014/main" id="{EED4DA98-537F-4B1E-AA83-70A8BBFB30F1}"/>
              </a:ext>
            </a:extLst>
          </p:cNvPr>
          <p:cNvGraphicFramePr>
            <a:graphicFrameLocks/>
          </p:cNvGraphicFramePr>
          <p:nvPr/>
        </p:nvGraphicFramePr>
        <p:xfrm>
          <a:off x="876300" y="4779963"/>
          <a:ext cx="3249613" cy="812800"/>
        </p:xfrm>
        <a:graphic>
          <a:graphicData uri="http://schemas.openxmlformats.org/presentationml/2006/ole">
            <mc:AlternateContent xmlns:mc="http://schemas.openxmlformats.org/markup-compatibility/2006">
              <mc:Choice xmlns:v="urn:schemas-microsoft-com:vml" Requires="v">
                <p:oleObj spid="_x0000_s42032" name="Equation" r:id="rId8" imgW="1624895" imgH="406224" progId="Equation.DSMT4">
                  <p:embed/>
                </p:oleObj>
              </mc:Choice>
              <mc:Fallback>
                <p:oleObj name="Equation" r:id="rId8" imgW="1624895" imgH="406224" progId="Equation.DSMT4">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6300" y="4779963"/>
                        <a:ext cx="3249613" cy="812800"/>
                      </a:xfrm>
                      <a:prstGeom prst="rect">
                        <a:avLst/>
                      </a:prstGeom>
                      <a:noFill/>
                      <a:ln>
                        <a:noFill/>
                      </a:ln>
                      <a:effectLst/>
                      <a:extLst>
                        <a:ext uri="{909E8E84-426E-40DD-AFC4-6F175D3DCCD1}">
                          <a14:hiddenFill xmlns:a14="http://schemas.microsoft.com/office/drawing/2010/main">
                            <a:solidFill>
                              <a:srgbClr val="CC99FF">
                                <a:alpha val="32941"/>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2" name="Object 6">
            <a:extLst>
              <a:ext uri="{FF2B5EF4-FFF2-40B4-BE49-F238E27FC236}">
                <a16:creationId xmlns:a16="http://schemas.microsoft.com/office/drawing/2014/main" id="{2E4BEBD1-10BD-47EF-8292-8A79E500FCA8}"/>
              </a:ext>
            </a:extLst>
          </p:cNvPr>
          <p:cNvGraphicFramePr>
            <a:graphicFrameLocks/>
          </p:cNvGraphicFramePr>
          <p:nvPr/>
        </p:nvGraphicFramePr>
        <p:xfrm>
          <a:off x="4167188" y="4741863"/>
          <a:ext cx="2970212" cy="887412"/>
        </p:xfrm>
        <a:graphic>
          <a:graphicData uri="http://schemas.openxmlformats.org/presentationml/2006/ole">
            <mc:AlternateContent xmlns:mc="http://schemas.openxmlformats.org/markup-compatibility/2006">
              <mc:Choice xmlns:v="urn:schemas-microsoft-com:vml" Requires="v">
                <p:oleObj spid="_x0000_s42033" name="Equation" r:id="rId10" imgW="1485255" imgH="444307" progId="Equation.DSMT4">
                  <p:embed/>
                </p:oleObj>
              </mc:Choice>
              <mc:Fallback>
                <p:oleObj name="Equation" r:id="rId10" imgW="1485255" imgH="444307" progId="Equation.DSMT4">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7188" y="4741863"/>
                        <a:ext cx="2970212" cy="887412"/>
                      </a:xfrm>
                      <a:prstGeom prst="rect">
                        <a:avLst/>
                      </a:prstGeom>
                      <a:noFill/>
                      <a:ln>
                        <a:noFill/>
                      </a:ln>
                      <a:effectLst/>
                      <a:extLst>
                        <a:ext uri="{909E8E84-426E-40DD-AFC4-6F175D3DCCD1}">
                          <a14:hiddenFill xmlns:a14="http://schemas.microsoft.com/office/drawing/2010/main">
                            <a:solidFill>
                              <a:srgbClr val="CC99FF">
                                <a:alpha val="32941"/>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11">
            <a:extLst>
              <a:ext uri="{FF2B5EF4-FFF2-40B4-BE49-F238E27FC236}">
                <a16:creationId xmlns:a16="http://schemas.microsoft.com/office/drawing/2014/main" id="{3E61A9D6-889F-4027-9C38-724C46F0C4A2}"/>
              </a:ext>
            </a:extLst>
          </p:cNvPr>
          <p:cNvGraphicFramePr>
            <a:graphicFrameLocks/>
          </p:cNvGraphicFramePr>
          <p:nvPr/>
        </p:nvGraphicFramePr>
        <p:xfrm>
          <a:off x="947738" y="5589588"/>
          <a:ext cx="3452812" cy="811212"/>
        </p:xfrm>
        <a:graphic>
          <a:graphicData uri="http://schemas.openxmlformats.org/presentationml/2006/ole">
            <mc:AlternateContent xmlns:mc="http://schemas.openxmlformats.org/markup-compatibility/2006">
              <mc:Choice xmlns:v="urn:schemas-microsoft-com:vml" Requires="v">
                <p:oleObj spid="_x0000_s42034" name="Equation" r:id="rId12" imgW="1726451" imgH="406224" progId="Equation.DSMT4">
                  <p:embed/>
                </p:oleObj>
              </mc:Choice>
              <mc:Fallback>
                <p:oleObj name="Equation" r:id="rId12" imgW="1726451" imgH="406224" progId="Equation.DSMT4">
                  <p:embed/>
                  <p:pic>
                    <p:nvPicPr>
                      <p:cNvPr id="0" name="Object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7738" y="5589588"/>
                        <a:ext cx="3452812" cy="811212"/>
                      </a:xfrm>
                      <a:prstGeom prst="rect">
                        <a:avLst/>
                      </a:prstGeom>
                      <a:noFill/>
                      <a:ln>
                        <a:noFill/>
                      </a:ln>
                      <a:effectLst/>
                      <a:extLst>
                        <a:ext uri="{909E8E84-426E-40DD-AFC4-6F175D3DCCD1}">
                          <a14:hiddenFill xmlns:a14="http://schemas.microsoft.com/office/drawing/2010/main">
                            <a:solidFill>
                              <a:srgbClr val="CC99FF">
                                <a:alpha val="32941"/>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12">
            <a:extLst>
              <a:ext uri="{FF2B5EF4-FFF2-40B4-BE49-F238E27FC236}">
                <a16:creationId xmlns:a16="http://schemas.microsoft.com/office/drawing/2014/main" id="{87A3EABF-D2B8-41B3-9D18-110994FB2F54}"/>
              </a:ext>
            </a:extLst>
          </p:cNvPr>
          <p:cNvGraphicFramePr>
            <a:graphicFrameLocks/>
          </p:cNvGraphicFramePr>
          <p:nvPr/>
        </p:nvGraphicFramePr>
        <p:xfrm>
          <a:off x="4230688" y="5562600"/>
          <a:ext cx="3198812" cy="887413"/>
        </p:xfrm>
        <a:graphic>
          <a:graphicData uri="http://schemas.openxmlformats.org/presentationml/2006/ole">
            <mc:AlternateContent xmlns:mc="http://schemas.openxmlformats.org/markup-compatibility/2006">
              <mc:Choice xmlns:v="urn:schemas-microsoft-com:vml" Requires="v">
                <p:oleObj spid="_x0000_s42035" name="Equation" r:id="rId14" imgW="1600200" imgH="444500" progId="Equation.DSMT4">
                  <p:embed/>
                </p:oleObj>
              </mc:Choice>
              <mc:Fallback>
                <p:oleObj name="Equation" r:id="rId14" imgW="1600200" imgH="444500" progId="Equation.DSMT4">
                  <p:embed/>
                  <p:pic>
                    <p:nvPicPr>
                      <p:cNvPr id="0" name="Object 1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30688" y="5562600"/>
                        <a:ext cx="3198812" cy="887413"/>
                      </a:xfrm>
                      <a:prstGeom prst="rect">
                        <a:avLst/>
                      </a:prstGeom>
                      <a:noFill/>
                      <a:ln>
                        <a:noFill/>
                      </a:ln>
                      <a:effectLst/>
                      <a:extLst>
                        <a:ext uri="{909E8E84-426E-40DD-AFC4-6F175D3DCCD1}">
                          <a14:hiddenFill xmlns:a14="http://schemas.microsoft.com/office/drawing/2010/main">
                            <a:solidFill>
                              <a:srgbClr val="CC99FF">
                                <a:alpha val="32941"/>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5">
                                            <p:txEl>
                                              <p:pRg st="2" end="2"/>
                                            </p:txEl>
                                          </p:spTgt>
                                        </p:tgtEl>
                                        <p:attrNameLst>
                                          <p:attrName>style.visibility</p:attrName>
                                        </p:attrNameLst>
                                      </p:cBhvr>
                                      <p:to>
                                        <p:strVal val="visible"/>
                                      </p:to>
                                    </p:set>
                                    <p:animEffect transition="in" filter="wipe(left)">
                                      <p:cBhvr>
                                        <p:cTn id="16" dur="500"/>
                                        <p:tgtEl>
                                          <p:spTgt spid="15">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5">
                                            <p:txEl>
                                              <p:pRg st="3" end="3"/>
                                            </p:txEl>
                                          </p:spTgt>
                                        </p:tgtEl>
                                        <p:attrNameLst>
                                          <p:attrName>style.visibility</p:attrName>
                                        </p:attrNameLst>
                                      </p:cBhvr>
                                      <p:to>
                                        <p:strVal val="visible"/>
                                      </p:to>
                                    </p:set>
                                    <p:animEffect transition="in" filter="wipe(left)">
                                      <p:cBhvr>
                                        <p:cTn id="24" dur="500"/>
                                        <p:tgtEl>
                                          <p:spTgt spid="15">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5">
                                            <p:txEl>
                                              <p:pRg st="4" end="4"/>
                                            </p:txEl>
                                          </p:spTgt>
                                        </p:tgtEl>
                                        <p:attrNameLst>
                                          <p:attrName>style.visibility</p:attrName>
                                        </p:attrNameLst>
                                      </p:cBhvr>
                                      <p:to>
                                        <p:strVal val="visible"/>
                                      </p:to>
                                    </p:set>
                                    <p:animEffect transition="in" filter="wipe(left)">
                                      <p:cBhvr>
                                        <p:cTn id="29" dur="500"/>
                                        <p:tgtEl>
                                          <p:spTgt spid="15">
                                            <p:txEl>
                                              <p:pRg st="4" end="4"/>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9221"/>
                                        </p:tgtEl>
                                        <p:attrNameLst>
                                          <p:attrName>style.visibility</p:attrName>
                                        </p:attrNameLst>
                                      </p:cBhvr>
                                      <p:to>
                                        <p:strVal val="visible"/>
                                      </p:to>
                                    </p:set>
                                    <p:animEffect transition="in" filter="dissolve">
                                      <p:cBhvr>
                                        <p:cTn id="37" dur="500"/>
                                        <p:tgtEl>
                                          <p:spTgt spid="92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9222"/>
                                        </p:tgtEl>
                                        <p:attrNameLst>
                                          <p:attrName>style.visibility</p:attrName>
                                        </p:attrNameLst>
                                      </p:cBhvr>
                                      <p:to>
                                        <p:strVal val="visible"/>
                                      </p:to>
                                    </p:set>
                                    <p:animEffect transition="in" filter="dissolve">
                                      <p:cBhvr>
                                        <p:cTn id="42" dur="500"/>
                                        <p:tgtEl>
                                          <p:spTgt spid="92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dissolve">
                                      <p:cBhvr>
                                        <p:cTn id="5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2">
            <a:extLst>
              <a:ext uri="{FF2B5EF4-FFF2-40B4-BE49-F238E27FC236}">
                <a16:creationId xmlns:a16="http://schemas.microsoft.com/office/drawing/2014/main" id="{245D6F6F-2880-4C83-9208-2E9C2C89275A}"/>
              </a:ext>
            </a:extLst>
          </p:cNvPr>
          <p:cNvSpPr txBox="1">
            <a:spLocks noChangeArrowheads="1"/>
          </p:cNvSpPr>
          <p:nvPr/>
        </p:nvSpPr>
        <p:spPr bwMode="auto">
          <a:xfrm>
            <a:off x="2867025" y="609600"/>
            <a:ext cx="3937000" cy="646113"/>
          </a:xfrm>
          <a:prstGeom prst="rect">
            <a:avLst/>
          </a:prstGeom>
          <a:noFill/>
          <a:ln w="9525">
            <a:noFill/>
            <a:miter lim="800000"/>
            <a:headEnd/>
            <a:tailEnd/>
          </a:ln>
        </p:spPr>
        <p:txBody>
          <a:bodyPr>
            <a:spAutoFit/>
          </a:bodyPr>
          <a:lstStyle/>
          <a:p>
            <a:pPr eaLnBrk="1" hangingPunct="1">
              <a:spcBef>
                <a:spcPct val="50000"/>
              </a:spcBef>
              <a:defRPr/>
            </a:pPr>
            <a:r>
              <a:rPr lang="en-US" altLang="zh-CN" sz="3600" b="1" dirty="0">
                <a:solidFill>
                  <a:schemeClr val="accent1">
                    <a:lumMod val="50000"/>
                  </a:schemeClr>
                </a:solidFill>
                <a:latin typeface="Times New Roman" pitchFamily="18" charset="0"/>
                <a:ea typeface="华文中宋" pitchFamily="2" charset="-122"/>
              </a:rPr>
              <a:t>DFT</a:t>
            </a:r>
            <a:r>
              <a:rPr lang="zh-CN" altLang="en-US" sz="3600" b="1" dirty="0">
                <a:solidFill>
                  <a:schemeClr val="accent1">
                    <a:lumMod val="50000"/>
                  </a:schemeClr>
                </a:solidFill>
                <a:latin typeface="宋体" pitchFamily="2" charset="-122"/>
              </a:rPr>
              <a:t>与</a:t>
            </a:r>
            <a:r>
              <a:rPr lang="en-US" altLang="zh-CN" sz="3600" b="1" dirty="0">
                <a:solidFill>
                  <a:schemeClr val="accent1">
                    <a:lumMod val="50000"/>
                  </a:schemeClr>
                </a:solidFill>
                <a:latin typeface="Times New Roman" pitchFamily="18" charset="0"/>
                <a:ea typeface="华文中宋" pitchFamily="2" charset="-122"/>
              </a:rPr>
              <a:t>DFS</a:t>
            </a:r>
            <a:r>
              <a:rPr lang="zh-CN" altLang="en-US" sz="3600" b="1" dirty="0">
                <a:solidFill>
                  <a:schemeClr val="accent1">
                    <a:lumMod val="50000"/>
                  </a:schemeClr>
                </a:solidFill>
                <a:latin typeface="宋体" pitchFamily="2" charset="-122"/>
              </a:rPr>
              <a:t>关系</a:t>
            </a:r>
          </a:p>
        </p:txBody>
      </p:sp>
      <p:graphicFrame>
        <p:nvGraphicFramePr>
          <p:cNvPr id="31747" name="Object 3">
            <a:extLst>
              <a:ext uri="{FF2B5EF4-FFF2-40B4-BE49-F238E27FC236}">
                <a16:creationId xmlns:a16="http://schemas.microsoft.com/office/drawing/2014/main" id="{887F67D5-883A-4575-9B00-D75C2B57E309}"/>
              </a:ext>
            </a:extLst>
          </p:cNvPr>
          <p:cNvGraphicFramePr>
            <a:graphicFrameLocks noChangeAspect="1"/>
          </p:cNvGraphicFramePr>
          <p:nvPr/>
        </p:nvGraphicFramePr>
        <p:xfrm>
          <a:off x="855663" y="1819275"/>
          <a:ext cx="7450137" cy="1352550"/>
        </p:xfrm>
        <a:graphic>
          <a:graphicData uri="http://schemas.openxmlformats.org/presentationml/2006/ole">
            <mc:AlternateContent xmlns:mc="http://schemas.openxmlformats.org/markup-compatibility/2006">
              <mc:Choice xmlns:v="urn:schemas-microsoft-com:vml" Requires="v">
                <p:oleObj spid="_x0000_s44053" name="Equation" r:id="rId3" imgW="2641600" imgH="482600" progId="Equation.DSMT4">
                  <p:embed/>
                </p:oleObj>
              </mc:Choice>
              <mc:Fallback>
                <p:oleObj name="Equation" r:id="rId3" imgW="2641600" imgH="482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663" y="1819275"/>
                        <a:ext cx="7450137" cy="1352550"/>
                      </a:xfrm>
                      <a:prstGeom prst="rect">
                        <a:avLst/>
                      </a:prstGeom>
                      <a:noFill/>
                      <a:ln>
                        <a:noFill/>
                      </a:ln>
                      <a:effectLst/>
                      <a:extLst>
                        <a:ext uri="{909E8E84-426E-40DD-AFC4-6F175D3DCCD1}">
                          <a14:hiddenFill xmlns:a14="http://schemas.microsoft.com/office/drawing/2010/main">
                            <a:solidFill>
                              <a:srgbClr val="CCFFFF">
                                <a:alpha val="49019"/>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8" name="Object 4">
            <a:extLst>
              <a:ext uri="{FF2B5EF4-FFF2-40B4-BE49-F238E27FC236}">
                <a16:creationId xmlns:a16="http://schemas.microsoft.com/office/drawing/2014/main" id="{3B9FAB69-C864-4FCA-B491-71FE6E793806}"/>
              </a:ext>
            </a:extLst>
          </p:cNvPr>
          <p:cNvGraphicFramePr>
            <a:graphicFrameLocks noChangeAspect="1"/>
          </p:cNvGraphicFramePr>
          <p:nvPr/>
        </p:nvGraphicFramePr>
        <p:xfrm>
          <a:off x="681038" y="3414713"/>
          <a:ext cx="7777162" cy="1276350"/>
        </p:xfrm>
        <a:graphic>
          <a:graphicData uri="http://schemas.openxmlformats.org/presentationml/2006/ole">
            <mc:AlternateContent xmlns:mc="http://schemas.openxmlformats.org/markup-compatibility/2006">
              <mc:Choice xmlns:v="urn:schemas-microsoft-com:vml" Requires="v">
                <p:oleObj spid="_x0000_s44054" name="Equation" r:id="rId5" imgW="2870200" imgH="482600" progId="Equation.DSMT4">
                  <p:embed/>
                </p:oleObj>
              </mc:Choice>
              <mc:Fallback>
                <p:oleObj name="Equation" r:id="rId5" imgW="2870200" imgH="482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038" y="3414713"/>
                        <a:ext cx="7777162" cy="1276350"/>
                      </a:xfrm>
                      <a:prstGeom prst="rect">
                        <a:avLst/>
                      </a:prstGeom>
                      <a:noFill/>
                      <a:ln>
                        <a:noFill/>
                      </a:ln>
                      <a:effectLst/>
                      <a:extLst>
                        <a:ext uri="{909E8E84-426E-40DD-AFC4-6F175D3DCCD1}">
                          <a14:hiddenFill xmlns:a14="http://schemas.microsoft.com/office/drawing/2010/main">
                            <a:solidFill>
                              <a:srgbClr val="CCFFFF">
                                <a:alpha val="49019"/>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9" name="Text Box 5">
            <a:extLst>
              <a:ext uri="{FF2B5EF4-FFF2-40B4-BE49-F238E27FC236}">
                <a16:creationId xmlns:a16="http://schemas.microsoft.com/office/drawing/2014/main" id="{FCB58E99-E069-4B6F-AE7F-82E27FC7004F}"/>
              </a:ext>
            </a:extLst>
          </p:cNvPr>
          <p:cNvSpPr txBox="1">
            <a:spLocks noChangeArrowheads="1"/>
          </p:cNvSpPr>
          <p:nvPr/>
        </p:nvSpPr>
        <p:spPr bwMode="auto">
          <a:xfrm>
            <a:off x="654050" y="5070475"/>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solidFill>
                  <a:srgbClr val="FF0000"/>
                </a:solidFill>
                <a:ea typeface="华文中宋" panose="02010600040101010101" pitchFamily="2" charset="-122"/>
              </a:rPr>
              <a:t>DFT</a:t>
            </a:r>
            <a:r>
              <a:rPr lang="zh-CN" altLang="en-US" sz="2800" b="1">
                <a:solidFill>
                  <a:srgbClr val="FF0000"/>
                </a:solidFill>
              </a:rPr>
              <a:t>可以看成是截取</a:t>
            </a:r>
            <a:r>
              <a:rPr lang="en-US" altLang="zh-CN" sz="2800" b="1">
                <a:solidFill>
                  <a:srgbClr val="FF0000"/>
                </a:solidFill>
                <a:ea typeface="华文中宋" panose="02010600040101010101" pitchFamily="2" charset="-122"/>
              </a:rPr>
              <a:t>DFS</a:t>
            </a:r>
            <a:r>
              <a:rPr lang="zh-CN" altLang="en-US" sz="2800" b="1">
                <a:solidFill>
                  <a:srgbClr val="FF0000"/>
                </a:solidFill>
              </a:rPr>
              <a:t>的主值区间构成的变换对</a:t>
            </a:r>
          </a:p>
        </p:txBody>
      </p:sp>
      <p:grpSp>
        <p:nvGrpSpPr>
          <p:cNvPr id="44038" name="Group 6">
            <a:extLst>
              <a:ext uri="{FF2B5EF4-FFF2-40B4-BE49-F238E27FC236}">
                <a16:creationId xmlns:a16="http://schemas.microsoft.com/office/drawing/2014/main" id="{1906CF2F-7D72-4D9F-82E7-B057E7355ECD}"/>
              </a:ext>
            </a:extLst>
          </p:cNvPr>
          <p:cNvGrpSpPr>
            <a:grpSpLocks/>
          </p:cNvGrpSpPr>
          <p:nvPr/>
        </p:nvGrpSpPr>
        <p:grpSpPr bwMode="auto">
          <a:xfrm>
            <a:off x="176213" y="1262063"/>
            <a:ext cx="8828087" cy="128587"/>
            <a:chOff x="0" y="0"/>
            <a:chExt cx="5561" cy="81"/>
          </a:xfrm>
        </p:grpSpPr>
        <p:pic>
          <p:nvPicPr>
            <p:cNvPr id="44039" name="Rectangle 9">
              <a:extLst>
                <a:ext uri="{FF2B5EF4-FFF2-40B4-BE49-F238E27FC236}">
                  <a16:creationId xmlns:a16="http://schemas.microsoft.com/office/drawing/2014/main" id="{F1CD82A5-A6AA-4D68-94C3-D18C4BCDE21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 Box 8">
              <a:extLst>
                <a:ext uri="{FF2B5EF4-FFF2-40B4-BE49-F238E27FC236}">
                  <a16:creationId xmlns:a16="http://schemas.microsoft.com/office/drawing/2014/main" id="{A3914067-825A-49DB-AF89-DD0F0EFC53A3}"/>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linds(vertical)">
                                      <p:cBhvr>
                                        <p:cTn id="7" dur="500"/>
                                        <p:tgtEl>
                                          <p:spTgt spid="31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blinds(vertical)">
                                      <p:cBhvr>
                                        <p:cTn id="12" dur="500"/>
                                        <p:tgtEl>
                                          <p:spTgt spid="31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blinds(vertical)">
                                      <p:cBhvr>
                                        <p:cTn id="17"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965BF65-2846-4F8D-B8AF-28115DD8C615}"/>
              </a:ext>
            </a:extLst>
          </p:cNvPr>
          <p:cNvSpPr>
            <a:spLocks noGrp="1" noChangeArrowheads="1"/>
          </p:cNvSpPr>
          <p:nvPr>
            <p:ph type="title" idx="4294967295"/>
          </p:nvPr>
        </p:nvSpPr>
        <p:spPr>
          <a:xfrm>
            <a:off x="1474788" y="457200"/>
            <a:ext cx="6121400" cy="914400"/>
          </a:xfrm>
        </p:spPr>
        <p:txBody>
          <a:bodyPr/>
          <a:lstStyle/>
          <a:p>
            <a:pPr algn="ctr" eaLnBrk="1" hangingPunct="1">
              <a:defRPr/>
            </a:pPr>
            <a:r>
              <a:rPr lang="en-US" sz="3600" dirty="0">
                <a:solidFill>
                  <a:schemeClr val="accent1">
                    <a:lumMod val="50000"/>
                  </a:schemeClr>
                </a:solidFill>
              </a:rPr>
              <a:t>DFT</a:t>
            </a:r>
            <a:r>
              <a:rPr lang="zh-CN" altLang="en-US" sz="3600" dirty="0">
                <a:solidFill>
                  <a:schemeClr val="accent1">
                    <a:lumMod val="50000"/>
                  </a:schemeClr>
                </a:solidFill>
              </a:rPr>
              <a:t>与</a:t>
            </a:r>
            <a:r>
              <a:rPr lang="en-US" sz="3600" dirty="0">
                <a:solidFill>
                  <a:schemeClr val="accent1">
                    <a:lumMod val="50000"/>
                  </a:schemeClr>
                </a:solidFill>
              </a:rPr>
              <a:t>DTFT</a:t>
            </a:r>
            <a:r>
              <a:rPr lang="zh-CN" altLang="en-US" sz="3600" dirty="0">
                <a:solidFill>
                  <a:schemeClr val="accent1">
                    <a:lumMod val="50000"/>
                  </a:schemeClr>
                </a:solidFill>
              </a:rPr>
              <a:t>关系</a:t>
            </a:r>
          </a:p>
        </p:txBody>
      </p:sp>
      <p:sp>
        <p:nvSpPr>
          <p:cNvPr id="32771" name="Text Box 3">
            <a:extLst>
              <a:ext uri="{FF2B5EF4-FFF2-40B4-BE49-F238E27FC236}">
                <a16:creationId xmlns:a16="http://schemas.microsoft.com/office/drawing/2014/main" id="{D9E6F344-D472-40C9-BF73-B4BA1D2DCF3B}"/>
              </a:ext>
            </a:extLst>
          </p:cNvPr>
          <p:cNvSpPr txBox="1">
            <a:spLocks noChangeArrowheads="1"/>
          </p:cNvSpPr>
          <p:nvPr/>
        </p:nvSpPr>
        <p:spPr bwMode="auto">
          <a:xfrm>
            <a:off x="419100" y="4724400"/>
            <a:ext cx="840105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5000"/>
              </a:lnSpc>
              <a:spcBef>
                <a:spcPct val="50000"/>
              </a:spcBef>
              <a:buClrTx/>
              <a:buSzTx/>
              <a:buFontTx/>
              <a:buNone/>
            </a:pPr>
            <a:r>
              <a:rPr lang="en-US" altLang="zh-CN" sz="2800" b="1">
                <a:ea typeface="华文中宋" panose="02010600040101010101" pitchFamily="2" charset="-122"/>
              </a:rPr>
              <a:t>        </a:t>
            </a:r>
            <a:r>
              <a:rPr lang="zh-CN" altLang="en-US" sz="2800" b="1">
                <a:solidFill>
                  <a:srgbClr val="FF0000"/>
                </a:solidFill>
              </a:rPr>
              <a:t>有限长序列</a:t>
            </a:r>
            <a:r>
              <a:rPr lang="zh-CN" altLang="en-US" sz="2800" b="1">
                <a:solidFill>
                  <a:srgbClr val="FF0000"/>
                </a:solidFill>
                <a:ea typeface="华文中宋" panose="02010600040101010101" pitchFamily="2" charset="-122"/>
              </a:rPr>
              <a:t>的</a:t>
            </a:r>
            <a:r>
              <a:rPr lang="en-US" altLang="zh-CN" sz="2800" b="1" i="1">
                <a:solidFill>
                  <a:srgbClr val="FF0000"/>
                </a:solidFill>
                <a:ea typeface="华文中宋" panose="02010600040101010101" pitchFamily="2" charset="-122"/>
              </a:rPr>
              <a:t>N</a:t>
            </a:r>
            <a:r>
              <a:rPr lang="zh-CN" altLang="en-US" sz="2800" b="1">
                <a:solidFill>
                  <a:srgbClr val="FF0000"/>
                </a:solidFill>
                <a:ea typeface="华文中宋" panose="02010600040101010101" pitchFamily="2" charset="-122"/>
              </a:rPr>
              <a:t>点DFT </a:t>
            </a:r>
            <a:r>
              <a:rPr lang="zh-CN" altLang="en-US" sz="2800" b="1">
                <a:solidFill>
                  <a:srgbClr val="FF0000"/>
                </a:solidFill>
              </a:rPr>
              <a:t>是其DTFT在一个周期</a:t>
            </a:r>
            <a:r>
              <a:rPr lang="en-US" altLang="zh-CN" sz="2800" b="1">
                <a:solidFill>
                  <a:srgbClr val="FF0000"/>
                </a:solidFill>
                <a:ea typeface="华文中宋" panose="02010600040101010101" pitchFamily="2" charset="-122"/>
              </a:rPr>
              <a:t>[0,2</a:t>
            </a:r>
            <a:r>
              <a:rPr lang="en-US" altLang="zh-CN" sz="2800" b="1">
                <a:solidFill>
                  <a:srgbClr val="FF0000"/>
                </a:solidFill>
                <a:latin typeface="Symbol" panose="05050102010706020507" pitchFamily="18" charset="2"/>
                <a:ea typeface="华文中宋" panose="02010600040101010101" pitchFamily="2" charset="-122"/>
              </a:rPr>
              <a:t>p</a:t>
            </a:r>
            <a:r>
              <a:rPr lang="en-US" altLang="zh-CN" sz="2800" b="1">
                <a:solidFill>
                  <a:srgbClr val="FF0000"/>
                </a:solidFill>
                <a:ea typeface="华文中宋" panose="02010600040101010101" pitchFamily="2" charset="-122"/>
              </a:rPr>
              <a:t>)</a:t>
            </a:r>
            <a:r>
              <a:rPr lang="zh-CN" altLang="en-US" sz="2800" b="1">
                <a:solidFill>
                  <a:srgbClr val="FF0000"/>
                </a:solidFill>
                <a:ea typeface="华文中宋" panose="02010600040101010101" pitchFamily="2" charset="-122"/>
              </a:rPr>
              <a:t>内</a:t>
            </a:r>
            <a:r>
              <a:rPr lang="zh-CN" altLang="en-US" sz="2800" b="1">
                <a:solidFill>
                  <a:srgbClr val="FF0000"/>
                </a:solidFill>
              </a:rPr>
              <a:t>的</a:t>
            </a:r>
            <a:r>
              <a:rPr lang="en-US" altLang="zh-CN" sz="2800" b="1" i="1">
                <a:solidFill>
                  <a:srgbClr val="FF0000"/>
                </a:solidFill>
              </a:rPr>
              <a:t>N</a:t>
            </a:r>
            <a:r>
              <a:rPr lang="zh-CN" altLang="en-US" sz="2800" b="1">
                <a:solidFill>
                  <a:srgbClr val="FF0000"/>
                </a:solidFill>
              </a:rPr>
              <a:t>点等间隔抽样。</a:t>
            </a:r>
          </a:p>
        </p:txBody>
      </p:sp>
      <p:graphicFrame>
        <p:nvGraphicFramePr>
          <p:cNvPr id="32772" name="Object 4">
            <a:extLst>
              <a:ext uri="{FF2B5EF4-FFF2-40B4-BE49-F238E27FC236}">
                <a16:creationId xmlns:a16="http://schemas.microsoft.com/office/drawing/2014/main" id="{D086A4C6-A005-4A21-B57A-5E040A8BB216}"/>
              </a:ext>
            </a:extLst>
          </p:cNvPr>
          <p:cNvGraphicFramePr>
            <a:graphicFrameLocks noChangeAspect="1"/>
          </p:cNvGraphicFramePr>
          <p:nvPr/>
        </p:nvGraphicFramePr>
        <p:xfrm>
          <a:off x="609600" y="3429000"/>
          <a:ext cx="7083425" cy="1257300"/>
        </p:xfrm>
        <a:graphic>
          <a:graphicData uri="http://schemas.openxmlformats.org/presentationml/2006/ole">
            <mc:AlternateContent xmlns:mc="http://schemas.openxmlformats.org/markup-compatibility/2006">
              <mc:Choice xmlns:v="urn:schemas-microsoft-com:vml" Requires="v">
                <p:oleObj spid="_x0000_s45084" name="Equation" r:id="rId3" imgW="2717800" imgH="482600" progId="Equation.DSMT4">
                  <p:embed/>
                </p:oleObj>
              </mc:Choice>
              <mc:Fallback>
                <p:oleObj name="Equation" r:id="rId3" imgW="2717800" imgH="482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29000"/>
                        <a:ext cx="7083425" cy="1257300"/>
                      </a:xfrm>
                      <a:prstGeom prst="rect">
                        <a:avLst/>
                      </a:prstGeom>
                      <a:noFill/>
                      <a:ln>
                        <a:noFill/>
                      </a:ln>
                      <a:effectLst/>
                      <a:extLst>
                        <a:ext uri="{909E8E84-426E-40DD-AFC4-6F175D3DCCD1}">
                          <a14:hiddenFill xmlns:a14="http://schemas.microsoft.com/office/drawing/2010/main">
                            <a:solidFill>
                              <a:srgbClr val="CCFFFF">
                                <a:alpha val="4705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3" name="Object 5">
            <a:extLst>
              <a:ext uri="{FF2B5EF4-FFF2-40B4-BE49-F238E27FC236}">
                <a16:creationId xmlns:a16="http://schemas.microsoft.com/office/drawing/2014/main" id="{EFD67246-6717-473A-B2DA-B0CD583D2B44}"/>
              </a:ext>
            </a:extLst>
          </p:cNvPr>
          <p:cNvGraphicFramePr>
            <a:graphicFrameLocks noChangeAspect="1"/>
          </p:cNvGraphicFramePr>
          <p:nvPr/>
        </p:nvGraphicFramePr>
        <p:xfrm>
          <a:off x="457200" y="1371600"/>
          <a:ext cx="8424863" cy="1090613"/>
        </p:xfrm>
        <a:graphic>
          <a:graphicData uri="http://schemas.openxmlformats.org/presentationml/2006/ole">
            <mc:AlternateContent xmlns:mc="http://schemas.openxmlformats.org/markup-compatibility/2006">
              <mc:Choice xmlns:v="urn:schemas-microsoft-com:vml" Requires="v">
                <p:oleObj spid="_x0000_s45085" name="Equation" r:id="rId5" imgW="3340100" imgH="431800" progId="Equation.DSMT4">
                  <p:embed/>
                </p:oleObj>
              </mc:Choice>
              <mc:Fallback>
                <p:oleObj name="Equation" r:id="rId5" imgW="3340100" imgH="4318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371600"/>
                        <a:ext cx="8424863" cy="10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4" name="Object 6">
            <a:extLst>
              <a:ext uri="{FF2B5EF4-FFF2-40B4-BE49-F238E27FC236}">
                <a16:creationId xmlns:a16="http://schemas.microsoft.com/office/drawing/2014/main" id="{EDCF7E25-27E5-41F0-B435-9ACE6945F1FC}"/>
              </a:ext>
            </a:extLst>
          </p:cNvPr>
          <p:cNvGraphicFramePr>
            <a:graphicFrameLocks noChangeAspect="1"/>
          </p:cNvGraphicFramePr>
          <p:nvPr/>
        </p:nvGraphicFramePr>
        <p:xfrm>
          <a:off x="671513" y="2362200"/>
          <a:ext cx="8320087" cy="1055688"/>
        </p:xfrm>
        <a:graphic>
          <a:graphicData uri="http://schemas.openxmlformats.org/presentationml/2006/ole">
            <mc:AlternateContent xmlns:mc="http://schemas.openxmlformats.org/markup-compatibility/2006">
              <mc:Choice xmlns:v="urn:schemas-microsoft-com:vml" Requires="v">
                <p:oleObj spid="_x0000_s45086" name="Equation" r:id="rId7" imgW="3505200" imgH="444500" progId="Equation.DSMT4">
                  <p:embed/>
                </p:oleObj>
              </mc:Choice>
              <mc:Fallback>
                <p:oleObj name="Equation" r:id="rId7" imgW="3505200" imgH="4445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513" y="2362200"/>
                        <a:ext cx="8320087" cy="105568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063" name="Group 7">
            <a:extLst>
              <a:ext uri="{FF2B5EF4-FFF2-40B4-BE49-F238E27FC236}">
                <a16:creationId xmlns:a16="http://schemas.microsoft.com/office/drawing/2014/main" id="{01FF35BB-72A1-4159-AA53-F1DD49733F21}"/>
              </a:ext>
            </a:extLst>
          </p:cNvPr>
          <p:cNvGrpSpPr>
            <a:grpSpLocks/>
          </p:cNvGrpSpPr>
          <p:nvPr/>
        </p:nvGrpSpPr>
        <p:grpSpPr bwMode="auto">
          <a:xfrm>
            <a:off x="176213" y="1262063"/>
            <a:ext cx="8828087" cy="128587"/>
            <a:chOff x="0" y="0"/>
            <a:chExt cx="5561" cy="81"/>
          </a:xfrm>
        </p:grpSpPr>
        <p:pic>
          <p:nvPicPr>
            <p:cNvPr id="45064" name="Rectangle 10">
              <a:extLst>
                <a:ext uri="{FF2B5EF4-FFF2-40B4-BE49-F238E27FC236}">
                  <a16:creationId xmlns:a16="http://schemas.microsoft.com/office/drawing/2014/main" id="{73AE7192-AEBC-4E81-9A4B-636D2DDFC392}"/>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Text Box 9">
              <a:extLst>
                <a:ext uri="{FF2B5EF4-FFF2-40B4-BE49-F238E27FC236}">
                  <a16:creationId xmlns:a16="http://schemas.microsoft.com/office/drawing/2014/main" id="{A6D15923-ABC5-4705-BE13-5FFC4DF5C673}"/>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blinds(vertical)">
                                      <p:cBhvr>
                                        <p:cTn id="7" dur="500"/>
                                        <p:tgtEl>
                                          <p:spTgt spid="3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32774"/>
                                        </p:tgtEl>
                                        <p:attrNameLst>
                                          <p:attrName>style.visibility</p:attrName>
                                        </p:attrNameLst>
                                      </p:cBhvr>
                                      <p:to>
                                        <p:strVal val="visible"/>
                                      </p:to>
                                    </p:set>
                                    <p:animEffect transition="in" filter="blinds(vertical)">
                                      <p:cBhvr>
                                        <p:cTn id="12" dur="500"/>
                                        <p:tgtEl>
                                          <p:spTgt spid="327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32772"/>
                                        </p:tgtEl>
                                        <p:attrNameLst>
                                          <p:attrName>style.visibility</p:attrName>
                                        </p:attrNameLst>
                                      </p:cBhvr>
                                      <p:to>
                                        <p:strVal val="visible"/>
                                      </p:to>
                                    </p:set>
                                    <p:animEffect transition="in" filter="blinds(vertical)">
                                      <p:cBhvr>
                                        <p:cTn id="17" dur="500"/>
                                        <p:tgtEl>
                                          <p:spTgt spid="32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2771"/>
                                        </p:tgtEl>
                                        <p:attrNameLst>
                                          <p:attrName>style.visibility</p:attrName>
                                        </p:attrNameLst>
                                      </p:cBhvr>
                                      <p:to>
                                        <p:strVal val="visible"/>
                                      </p:to>
                                    </p:set>
                                    <p:animEffect transition="in" filter="blinds(vertical)">
                                      <p:cBhvr>
                                        <p:cTn id="22"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F2BC619-CBE0-4CA3-B130-79C6D1AD42C0}"/>
              </a:ext>
            </a:extLst>
          </p:cNvPr>
          <p:cNvSpPr>
            <a:spLocks noGrp="1" noChangeArrowheads="1"/>
          </p:cNvSpPr>
          <p:nvPr>
            <p:ph type="title" idx="4294967295"/>
          </p:nvPr>
        </p:nvSpPr>
        <p:spPr>
          <a:xfrm>
            <a:off x="339725" y="419100"/>
            <a:ext cx="8575675" cy="1409700"/>
          </a:xfrm>
        </p:spPr>
        <p:txBody>
          <a:bodyPr/>
          <a:lstStyle/>
          <a:p>
            <a:pPr eaLnBrk="1" hangingPunct="1"/>
            <a:r>
              <a:rPr lang="zh-CN" altLang="en-US" sz="2400">
                <a:solidFill>
                  <a:schemeClr val="tx1"/>
                </a:solidFill>
              </a:rPr>
              <a:t>例：有限长</a:t>
            </a:r>
            <a:r>
              <a:rPr lang="en-US" altLang="zh-CN" sz="2400">
                <a:solidFill>
                  <a:schemeClr val="tx1"/>
                </a:solidFill>
              </a:rPr>
              <a:t>4</a:t>
            </a:r>
            <a:r>
              <a:rPr lang="zh-CN" altLang="en-US" sz="2400">
                <a:solidFill>
                  <a:schemeClr val="tx1"/>
                </a:solidFill>
              </a:rPr>
              <a:t>点序列                                       </a:t>
            </a:r>
            <a:br>
              <a:rPr lang="en-US" altLang="zh-CN" sz="2400">
                <a:solidFill>
                  <a:schemeClr val="tx1"/>
                </a:solidFill>
              </a:rPr>
            </a:br>
            <a:r>
              <a:rPr lang="zh-CN" altLang="en-US" sz="2400">
                <a:solidFill>
                  <a:schemeClr val="tx1"/>
                </a:solidFill>
              </a:rPr>
              <a:t>（</a:t>
            </a:r>
            <a:r>
              <a:rPr lang="en-US" altLang="zh-CN" sz="2400">
                <a:solidFill>
                  <a:schemeClr val="tx1"/>
                </a:solidFill>
              </a:rPr>
              <a:t>1</a:t>
            </a:r>
            <a:r>
              <a:rPr lang="zh-CN" altLang="en-US" sz="2400">
                <a:solidFill>
                  <a:schemeClr val="tx1"/>
                </a:solidFill>
              </a:rPr>
              <a:t>）求该序列的</a:t>
            </a:r>
            <a:r>
              <a:rPr lang="en-US" altLang="zh-CN" sz="2400">
                <a:solidFill>
                  <a:schemeClr val="tx1"/>
                </a:solidFill>
              </a:rPr>
              <a:t>4</a:t>
            </a:r>
            <a:r>
              <a:rPr lang="zh-CN" altLang="en-US" sz="2400">
                <a:solidFill>
                  <a:schemeClr val="tx1"/>
                </a:solidFill>
              </a:rPr>
              <a:t>点</a:t>
            </a:r>
            <a:r>
              <a:rPr lang="en-US" altLang="zh-CN" sz="2400">
                <a:solidFill>
                  <a:schemeClr val="tx1"/>
                </a:solidFill>
              </a:rPr>
              <a:t>DFT</a:t>
            </a:r>
            <a:br>
              <a:rPr lang="en-US" altLang="zh-CN" sz="2400">
                <a:solidFill>
                  <a:schemeClr val="tx1"/>
                </a:solidFill>
              </a:rPr>
            </a:br>
            <a:r>
              <a:rPr lang="zh-CN" altLang="en-US" sz="2400">
                <a:solidFill>
                  <a:schemeClr val="tx1"/>
                </a:solidFill>
              </a:rPr>
              <a:t>（</a:t>
            </a:r>
            <a:r>
              <a:rPr lang="en-US" altLang="zh-CN" sz="2400">
                <a:solidFill>
                  <a:schemeClr val="tx1"/>
                </a:solidFill>
              </a:rPr>
              <a:t>2</a:t>
            </a:r>
            <a:r>
              <a:rPr lang="zh-CN" altLang="en-US" sz="2400">
                <a:solidFill>
                  <a:schemeClr val="tx1"/>
                </a:solidFill>
              </a:rPr>
              <a:t>）求该序列的</a:t>
            </a:r>
            <a:r>
              <a:rPr lang="en-US" altLang="zh-CN" sz="2400">
                <a:solidFill>
                  <a:schemeClr val="tx1"/>
                </a:solidFill>
              </a:rPr>
              <a:t>8</a:t>
            </a:r>
            <a:r>
              <a:rPr lang="zh-CN" altLang="en-US" sz="2400">
                <a:solidFill>
                  <a:schemeClr val="tx1"/>
                </a:solidFill>
              </a:rPr>
              <a:t>点</a:t>
            </a:r>
            <a:r>
              <a:rPr lang="en-US" altLang="zh-CN" sz="2400">
                <a:solidFill>
                  <a:schemeClr val="tx1"/>
                </a:solidFill>
              </a:rPr>
              <a:t>DFT</a:t>
            </a:r>
            <a:br>
              <a:rPr lang="en-US" altLang="zh-CN" sz="2400">
                <a:solidFill>
                  <a:schemeClr val="tx1"/>
                </a:solidFill>
              </a:rPr>
            </a:br>
            <a:r>
              <a:rPr lang="zh-CN" altLang="en-US" sz="2400">
                <a:solidFill>
                  <a:schemeClr val="tx1"/>
                </a:solidFill>
              </a:rPr>
              <a:t>（</a:t>
            </a:r>
            <a:r>
              <a:rPr lang="en-US" altLang="zh-CN" sz="2400">
                <a:solidFill>
                  <a:schemeClr val="tx1"/>
                </a:solidFill>
              </a:rPr>
              <a:t>3</a:t>
            </a:r>
            <a:r>
              <a:rPr lang="zh-CN" altLang="en-US" sz="2400">
                <a:solidFill>
                  <a:schemeClr val="tx1"/>
                </a:solidFill>
              </a:rPr>
              <a:t>）求该序列的</a:t>
            </a:r>
            <a:r>
              <a:rPr lang="en-US" altLang="zh-CN" sz="2400">
                <a:solidFill>
                  <a:schemeClr val="tx1"/>
                </a:solidFill>
              </a:rPr>
              <a:t>2</a:t>
            </a:r>
            <a:r>
              <a:rPr lang="zh-CN" altLang="en-US" sz="2400">
                <a:solidFill>
                  <a:schemeClr val="tx1"/>
                </a:solidFill>
              </a:rPr>
              <a:t>点</a:t>
            </a:r>
            <a:r>
              <a:rPr lang="en-US" altLang="zh-CN" sz="2400">
                <a:solidFill>
                  <a:schemeClr val="tx1"/>
                </a:solidFill>
              </a:rPr>
              <a:t>DFT</a:t>
            </a:r>
            <a:endParaRPr lang="zh-CN" altLang="en-US" sz="2400">
              <a:solidFill>
                <a:schemeClr val="tx1"/>
              </a:solidFill>
            </a:endParaRPr>
          </a:p>
        </p:txBody>
      </p:sp>
      <p:graphicFrame>
        <p:nvGraphicFramePr>
          <p:cNvPr id="46083" name="Object 3">
            <a:extLst>
              <a:ext uri="{FF2B5EF4-FFF2-40B4-BE49-F238E27FC236}">
                <a16:creationId xmlns:a16="http://schemas.microsoft.com/office/drawing/2014/main" id="{74857489-D7F3-4EA4-84FD-C7533012731D}"/>
              </a:ext>
            </a:extLst>
          </p:cNvPr>
          <p:cNvGraphicFramePr>
            <a:graphicFrameLocks noChangeAspect="1"/>
          </p:cNvGraphicFramePr>
          <p:nvPr/>
        </p:nvGraphicFramePr>
        <p:xfrm>
          <a:off x="3124200" y="376238"/>
          <a:ext cx="3735388" cy="461962"/>
        </p:xfrm>
        <a:graphic>
          <a:graphicData uri="http://schemas.openxmlformats.org/presentationml/2006/ole">
            <mc:AlternateContent xmlns:mc="http://schemas.openxmlformats.org/markup-compatibility/2006">
              <mc:Choice xmlns:v="urn:schemas-microsoft-com:vml" Requires="v">
                <p:oleObj spid="_x0000_s46118" name="公式" r:id="rId3" imgW="1625600" imgH="203200" progId="Equation.3">
                  <p:embed/>
                </p:oleObj>
              </mc:Choice>
              <mc:Fallback>
                <p:oleObj name="公式" r:id="rId3" imgW="1625600" imgH="203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76238"/>
                        <a:ext cx="3735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8" name="Text Box 14">
            <a:extLst>
              <a:ext uri="{FF2B5EF4-FFF2-40B4-BE49-F238E27FC236}">
                <a16:creationId xmlns:a16="http://schemas.microsoft.com/office/drawing/2014/main" id="{06CA89FC-47FE-464A-A3A2-8C10C8F41DB0}"/>
              </a:ext>
            </a:extLst>
          </p:cNvPr>
          <p:cNvSpPr txBox="1">
            <a:spLocks noChangeArrowheads="1"/>
          </p:cNvSpPr>
          <p:nvPr/>
        </p:nvSpPr>
        <p:spPr bwMode="auto">
          <a:xfrm>
            <a:off x="381000" y="2133600"/>
            <a:ext cx="792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Arial" panose="020B0604020202020204" pitchFamily="34" charset="0"/>
              </a:rPr>
              <a:t>解</a:t>
            </a:r>
            <a:r>
              <a:rPr lang="en-US" altLang="zh-CN" sz="2800" b="1">
                <a:latin typeface="Arial" panose="020B0604020202020204" pitchFamily="34" charset="0"/>
              </a:rPr>
              <a:t>:</a:t>
            </a:r>
          </a:p>
        </p:txBody>
      </p:sp>
      <p:grpSp>
        <p:nvGrpSpPr>
          <p:cNvPr id="46085" name="Group 7">
            <a:extLst>
              <a:ext uri="{FF2B5EF4-FFF2-40B4-BE49-F238E27FC236}">
                <a16:creationId xmlns:a16="http://schemas.microsoft.com/office/drawing/2014/main" id="{F98EF929-1304-48C8-B99C-BB97A940F69E}"/>
              </a:ext>
            </a:extLst>
          </p:cNvPr>
          <p:cNvGrpSpPr>
            <a:grpSpLocks/>
          </p:cNvGrpSpPr>
          <p:nvPr/>
        </p:nvGrpSpPr>
        <p:grpSpPr bwMode="auto">
          <a:xfrm>
            <a:off x="152400" y="1905000"/>
            <a:ext cx="8828088" cy="128588"/>
            <a:chOff x="0" y="0"/>
            <a:chExt cx="5561" cy="81"/>
          </a:xfrm>
        </p:grpSpPr>
        <p:pic>
          <p:nvPicPr>
            <p:cNvPr id="46092" name="Rectangle 15">
              <a:extLst>
                <a:ext uri="{FF2B5EF4-FFF2-40B4-BE49-F238E27FC236}">
                  <a16:creationId xmlns:a16="http://schemas.microsoft.com/office/drawing/2014/main" id="{089CE519-6C7A-45E2-8F03-C908149511E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3" name="Text Box 9">
              <a:extLst>
                <a:ext uri="{FF2B5EF4-FFF2-40B4-BE49-F238E27FC236}">
                  <a16:creationId xmlns:a16="http://schemas.microsoft.com/office/drawing/2014/main" id="{DDE52107-99E3-40E9-AF20-DD3BC28E835D}"/>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aphicFrame>
        <p:nvGraphicFramePr>
          <p:cNvPr id="33802" name="Object 10">
            <a:extLst>
              <a:ext uri="{FF2B5EF4-FFF2-40B4-BE49-F238E27FC236}">
                <a16:creationId xmlns:a16="http://schemas.microsoft.com/office/drawing/2014/main" id="{5392FA42-6AA6-4559-8250-CEF50200B64F}"/>
              </a:ext>
            </a:extLst>
          </p:cNvPr>
          <p:cNvGraphicFramePr>
            <a:graphicFrameLocks noChangeAspect="1"/>
          </p:cNvGraphicFramePr>
          <p:nvPr/>
        </p:nvGraphicFramePr>
        <p:xfrm>
          <a:off x="2819400" y="2209800"/>
          <a:ext cx="5189538" cy="1781175"/>
        </p:xfrm>
        <a:graphic>
          <a:graphicData uri="http://schemas.openxmlformats.org/presentationml/2006/ole">
            <mc:AlternateContent xmlns:mc="http://schemas.openxmlformats.org/markup-compatibility/2006">
              <mc:Choice xmlns:v="urn:schemas-microsoft-com:vml" Requires="v">
                <p:oleObj spid="_x0000_s46119" name="Equation" r:id="rId6" imgW="2590800" imgH="889000" progId="Equation.DSMT4">
                  <p:embed/>
                </p:oleObj>
              </mc:Choice>
              <mc:Fallback>
                <p:oleObj name="Equation" r:id="rId6" imgW="2590800" imgH="8890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2209800"/>
                        <a:ext cx="5189538"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a:extLst>
              <a:ext uri="{FF2B5EF4-FFF2-40B4-BE49-F238E27FC236}">
                <a16:creationId xmlns:a16="http://schemas.microsoft.com/office/drawing/2014/main" id="{A8126F07-11D7-45C6-BD04-779FA941A8EE}"/>
              </a:ext>
            </a:extLst>
          </p:cNvPr>
          <p:cNvGraphicFramePr>
            <a:graphicFrameLocks noChangeAspect="1"/>
          </p:cNvGraphicFramePr>
          <p:nvPr/>
        </p:nvGraphicFramePr>
        <p:xfrm>
          <a:off x="2362200" y="4343400"/>
          <a:ext cx="2578100" cy="860425"/>
        </p:xfrm>
        <a:graphic>
          <a:graphicData uri="http://schemas.openxmlformats.org/presentationml/2006/ole">
            <mc:AlternateContent xmlns:mc="http://schemas.openxmlformats.org/markup-compatibility/2006">
              <mc:Choice xmlns:v="urn:schemas-microsoft-com:vml" Requires="v">
                <p:oleObj spid="_x0000_s46120" name="Equation" r:id="rId8" imgW="1295400" imgH="431800" progId="Equation.DSMT4">
                  <p:embed/>
                </p:oleObj>
              </mc:Choice>
              <mc:Fallback>
                <p:oleObj name="Equation" r:id="rId8" imgW="1295400" imgH="4318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4343400"/>
                        <a:ext cx="25781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14">
            <a:extLst>
              <a:ext uri="{FF2B5EF4-FFF2-40B4-BE49-F238E27FC236}">
                <a16:creationId xmlns:a16="http://schemas.microsoft.com/office/drawing/2014/main" id="{91DC8B91-CA83-43CA-8246-D4676933DF59}"/>
              </a:ext>
            </a:extLst>
          </p:cNvPr>
          <p:cNvSpPr txBox="1">
            <a:spLocks noChangeArrowheads="1"/>
          </p:cNvSpPr>
          <p:nvPr/>
        </p:nvSpPr>
        <p:spPr bwMode="auto">
          <a:xfrm>
            <a:off x="762000" y="22050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a:t>
            </a:r>
            <a:r>
              <a:rPr lang="en-US" altLang="zh-CN" sz="2400" b="1"/>
              <a:t>1</a:t>
            </a:r>
            <a:r>
              <a:rPr lang="zh-CN" altLang="en-US" sz="2400" b="1"/>
              <a:t>）</a:t>
            </a:r>
            <a:r>
              <a:rPr lang="en-US" altLang="zh-CN" sz="2400" b="1"/>
              <a:t>4</a:t>
            </a:r>
            <a:r>
              <a:rPr lang="zh-CN" altLang="en-US" sz="2400" b="1"/>
              <a:t>点</a:t>
            </a:r>
            <a:r>
              <a:rPr lang="en-US" altLang="zh-CN" sz="2400" b="1"/>
              <a:t>DFT</a:t>
            </a:r>
          </a:p>
        </p:txBody>
      </p:sp>
      <p:sp>
        <p:nvSpPr>
          <p:cNvPr id="15" name="Text Box 14">
            <a:extLst>
              <a:ext uri="{FF2B5EF4-FFF2-40B4-BE49-F238E27FC236}">
                <a16:creationId xmlns:a16="http://schemas.microsoft.com/office/drawing/2014/main" id="{B9B70760-9B8F-4C41-B53A-FA1F394B3178}"/>
              </a:ext>
            </a:extLst>
          </p:cNvPr>
          <p:cNvSpPr txBox="1">
            <a:spLocks noChangeArrowheads="1"/>
          </p:cNvSpPr>
          <p:nvPr/>
        </p:nvSpPr>
        <p:spPr bwMode="auto">
          <a:xfrm>
            <a:off x="762000" y="373380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a:t>
            </a:r>
            <a:r>
              <a:rPr lang="en-US" altLang="zh-CN" sz="2400" b="1"/>
              <a:t>2</a:t>
            </a:r>
            <a:r>
              <a:rPr lang="zh-CN" altLang="en-US" sz="2400" b="1"/>
              <a:t>）</a:t>
            </a:r>
            <a:r>
              <a:rPr lang="en-US" altLang="zh-CN" sz="2400" b="1"/>
              <a:t>8</a:t>
            </a:r>
            <a:r>
              <a:rPr lang="zh-CN" altLang="en-US" sz="2400" b="1"/>
              <a:t>点</a:t>
            </a:r>
            <a:r>
              <a:rPr lang="en-US" altLang="zh-CN" sz="2400" b="1"/>
              <a:t>DFT</a:t>
            </a:r>
          </a:p>
        </p:txBody>
      </p:sp>
      <p:graphicFrame>
        <p:nvGraphicFramePr>
          <p:cNvPr id="27662" name="Object 14">
            <a:extLst>
              <a:ext uri="{FF2B5EF4-FFF2-40B4-BE49-F238E27FC236}">
                <a16:creationId xmlns:a16="http://schemas.microsoft.com/office/drawing/2014/main" id="{01D98C6C-2002-4235-8A4C-1688CB7B1117}"/>
              </a:ext>
            </a:extLst>
          </p:cNvPr>
          <p:cNvGraphicFramePr>
            <a:graphicFrameLocks noChangeAspect="1"/>
          </p:cNvGraphicFramePr>
          <p:nvPr/>
        </p:nvGraphicFramePr>
        <p:xfrm>
          <a:off x="3200400" y="5384800"/>
          <a:ext cx="3786188" cy="863600"/>
        </p:xfrm>
        <a:graphic>
          <a:graphicData uri="http://schemas.openxmlformats.org/presentationml/2006/ole">
            <mc:AlternateContent xmlns:mc="http://schemas.openxmlformats.org/markup-compatibility/2006">
              <mc:Choice xmlns:v="urn:schemas-microsoft-com:vml" Requires="v">
                <p:oleObj spid="_x0000_s46121" name="Equation" r:id="rId10" imgW="1892300" imgH="431800" progId="Equation.DSMT4">
                  <p:embed/>
                </p:oleObj>
              </mc:Choice>
              <mc:Fallback>
                <p:oleObj name="Equation" r:id="rId10" imgW="1892300" imgH="43180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0400" y="5384800"/>
                        <a:ext cx="378618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圆角矩形标注 17">
            <a:extLst>
              <a:ext uri="{FF2B5EF4-FFF2-40B4-BE49-F238E27FC236}">
                <a16:creationId xmlns:a16="http://schemas.microsoft.com/office/drawing/2014/main" id="{6BC1B8BB-63D5-4C12-9383-62FA0A000BDF}"/>
              </a:ext>
            </a:extLst>
          </p:cNvPr>
          <p:cNvSpPr/>
          <p:nvPr/>
        </p:nvSpPr>
        <p:spPr>
          <a:xfrm>
            <a:off x="6096000" y="4191000"/>
            <a:ext cx="2667000" cy="1371600"/>
          </a:xfrm>
          <a:prstGeom prst="wedgeRoundRectCallout">
            <a:avLst>
              <a:gd name="adj1" fmla="val -122618"/>
              <a:gd name="adj2" fmla="val 4822"/>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50000"/>
              </a:spcBef>
              <a:defRPr/>
            </a:pPr>
            <a:r>
              <a:rPr lang="zh-CN" altLang="en-US" sz="2000" b="1" dirty="0">
                <a:solidFill>
                  <a:srgbClr val="000000"/>
                </a:solidFill>
              </a:rPr>
              <a:t>将</a:t>
            </a:r>
            <a:r>
              <a:rPr lang="en-US" altLang="zh-CN" sz="2000" b="1" i="1" dirty="0">
                <a:solidFill>
                  <a:srgbClr val="000000"/>
                </a:solidFill>
              </a:rPr>
              <a:t>x</a:t>
            </a:r>
            <a:r>
              <a:rPr lang="en-US" altLang="zh-CN" sz="2000" b="1" dirty="0">
                <a:solidFill>
                  <a:srgbClr val="000000"/>
                </a:solidFill>
              </a:rPr>
              <a:t>[</a:t>
            </a:r>
            <a:r>
              <a:rPr lang="en-US" altLang="zh-CN" sz="2000" b="1" i="1" dirty="0">
                <a:solidFill>
                  <a:srgbClr val="000000"/>
                </a:solidFill>
              </a:rPr>
              <a:t>k</a:t>
            </a:r>
            <a:r>
              <a:rPr lang="en-US" altLang="zh-CN" sz="2000" b="1" dirty="0">
                <a:solidFill>
                  <a:srgbClr val="000000"/>
                </a:solidFill>
              </a:rPr>
              <a:t>]</a:t>
            </a:r>
            <a:r>
              <a:rPr lang="zh-CN" altLang="en-US" sz="2000" b="1" dirty="0">
                <a:solidFill>
                  <a:srgbClr val="000000"/>
                </a:solidFill>
              </a:rPr>
              <a:t>后补</a:t>
            </a:r>
            <a:r>
              <a:rPr lang="en-US" altLang="zh-CN" sz="2000" b="1" dirty="0">
                <a:solidFill>
                  <a:srgbClr val="000000"/>
                </a:solidFill>
              </a:rPr>
              <a:t>0</a:t>
            </a:r>
            <a:r>
              <a:rPr lang="zh-CN" altLang="en-US" sz="2000" b="1" dirty="0">
                <a:solidFill>
                  <a:srgbClr val="000000"/>
                </a:solidFill>
              </a:rPr>
              <a:t>，看作长度为</a:t>
            </a:r>
            <a:r>
              <a:rPr lang="en-US" altLang="zh-CN" sz="2000" b="1" dirty="0">
                <a:solidFill>
                  <a:srgbClr val="000000"/>
                </a:solidFill>
              </a:rPr>
              <a:t>8</a:t>
            </a:r>
            <a:r>
              <a:rPr lang="zh-CN" altLang="en-US" sz="2000" b="1" dirty="0">
                <a:solidFill>
                  <a:srgbClr val="000000"/>
                </a:solidFill>
              </a:rPr>
              <a:t>的序列，求其</a:t>
            </a:r>
            <a:r>
              <a:rPr lang="en-US" altLang="zh-CN" sz="2000" b="1" dirty="0">
                <a:solidFill>
                  <a:srgbClr val="000000"/>
                </a:solidFill>
              </a:rPr>
              <a:t>8</a:t>
            </a:r>
            <a:r>
              <a:rPr lang="zh-CN" altLang="en-US" sz="2000" b="1" dirty="0">
                <a:solidFill>
                  <a:srgbClr val="000000"/>
                </a:solidFill>
              </a:rPr>
              <a:t>点</a:t>
            </a:r>
            <a:r>
              <a:rPr lang="en-US" altLang="zh-CN" sz="2000" b="1" dirty="0">
                <a:solidFill>
                  <a:srgbClr val="000000"/>
                </a:solidFill>
              </a:rPr>
              <a:t>DFT</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slide(fromBottom)">
                                      <p:cBhvr>
                                        <p:cTn id="7" dur="5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Bottom)">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802"/>
                                        </p:tgtEl>
                                        <p:attrNameLst>
                                          <p:attrName>style.visibility</p:attrName>
                                        </p:attrNameLst>
                                      </p:cBhvr>
                                      <p:to>
                                        <p:strVal val="visible"/>
                                      </p:to>
                                    </p:set>
                                    <p:animEffect transition="in" filter="wipe(left)">
                                      <p:cBhvr>
                                        <p:cTn id="17" dur="500"/>
                                        <p:tgtEl>
                                          <p:spTgt spid="338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lide(fromBottom)">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7662"/>
                                        </p:tgtEl>
                                        <p:attrNameLst>
                                          <p:attrName>style.visibility</p:attrName>
                                        </p:attrNameLst>
                                      </p:cBhvr>
                                      <p:to>
                                        <p:strVal val="visible"/>
                                      </p:to>
                                    </p:set>
                                    <p:animEffect transition="in" filter="wipe(left)">
                                      <p:cBhvr>
                                        <p:cTn id="37" dur="500"/>
                                        <p:tgtEl>
                                          <p:spTgt spid="27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utoUpdateAnimBg="0"/>
      <p:bldP spid="14" grpId="0" autoUpdateAnimBg="0"/>
      <p:bldP spid="15" grpId="0" autoUpdateAnimBg="0"/>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5">
            <a:extLst>
              <a:ext uri="{FF2B5EF4-FFF2-40B4-BE49-F238E27FC236}">
                <a16:creationId xmlns:a16="http://schemas.microsoft.com/office/drawing/2014/main" id="{07EEC6ED-58F9-4FA7-9949-70CB7AF90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9936163"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extBox 2">
            <a:extLst>
              <a:ext uri="{FF2B5EF4-FFF2-40B4-BE49-F238E27FC236}">
                <a16:creationId xmlns:a16="http://schemas.microsoft.com/office/drawing/2014/main" id="{89465C39-A279-4175-B032-169C08DAD282}"/>
              </a:ext>
            </a:extLst>
          </p:cNvPr>
          <p:cNvSpPr txBox="1">
            <a:spLocks noChangeArrowheads="1"/>
          </p:cNvSpPr>
          <p:nvPr/>
        </p:nvSpPr>
        <p:spPr bwMode="auto">
          <a:xfrm>
            <a:off x="1600200" y="5105400"/>
            <a:ext cx="152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a:latin typeface="Arial" panose="020B0604020202020204" pitchFamily="34" charset="0"/>
              </a:rPr>
              <a:t>4</a:t>
            </a:r>
            <a:r>
              <a:rPr lang="zh-CN" altLang="en-US" sz="2800">
                <a:latin typeface="Arial" panose="020B0604020202020204" pitchFamily="34" charset="0"/>
              </a:rPr>
              <a:t>点</a:t>
            </a:r>
            <a:r>
              <a:rPr lang="en-US" altLang="zh-CN" sz="2800">
                <a:latin typeface="Arial" panose="020B0604020202020204" pitchFamily="34" charset="0"/>
              </a:rPr>
              <a:t>DFT</a:t>
            </a:r>
            <a:endParaRPr lang="zh-CN" altLang="en-US" sz="2800">
              <a:latin typeface="Arial" panose="020B0604020202020204" pitchFamily="34" charset="0"/>
            </a:endParaRPr>
          </a:p>
        </p:txBody>
      </p:sp>
      <p:sp>
        <p:nvSpPr>
          <p:cNvPr id="47108" name="TextBox 3">
            <a:extLst>
              <a:ext uri="{FF2B5EF4-FFF2-40B4-BE49-F238E27FC236}">
                <a16:creationId xmlns:a16="http://schemas.microsoft.com/office/drawing/2014/main" id="{1BC4D369-ADDA-4B0E-9A52-8CF739E3E38D}"/>
              </a:ext>
            </a:extLst>
          </p:cNvPr>
          <p:cNvSpPr txBox="1">
            <a:spLocks noChangeArrowheads="1"/>
          </p:cNvSpPr>
          <p:nvPr/>
        </p:nvSpPr>
        <p:spPr bwMode="auto">
          <a:xfrm>
            <a:off x="5943600" y="5105400"/>
            <a:ext cx="152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a:latin typeface="Arial" panose="020B0604020202020204" pitchFamily="34" charset="0"/>
              </a:rPr>
              <a:t>8</a:t>
            </a:r>
            <a:r>
              <a:rPr lang="zh-CN" altLang="en-US" sz="2800">
                <a:latin typeface="Arial" panose="020B0604020202020204" pitchFamily="34" charset="0"/>
              </a:rPr>
              <a:t>点</a:t>
            </a:r>
            <a:r>
              <a:rPr lang="en-US" altLang="zh-CN" sz="2800">
                <a:latin typeface="Arial" panose="020B0604020202020204" pitchFamily="34" charset="0"/>
              </a:rPr>
              <a:t>DFT</a:t>
            </a:r>
            <a:endParaRPr lang="zh-CN" altLang="en-US" sz="280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F63E04D-C610-48A7-969F-A7A1F45C6DF0}"/>
              </a:ext>
            </a:extLst>
          </p:cNvPr>
          <p:cNvSpPr>
            <a:spLocks noGrp="1" noChangeArrowheads="1"/>
          </p:cNvSpPr>
          <p:nvPr>
            <p:ph type="title" idx="4294967295"/>
          </p:nvPr>
        </p:nvSpPr>
        <p:spPr>
          <a:xfrm>
            <a:off x="339725" y="419100"/>
            <a:ext cx="8575675" cy="1409700"/>
          </a:xfrm>
        </p:spPr>
        <p:txBody>
          <a:bodyPr/>
          <a:lstStyle/>
          <a:p>
            <a:pPr eaLnBrk="1" hangingPunct="1"/>
            <a:r>
              <a:rPr lang="zh-CN" altLang="en-US" sz="2400">
                <a:solidFill>
                  <a:schemeClr val="tx1"/>
                </a:solidFill>
              </a:rPr>
              <a:t>例：有限长</a:t>
            </a:r>
            <a:r>
              <a:rPr lang="en-US" altLang="zh-CN" sz="2400">
                <a:solidFill>
                  <a:schemeClr val="tx1"/>
                </a:solidFill>
              </a:rPr>
              <a:t>4</a:t>
            </a:r>
            <a:r>
              <a:rPr lang="zh-CN" altLang="en-US" sz="2400">
                <a:solidFill>
                  <a:schemeClr val="tx1"/>
                </a:solidFill>
              </a:rPr>
              <a:t>点序列                                       </a:t>
            </a:r>
            <a:br>
              <a:rPr lang="en-US" altLang="zh-CN" sz="2400">
                <a:solidFill>
                  <a:schemeClr val="tx1"/>
                </a:solidFill>
              </a:rPr>
            </a:br>
            <a:r>
              <a:rPr lang="zh-CN" altLang="en-US" sz="2400">
                <a:solidFill>
                  <a:schemeClr val="tx1"/>
                </a:solidFill>
              </a:rPr>
              <a:t>（</a:t>
            </a:r>
            <a:r>
              <a:rPr lang="en-US" altLang="zh-CN" sz="2400">
                <a:solidFill>
                  <a:schemeClr val="tx1"/>
                </a:solidFill>
              </a:rPr>
              <a:t>1</a:t>
            </a:r>
            <a:r>
              <a:rPr lang="zh-CN" altLang="en-US" sz="2400">
                <a:solidFill>
                  <a:schemeClr val="tx1"/>
                </a:solidFill>
              </a:rPr>
              <a:t>）求该序列的</a:t>
            </a:r>
            <a:r>
              <a:rPr lang="en-US" altLang="zh-CN" sz="2400">
                <a:solidFill>
                  <a:schemeClr val="tx1"/>
                </a:solidFill>
              </a:rPr>
              <a:t>4</a:t>
            </a:r>
            <a:r>
              <a:rPr lang="zh-CN" altLang="en-US" sz="2400">
                <a:solidFill>
                  <a:schemeClr val="tx1"/>
                </a:solidFill>
              </a:rPr>
              <a:t>点</a:t>
            </a:r>
            <a:r>
              <a:rPr lang="en-US" altLang="zh-CN" sz="2400">
                <a:solidFill>
                  <a:schemeClr val="tx1"/>
                </a:solidFill>
              </a:rPr>
              <a:t>DFT</a:t>
            </a:r>
            <a:br>
              <a:rPr lang="en-US" altLang="zh-CN" sz="2400">
                <a:solidFill>
                  <a:schemeClr val="tx1"/>
                </a:solidFill>
              </a:rPr>
            </a:br>
            <a:r>
              <a:rPr lang="zh-CN" altLang="en-US" sz="2400">
                <a:solidFill>
                  <a:schemeClr val="tx1"/>
                </a:solidFill>
              </a:rPr>
              <a:t>（</a:t>
            </a:r>
            <a:r>
              <a:rPr lang="en-US" altLang="zh-CN" sz="2400">
                <a:solidFill>
                  <a:schemeClr val="tx1"/>
                </a:solidFill>
              </a:rPr>
              <a:t>2</a:t>
            </a:r>
            <a:r>
              <a:rPr lang="zh-CN" altLang="en-US" sz="2400">
                <a:solidFill>
                  <a:schemeClr val="tx1"/>
                </a:solidFill>
              </a:rPr>
              <a:t>）求该序列的</a:t>
            </a:r>
            <a:r>
              <a:rPr lang="en-US" altLang="zh-CN" sz="2400">
                <a:solidFill>
                  <a:schemeClr val="tx1"/>
                </a:solidFill>
              </a:rPr>
              <a:t>8</a:t>
            </a:r>
            <a:r>
              <a:rPr lang="zh-CN" altLang="en-US" sz="2400">
                <a:solidFill>
                  <a:schemeClr val="tx1"/>
                </a:solidFill>
              </a:rPr>
              <a:t>点</a:t>
            </a:r>
            <a:r>
              <a:rPr lang="en-US" altLang="zh-CN" sz="2400">
                <a:solidFill>
                  <a:schemeClr val="tx1"/>
                </a:solidFill>
              </a:rPr>
              <a:t>DFT</a:t>
            </a:r>
            <a:br>
              <a:rPr lang="en-US" altLang="zh-CN" sz="2400">
                <a:solidFill>
                  <a:schemeClr val="tx1"/>
                </a:solidFill>
              </a:rPr>
            </a:br>
            <a:r>
              <a:rPr lang="zh-CN" altLang="en-US" sz="2400">
                <a:solidFill>
                  <a:schemeClr val="tx1"/>
                </a:solidFill>
              </a:rPr>
              <a:t>（</a:t>
            </a:r>
            <a:r>
              <a:rPr lang="en-US" altLang="zh-CN" sz="2400">
                <a:solidFill>
                  <a:schemeClr val="tx1"/>
                </a:solidFill>
              </a:rPr>
              <a:t>3</a:t>
            </a:r>
            <a:r>
              <a:rPr lang="zh-CN" altLang="en-US" sz="2400">
                <a:solidFill>
                  <a:schemeClr val="tx1"/>
                </a:solidFill>
              </a:rPr>
              <a:t>）求该序列的</a:t>
            </a:r>
            <a:r>
              <a:rPr lang="en-US" altLang="zh-CN" sz="2400">
                <a:solidFill>
                  <a:schemeClr val="tx1"/>
                </a:solidFill>
              </a:rPr>
              <a:t>2</a:t>
            </a:r>
            <a:r>
              <a:rPr lang="zh-CN" altLang="en-US" sz="2400">
                <a:solidFill>
                  <a:schemeClr val="tx1"/>
                </a:solidFill>
              </a:rPr>
              <a:t>点</a:t>
            </a:r>
            <a:r>
              <a:rPr lang="en-US" altLang="zh-CN" sz="2400">
                <a:solidFill>
                  <a:schemeClr val="tx1"/>
                </a:solidFill>
              </a:rPr>
              <a:t>DFT</a:t>
            </a:r>
            <a:endParaRPr lang="zh-CN" altLang="en-US" sz="2400">
              <a:solidFill>
                <a:schemeClr val="tx1"/>
              </a:solidFill>
            </a:endParaRPr>
          </a:p>
        </p:txBody>
      </p:sp>
      <p:graphicFrame>
        <p:nvGraphicFramePr>
          <p:cNvPr id="48131" name="Object 3">
            <a:extLst>
              <a:ext uri="{FF2B5EF4-FFF2-40B4-BE49-F238E27FC236}">
                <a16:creationId xmlns:a16="http://schemas.microsoft.com/office/drawing/2014/main" id="{EDFC2B62-DE76-46B6-80CD-676714719143}"/>
              </a:ext>
            </a:extLst>
          </p:cNvPr>
          <p:cNvGraphicFramePr>
            <a:graphicFrameLocks noChangeAspect="1"/>
          </p:cNvGraphicFramePr>
          <p:nvPr/>
        </p:nvGraphicFramePr>
        <p:xfrm>
          <a:off x="3124200" y="376238"/>
          <a:ext cx="3735388" cy="461962"/>
        </p:xfrm>
        <a:graphic>
          <a:graphicData uri="http://schemas.openxmlformats.org/presentationml/2006/ole">
            <mc:AlternateContent xmlns:mc="http://schemas.openxmlformats.org/markup-compatibility/2006">
              <mc:Choice xmlns:v="urn:schemas-microsoft-com:vml" Requires="v">
                <p:oleObj spid="_x0000_s48159" name="公式" r:id="rId3" imgW="1625600" imgH="203200" progId="Equation.3">
                  <p:embed/>
                </p:oleObj>
              </mc:Choice>
              <mc:Fallback>
                <p:oleObj name="公式" r:id="rId3" imgW="1625600" imgH="203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76238"/>
                        <a:ext cx="3735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2" name="Text Box 14">
            <a:extLst>
              <a:ext uri="{FF2B5EF4-FFF2-40B4-BE49-F238E27FC236}">
                <a16:creationId xmlns:a16="http://schemas.microsoft.com/office/drawing/2014/main" id="{7450387D-E602-4350-8916-957840B56A4D}"/>
              </a:ext>
            </a:extLst>
          </p:cNvPr>
          <p:cNvSpPr txBox="1">
            <a:spLocks noChangeArrowheads="1"/>
          </p:cNvSpPr>
          <p:nvPr/>
        </p:nvSpPr>
        <p:spPr bwMode="auto">
          <a:xfrm>
            <a:off x="381000" y="2133600"/>
            <a:ext cx="792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Arial" panose="020B0604020202020204" pitchFamily="34" charset="0"/>
              </a:rPr>
              <a:t>解</a:t>
            </a:r>
            <a:r>
              <a:rPr lang="en-US" altLang="zh-CN" sz="2800" b="1">
                <a:latin typeface="Arial" panose="020B0604020202020204" pitchFamily="34" charset="0"/>
              </a:rPr>
              <a:t>:</a:t>
            </a:r>
          </a:p>
        </p:txBody>
      </p:sp>
      <p:grpSp>
        <p:nvGrpSpPr>
          <p:cNvPr id="48133" name="Group 7">
            <a:extLst>
              <a:ext uri="{FF2B5EF4-FFF2-40B4-BE49-F238E27FC236}">
                <a16:creationId xmlns:a16="http://schemas.microsoft.com/office/drawing/2014/main" id="{62A14771-6E3C-47CA-853A-EE1A12C64D1E}"/>
              </a:ext>
            </a:extLst>
          </p:cNvPr>
          <p:cNvGrpSpPr>
            <a:grpSpLocks/>
          </p:cNvGrpSpPr>
          <p:nvPr/>
        </p:nvGrpSpPr>
        <p:grpSpPr bwMode="auto">
          <a:xfrm>
            <a:off x="152400" y="1905000"/>
            <a:ext cx="8828088" cy="128588"/>
            <a:chOff x="0" y="0"/>
            <a:chExt cx="5561" cy="81"/>
          </a:xfrm>
        </p:grpSpPr>
        <p:pic>
          <p:nvPicPr>
            <p:cNvPr id="48139" name="Rectangle 15">
              <a:extLst>
                <a:ext uri="{FF2B5EF4-FFF2-40B4-BE49-F238E27FC236}">
                  <a16:creationId xmlns:a16="http://schemas.microsoft.com/office/drawing/2014/main" id="{C0794141-56D5-47F2-B819-9FA711EAEA4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0" name="Text Box 9">
              <a:extLst>
                <a:ext uri="{FF2B5EF4-FFF2-40B4-BE49-F238E27FC236}">
                  <a16:creationId xmlns:a16="http://schemas.microsoft.com/office/drawing/2014/main" id="{3D93215C-BD73-41B1-A47E-F16CB3154FBD}"/>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aphicFrame>
        <p:nvGraphicFramePr>
          <p:cNvPr id="12" name="Object 11">
            <a:extLst>
              <a:ext uri="{FF2B5EF4-FFF2-40B4-BE49-F238E27FC236}">
                <a16:creationId xmlns:a16="http://schemas.microsoft.com/office/drawing/2014/main" id="{A66E9C60-3535-49FF-889B-A956D0A8F200}"/>
              </a:ext>
            </a:extLst>
          </p:cNvPr>
          <p:cNvGraphicFramePr>
            <a:graphicFrameLocks noChangeAspect="1"/>
          </p:cNvGraphicFramePr>
          <p:nvPr/>
        </p:nvGraphicFramePr>
        <p:xfrm>
          <a:off x="469900" y="3657600"/>
          <a:ext cx="3941763" cy="860425"/>
        </p:xfrm>
        <a:graphic>
          <a:graphicData uri="http://schemas.openxmlformats.org/presentationml/2006/ole">
            <mc:AlternateContent xmlns:mc="http://schemas.openxmlformats.org/markup-compatibility/2006">
              <mc:Choice xmlns:v="urn:schemas-microsoft-com:vml" Requires="v">
                <p:oleObj spid="_x0000_s48160" name="Equation" r:id="rId6" imgW="1981200" imgH="431800" progId="Equation.DSMT4">
                  <p:embed/>
                </p:oleObj>
              </mc:Choice>
              <mc:Fallback>
                <p:oleObj name="Equation" r:id="rId6" imgW="1981200" imgH="4318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900" y="3657600"/>
                        <a:ext cx="394176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4">
            <a:extLst>
              <a:ext uri="{FF2B5EF4-FFF2-40B4-BE49-F238E27FC236}">
                <a16:creationId xmlns:a16="http://schemas.microsoft.com/office/drawing/2014/main" id="{400372F8-B3CF-487B-B7D7-83449EB0799E}"/>
              </a:ext>
            </a:extLst>
          </p:cNvPr>
          <p:cNvSpPr txBox="1">
            <a:spLocks noChangeArrowheads="1"/>
          </p:cNvSpPr>
          <p:nvPr/>
        </p:nvSpPr>
        <p:spPr bwMode="auto">
          <a:xfrm>
            <a:off x="152400" y="281940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a:t>
            </a:r>
            <a:r>
              <a:rPr lang="en-US" altLang="zh-CN" sz="2400" b="1"/>
              <a:t>3</a:t>
            </a:r>
            <a:r>
              <a:rPr lang="zh-CN" altLang="en-US" sz="2400" b="1"/>
              <a:t>）</a:t>
            </a:r>
            <a:r>
              <a:rPr lang="en-US" altLang="zh-CN" sz="2400" b="1"/>
              <a:t>2</a:t>
            </a:r>
            <a:r>
              <a:rPr lang="zh-CN" altLang="en-US" sz="2400" b="1"/>
              <a:t>点</a:t>
            </a:r>
            <a:r>
              <a:rPr lang="en-US" altLang="zh-CN" sz="2400" b="1"/>
              <a:t>DFT</a:t>
            </a:r>
          </a:p>
        </p:txBody>
      </p:sp>
      <p:graphicFrame>
        <p:nvGraphicFramePr>
          <p:cNvPr id="27662" name="Object 5">
            <a:extLst>
              <a:ext uri="{FF2B5EF4-FFF2-40B4-BE49-F238E27FC236}">
                <a16:creationId xmlns:a16="http://schemas.microsoft.com/office/drawing/2014/main" id="{BB9C674B-3FDA-4FE0-96F8-ADDEFF90C393}"/>
              </a:ext>
            </a:extLst>
          </p:cNvPr>
          <p:cNvGraphicFramePr>
            <a:graphicFrameLocks noChangeAspect="1"/>
          </p:cNvGraphicFramePr>
          <p:nvPr/>
        </p:nvGraphicFramePr>
        <p:xfrm>
          <a:off x="1295400" y="4572000"/>
          <a:ext cx="1244600" cy="406400"/>
        </p:xfrm>
        <a:graphic>
          <a:graphicData uri="http://schemas.openxmlformats.org/presentationml/2006/ole">
            <mc:AlternateContent xmlns:mc="http://schemas.openxmlformats.org/markup-compatibility/2006">
              <mc:Choice xmlns:v="urn:schemas-microsoft-com:vml" Requires="v">
                <p:oleObj spid="_x0000_s48161" name="Equation" r:id="rId8" imgW="622030" imgH="203112" progId="Equation.DSMT4">
                  <p:embed/>
                </p:oleObj>
              </mc:Choice>
              <mc:Fallback>
                <p:oleObj name="Equation" r:id="rId8" imgW="622030" imgH="203112"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4572000"/>
                        <a:ext cx="12446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圆角矩形标注 17">
            <a:extLst>
              <a:ext uri="{FF2B5EF4-FFF2-40B4-BE49-F238E27FC236}">
                <a16:creationId xmlns:a16="http://schemas.microsoft.com/office/drawing/2014/main" id="{CEC27E5C-8AF7-45B8-9BA8-85CA419A37DF}"/>
              </a:ext>
            </a:extLst>
          </p:cNvPr>
          <p:cNvSpPr/>
          <p:nvPr/>
        </p:nvSpPr>
        <p:spPr>
          <a:xfrm>
            <a:off x="2286000" y="2590800"/>
            <a:ext cx="2667000" cy="1066800"/>
          </a:xfrm>
          <a:prstGeom prst="wedgeRoundRectCallout">
            <a:avLst>
              <a:gd name="adj1" fmla="val -52618"/>
              <a:gd name="adj2" fmla="val 75160"/>
              <a:gd name="adj3" fmla="val 166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50000"/>
              </a:spcBef>
              <a:defRPr/>
            </a:pPr>
            <a:r>
              <a:rPr lang="zh-CN" altLang="en-US" sz="2000" b="1" dirty="0">
                <a:solidFill>
                  <a:srgbClr val="000000"/>
                </a:solidFill>
              </a:rPr>
              <a:t>将</a:t>
            </a:r>
            <a:r>
              <a:rPr lang="en-US" altLang="zh-CN" sz="2000" b="1" i="1" dirty="0">
                <a:solidFill>
                  <a:srgbClr val="000000"/>
                </a:solidFill>
              </a:rPr>
              <a:t>x</a:t>
            </a:r>
            <a:r>
              <a:rPr lang="en-US" altLang="zh-CN" sz="2000" b="1" dirty="0">
                <a:solidFill>
                  <a:srgbClr val="000000"/>
                </a:solidFill>
              </a:rPr>
              <a:t>[</a:t>
            </a:r>
            <a:r>
              <a:rPr lang="en-US" altLang="zh-CN" sz="2000" b="1" i="1" dirty="0">
                <a:solidFill>
                  <a:srgbClr val="000000"/>
                </a:solidFill>
              </a:rPr>
              <a:t>k</a:t>
            </a:r>
            <a:r>
              <a:rPr lang="en-US" altLang="zh-CN" sz="2000" b="1" dirty="0">
                <a:solidFill>
                  <a:srgbClr val="000000"/>
                </a:solidFill>
              </a:rPr>
              <a:t>]</a:t>
            </a:r>
            <a:r>
              <a:rPr lang="zh-CN" altLang="en-US" sz="2000" b="1" dirty="0">
                <a:solidFill>
                  <a:srgbClr val="000000"/>
                </a:solidFill>
              </a:rPr>
              <a:t>截短为</a:t>
            </a:r>
            <a:r>
              <a:rPr lang="en-US" altLang="zh-CN" sz="2000" b="1" dirty="0">
                <a:solidFill>
                  <a:srgbClr val="000000"/>
                </a:solidFill>
              </a:rPr>
              <a:t>2</a:t>
            </a:r>
            <a:r>
              <a:rPr lang="zh-CN" altLang="en-US" sz="2000" b="1" dirty="0">
                <a:solidFill>
                  <a:srgbClr val="000000"/>
                </a:solidFill>
              </a:rPr>
              <a:t>点序列，再求其</a:t>
            </a:r>
            <a:r>
              <a:rPr lang="en-US" altLang="zh-CN" sz="2000" b="1" dirty="0">
                <a:solidFill>
                  <a:srgbClr val="000000"/>
                </a:solidFill>
              </a:rPr>
              <a:t>2</a:t>
            </a:r>
            <a:r>
              <a:rPr lang="zh-CN" altLang="en-US" sz="2000" b="1" dirty="0">
                <a:solidFill>
                  <a:srgbClr val="000000"/>
                </a:solidFill>
              </a:rPr>
              <a:t>点</a:t>
            </a:r>
            <a:r>
              <a:rPr lang="en-US" altLang="zh-CN" sz="2000" b="1" dirty="0">
                <a:solidFill>
                  <a:srgbClr val="000000"/>
                </a:solidFill>
              </a:rPr>
              <a:t>DFT</a:t>
            </a:r>
          </a:p>
        </p:txBody>
      </p:sp>
      <p:pic>
        <p:nvPicPr>
          <p:cNvPr id="122887" name="Picture 7">
            <a:extLst>
              <a:ext uri="{FF2B5EF4-FFF2-40B4-BE49-F238E27FC236}">
                <a16:creationId xmlns:a16="http://schemas.microsoft.com/office/drawing/2014/main" id="{01471888-D10B-4E5B-98F4-751AEC456BD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14888" y="2133600"/>
            <a:ext cx="4252912"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662"/>
                                        </p:tgtEl>
                                        <p:attrNameLst>
                                          <p:attrName>style.visibility</p:attrName>
                                        </p:attrNameLst>
                                      </p:cBhvr>
                                      <p:to>
                                        <p:strVal val="visible"/>
                                      </p:to>
                                    </p:set>
                                    <p:animEffect transition="in" filter="wipe(left)">
                                      <p:cBhvr>
                                        <p:cTn id="22" dur="500"/>
                                        <p:tgtEl>
                                          <p:spTgt spid="276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22887"/>
                                        </p:tgtEl>
                                        <p:attrNameLst>
                                          <p:attrName>style.visibility</p:attrName>
                                        </p:attrNameLst>
                                      </p:cBhvr>
                                      <p:to>
                                        <p:strVal val="visible"/>
                                      </p:to>
                                    </p:set>
                                    <p:animEffect transition="in" filter="box(in)">
                                      <p:cBhvr>
                                        <p:cTn id="27" dur="500"/>
                                        <p:tgtEl>
                                          <p:spTgt spid="122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D95D790A-8E40-4749-80F0-2AB8FF015D0E}"/>
              </a:ext>
            </a:extLst>
          </p:cNvPr>
          <p:cNvSpPr>
            <a:spLocks noGrp="1" noChangeArrowheads="1"/>
          </p:cNvSpPr>
          <p:nvPr>
            <p:ph type="title"/>
          </p:nvPr>
        </p:nvSpPr>
        <p:spPr/>
        <p:txBody>
          <a:bodyPr/>
          <a:lstStyle/>
          <a:p>
            <a:r>
              <a:rPr lang="zh-CN" altLang="en-US" sz="3600"/>
              <a:t>利用</a:t>
            </a:r>
            <a:r>
              <a:rPr lang="en-US" altLang="zh-CN" sz="3600"/>
              <a:t>MATLAB</a:t>
            </a:r>
            <a:r>
              <a:rPr lang="zh-CN" altLang="en-US" sz="3600"/>
              <a:t>计算</a:t>
            </a:r>
            <a:r>
              <a:rPr lang="en-US" altLang="zh-CN" sz="3600"/>
              <a:t>DFT</a:t>
            </a:r>
            <a:endParaRPr lang="zh-CN" altLang="en-US" sz="3600"/>
          </a:p>
        </p:txBody>
      </p:sp>
      <p:sp>
        <p:nvSpPr>
          <p:cNvPr id="9" name="内容占位符 8">
            <a:extLst>
              <a:ext uri="{FF2B5EF4-FFF2-40B4-BE49-F238E27FC236}">
                <a16:creationId xmlns:a16="http://schemas.microsoft.com/office/drawing/2014/main" id="{D81B5B4B-9719-4902-9B43-F07844997B81}"/>
              </a:ext>
            </a:extLst>
          </p:cNvPr>
          <p:cNvSpPr>
            <a:spLocks noGrp="1" noChangeArrowheads="1"/>
          </p:cNvSpPr>
          <p:nvPr>
            <p:ph idx="1"/>
          </p:nvPr>
        </p:nvSpPr>
        <p:spPr>
          <a:xfrm>
            <a:off x="304800" y="1981200"/>
            <a:ext cx="8686800" cy="3886200"/>
          </a:xfrm>
        </p:spPr>
        <p:txBody>
          <a:bodyPr/>
          <a:lstStyle/>
          <a:p>
            <a:pPr algn="just">
              <a:lnSpc>
                <a:spcPct val="120000"/>
              </a:lnSpc>
              <a:spcBef>
                <a:spcPct val="0"/>
              </a:spcBef>
              <a:buFontTx/>
              <a:buBlip>
                <a:blip r:embed="rId3"/>
              </a:buBlip>
            </a:pPr>
            <a:r>
              <a:rPr kumimoji="1" lang="en-US" altLang="zh-CN" sz="2800" b="1">
                <a:ea typeface="华文中宋" panose="02010600040101010101" pitchFamily="2" charset="-122"/>
              </a:rPr>
              <a:t> </a:t>
            </a:r>
            <a:r>
              <a:rPr kumimoji="1" lang="en-US" altLang="zh-CN" sz="2800" b="1">
                <a:solidFill>
                  <a:srgbClr val="FF0000"/>
                </a:solidFill>
                <a:ea typeface="华文中宋" panose="02010600040101010101" pitchFamily="2" charset="-122"/>
              </a:rPr>
              <a:t>fft(x,N) </a:t>
            </a:r>
            <a:r>
              <a:rPr kumimoji="1" lang="zh-CN" altLang="en-US" sz="2800" b="1"/>
              <a:t>计算序列</a:t>
            </a:r>
            <a:r>
              <a:rPr kumimoji="1" lang="en-US" altLang="zh-CN" sz="2800" b="1"/>
              <a:t>x</a:t>
            </a:r>
            <a:r>
              <a:rPr kumimoji="1" lang="zh-CN" altLang="en-US" sz="2800" b="1"/>
              <a:t>的</a:t>
            </a:r>
            <a:r>
              <a:rPr kumimoji="1" lang="en-US" altLang="zh-CN" sz="2800" b="1">
                <a:ea typeface="华文中宋" panose="02010600040101010101" pitchFamily="2" charset="-122"/>
              </a:rPr>
              <a:t>N</a:t>
            </a:r>
            <a:r>
              <a:rPr kumimoji="1" lang="zh-CN" altLang="en-US" sz="2800" b="1"/>
              <a:t>点</a:t>
            </a:r>
            <a:r>
              <a:rPr kumimoji="1" lang="en-US" altLang="zh-CN" sz="2800" b="1">
                <a:ea typeface="华文中宋" panose="02010600040101010101" pitchFamily="2" charset="-122"/>
              </a:rPr>
              <a:t>DFT</a:t>
            </a:r>
            <a:r>
              <a:rPr kumimoji="1" lang="zh-CN" altLang="en-US" sz="2800" b="1"/>
              <a:t>。</a:t>
            </a:r>
            <a:endParaRPr kumimoji="1" lang="en-US" altLang="zh-CN" sz="2400" b="1"/>
          </a:p>
          <a:p>
            <a:pPr lvl="1" algn="just">
              <a:lnSpc>
                <a:spcPct val="120000"/>
              </a:lnSpc>
              <a:spcBef>
                <a:spcPct val="0"/>
              </a:spcBef>
              <a:buFont typeface="Wingdings" panose="05000000000000000000" pitchFamily="2" charset="2"/>
              <a:buChar char="Ø"/>
            </a:pPr>
            <a:r>
              <a:rPr kumimoji="1" lang="zh-CN" altLang="en-US" sz="2200" b="1">
                <a:ea typeface="华文中宋" panose="02010600040101010101" pitchFamily="2" charset="-122"/>
              </a:rPr>
              <a:t>若序列长度</a:t>
            </a:r>
            <a:r>
              <a:rPr kumimoji="1" lang="en-US" altLang="zh-CN" sz="2200" b="1">
                <a:ea typeface="华文中宋" panose="02010600040101010101" pitchFamily="2" charset="-122"/>
              </a:rPr>
              <a:t>L</a:t>
            </a:r>
            <a:r>
              <a:rPr kumimoji="1" lang="en-US" altLang="zh-CN" sz="2200" b="1">
                <a:latin typeface="Symbol" panose="05050102010706020507" pitchFamily="18" charset="2"/>
                <a:ea typeface="华文中宋" panose="02010600040101010101" pitchFamily="2" charset="-122"/>
              </a:rPr>
              <a:t>&lt;</a:t>
            </a:r>
            <a:r>
              <a:rPr kumimoji="1" lang="en-US" altLang="zh-CN" sz="2200" b="1">
                <a:ea typeface="华文中宋" panose="02010600040101010101" pitchFamily="2" charset="-122"/>
              </a:rPr>
              <a:t>N</a:t>
            </a:r>
            <a:r>
              <a:rPr kumimoji="1" lang="zh-CN" altLang="en-US" sz="2200" b="1">
                <a:ea typeface="华文中宋" panose="02010600040101010101" pitchFamily="2" charset="-122"/>
              </a:rPr>
              <a:t>，</a:t>
            </a:r>
            <a:r>
              <a:rPr kumimoji="1" lang="zh-CN" altLang="en-US" sz="2200" b="1"/>
              <a:t>将原序列补</a:t>
            </a:r>
            <a:r>
              <a:rPr kumimoji="1" lang="en-US" altLang="zh-CN" sz="2200" b="1"/>
              <a:t>0</a:t>
            </a:r>
            <a:r>
              <a:rPr kumimoji="1" lang="zh-CN" altLang="en-US" sz="2200" b="1"/>
              <a:t>至</a:t>
            </a:r>
            <a:r>
              <a:rPr kumimoji="1" lang="en-US" altLang="zh-CN" sz="2200" b="1">
                <a:ea typeface="华文中宋" panose="02010600040101010101" pitchFamily="2" charset="-122"/>
              </a:rPr>
              <a:t>N</a:t>
            </a:r>
            <a:r>
              <a:rPr kumimoji="1" lang="zh-CN" altLang="en-US" sz="2200" b="1"/>
              <a:t>点，然后计算其</a:t>
            </a:r>
            <a:r>
              <a:rPr kumimoji="1" lang="en-US" altLang="zh-CN" sz="2200" b="1">
                <a:ea typeface="华文中宋" panose="02010600040101010101" pitchFamily="2" charset="-122"/>
              </a:rPr>
              <a:t>N</a:t>
            </a:r>
            <a:r>
              <a:rPr kumimoji="1" lang="zh-CN" altLang="en-US" sz="2200" b="1"/>
              <a:t>点</a:t>
            </a:r>
            <a:r>
              <a:rPr kumimoji="1" lang="en-US" altLang="zh-CN" sz="2200" b="1">
                <a:ea typeface="华文中宋" panose="02010600040101010101" pitchFamily="2" charset="-122"/>
              </a:rPr>
              <a:t>DFT</a:t>
            </a:r>
            <a:r>
              <a:rPr kumimoji="1" lang="zh-CN" altLang="en-US" sz="2200" b="1">
                <a:ea typeface="华文中宋" panose="02010600040101010101" pitchFamily="2" charset="-122"/>
              </a:rPr>
              <a:t>；</a:t>
            </a:r>
            <a:endParaRPr kumimoji="1" lang="en-US" altLang="zh-CN" sz="2200" b="1"/>
          </a:p>
          <a:p>
            <a:pPr lvl="1" algn="just">
              <a:lnSpc>
                <a:spcPct val="120000"/>
              </a:lnSpc>
              <a:spcBef>
                <a:spcPct val="0"/>
              </a:spcBef>
              <a:buFont typeface="Wingdings" panose="05000000000000000000" pitchFamily="2" charset="2"/>
              <a:buChar char="Ø"/>
            </a:pPr>
            <a:r>
              <a:rPr kumimoji="1" lang="zh-CN" altLang="en-US" sz="2200" b="1">
                <a:ea typeface="华文中宋" panose="02010600040101010101" pitchFamily="2" charset="-122"/>
              </a:rPr>
              <a:t>若</a:t>
            </a:r>
            <a:r>
              <a:rPr kumimoji="1" lang="en-US" altLang="zh-CN" sz="2200" b="1">
                <a:ea typeface="华文中宋" panose="02010600040101010101" pitchFamily="2" charset="-122"/>
              </a:rPr>
              <a:t>L</a:t>
            </a:r>
            <a:r>
              <a:rPr kumimoji="1" lang="en-US" altLang="zh-CN" sz="2200" b="1">
                <a:latin typeface="Symbol" panose="05050102010706020507" pitchFamily="18" charset="2"/>
                <a:ea typeface="华文中宋" panose="02010600040101010101" pitchFamily="2" charset="-122"/>
              </a:rPr>
              <a:t>&gt;</a:t>
            </a:r>
            <a:r>
              <a:rPr kumimoji="1" lang="en-US" altLang="zh-CN" sz="2200" b="1">
                <a:ea typeface="华文中宋" panose="02010600040101010101" pitchFamily="2" charset="-122"/>
              </a:rPr>
              <a:t>N</a:t>
            </a:r>
            <a:r>
              <a:rPr kumimoji="1" lang="zh-CN" altLang="en-US" sz="2200" b="1">
                <a:ea typeface="华文中宋" panose="02010600040101010101" pitchFamily="2" charset="-122"/>
              </a:rPr>
              <a:t>，</a:t>
            </a:r>
            <a:r>
              <a:rPr kumimoji="1" lang="zh-CN" altLang="en-US" sz="2200" b="1"/>
              <a:t>将原序列截短为</a:t>
            </a:r>
            <a:r>
              <a:rPr kumimoji="1" lang="en-US" altLang="zh-CN" sz="2200" b="1">
                <a:ea typeface="华文中宋" panose="02010600040101010101" pitchFamily="2" charset="-122"/>
              </a:rPr>
              <a:t>N</a:t>
            </a:r>
            <a:r>
              <a:rPr kumimoji="1" lang="zh-CN" altLang="en-US" sz="2200" b="1"/>
              <a:t>点序列，再计算其</a:t>
            </a:r>
            <a:r>
              <a:rPr kumimoji="1" lang="en-US" altLang="zh-CN" sz="2200" b="1">
                <a:ea typeface="华文中宋" panose="02010600040101010101" pitchFamily="2" charset="-122"/>
              </a:rPr>
              <a:t>N</a:t>
            </a:r>
            <a:r>
              <a:rPr kumimoji="1" lang="zh-CN" altLang="en-US" sz="2200" b="1"/>
              <a:t>点</a:t>
            </a:r>
            <a:r>
              <a:rPr kumimoji="1" lang="en-US" altLang="zh-CN" sz="2200" b="1">
                <a:ea typeface="华文中宋" panose="02010600040101010101" pitchFamily="2" charset="-122"/>
              </a:rPr>
              <a:t>DFT</a:t>
            </a:r>
            <a:r>
              <a:rPr kumimoji="1" lang="zh-CN" altLang="en-US" sz="2200" b="1">
                <a:ea typeface="华文中宋" panose="02010600040101010101" pitchFamily="2" charset="-122"/>
              </a:rPr>
              <a:t>。</a:t>
            </a:r>
            <a:endParaRPr kumimoji="1" lang="en-US" altLang="zh-CN" sz="2200" b="1"/>
          </a:p>
          <a:p>
            <a:pPr algn="just">
              <a:lnSpc>
                <a:spcPct val="200000"/>
              </a:lnSpc>
              <a:spcBef>
                <a:spcPts val="600"/>
              </a:spcBef>
              <a:buFontTx/>
              <a:buBlip>
                <a:blip r:embed="rId3"/>
              </a:buBlip>
            </a:pPr>
            <a:r>
              <a:rPr kumimoji="1" lang="en-US" altLang="zh-CN" sz="2800" b="1">
                <a:ea typeface="华文中宋" panose="02010600040101010101" pitchFamily="2" charset="-122"/>
              </a:rPr>
              <a:t> </a:t>
            </a:r>
            <a:r>
              <a:rPr kumimoji="1" lang="en-US" altLang="zh-CN" sz="2800" b="1">
                <a:solidFill>
                  <a:srgbClr val="FF0000"/>
                </a:solidFill>
                <a:ea typeface="华文中宋" panose="02010600040101010101" pitchFamily="2" charset="-122"/>
              </a:rPr>
              <a:t>ifft(x,N) </a:t>
            </a:r>
            <a:r>
              <a:rPr kumimoji="1" lang="zh-CN" altLang="en-US" sz="2800" b="1"/>
              <a:t>计算序列</a:t>
            </a:r>
            <a:r>
              <a:rPr kumimoji="1" lang="en-US" altLang="zh-CN" sz="2800" b="1"/>
              <a:t>x</a:t>
            </a:r>
            <a:r>
              <a:rPr kumimoji="1" lang="zh-CN" altLang="en-US" sz="2800" b="1"/>
              <a:t>的</a:t>
            </a:r>
            <a:r>
              <a:rPr kumimoji="1" lang="en-US" altLang="zh-CN" sz="2800" b="1">
                <a:ea typeface="华文中宋" panose="02010600040101010101" pitchFamily="2" charset="-122"/>
              </a:rPr>
              <a:t>N</a:t>
            </a:r>
            <a:r>
              <a:rPr kumimoji="1" lang="zh-CN" altLang="en-US" sz="2800" b="1"/>
              <a:t>点</a:t>
            </a:r>
            <a:r>
              <a:rPr kumimoji="1" lang="en-US" altLang="zh-CN" sz="2800" b="1"/>
              <a:t>I</a:t>
            </a:r>
            <a:r>
              <a:rPr kumimoji="1" lang="en-US" altLang="zh-CN" sz="2800" b="1">
                <a:ea typeface="华文中宋" panose="02010600040101010101" pitchFamily="2" charset="-122"/>
              </a:rPr>
              <a:t>DFT</a:t>
            </a:r>
            <a:r>
              <a:rPr kumimoji="1" lang="zh-CN" altLang="en-US" sz="2800" b="1"/>
              <a:t>。</a:t>
            </a:r>
            <a:endParaRPr kumimoji="1" lang="en-US" altLang="zh-CN" sz="2400" b="1"/>
          </a:p>
          <a:p>
            <a:pPr lvl="1" algn="just">
              <a:lnSpc>
                <a:spcPct val="120000"/>
              </a:lnSpc>
              <a:spcBef>
                <a:spcPct val="0"/>
              </a:spcBef>
              <a:buFont typeface="Wingdings" panose="05000000000000000000" pitchFamily="2" charset="2"/>
              <a:buChar char="Ø"/>
            </a:pPr>
            <a:r>
              <a:rPr kumimoji="1" lang="zh-CN" altLang="en-US" sz="2200" b="1">
                <a:ea typeface="华文中宋" panose="02010600040101010101" pitchFamily="2" charset="-122"/>
              </a:rPr>
              <a:t>若序列长度</a:t>
            </a:r>
            <a:r>
              <a:rPr kumimoji="1" lang="en-US" altLang="zh-CN" sz="2200" b="1">
                <a:ea typeface="华文中宋" panose="02010600040101010101" pitchFamily="2" charset="-122"/>
              </a:rPr>
              <a:t>L</a:t>
            </a:r>
            <a:r>
              <a:rPr kumimoji="1" lang="en-US" altLang="zh-CN" sz="2200" b="1">
                <a:latin typeface="Symbol" panose="05050102010706020507" pitchFamily="18" charset="2"/>
                <a:ea typeface="华文中宋" panose="02010600040101010101" pitchFamily="2" charset="-122"/>
              </a:rPr>
              <a:t>&lt;</a:t>
            </a:r>
            <a:r>
              <a:rPr kumimoji="1" lang="en-US" altLang="zh-CN" sz="2200" b="1">
                <a:ea typeface="华文中宋" panose="02010600040101010101" pitchFamily="2" charset="-122"/>
              </a:rPr>
              <a:t>N</a:t>
            </a:r>
            <a:r>
              <a:rPr kumimoji="1" lang="zh-CN" altLang="en-US" sz="2200" b="1">
                <a:ea typeface="华文中宋" panose="02010600040101010101" pitchFamily="2" charset="-122"/>
              </a:rPr>
              <a:t>，</a:t>
            </a:r>
            <a:r>
              <a:rPr kumimoji="1" lang="zh-CN" altLang="en-US" sz="2200" b="1"/>
              <a:t>将原序列补</a:t>
            </a:r>
            <a:r>
              <a:rPr kumimoji="1" lang="en-US" altLang="zh-CN" sz="2200" b="1"/>
              <a:t>0</a:t>
            </a:r>
            <a:r>
              <a:rPr kumimoji="1" lang="zh-CN" altLang="en-US" sz="2200" b="1"/>
              <a:t>至</a:t>
            </a:r>
            <a:r>
              <a:rPr kumimoji="1" lang="en-US" altLang="zh-CN" sz="2200" b="1">
                <a:ea typeface="华文中宋" panose="02010600040101010101" pitchFamily="2" charset="-122"/>
              </a:rPr>
              <a:t>N</a:t>
            </a:r>
            <a:r>
              <a:rPr kumimoji="1" lang="zh-CN" altLang="en-US" sz="2200" b="1"/>
              <a:t>点，然后计算其</a:t>
            </a:r>
            <a:r>
              <a:rPr kumimoji="1" lang="en-US" altLang="zh-CN" sz="2200" b="1">
                <a:ea typeface="华文中宋" panose="02010600040101010101" pitchFamily="2" charset="-122"/>
              </a:rPr>
              <a:t>N</a:t>
            </a:r>
            <a:r>
              <a:rPr kumimoji="1" lang="zh-CN" altLang="en-US" sz="2200" b="1"/>
              <a:t>点</a:t>
            </a:r>
            <a:r>
              <a:rPr kumimoji="1" lang="en-US" altLang="zh-CN" sz="2200" b="1"/>
              <a:t>I</a:t>
            </a:r>
            <a:r>
              <a:rPr kumimoji="1" lang="en-US" altLang="zh-CN" sz="2200" b="1">
                <a:ea typeface="华文中宋" panose="02010600040101010101" pitchFamily="2" charset="-122"/>
              </a:rPr>
              <a:t>DFT</a:t>
            </a:r>
            <a:r>
              <a:rPr kumimoji="1" lang="zh-CN" altLang="en-US" sz="2200" b="1">
                <a:ea typeface="华文中宋" panose="02010600040101010101" pitchFamily="2" charset="-122"/>
              </a:rPr>
              <a:t>；</a:t>
            </a:r>
            <a:endParaRPr kumimoji="1" lang="en-US" altLang="zh-CN" sz="2200" b="1"/>
          </a:p>
          <a:p>
            <a:pPr lvl="1" algn="just">
              <a:lnSpc>
                <a:spcPct val="120000"/>
              </a:lnSpc>
              <a:spcBef>
                <a:spcPct val="0"/>
              </a:spcBef>
              <a:buFont typeface="Wingdings" panose="05000000000000000000" pitchFamily="2" charset="2"/>
              <a:buChar char="Ø"/>
            </a:pPr>
            <a:r>
              <a:rPr kumimoji="1" lang="zh-CN" altLang="en-US" sz="2200" b="1">
                <a:ea typeface="华文中宋" panose="02010600040101010101" pitchFamily="2" charset="-122"/>
              </a:rPr>
              <a:t>若</a:t>
            </a:r>
            <a:r>
              <a:rPr kumimoji="1" lang="en-US" altLang="zh-CN" sz="2200" b="1">
                <a:ea typeface="华文中宋" panose="02010600040101010101" pitchFamily="2" charset="-122"/>
              </a:rPr>
              <a:t>L</a:t>
            </a:r>
            <a:r>
              <a:rPr kumimoji="1" lang="en-US" altLang="zh-CN" sz="2200" b="1">
                <a:latin typeface="Symbol" panose="05050102010706020507" pitchFamily="18" charset="2"/>
                <a:ea typeface="华文中宋" panose="02010600040101010101" pitchFamily="2" charset="-122"/>
              </a:rPr>
              <a:t>&gt;</a:t>
            </a:r>
            <a:r>
              <a:rPr kumimoji="1" lang="en-US" altLang="zh-CN" sz="2200" b="1">
                <a:ea typeface="华文中宋" panose="02010600040101010101" pitchFamily="2" charset="-122"/>
              </a:rPr>
              <a:t>N</a:t>
            </a:r>
            <a:r>
              <a:rPr kumimoji="1" lang="zh-CN" altLang="en-US" sz="2200" b="1">
                <a:ea typeface="华文中宋" panose="02010600040101010101" pitchFamily="2" charset="-122"/>
              </a:rPr>
              <a:t>，</a:t>
            </a:r>
            <a:r>
              <a:rPr kumimoji="1" lang="zh-CN" altLang="en-US" sz="2200" b="1"/>
              <a:t>将原序列截短为</a:t>
            </a:r>
            <a:r>
              <a:rPr kumimoji="1" lang="en-US" altLang="zh-CN" sz="2200" b="1">
                <a:ea typeface="华文中宋" panose="02010600040101010101" pitchFamily="2" charset="-122"/>
              </a:rPr>
              <a:t>N</a:t>
            </a:r>
            <a:r>
              <a:rPr kumimoji="1" lang="zh-CN" altLang="en-US" sz="2200" b="1"/>
              <a:t>点序列，再计算其</a:t>
            </a:r>
            <a:r>
              <a:rPr kumimoji="1" lang="en-US" altLang="zh-CN" sz="2200" b="1">
                <a:ea typeface="华文中宋" panose="02010600040101010101" pitchFamily="2" charset="-122"/>
              </a:rPr>
              <a:t>N</a:t>
            </a:r>
            <a:r>
              <a:rPr kumimoji="1" lang="zh-CN" altLang="en-US" sz="2200" b="1"/>
              <a:t>点</a:t>
            </a:r>
            <a:r>
              <a:rPr kumimoji="1" lang="en-US" altLang="zh-CN" sz="2200" b="1"/>
              <a:t>I</a:t>
            </a:r>
            <a:r>
              <a:rPr kumimoji="1" lang="en-US" altLang="zh-CN" sz="2200" b="1">
                <a:ea typeface="华文中宋" panose="02010600040101010101" pitchFamily="2" charset="-122"/>
              </a:rPr>
              <a:t>DFT</a:t>
            </a:r>
            <a:r>
              <a:rPr kumimoji="1" lang="zh-CN" altLang="en-US" sz="2400" b="1">
                <a:ea typeface="华文中宋" panose="02010600040101010101" pitchFamily="2" charset="-122"/>
              </a:rPr>
              <a:t>。</a:t>
            </a:r>
            <a:endParaRPr kumimoji="1"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linds(horizontal)">
                                      <p:cBhvr>
                                        <p:cTn id="27" dur="500"/>
                                        <p:tgtEl>
                                          <p:spTgt spid="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blinds(horizontal)">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Group 2">
            <a:extLst>
              <a:ext uri="{FF2B5EF4-FFF2-40B4-BE49-F238E27FC236}">
                <a16:creationId xmlns:a16="http://schemas.microsoft.com/office/drawing/2014/main" id="{9FA59CC9-4D19-448B-A717-A5A5F58DFD81}"/>
              </a:ext>
            </a:extLst>
          </p:cNvPr>
          <p:cNvGraphicFramePr>
            <a:graphicFrameLocks noGrp="1"/>
          </p:cNvGraphicFramePr>
          <p:nvPr/>
        </p:nvGraphicFramePr>
        <p:xfrm>
          <a:off x="1676400" y="1066800"/>
          <a:ext cx="5791200" cy="3429000"/>
        </p:xfrm>
        <a:graphic>
          <a:graphicData uri="http://schemas.openxmlformats.org/drawingml/2006/table">
            <a:tbl>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685800">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dirty="0">
                          <a:ln>
                            <a:noFill/>
                          </a:ln>
                          <a:solidFill>
                            <a:schemeClr val="tx1"/>
                          </a:solidFill>
                          <a:effectLst/>
                          <a:latin typeface="Times New Roman" pitchFamily="18" charset="0"/>
                          <a:ea typeface="宋体" pitchFamily="2" charset="-122"/>
                        </a:rPr>
                        <a:t>时域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频域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dirty="0">
                          <a:ln>
                            <a:noFill/>
                          </a:ln>
                          <a:solidFill>
                            <a:schemeClr val="tx1"/>
                          </a:solidFill>
                          <a:effectLst/>
                          <a:latin typeface="Times New Roman" pitchFamily="18" charset="0"/>
                          <a:ea typeface="宋体" pitchFamily="2" charset="-122"/>
                        </a:rPr>
                        <a:t>连续</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周期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离散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非周期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连续</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非周期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连续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非周期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离散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非周期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连续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周期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离散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周期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离散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dirty="0">
                          <a:ln>
                            <a:noFill/>
                          </a:ln>
                          <a:solidFill>
                            <a:schemeClr val="tx1"/>
                          </a:solidFill>
                          <a:effectLst/>
                          <a:latin typeface="Times New Roman" pitchFamily="18" charset="0"/>
                          <a:ea typeface="宋体" pitchFamily="2" charset="-122"/>
                        </a:rPr>
                        <a:t>周期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248" name="Text Box 32">
            <a:extLst>
              <a:ext uri="{FF2B5EF4-FFF2-40B4-BE49-F238E27FC236}">
                <a16:creationId xmlns:a16="http://schemas.microsoft.com/office/drawing/2014/main" id="{2B7B3402-9DCF-465F-9F82-D0F1145CAC02}"/>
              </a:ext>
            </a:extLst>
          </p:cNvPr>
          <p:cNvSpPr txBox="1">
            <a:spLocks noChangeArrowheads="1"/>
          </p:cNvSpPr>
          <p:nvPr/>
        </p:nvSpPr>
        <p:spPr bwMode="auto">
          <a:xfrm>
            <a:off x="1447800" y="4876800"/>
            <a:ext cx="7162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rgbClr val="FF0000"/>
                </a:solidFill>
                <a:latin typeface="Arial" panose="020B0604020202020204" pitchFamily="34" charset="0"/>
                <a:ea typeface="楷体_GB2312" pitchFamily="49" charset="-122"/>
              </a:rPr>
              <a:t>一个域的周期性对应于另一个域的离散性</a:t>
            </a:r>
          </a:p>
          <a:p>
            <a:pPr eaLnBrk="1" hangingPunct="1">
              <a:spcBef>
                <a:spcPct val="50000"/>
              </a:spcBef>
              <a:buClrTx/>
              <a:buSzTx/>
              <a:buFontTx/>
              <a:buNone/>
            </a:pPr>
            <a:r>
              <a:rPr lang="zh-CN" altLang="en-US" sz="2400" b="1">
                <a:solidFill>
                  <a:srgbClr val="FF0000"/>
                </a:solidFill>
                <a:latin typeface="Arial" panose="020B0604020202020204" pitchFamily="34" charset="0"/>
                <a:ea typeface="楷体_GB2312" pitchFamily="49" charset="-122"/>
              </a:rPr>
              <a:t>一个域的非周期性对应于另一个域的连续性</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1B41E65-5E22-43DF-AB63-7D08C6AFC694}"/>
              </a:ext>
            </a:extLst>
          </p:cNvPr>
          <p:cNvSpPr>
            <a:spLocks noGrp="1" noChangeArrowheads="1"/>
          </p:cNvSpPr>
          <p:nvPr>
            <p:ph type="title"/>
          </p:nvPr>
        </p:nvSpPr>
        <p:spPr/>
        <p:txBody>
          <a:bodyPr/>
          <a:lstStyle/>
          <a:p>
            <a:pPr eaLnBrk="1" hangingPunct="1"/>
            <a:r>
              <a:rPr lang="en-US" altLang="zh-CN" sz="4000"/>
              <a:t>2.2.2 DFT</a:t>
            </a:r>
            <a:r>
              <a:rPr lang="zh-CN" altLang="en-US" sz="4000"/>
              <a:t>的性质</a:t>
            </a:r>
          </a:p>
        </p:txBody>
      </p:sp>
      <p:sp>
        <p:nvSpPr>
          <p:cNvPr id="5" name="Text Box 3">
            <a:extLst>
              <a:ext uri="{FF2B5EF4-FFF2-40B4-BE49-F238E27FC236}">
                <a16:creationId xmlns:a16="http://schemas.microsoft.com/office/drawing/2014/main" id="{03EB37EF-B724-4A90-9728-04C67122EF13}"/>
              </a:ext>
            </a:extLst>
          </p:cNvPr>
          <p:cNvSpPr txBox="1">
            <a:spLocks noChangeArrowheads="1"/>
          </p:cNvSpPr>
          <p:nvPr/>
        </p:nvSpPr>
        <p:spPr bwMode="auto">
          <a:xfrm>
            <a:off x="533400" y="1828800"/>
            <a:ext cx="8361363" cy="584200"/>
          </a:xfrm>
          <a:prstGeom prst="rect">
            <a:avLst/>
          </a:prstGeom>
          <a:noFill/>
          <a:ln w="9525">
            <a:noFill/>
            <a:miter lim="800000"/>
            <a:headEnd/>
            <a:tailEnd/>
          </a:ln>
        </p:spPr>
        <p:txBody>
          <a:bodyPr>
            <a:spAutoFit/>
          </a:bodyPr>
          <a:lstStyle/>
          <a:p>
            <a:pPr eaLnBrk="1" hangingPunct="1">
              <a:spcBef>
                <a:spcPct val="50000"/>
              </a:spcBef>
              <a:defRPr/>
            </a:pPr>
            <a:r>
              <a:rPr lang="en-US" altLang="zh-CN" sz="3200" b="1" dirty="0">
                <a:solidFill>
                  <a:schemeClr val="accent1">
                    <a:lumMod val="50000"/>
                  </a:schemeClr>
                </a:solidFill>
                <a:latin typeface="Times New Roman" pitchFamily="18" charset="0"/>
              </a:rPr>
              <a:t>1. </a:t>
            </a:r>
            <a:r>
              <a:rPr lang="zh-CN" altLang="en-US" sz="3200" b="1" dirty="0">
                <a:solidFill>
                  <a:schemeClr val="accent1">
                    <a:lumMod val="50000"/>
                  </a:schemeClr>
                </a:solidFill>
                <a:latin typeface="Times New Roman" pitchFamily="18" charset="0"/>
              </a:rPr>
              <a:t>线性</a:t>
            </a:r>
          </a:p>
        </p:txBody>
      </p:sp>
      <p:graphicFrame>
        <p:nvGraphicFramePr>
          <p:cNvPr id="51204" name="Object 3">
            <a:extLst>
              <a:ext uri="{FF2B5EF4-FFF2-40B4-BE49-F238E27FC236}">
                <a16:creationId xmlns:a16="http://schemas.microsoft.com/office/drawing/2014/main" id="{BF6655FB-0601-4FAD-ADDF-7A290139F61C}"/>
              </a:ext>
            </a:extLst>
          </p:cNvPr>
          <p:cNvGraphicFramePr>
            <a:graphicFrameLocks noChangeAspect="1"/>
          </p:cNvGraphicFramePr>
          <p:nvPr/>
        </p:nvGraphicFramePr>
        <p:xfrm>
          <a:off x="1108075" y="3938588"/>
          <a:ext cx="7208838" cy="506412"/>
        </p:xfrm>
        <a:graphic>
          <a:graphicData uri="http://schemas.openxmlformats.org/presentationml/2006/ole">
            <mc:AlternateContent xmlns:mc="http://schemas.openxmlformats.org/markup-compatibility/2006">
              <mc:Choice xmlns:v="urn:schemas-microsoft-com:vml" Requires="v">
                <p:oleObj spid="_x0000_s51228" r:id="rId3" imgW="2882900" imgH="203200" progId="Equation.3">
                  <p:embed/>
                </p:oleObj>
              </mc:Choice>
              <mc:Fallback>
                <p:oleObj r:id="rId3" imgW="2882900" imgH="203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075" y="3938588"/>
                        <a:ext cx="7208838" cy="506412"/>
                      </a:xfrm>
                      <a:prstGeom prst="rect">
                        <a:avLst/>
                      </a:prstGeom>
                      <a:noFill/>
                      <a:ln>
                        <a:noFill/>
                      </a:ln>
                      <a:effectLst/>
                      <a:extLst>
                        <a:ext uri="{909E8E84-426E-40DD-AFC4-6F175D3DCCD1}">
                          <a14:hiddenFill xmlns:a14="http://schemas.microsoft.com/office/drawing/2010/main">
                            <a:solidFill>
                              <a:srgbClr val="FFFF99">
                                <a:alpha val="38823"/>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5">
            <a:extLst>
              <a:ext uri="{FF2B5EF4-FFF2-40B4-BE49-F238E27FC236}">
                <a16:creationId xmlns:a16="http://schemas.microsoft.com/office/drawing/2014/main" id="{0608D78D-69AC-4EE8-BA33-C92A1440384A}"/>
              </a:ext>
            </a:extLst>
          </p:cNvPr>
          <p:cNvSpPr txBox="1">
            <a:spLocks noChangeArrowheads="1"/>
          </p:cNvSpPr>
          <p:nvPr/>
        </p:nvSpPr>
        <p:spPr bwMode="auto">
          <a:xfrm>
            <a:off x="979488" y="4662488"/>
            <a:ext cx="8129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FF0000"/>
                </a:solidFill>
              </a:rPr>
              <a:t>需将较短序列补零后，再按长序列的点数做</a:t>
            </a:r>
            <a:r>
              <a:rPr lang="en-US" altLang="zh-CN" sz="2800" b="1">
                <a:solidFill>
                  <a:srgbClr val="FF0000"/>
                </a:solidFill>
              </a:rPr>
              <a:t>DFT</a:t>
            </a:r>
            <a:endParaRPr lang="en-US" altLang="zh-CN" sz="2800">
              <a:solidFill>
                <a:srgbClr val="FF0000"/>
              </a:solidFill>
            </a:endParaRPr>
          </a:p>
        </p:txBody>
      </p:sp>
      <p:graphicFrame>
        <p:nvGraphicFramePr>
          <p:cNvPr id="51206" name="Object 5">
            <a:extLst>
              <a:ext uri="{FF2B5EF4-FFF2-40B4-BE49-F238E27FC236}">
                <a16:creationId xmlns:a16="http://schemas.microsoft.com/office/drawing/2014/main" id="{B3411987-A879-47B7-8154-96A9FA8F04C7}"/>
              </a:ext>
            </a:extLst>
          </p:cNvPr>
          <p:cNvGraphicFramePr>
            <a:graphicFrameLocks noChangeAspect="1"/>
          </p:cNvGraphicFramePr>
          <p:nvPr/>
        </p:nvGraphicFramePr>
        <p:xfrm>
          <a:off x="3409950" y="2439988"/>
          <a:ext cx="2709863" cy="531812"/>
        </p:xfrm>
        <a:graphic>
          <a:graphicData uri="http://schemas.openxmlformats.org/presentationml/2006/ole">
            <mc:AlternateContent xmlns:mc="http://schemas.openxmlformats.org/markup-compatibility/2006">
              <mc:Choice xmlns:v="urn:schemas-microsoft-com:vml" Requires="v">
                <p:oleObj spid="_x0000_s51229" name="Equation" r:id="rId5" imgW="1091726" imgH="215806" progId="Equation.DSMT4">
                  <p:embed/>
                </p:oleObj>
              </mc:Choice>
              <mc:Fallback>
                <p:oleObj name="Equation" r:id="rId5" imgW="1091726" imgH="21580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9950" y="2439988"/>
                        <a:ext cx="2709863"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7" name="Text Box 6">
            <a:extLst>
              <a:ext uri="{FF2B5EF4-FFF2-40B4-BE49-F238E27FC236}">
                <a16:creationId xmlns:a16="http://schemas.microsoft.com/office/drawing/2014/main" id="{10F1BB2E-4A47-4188-B636-5BF76295139B}"/>
              </a:ext>
            </a:extLst>
          </p:cNvPr>
          <p:cNvSpPr txBox="1">
            <a:spLocks noChangeArrowheads="1"/>
          </p:cNvSpPr>
          <p:nvPr/>
        </p:nvSpPr>
        <p:spPr bwMode="auto">
          <a:xfrm>
            <a:off x="2286000" y="25146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若</a:t>
            </a:r>
          </a:p>
        </p:txBody>
      </p:sp>
      <p:sp>
        <p:nvSpPr>
          <p:cNvPr id="51208" name="Text Box 7">
            <a:extLst>
              <a:ext uri="{FF2B5EF4-FFF2-40B4-BE49-F238E27FC236}">
                <a16:creationId xmlns:a16="http://schemas.microsoft.com/office/drawing/2014/main" id="{38E822AD-A542-4C8C-8B74-269A688DF006}"/>
              </a:ext>
            </a:extLst>
          </p:cNvPr>
          <p:cNvSpPr txBox="1">
            <a:spLocks noChangeArrowheads="1"/>
          </p:cNvSpPr>
          <p:nvPr/>
        </p:nvSpPr>
        <p:spPr bwMode="auto">
          <a:xfrm>
            <a:off x="304800" y="3886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latin typeface="Arial" panose="020B0604020202020204" pitchFamily="34" charset="0"/>
              </a:rPr>
              <a:t>则</a:t>
            </a:r>
          </a:p>
        </p:txBody>
      </p:sp>
      <p:graphicFrame>
        <p:nvGraphicFramePr>
          <p:cNvPr id="51209" name="Object 8">
            <a:extLst>
              <a:ext uri="{FF2B5EF4-FFF2-40B4-BE49-F238E27FC236}">
                <a16:creationId xmlns:a16="http://schemas.microsoft.com/office/drawing/2014/main" id="{B2080860-0BFC-42F8-87EB-ACBE5E80A2DC}"/>
              </a:ext>
            </a:extLst>
          </p:cNvPr>
          <p:cNvGraphicFramePr>
            <a:graphicFrameLocks noChangeAspect="1"/>
          </p:cNvGraphicFramePr>
          <p:nvPr/>
        </p:nvGraphicFramePr>
        <p:xfrm>
          <a:off x="3378200" y="3049588"/>
          <a:ext cx="2773363" cy="533400"/>
        </p:xfrm>
        <a:graphic>
          <a:graphicData uri="http://schemas.openxmlformats.org/presentationml/2006/ole">
            <mc:AlternateContent xmlns:mc="http://schemas.openxmlformats.org/markup-compatibility/2006">
              <mc:Choice xmlns:v="urn:schemas-microsoft-com:vml" Requires="v">
                <p:oleObj spid="_x0000_s51230" name="Equation" r:id="rId7" imgW="1117115" imgH="215806" progId="Equation.DSMT4">
                  <p:embed/>
                </p:oleObj>
              </mc:Choice>
              <mc:Fallback>
                <p:oleObj name="Equation" r:id="rId7" imgW="1117115" imgH="215806"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8200" y="3049588"/>
                        <a:ext cx="277336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F4825263-928B-4503-A825-759DBB3E2833}"/>
              </a:ext>
            </a:extLst>
          </p:cNvPr>
          <p:cNvSpPr>
            <a:spLocks noGrp="1" noChangeArrowheads="1"/>
          </p:cNvSpPr>
          <p:nvPr>
            <p:ph type="title"/>
          </p:nvPr>
        </p:nvSpPr>
        <p:spPr/>
        <p:txBody>
          <a:bodyPr/>
          <a:lstStyle/>
          <a:p>
            <a:r>
              <a:rPr lang="en-US" altLang="zh-CN" sz="3600"/>
              <a:t>2. </a:t>
            </a:r>
            <a:r>
              <a:rPr lang="zh-CN" altLang="en-US" sz="3600"/>
              <a:t>循环位移</a:t>
            </a:r>
            <a:r>
              <a:rPr lang="en-US" altLang="zh-CN" sz="3600"/>
              <a:t>(Circular shift)</a:t>
            </a:r>
            <a:endParaRPr lang="zh-CN" altLang="en-US" sz="3600"/>
          </a:p>
        </p:txBody>
      </p:sp>
      <p:graphicFrame>
        <p:nvGraphicFramePr>
          <p:cNvPr id="3" name="Object 6">
            <a:extLst>
              <a:ext uri="{FF2B5EF4-FFF2-40B4-BE49-F238E27FC236}">
                <a16:creationId xmlns:a16="http://schemas.microsoft.com/office/drawing/2014/main" id="{3434434D-1210-4174-9CCF-DA0342804CCE}"/>
              </a:ext>
            </a:extLst>
          </p:cNvPr>
          <p:cNvGraphicFramePr>
            <a:graphicFrameLocks noChangeAspect="1"/>
          </p:cNvGraphicFramePr>
          <p:nvPr/>
        </p:nvGraphicFramePr>
        <p:xfrm>
          <a:off x="2514600" y="2438400"/>
          <a:ext cx="3081338" cy="571500"/>
        </p:xfrm>
        <a:graphic>
          <a:graphicData uri="http://schemas.openxmlformats.org/presentationml/2006/ole">
            <mc:AlternateContent xmlns:mc="http://schemas.openxmlformats.org/markup-compatibility/2006">
              <mc:Choice xmlns:v="urn:schemas-microsoft-com:vml" Requires="v">
                <p:oleObj spid="_x0000_s52282" r:id="rId3" imgW="1239858" imgH="230140" progId="Equation.3">
                  <p:embed/>
                </p:oleObj>
              </mc:Choice>
              <mc:Fallback>
                <p:oleObj r:id="rId3" imgW="1239858" imgH="2301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438400"/>
                        <a:ext cx="30813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Box 8">
            <a:extLst>
              <a:ext uri="{FF2B5EF4-FFF2-40B4-BE49-F238E27FC236}">
                <a16:creationId xmlns:a16="http://schemas.microsoft.com/office/drawing/2014/main" id="{E8765B5F-2CE9-4747-A373-5D0FB1F10F78}"/>
              </a:ext>
            </a:extLst>
          </p:cNvPr>
          <p:cNvSpPr txBox="1">
            <a:spLocks noChangeArrowheads="1"/>
          </p:cNvSpPr>
          <p:nvPr/>
        </p:nvSpPr>
        <p:spPr bwMode="auto">
          <a:xfrm>
            <a:off x="900113" y="2417763"/>
            <a:ext cx="33718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endParaRPr lang="en-US" altLang="zh-CN" sz="2800" b="1"/>
          </a:p>
          <a:p>
            <a:pPr eaLnBrk="1" hangingPunct="1">
              <a:spcBef>
                <a:spcPct val="50000"/>
              </a:spcBef>
              <a:buClrTx/>
              <a:buSzTx/>
              <a:buFontTx/>
              <a:buNone/>
            </a:pPr>
            <a:endParaRPr lang="en-US" altLang="zh-CN" sz="2800" b="1"/>
          </a:p>
          <a:p>
            <a:pPr eaLnBrk="1" hangingPunct="1">
              <a:spcBef>
                <a:spcPct val="50000"/>
              </a:spcBef>
              <a:buClrTx/>
              <a:buSzTx/>
              <a:buFontTx/>
              <a:buNone/>
            </a:pPr>
            <a:r>
              <a:rPr lang="zh-CN" altLang="en-US" sz="2800" b="1"/>
              <a:t>循环位移的过程：</a:t>
            </a:r>
          </a:p>
        </p:txBody>
      </p:sp>
      <p:grpSp>
        <p:nvGrpSpPr>
          <p:cNvPr id="2" name="Group 8">
            <a:extLst>
              <a:ext uri="{FF2B5EF4-FFF2-40B4-BE49-F238E27FC236}">
                <a16:creationId xmlns:a16="http://schemas.microsoft.com/office/drawing/2014/main" id="{863E1F19-21A5-404F-BDE8-D6ECF3ED4E30}"/>
              </a:ext>
            </a:extLst>
          </p:cNvPr>
          <p:cNvGrpSpPr>
            <a:grpSpLocks/>
          </p:cNvGrpSpPr>
          <p:nvPr/>
        </p:nvGrpSpPr>
        <p:grpSpPr bwMode="auto">
          <a:xfrm>
            <a:off x="2438400" y="3048000"/>
            <a:ext cx="4683125" cy="571500"/>
            <a:chOff x="0" y="0"/>
            <a:chExt cx="7374" cy="900"/>
          </a:xfrm>
        </p:grpSpPr>
        <p:graphicFrame>
          <p:nvGraphicFramePr>
            <p:cNvPr id="52244" name="Object 3">
              <a:extLst>
                <a:ext uri="{FF2B5EF4-FFF2-40B4-BE49-F238E27FC236}">
                  <a16:creationId xmlns:a16="http://schemas.microsoft.com/office/drawing/2014/main" id="{69162DA3-29C2-496B-8E0C-405DB78C9E46}"/>
                </a:ext>
              </a:extLst>
            </p:cNvPr>
            <p:cNvGraphicFramePr>
              <a:graphicFrameLocks noChangeAspect="1"/>
            </p:cNvGraphicFramePr>
            <p:nvPr/>
          </p:nvGraphicFramePr>
          <p:xfrm>
            <a:off x="120" y="0"/>
            <a:ext cx="7255" cy="900"/>
          </p:xfrm>
          <a:graphic>
            <a:graphicData uri="http://schemas.openxmlformats.org/presentationml/2006/ole">
              <mc:AlternateContent xmlns:mc="http://schemas.openxmlformats.org/markup-compatibility/2006">
                <mc:Choice xmlns:v="urn:schemas-microsoft-com:vml" Requires="v">
                  <p:oleObj spid="_x0000_s52283" r:id="rId5" imgW="1842125" imgH="228690" progId="Equation.3">
                    <p:embed/>
                  </p:oleObj>
                </mc:Choice>
                <mc:Fallback>
                  <p:oleObj r:id="rId5" imgW="1842125" imgH="22869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 y="0"/>
                          <a:ext cx="7255" cy="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5" name="Text Box 10">
              <a:extLst>
                <a:ext uri="{FF2B5EF4-FFF2-40B4-BE49-F238E27FC236}">
                  <a16:creationId xmlns:a16="http://schemas.microsoft.com/office/drawing/2014/main" id="{71BD1CF0-45D6-455B-9009-53EDBB122051}"/>
                </a:ext>
              </a:extLst>
            </p:cNvPr>
            <p:cNvSpPr txBox="1">
              <a:spLocks noChangeArrowheads="1"/>
            </p:cNvSpPr>
            <p:nvPr/>
          </p:nvSpPr>
          <p:spPr bwMode="auto">
            <a:xfrm>
              <a:off x="0" y="1"/>
              <a:ext cx="62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或</a:t>
              </a:r>
            </a:p>
          </p:txBody>
        </p:sp>
      </p:grpSp>
      <p:sp>
        <p:nvSpPr>
          <p:cNvPr id="8" name="TextBox 13">
            <a:extLst>
              <a:ext uri="{FF2B5EF4-FFF2-40B4-BE49-F238E27FC236}">
                <a16:creationId xmlns:a16="http://schemas.microsoft.com/office/drawing/2014/main" id="{05D4BE01-04BC-43AF-AE39-6F8B5F7261CC}"/>
              </a:ext>
            </a:extLst>
          </p:cNvPr>
          <p:cNvSpPr txBox="1">
            <a:spLocks noChangeArrowheads="1"/>
          </p:cNvSpPr>
          <p:nvPr/>
        </p:nvSpPr>
        <p:spPr bwMode="auto">
          <a:xfrm>
            <a:off x="838200" y="1838325"/>
            <a:ext cx="746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a:t>长度为</a:t>
            </a:r>
            <a:r>
              <a:rPr lang="en-US" altLang="zh-CN" sz="2800" b="1" i="1"/>
              <a:t>N</a:t>
            </a:r>
            <a:r>
              <a:rPr lang="zh-CN" altLang="en-US" sz="2800" b="1"/>
              <a:t>的有限长序列</a:t>
            </a:r>
            <a:r>
              <a:rPr lang="en-US" altLang="zh-CN" sz="2800" b="1" i="1"/>
              <a:t>x</a:t>
            </a:r>
            <a:r>
              <a:rPr lang="en-US" altLang="zh-CN" sz="2800" b="1"/>
              <a:t>[</a:t>
            </a:r>
            <a:r>
              <a:rPr lang="en-US" altLang="zh-CN" sz="2800" b="1" i="1"/>
              <a:t>k</a:t>
            </a:r>
            <a:r>
              <a:rPr lang="en-US" altLang="zh-CN" sz="2800" b="1"/>
              <a:t>]</a:t>
            </a:r>
            <a:r>
              <a:rPr lang="zh-CN" altLang="en-US" sz="2800" b="1"/>
              <a:t>的循环位移定义为：</a:t>
            </a:r>
          </a:p>
        </p:txBody>
      </p:sp>
      <p:graphicFrame>
        <p:nvGraphicFramePr>
          <p:cNvPr id="9" name="Object 9">
            <a:extLst>
              <a:ext uri="{FF2B5EF4-FFF2-40B4-BE49-F238E27FC236}">
                <a16:creationId xmlns:a16="http://schemas.microsoft.com/office/drawing/2014/main" id="{7935BC49-F996-453E-B904-1391E0C7AAC7}"/>
              </a:ext>
            </a:extLst>
          </p:cNvPr>
          <p:cNvGraphicFramePr>
            <a:graphicFrameLocks noChangeAspect="1"/>
          </p:cNvGraphicFramePr>
          <p:nvPr/>
        </p:nvGraphicFramePr>
        <p:xfrm>
          <a:off x="7086600" y="4386263"/>
          <a:ext cx="2057400" cy="568325"/>
        </p:xfrm>
        <a:graphic>
          <a:graphicData uri="http://schemas.openxmlformats.org/presentationml/2006/ole">
            <mc:AlternateContent xmlns:mc="http://schemas.openxmlformats.org/markup-compatibility/2006">
              <mc:Choice xmlns:v="urn:schemas-microsoft-com:vml" Requires="v">
                <p:oleObj spid="_x0000_s52284" name="Equation" r:id="rId7" imgW="1079500" imgH="228600" progId="Equation.DSMT4">
                  <p:embed/>
                </p:oleObj>
              </mc:Choice>
              <mc:Fallback>
                <p:oleObj name="Equation" r:id="rId7" imgW="107950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4386263"/>
                        <a:ext cx="20574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0">
            <a:extLst>
              <a:ext uri="{FF2B5EF4-FFF2-40B4-BE49-F238E27FC236}">
                <a16:creationId xmlns:a16="http://schemas.microsoft.com/office/drawing/2014/main" id="{9C1F1255-B8E0-4956-B44C-ADFAD18A6F7C}"/>
              </a:ext>
            </a:extLst>
          </p:cNvPr>
          <p:cNvGraphicFramePr>
            <a:graphicFrameLocks noChangeAspect="1"/>
          </p:cNvGraphicFramePr>
          <p:nvPr/>
        </p:nvGraphicFramePr>
        <p:xfrm>
          <a:off x="0" y="4418013"/>
          <a:ext cx="757238" cy="504825"/>
        </p:xfrm>
        <a:graphic>
          <a:graphicData uri="http://schemas.openxmlformats.org/presentationml/2006/ole">
            <mc:AlternateContent xmlns:mc="http://schemas.openxmlformats.org/markup-compatibility/2006">
              <mc:Choice xmlns:v="urn:schemas-microsoft-com:vml" Requires="v">
                <p:oleObj spid="_x0000_s52285" name="Equation" r:id="rId9" imgW="304536" imgH="203024" progId="Equation.DSMT4">
                  <p:embed/>
                </p:oleObj>
              </mc:Choice>
              <mc:Fallback>
                <p:oleObj name="Equation" r:id="rId9" imgW="304536" imgH="203024"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418013"/>
                        <a:ext cx="7572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1">
            <a:extLst>
              <a:ext uri="{FF2B5EF4-FFF2-40B4-BE49-F238E27FC236}">
                <a16:creationId xmlns:a16="http://schemas.microsoft.com/office/drawing/2014/main" id="{DDF78B26-93AE-448A-99F3-8487E725FDC4}"/>
              </a:ext>
            </a:extLst>
          </p:cNvPr>
          <p:cNvGraphicFramePr>
            <a:graphicFrameLocks noChangeAspect="1"/>
          </p:cNvGraphicFramePr>
          <p:nvPr/>
        </p:nvGraphicFramePr>
        <p:xfrm>
          <a:off x="2133600" y="4386263"/>
          <a:ext cx="1066800" cy="568325"/>
        </p:xfrm>
        <a:graphic>
          <a:graphicData uri="http://schemas.openxmlformats.org/presentationml/2006/ole">
            <mc:AlternateContent xmlns:mc="http://schemas.openxmlformats.org/markup-compatibility/2006">
              <mc:Choice xmlns:v="urn:schemas-microsoft-com:vml" Requires="v">
                <p:oleObj spid="_x0000_s52286" name="Equation" r:id="rId11" imgW="508000" imgH="228600" progId="Equation.DSMT4">
                  <p:embed/>
                </p:oleObj>
              </mc:Choice>
              <mc:Fallback>
                <p:oleObj name="Equation" r:id="rId11" imgW="508000" imgH="2286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4386263"/>
                        <a:ext cx="10668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2">
            <a:extLst>
              <a:ext uri="{FF2B5EF4-FFF2-40B4-BE49-F238E27FC236}">
                <a16:creationId xmlns:a16="http://schemas.microsoft.com/office/drawing/2014/main" id="{3B246FCC-D505-4D37-9D95-06B6999AF05D}"/>
              </a:ext>
            </a:extLst>
          </p:cNvPr>
          <p:cNvGraphicFramePr>
            <a:graphicFrameLocks noChangeAspect="1"/>
          </p:cNvGraphicFramePr>
          <p:nvPr/>
        </p:nvGraphicFramePr>
        <p:xfrm>
          <a:off x="4038600" y="4386263"/>
          <a:ext cx="1447800" cy="568325"/>
        </p:xfrm>
        <a:graphic>
          <a:graphicData uri="http://schemas.openxmlformats.org/presentationml/2006/ole">
            <mc:AlternateContent xmlns:mc="http://schemas.openxmlformats.org/markup-compatibility/2006">
              <mc:Choice xmlns:v="urn:schemas-microsoft-com:vml" Requires="v">
                <p:oleObj spid="_x0000_s52287" name="Equation" r:id="rId13" imgW="723586" imgH="228501" progId="Equation.DSMT4">
                  <p:embed/>
                </p:oleObj>
              </mc:Choice>
              <mc:Fallback>
                <p:oleObj name="Equation" r:id="rId13" imgW="723586" imgH="228501"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4386263"/>
                        <a:ext cx="14478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4" name="直接箭头连接符 13">
            <a:extLst>
              <a:ext uri="{FF2B5EF4-FFF2-40B4-BE49-F238E27FC236}">
                <a16:creationId xmlns:a16="http://schemas.microsoft.com/office/drawing/2014/main" id="{9206706D-7A3A-4DDA-AE49-1639D84691D1}"/>
              </a:ext>
            </a:extLst>
          </p:cNvPr>
          <p:cNvCxnSpPr/>
          <p:nvPr/>
        </p:nvCxnSpPr>
        <p:spPr>
          <a:xfrm>
            <a:off x="762000" y="4670425"/>
            <a:ext cx="13716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481829D-E5B5-4591-AAFC-97A1175E8068}"/>
              </a:ext>
            </a:extLst>
          </p:cNvPr>
          <p:cNvSpPr txBox="1">
            <a:spLocks noChangeArrowheads="1"/>
          </p:cNvSpPr>
          <p:nvPr/>
        </p:nvSpPr>
        <p:spPr bwMode="auto">
          <a:xfrm>
            <a:off x="838200" y="42672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周期化</a:t>
            </a:r>
            <a:endParaRPr lang="en-US" altLang="zh-CN" sz="2400" b="1">
              <a:latin typeface="Arial" panose="020B0604020202020204" pitchFamily="34" charset="0"/>
            </a:endParaRPr>
          </a:p>
        </p:txBody>
      </p:sp>
      <p:sp>
        <p:nvSpPr>
          <p:cNvPr id="17" name="TextBox 16">
            <a:extLst>
              <a:ext uri="{FF2B5EF4-FFF2-40B4-BE49-F238E27FC236}">
                <a16:creationId xmlns:a16="http://schemas.microsoft.com/office/drawing/2014/main" id="{62E63ABA-6FEC-4BA8-B161-0C2F27772CC3}"/>
              </a:ext>
            </a:extLst>
          </p:cNvPr>
          <p:cNvSpPr txBox="1">
            <a:spLocks noChangeArrowheads="1"/>
          </p:cNvSpPr>
          <p:nvPr/>
        </p:nvSpPr>
        <p:spPr bwMode="auto">
          <a:xfrm>
            <a:off x="1143000" y="4648200"/>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i="1"/>
              <a:t>N</a:t>
            </a:r>
          </a:p>
        </p:txBody>
      </p:sp>
      <p:cxnSp>
        <p:nvCxnSpPr>
          <p:cNvPr id="19" name="直接箭头连接符 18">
            <a:extLst>
              <a:ext uri="{FF2B5EF4-FFF2-40B4-BE49-F238E27FC236}">
                <a16:creationId xmlns:a16="http://schemas.microsoft.com/office/drawing/2014/main" id="{F244F96F-E2DA-4C02-ACF1-D474359611D8}"/>
              </a:ext>
            </a:extLst>
          </p:cNvPr>
          <p:cNvCxnSpPr/>
          <p:nvPr/>
        </p:nvCxnSpPr>
        <p:spPr>
          <a:xfrm>
            <a:off x="3200400" y="4675188"/>
            <a:ext cx="9144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AF0C394-9ABC-4CD1-9901-3987EA9D57AF}"/>
              </a:ext>
            </a:extLst>
          </p:cNvPr>
          <p:cNvSpPr txBox="1">
            <a:spLocks noChangeArrowheads="1"/>
          </p:cNvSpPr>
          <p:nvPr/>
        </p:nvSpPr>
        <p:spPr bwMode="auto">
          <a:xfrm>
            <a:off x="3276600" y="4271963"/>
            <a:ext cx="1295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位移</a:t>
            </a:r>
            <a:endParaRPr lang="en-US" altLang="zh-CN" sz="2400" b="1">
              <a:latin typeface="Arial" panose="020B0604020202020204" pitchFamily="34" charset="0"/>
            </a:endParaRPr>
          </a:p>
        </p:txBody>
      </p:sp>
      <p:sp>
        <p:nvSpPr>
          <p:cNvPr id="21" name="TextBox 20">
            <a:extLst>
              <a:ext uri="{FF2B5EF4-FFF2-40B4-BE49-F238E27FC236}">
                <a16:creationId xmlns:a16="http://schemas.microsoft.com/office/drawing/2014/main" id="{DE4C44F8-59BC-4BE1-8A68-3ACA648B8E16}"/>
              </a:ext>
            </a:extLst>
          </p:cNvPr>
          <p:cNvSpPr txBox="1">
            <a:spLocks noChangeArrowheads="1"/>
          </p:cNvSpPr>
          <p:nvPr/>
        </p:nvSpPr>
        <p:spPr bwMode="auto">
          <a:xfrm>
            <a:off x="3429000" y="4576763"/>
            <a:ext cx="60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i="1"/>
              <a:t>n</a:t>
            </a:r>
          </a:p>
        </p:txBody>
      </p:sp>
      <p:cxnSp>
        <p:nvCxnSpPr>
          <p:cNvPr id="23" name="直接箭头连接符 22">
            <a:extLst>
              <a:ext uri="{FF2B5EF4-FFF2-40B4-BE49-F238E27FC236}">
                <a16:creationId xmlns:a16="http://schemas.microsoft.com/office/drawing/2014/main" id="{CBD75E51-98C6-4D34-94BB-26D4AC3E8CB3}"/>
              </a:ext>
            </a:extLst>
          </p:cNvPr>
          <p:cNvCxnSpPr/>
          <p:nvPr/>
        </p:nvCxnSpPr>
        <p:spPr>
          <a:xfrm>
            <a:off x="5486400" y="4675188"/>
            <a:ext cx="16764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6BE23AE-9226-4865-8C29-C15A2D6D0C13}"/>
              </a:ext>
            </a:extLst>
          </p:cNvPr>
          <p:cNvSpPr txBox="1">
            <a:spLocks noChangeArrowheads="1"/>
          </p:cNvSpPr>
          <p:nvPr/>
        </p:nvSpPr>
        <p:spPr bwMode="auto">
          <a:xfrm>
            <a:off x="5410200" y="4271963"/>
            <a:ext cx="1905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取一个周期</a:t>
            </a:r>
            <a:endParaRPr lang="en-US" altLang="zh-CN" sz="2400" b="1">
              <a:latin typeface="Arial" panose="020B0604020202020204" pitchFamily="34" charset="0"/>
            </a:endParaRPr>
          </a:p>
        </p:txBody>
      </p:sp>
      <p:sp>
        <p:nvSpPr>
          <p:cNvPr id="25" name="TextBox 24">
            <a:extLst>
              <a:ext uri="{FF2B5EF4-FFF2-40B4-BE49-F238E27FC236}">
                <a16:creationId xmlns:a16="http://schemas.microsoft.com/office/drawing/2014/main" id="{B1748BA1-5F44-4E78-B788-DB3D8C145910}"/>
              </a:ext>
            </a:extLst>
          </p:cNvPr>
          <p:cNvSpPr txBox="1">
            <a:spLocks noChangeArrowheads="1"/>
          </p:cNvSpPr>
          <p:nvPr/>
        </p:nvSpPr>
        <p:spPr bwMode="auto">
          <a:xfrm>
            <a:off x="5486400" y="4652963"/>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0</a:t>
            </a:r>
            <a:r>
              <a:rPr lang="zh-CN" altLang="en-US" sz="2400" b="1"/>
              <a:t>≤</a:t>
            </a:r>
            <a:r>
              <a:rPr lang="en-US" altLang="zh-CN" sz="2400" b="1" i="1"/>
              <a:t>k</a:t>
            </a:r>
            <a:r>
              <a:rPr lang="zh-CN" altLang="en-US" sz="2400" b="1" i="1"/>
              <a:t>≤</a:t>
            </a:r>
            <a:r>
              <a:rPr lang="en-US" altLang="zh-CN" sz="2400" b="1" i="1"/>
              <a:t>N</a:t>
            </a:r>
            <a:r>
              <a:rPr lang="en-US" altLang="zh-CN" sz="2400" b="1"/>
              <a:t>-1</a:t>
            </a:r>
            <a:endParaRPr lang="en-US" altLang="zh-CN" sz="2400" b="1"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ox(out)">
                                      <p:cBhvr>
                                        <p:cTn id="22" dur="500"/>
                                        <p:tgtEl>
                                          <p:spTgt spid="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down)">
                                      <p:cBhvr>
                                        <p:cTn id="62" dur="500"/>
                                        <p:tgtEl>
                                          <p:spTgt spid="2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down)">
                                      <p:cBhvr>
                                        <p:cTn id="77" dur="500"/>
                                        <p:tgtEl>
                                          <p:spTgt spid="2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500"/>
                                        <p:tgtEl>
                                          <p:spTgt spid="2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wipe(left)">
                                      <p:cBhvr>
                                        <p:cTn id="8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bldLvl="0" autoUpdateAnimBg="0"/>
      <p:bldP spid="8" grpId="0"/>
      <p:bldP spid="16" grpId="0"/>
      <p:bldP spid="17" grpId="0"/>
      <p:bldP spid="20" grpId="0"/>
      <p:bldP spid="21" grpId="0"/>
      <p:bldP spid="24" grpId="0"/>
      <p:bldP spid="2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0">
            <a:extLst>
              <a:ext uri="{FF2B5EF4-FFF2-40B4-BE49-F238E27FC236}">
                <a16:creationId xmlns:a16="http://schemas.microsoft.com/office/drawing/2014/main" id="{2515CF7F-180B-4C91-8605-FC05987C3855}"/>
              </a:ext>
            </a:extLst>
          </p:cNvPr>
          <p:cNvSpPr txBox="1">
            <a:spLocks noChangeArrowheads="1"/>
          </p:cNvSpPr>
          <p:nvPr/>
        </p:nvSpPr>
        <p:spPr bwMode="auto">
          <a:xfrm>
            <a:off x="2700338" y="334963"/>
            <a:ext cx="4032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b="1"/>
              <a:t>序列的循环位移过程</a:t>
            </a:r>
          </a:p>
        </p:txBody>
      </p:sp>
      <p:grpSp>
        <p:nvGrpSpPr>
          <p:cNvPr id="53251" name="Group 3">
            <a:extLst>
              <a:ext uri="{FF2B5EF4-FFF2-40B4-BE49-F238E27FC236}">
                <a16:creationId xmlns:a16="http://schemas.microsoft.com/office/drawing/2014/main" id="{14245243-C9A9-404E-9BC8-1C718DB339B6}"/>
              </a:ext>
            </a:extLst>
          </p:cNvPr>
          <p:cNvGrpSpPr>
            <a:grpSpLocks/>
          </p:cNvGrpSpPr>
          <p:nvPr/>
        </p:nvGrpSpPr>
        <p:grpSpPr bwMode="auto">
          <a:xfrm>
            <a:off x="176213" y="901700"/>
            <a:ext cx="8828087" cy="128588"/>
            <a:chOff x="0" y="0"/>
            <a:chExt cx="5561" cy="81"/>
          </a:xfrm>
        </p:grpSpPr>
        <p:pic>
          <p:nvPicPr>
            <p:cNvPr id="53259" name="Rectangle 11">
              <a:extLst>
                <a:ext uri="{FF2B5EF4-FFF2-40B4-BE49-F238E27FC236}">
                  <a16:creationId xmlns:a16="http://schemas.microsoft.com/office/drawing/2014/main" id="{8C085E35-C8C5-41B1-87D9-C31EB4FF2D3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0" name="Text Box 5">
              <a:extLst>
                <a:ext uri="{FF2B5EF4-FFF2-40B4-BE49-F238E27FC236}">
                  <a16:creationId xmlns:a16="http://schemas.microsoft.com/office/drawing/2014/main" id="{DA8647A6-EBF2-4516-B21E-A00DBA0782D6}"/>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aphicFrame>
        <p:nvGraphicFramePr>
          <p:cNvPr id="53252" name="Object 12">
            <a:extLst>
              <a:ext uri="{FF2B5EF4-FFF2-40B4-BE49-F238E27FC236}">
                <a16:creationId xmlns:a16="http://schemas.microsoft.com/office/drawing/2014/main" id="{C4A85AE8-8415-4A18-8C97-6E30279A8B32}"/>
              </a:ext>
            </a:extLst>
          </p:cNvPr>
          <p:cNvGraphicFramePr>
            <a:graphicFrameLocks noChangeAspect="1"/>
          </p:cNvGraphicFramePr>
          <p:nvPr/>
        </p:nvGraphicFramePr>
        <p:xfrm>
          <a:off x="533400" y="1066800"/>
          <a:ext cx="2147888" cy="1685925"/>
        </p:xfrm>
        <a:graphic>
          <a:graphicData uri="http://schemas.openxmlformats.org/presentationml/2006/ole">
            <mc:AlternateContent xmlns:mc="http://schemas.openxmlformats.org/markup-compatibility/2006">
              <mc:Choice xmlns:v="urn:schemas-microsoft-com:vml" Requires="v">
                <p:oleObj spid="_x0000_s53291" r:id="rId4" imgW="1431137" imgH="1123342" progId="Visio.Drawing.6">
                  <p:embed/>
                </p:oleObj>
              </mc:Choice>
              <mc:Fallback>
                <p:oleObj r:id="rId4" imgW="1431137" imgH="1123342" progId="Visio.Drawing.6">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066800"/>
                        <a:ext cx="2147888"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1" name="Object 13">
            <a:extLst>
              <a:ext uri="{FF2B5EF4-FFF2-40B4-BE49-F238E27FC236}">
                <a16:creationId xmlns:a16="http://schemas.microsoft.com/office/drawing/2014/main" id="{03A67A30-0B48-4FC2-8926-1D8586FC7BCC}"/>
              </a:ext>
            </a:extLst>
          </p:cNvPr>
          <p:cNvGraphicFramePr>
            <a:graphicFrameLocks noChangeAspect="1"/>
          </p:cNvGraphicFramePr>
          <p:nvPr/>
        </p:nvGraphicFramePr>
        <p:xfrm>
          <a:off x="3810000" y="990600"/>
          <a:ext cx="4391025" cy="1814513"/>
        </p:xfrm>
        <a:graphic>
          <a:graphicData uri="http://schemas.openxmlformats.org/presentationml/2006/ole">
            <mc:AlternateContent xmlns:mc="http://schemas.openxmlformats.org/markup-compatibility/2006">
              <mc:Choice xmlns:v="urn:schemas-microsoft-com:vml" Requires="v">
                <p:oleObj spid="_x0000_s53292" name="Visio" r:id="rId6" imgW="3215943" imgH="1241236" progId="Visio.Drawing.11">
                  <p:embed/>
                </p:oleObj>
              </mc:Choice>
              <mc:Fallback>
                <p:oleObj name="Visio" r:id="rId6" imgW="3215943" imgH="1241236" progId="Visio.Drawing.11">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990600"/>
                        <a:ext cx="4391025"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2" name="Object 14">
            <a:extLst>
              <a:ext uri="{FF2B5EF4-FFF2-40B4-BE49-F238E27FC236}">
                <a16:creationId xmlns:a16="http://schemas.microsoft.com/office/drawing/2014/main" id="{06181F86-1F2F-42A9-BEF3-52042CA64649}"/>
              </a:ext>
            </a:extLst>
          </p:cNvPr>
          <p:cNvGraphicFramePr>
            <a:graphicFrameLocks noChangeAspect="1"/>
          </p:cNvGraphicFramePr>
          <p:nvPr/>
        </p:nvGraphicFramePr>
        <p:xfrm>
          <a:off x="3810000" y="2814638"/>
          <a:ext cx="3962400" cy="1985962"/>
        </p:xfrm>
        <a:graphic>
          <a:graphicData uri="http://schemas.openxmlformats.org/presentationml/2006/ole">
            <mc:AlternateContent xmlns:mc="http://schemas.openxmlformats.org/markup-compatibility/2006">
              <mc:Choice xmlns:v="urn:schemas-microsoft-com:vml" Requires="v">
                <p:oleObj spid="_x0000_s53293" name="Visio" r:id="rId8" imgW="2865356" imgH="1355413" progId="Visio.Drawing.11">
                  <p:embed/>
                </p:oleObj>
              </mc:Choice>
              <mc:Fallback>
                <p:oleObj name="Visio" r:id="rId8" imgW="2865356" imgH="1355413" progId="Visio.Drawing.11">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2814638"/>
                        <a:ext cx="3962400" cy="198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3" name="Object 15">
            <a:extLst>
              <a:ext uri="{FF2B5EF4-FFF2-40B4-BE49-F238E27FC236}">
                <a16:creationId xmlns:a16="http://schemas.microsoft.com/office/drawing/2014/main" id="{88E8D36F-F66F-4256-A8B5-78472E14687B}"/>
              </a:ext>
            </a:extLst>
          </p:cNvPr>
          <p:cNvGraphicFramePr>
            <a:graphicFrameLocks noChangeAspect="1"/>
          </p:cNvGraphicFramePr>
          <p:nvPr/>
        </p:nvGraphicFramePr>
        <p:xfrm>
          <a:off x="3886200" y="4913313"/>
          <a:ext cx="4391025" cy="1716087"/>
        </p:xfrm>
        <a:graphic>
          <a:graphicData uri="http://schemas.openxmlformats.org/presentationml/2006/ole">
            <mc:AlternateContent xmlns:mc="http://schemas.openxmlformats.org/markup-compatibility/2006">
              <mc:Choice xmlns:v="urn:schemas-microsoft-com:vml" Requires="v">
                <p:oleObj spid="_x0000_s53294" name="Visio" r:id="rId10" imgW="3215943" imgH="1175498" progId="Visio.Drawing.11">
                  <p:embed/>
                </p:oleObj>
              </mc:Choice>
              <mc:Fallback>
                <p:oleObj name="Visio" r:id="rId10" imgW="3215943" imgH="1175498" progId="Visio.Drawing.11">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6200" y="4913313"/>
                        <a:ext cx="4391025" cy="171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4" name="Object 16">
            <a:extLst>
              <a:ext uri="{FF2B5EF4-FFF2-40B4-BE49-F238E27FC236}">
                <a16:creationId xmlns:a16="http://schemas.microsoft.com/office/drawing/2014/main" id="{D3D0F9DC-DF07-481A-A49C-54E368AE120C}"/>
              </a:ext>
            </a:extLst>
          </p:cNvPr>
          <p:cNvGraphicFramePr>
            <a:graphicFrameLocks noChangeAspect="1"/>
          </p:cNvGraphicFramePr>
          <p:nvPr/>
        </p:nvGraphicFramePr>
        <p:xfrm>
          <a:off x="0" y="3284538"/>
          <a:ext cx="3552825" cy="3151187"/>
        </p:xfrm>
        <a:graphic>
          <a:graphicData uri="http://schemas.openxmlformats.org/presentationml/2006/ole">
            <mc:AlternateContent xmlns:mc="http://schemas.openxmlformats.org/markup-compatibility/2006">
              <mc:Choice xmlns:v="urn:schemas-microsoft-com:vml" Requires="v">
                <p:oleObj spid="_x0000_s53295" r:id="rId12" imgW="3994560" imgH="3915720" progId="Visio.Drawing.11">
                  <p:embed/>
                </p:oleObj>
              </mc:Choice>
              <mc:Fallback>
                <p:oleObj r:id="rId12" imgW="3994560" imgH="3915720" progId="Visio.Drawing.11">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284538"/>
                        <a:ext cx="3552825" cy="315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2" name="直接连接符 11">
            <a:extLst>
              <a:ext uri="{FF2B5EF4-FFF2-40B4-BE49-F238E27FC236}">
                <a16:creationId xmlns:a16="http://schemas.microsoft.com/office/drawing/2014/main" id="{132EA8BD-DB50-47C2-9373-9212E5B45CFE}"/>
              </a:ext>
            </a:extLst>
          </p:cNvPr>
          <p:cNvCxnSpPr/>
          <p:nvPr/>
        </p:nvCxnSpPr>
        <p:spPr>
          <a:xfrm>
            <a:off x="5257800" y="990600"/>
            <a:ext cx="0" cy="556260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F197133-A543-49D3-8B1D-73AFEB1FE1F7}"/>
              </a:ext>
            </a:extLst>
          </p:cNvPr>
          <p:cNvCxnSpPr/>
          <p:nvPr/>
        </p:nvCxnSpPr>
        <p:spPr>
          <a:xfrm>
            <a:off x="6553200" y="990600"/>
            <a:ext cx="0" cy="556260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6874"/>
                                        </p:tgtEl>
                                        <p:attrNameLst>
                                          <p:attrName>style.visibility</p:attrName>
                                        </p:attrNameLst>
                                      </p:cBhvr>
                                      <p:to>
                                        <p:strVal val="visible"/>
                                      </p:to>
                                    </p:set>
                                    <p:animEffect transition="in" filter="box(out)">
                                      <p:cBhvr>
                                        <p:cTn id="12" dur="500"/>
                                        <p:tgtEl>
                                          <p:spTgt spid="368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872"/>
                                        </p:tgtEl>
                                        <p:attrNameLst>
                                          <p:attrName>style.visibility</p:attrName>
                                        </p:attrNameLst>
                                      </p:cBhvr>
                                      <p:to>
                                        <p:strVal val="visible"/>
                                      </p:to>
                                    </p:set>
                                    <p:animEffect transition="in" filter="blinds(horizontal)">
                                      <p:cBhvr>
                                        <p:cTn id="17" dur="500"/>
                                        <p:tgtEl>
                                          <p:spTgt spid="368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par>
                                <p:cTn id="23" presetID="22" presetClass="entr" presetSubtype="1"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6873"/>
                                        </p:tgtEl>
                                        <p:attrNameLst>
                                          <p:attrName>style.visibility</p:attrName>
                                        </p:attrNameLst>
                                      </p:cBhvr>
                                      <p:to>
                                        <p:strVal val="visible"/>
                                      </p:to>
                                    </p:set>
                                    <p:animEffect transition="in" filter="blinds(horizontal)">
                                      <p:cBhvr>
                                        <p:cTn id="30"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5">
            <a:extLst>
              <a:ext uri="{FF2B5EF4-FFF2-40B4-BE49-F238E27FC236}">
                <a16:creationId xmlns:a16="http://schemas.microsoft.com/office/drawing/2014/main" id="{A6FD96AE-4596-4F9C-8362-13B170D66A7B}"/>
              </a:ext>
            </a:extLst>
          </p:cNvPr>
          <p:cNvSpPr txBox="1">
            <a:spLocks noChangeArrowheads="1"/>
          </p:cNvSpPr>
          <p:nvPr/>
        </p:nvSpPr>
        <p:spPr bwMode="auto">
          <a:xfrm>
            <a:off x="2582863" y="404813"/>
            <a:ext cx="5229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3600" b="1">
                <a:ea typeface="华文中宋" panose="02010600040101010101" pitchFamily="2" charset="-122"/>
              </a:rPr>
              <a:t>DFT</a:t>
            </a:r>
            <a:r>
              <a:rPr lang="zh-CN" altLang="en-US" sz="3600" b="1">
                <a:latin typeface="宋体" panose="02010600030101010101" pitchFamily="2" charset="-122"/>
              </a:rPr>
              <a:t>循环位移特性</a:t>
            </a:r>
          </a:p>
        </p:txBody>
      </p:sp>
      <p:grpSp>
        <p:nvGrpSpPr>
          <p:cNvPr id="54275" name="Group 3">
            <a:extLst>
              <a:ext uri="{FF2B5EF4-FFF2-40B4-BE49-F238E27FC236}">
                <a16:creationId xmlns:a16="http://schemas.microsoft.com/office/drawing/2014/main" id="{EAE67E08-17A9-4DB0-941E-5DDEE525D38C}"/>
              </a:ext>
            </a:extLst>
          </p:cNvPr>
          <p:cNvGrpSpPr>
            <a:grpSpLocks/>
          </p:cNvGrpSpPr>
          <p:nvPr/>
        </p:nvGrpSpPr>
        <p:grpSpPr bwMode="auto">
          <a:xfrm>
            <a:off x="176213" y="1262063"/>
            <a:ext cx="8828087" cy="128587"/>
            <a:chOff x="0" y="0"/>
            <a:chExt cx="5561" cy="81"/>
          </a:xfrm>
        </p:grpSpPr>
        <p:pic>
          <p:nvPicPr>
            <p:cNvPr id="54281" name="Rectangle 7">
              <a:extLst>
                <a:ext uri="{FF2B5EF4-FFF2-40B4-BE49-F238E27FC236}">
                  <a16:creationId xmlns:a16="http://schemas.microsoft.com/office/drawing/2014/main" id="{F81E60DF-F712-4130-9C17-264E8F2AA01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2" name="Text Box 5">
              <a:extLst>
                <a:ext uri="{FF2B5EF4-FFF2-40B4-BE49-F238E27FC236}">
                  <a16:creationId xmlns:a16="http://schemas.microsoft.com/office/drawing/2014/main" id="{B1DE951C-BFA7-49A1-B760-8D3F6348CE4F}"/>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aphicFrame>
        <p:nvGraphicFramePr>
          <p:cNvPr id="54276" name="Object 6">
            <a:extLst>
              <a:ext uri="{FF2B5EF4-FFF2-40B4-BE49-F238E27FC236}">
                <a16:creationId xmlns:a16="http://schemas.microsoft.com/office/drawing/2014/main" id="{A925D4AC-D86D-4434-9374-7DB634CDAB7D}"/>
              </a:ext>
            </a:extLst>
          </p:cNvPr>
          <p:cNvGraphicFramePr>
            <a:graphicFrameLocks noChangeAspect="1"/>
          </p:cNvGraphicFramePr>
          <p:nvPr/>
        </p:nvGraphicFramePr>
        <p:xfrm>
          <a:off x="1524000" y="2262188"/>
          <a:ext cx="6248400" cy="695325"/>
        </p:xfrm>
        <a:graphic>
          <a:graphicData uri="http://schemas.openxmlformats.org/presentationml/2006/ole">
            <mc:AlternateContent xmlns:mc="http://schemas.openxmlformats.org/markup-compatibility/2006">
              <mc:Choice xmlns:v="urn:schemas-microsoft-com:vml" Requires="v">
                <p:oleObj spid="_x0000_s54295" name="Equation" r:id="rId4" imgW="2273300" imgH="254000" progId="Equation.DSMT4">
                  <p:embed/>
                </p:oleObj>
              </mc:Choice>
              <mc:Fallback>
                <p:oleObj name="Equation" r:id="rId4" imgW="2273300" imgH="2540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262188"/>
                        <a:ext cx="6248400" cy="695325"/>
                      </a:xfrm>
                      <a:prstGeom prst="rect">
                        <a:avLst/>
                      </a:prstGeom>
                      <a:noFill/>
                      <a:ln>
                        <a:noFill/>
                      </a:ln>
                      <a:effectLst/>
                      <a:extLst>
                        <a:ext uri="{909E8E84-426E-40DD-AFC4-6F175D3DCCD1}">
                          <a14:hiddenFill xmlns:a14="http://schemas.microsoft.com/office/drawing/2010/main">
                            <a:solidFill>
                              <a:srgbClr val="CCFFFF">
                                <a:alpha val="4705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5" name="Text Box 9">
            <a:extLst>
              <a:ext uri="{FF2B5EF4-FFF2-40B4-BE49-F238E27FC236}">
                <a16:creationId xmlns:a16="http://schemas.microsoft.com/office/drawing/2014/main" id="{9C1617FF-4F3E-40D2-8526-1766087923D0}"/>
              </a:ext>
            </a:extLst>
          </p:cNvPr>
          <p:cNvSpPr txBox="1">
            <a:spLocks noChangeArrowheads="1"/>
          </p:cNvSpPr>
          <p:nvPr/>
        </p:nvSpPr>
        <p:spPr bwMode="auto">
          <a:xfrm>
            <a:off x="1619250" y="4267200"/>
            <a:ext cx="6192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Blip>
                <a:blip r:embed="rId6"/>
              </a:buBlip>
            </a:pPr>
            <a:r>
              <a:rPr lang="en-US" altLang="zh-CN" sz="2800" b="1">
                <a:latin typeface="Arial" panose="020B0604020202020204" pitchFamily="34" charset="0"/>
              </a:rPr>
              <a:t>   </a:t>
            </a:r>
            <a:r>
              <a:rPr lang="zh-CN" altLang="en-US" sz="2800" b="1">
                <a:latin typeface="Arial" panose="020B0604020202020204" pitchFamily="34" charset="0"/>
              </a:rPr>
              <a:t>时域的</a:t>
            </a:r>
            <a:r>
              <a:rPr lang="zh-CN" altLang="en-US" sz="2800" b="1">
                <a:solidFill>
                  <a:srgbClr val="FF0000"/>
                </a:solidFill>
                <a:latin typeface="Arial" panose="020B0604020202020204" pitchFamily="34" charset="0"/>
              </a:rPr>
              <a:t>循环</a:t>
            </a:r>
            <a:r>
              <a:rPr lang="zh-CN" altLang="en-US" sz="2800" b="1">
                <a:latin typeface="Arial" panose="020B0604020202020204" pitchFamily="34" charset="0"/>
              </a:rPr>
              <a:t>位移对应频域的相移</a:t>
            </a:r>
          </a:p>
        </p:txBody>
      </p:sp>
      <p:graphicFrame>
        <p:nvGraphicFramePr>
          <p:cNvPr id="54278" name="Object 8">
            <a:extLst>
              <a:ext uri="{FF2B5EF4-FFF2-40B4-BE49-F238E27FC236}">
                <a16:creationId xmlns:a16="http://schemas.microsoft.com/office/drawing/2014/main" id="{F33699B1-2B7C-4CD1-B869-C65DE7DE2DE5}"/>
              </a:ext>
            </a:extLst>
          </p:cNvPr>
          <p:cNvGraphicFramePr>
            <a:graphicFrameLocks noChangeAspect="1"/>
          </p:cNvGraphicFramePr>
          <p:nvPr/>
        </p:nvGraphicFramePr>
        <p:xfrm>
          <a:off x="1447800" y="3124200"/>
          <a:ext cx="6696075" cy="787400"/>
        </p:xfrm>
        <a:graphic>
          <a:graphicData uri="http://schemas.openxmlformats.org/presentationml/2006/ole">
            <mc:AlternateContent xmlns:mc="http://schemas.openxmlformats.org/markup-compatibility/2006">
              <mc:Choice xmlns:v="urn:schemas-microsoft-com:vml" Requires="v">
                <p:oleObj spid="_x0000_s54296" name="Equation" r:id="rId7" imgW="2286000" imgH="279400" progId="Equation.DSMT4">
                  <p:embed/>
                </p:oleObj>
              </mc:Choice>
              <mc:Fallback>
                <p:oleObj name="Equation" r:id="rId7" imgW="2286000" imgH="2794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124200"/>
                        <a:ext cx="6696075" cy="787400"/>
                      </a:xfrm>
                      <a:prstGeom prst="rect">
                        <a:avLst/>
                      </a:prstGeom>
                      <a:noFill/>
                      <a:ln>
                        <a:noFill/>
                      </a:ln>
                      <a:effectLst/>
                      <a:extLst>
                        <a:ext uri="{909E8E84-426E-40DD-AFC4-6F175D3DCCD1}">
                          <a14:hiddenFill xmlns:a14="http://schemas.microsoft.com/office/drawing/2010/main">
                            <a:solidFill>
                              <a:srgbClr val="CCFFFF">
                                <a:alpha val="4705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7" name="Text Box 11">
            <a:extLst>
              <a:ext uri="{FF2B5EF4-FFF2-40B4-BE49-F238E27FC236}">
                <a16:creationId xmlns:a16="http://schemas.microsoft.com/office/drawing/2014/main" id="{2D142C24-D1D0-47B7-BC74-7D9CA0D7648B}"/>
              </a:ext>
            </a:extLst>
          </p:cNvPr>
          <p:cNvSpPr txBox="1">
            <a:spLocks noChangeArrowheads="1"/>
          </p:cNvSpPr>
          <p:nvPr/>
        </p:nvSpPr>
        <p:spPr bwMode="auto">
          <a:xfrm>
            <a:off x="1619250" y="5029200"/>
            <a:ext cx="612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 typeface="Wingdings" panose="05000000000000000000" pitchFamily="2" charset="2"/>
              <a:buBlip>
                <a:blip r:embed="rId6"/>
              </a:buBlip>
            </a:pPr>
            <a:r>
              <a:rPr lang="en-US" altLang="zh-CN" sz="2800" b="1">
                <a:latin typeface="Arial" panose="020B0604020202020204" pitchFamily="34" charset="0"/>
              </a:rPr>
              <a:t>   </a:t>
            </a:r>
            <a:r>
              <a:rPr lang="zh-CN" altLang="en-US" sz="2800" b="1">
                <a:latin typeface="Arial" panose="020B0604020202020204" pitchFamily="34" charset="0"/>
              </a:rPr>
              <a:t>时域的相移对应频域的</a:t>
            </a:r>
            <a:r>
              <a:rPr lang="zh-CN" altLang="en-US" sz="2800" b="1">
                <a:solidFill>
                  <a:srgbClr val="FF0000"/>
                </a:solidFill>
                <a:latin typeface="Arial" panose="020B0604020202020204" pitchFamily="34" charset="0"/>
              </a:rPr>
              <a:t>循环</a:t>
            </a:r>
            <a:r>
              <a:rPr lang="zh-CN" altLang="en-US" sz="2800" b="1">
                <a:latin typeface="Arial" panose="020B0604020202020204" pitchFamily="34" charset="0"/>
              </a:rPr>
              <a:t>位移</a:t>
            </a:r>
          </a:p>
        </p:txBody>
      </p:sp>
      <p:sp>
        <p:nvSpPr>
          <p:cNvPr id="54280" name="TextBox 9">
            <a:extLst>
              <a:ext uri="{FF2B5EF4-FFF2-40B4-BE49-F238E27FC236}">
                <a16:creationId xmlns:a16="http://schemas.microsoft.com/office/drawing/2014/main" id="{8B112024-8BF3-49B4-B8AC-A851FF9F62C4}"/>
              </a:ext>
            </a:extLst>
          </p:cNvPr>
          <p:cNvSpPr txBox="1">
            <a:spLocks noChangeArrowheads="1"/>
          </p:cNvSpPr>
          <p:nvPr/>
        </p:nvSpPr>
        <p:spPr bwMode="auto">
          <a:xfrm>
            <a:off x="685800" y="1524000"/>
            <a:ext cx="822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a:t>若长度为</a:t>
            </a:r>
            <a:r>
              <a:rPr lang="en-US" altLang="zh-CN" sz="2800" b="1" i="1"/>
              <a:t>N</a:t>
            </a:r>
            <a:r>
              <a:rPr lang="zh-CN" altLang="en-US" sz="2800" b="1"/>
              <a:t>的有限长序列</a:t>
            </a:r>
            <a:r>
              <a:rPr lang="en-US" altLang="zh-CN" sz="2800" b="1" i="1"/>
              <a:t>x</a:t>
            </a:r>
            <a:r>
              <a:rPr lang="en-US" altLang="zh-CN" sz="2800" b="1"/>
              <a:t>[</a:t>
            </a:r>
            <a:r>
              <a:rPr lang="en-US" altLang="zh-CN" sz="2800" b="1" i="1"/>
              <a:t>k</a:t>
            </a:r>
            <a:r>
              <a:rPr lang="en-US" altLang="zh-CN" sz="2800" b="1"/>
              <a:t>]</a:t>
            </a:r>
            <a:r>
              <a:rPr lang="zh-CN" altLang="en-US" sz="2800" b="1"/>
              <a:t>的</a:t>
            </a:r>
            <a:r>
              <a:rPr lang="en-US" altLang="zh-CN" sz="2800" b="1"/>
              <a:t>DFT</a:t>
            </a:r>
            <a:r>
              <a:rPr lang="zh-CN" altLang="en-US" sz="2800" b="1"/>
              <a:t>为</a:t>
            </a:r>
            <a:r>
              <a:rPr lang="en-US" altLang="zh-CN" sz="2800" b="1" i="1"/>
              <a:t>X</a:t>
            </a:r>
            <a:r>
              <a:rPr lang="en-US" altLang="zh-CN" sz="2800" b="1"/>
              <a:t>[</a:t>
            </a:r>
            <a:r>
              <a:rPr lang="en-US" altLang="zh-CN" sz="2800" b="1" i="1"/>
              <a:t>m</a:t>
            </a:r>
            <a:r>
              <a:rPr lang="en-US" altLang="zh-CN" sz="2800" b="1"/>
              <a:t>]</a:t>
            </a:r>
            <a:r>
              <a:rPr lang="zh-CN" altLang="en-US" sz="2800" b="1"/>
              <a:t>，则</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slide(fromBottom)">
                                      <p:cBhvr>
                                        <p:cTn id="7" dur="500"/>
                                        <p:tgtEl>
                                          <p:spTgt spid="378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7897"/>
                                        </p:tgtEl>
                                        <p:attrNameLst>
                                          <p:attrName>style.visibility</p:attrName>
                                        </p:attrNameLst>
                                      </p:cBhvr>
                                      <p:to>
                                        <p:strVal val="visible"/>
                                      </p:to>
                                    </p:set>
                                    <p:animEffect transition="in" filter="slide(fromBottom)">
                                      <p:cBhvr>
                                        <p:cTn id="12" dur="500"/>
                                        <p:tgtEl>
                                          <p:spTgt spid="37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autoUpdateAnimBg="0"/>
      <p:bldP spid="3789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15016772-8971-47C6-B536-7854DD5BD832}"/>
              </a:ext>
            </a:extLst>
          </p:cNvPr>
          <p:cNvSpPr>
            <a:spLocks noGrp="1" noChangeArrowheads="1"/>
          </p:cNvSpPr>
          <p:nvPr>
            <p:ph type="title"/>
          </p:nvPr>
        </p:nvSpPr>
        <p:spPr/>
        <p:txBody>
          <a:bodyPr/>
          <a:lstStyle/>
          <a:p>
            <a:r>
              <a:rPr lang="en-US" altLang="zh-CN" sz="3600"/>
              <a:t>3. </a:t>
            </a:r>
            <a:r>
              <a:rPr lang="zh-CN" altLang="en-US" sz="3600"/>
              <a:t>对称性 </a:t>
            </a:r>
            <a:r>
              <a:rPr lang="en-US" altLang="zh-CN" sz="3600"/>
              <a:t>(symmetry)</a:t>
            </a:r>
            <a:endParaRPr lang="zh-CN" altLang="en-US" sz="3600"/>
          </a:p>
        </p:txBody>
      </p:sp>
      <p:sp>
        <p:nvSpPr>
          <p:cNvPr id="4" name="Rectangle 3">
            <a:extLst>
              <a:ext uri="{FF2B5EF4-FFF2-40B4-BE49-F238E27FC236}">
                <a16:creationId xmlns:a16="http://schemas.microsoft.com/office/drawing/2014/main" id="{17002CEA-2892-4BBD-A555-EE627C32CD35}"/>
              </a:ext>
            </a:extLst>
          </p:cNvPr>
          <p:cNvSpPr txBox="1">
            <a:spLocks noChangeArrowheads="1"/>
          </p:cNvSpPr>
          <p:nvPr/>
        </p:nvSpPr>
        <p:spPr bwMode="auto">
          <a:xfrm>
            <a:off x="457200" y="1981200"/>
            <a:ext cx="8229600" cy="3886200"/>
          </a:xfrm>
          <a:prstGeom prst="rect">
            <a:avLst/>
          </a:prstGeom>
          <a:noFill/>
          <a:ln w="9525">
            <a:noFill/>
            <a:miter lim="800000"/>
            <a:headEnd/>
            <a:tailEnd/>
          </a:ln>
        </p:spPr>
        <p:txBody>
          <a:bodyPr/>
          <a:lstStyle/>
          <a:p>
            <a:pPr marL="342900" indent="-342900" eaLnBrk="1" hangingPunct="1">
              <a:spcBef>
                <a:spcPct val="20000"/>
              </a:spcBef>
              <a:buClr>
                <a:schemeClr val="bg2"/>
              </a:buClr>
              <a:buSzPct val="75000"/>
              <a:buFont typeface="Wingdings" pitchFamily="2" charset="2"/>
              <a:buChar char="n"/>
              <a:defRPr/>
            </a:pPr>
            <a:r>
              <a:rPr lang="zh-CN" altLang="en-US" sz="2800" b="1" kern="0" dirty="0">
                <a:latin typeface="+mn-lt"/>
                <a:ea typeface="+mn-ea"/>
              </a:rPr>
              <a:t>长度为</a:t>
            </a:r>
            <a:r>
              <a:rPr lang="en-US" altLang="zh-CN" sz="2800" b="1" i="1" kern="0" dirty="0">
                <a:latin typeface="+mn-lt"/>
                <a:ea typeface="+mn-ea"/>
              </a:rPr>
              <a:t>N</a:t>
            </a:r>
            <a:r>
              <a:rPr lang="zh-CN" altLang="en-US" sz="2800" b="1" kern="0" dirty="0">
                <a:latin typeface="+mn-lt"/>
                <a:ea typeface="+mn-ea"/>
              </a:rPr>
              <a:t>的有限长序列</a:t>
            </a:r>
            <a:r>
              <a:rPr lang="en-US" altLang="zh-CN" sz="2800" b="1" kern="0" dirty="0">
                <a:latin typeface="+mn-lt"/>
                <a:ea typeface="+mn-ea"/>
              </a:rPr>
              <a:t>x[</a:t>
            </a:r>
            <a:r>
              <a:rPr lang="en-US" altLang="zh-CN" sz="2800" b="1" i="1" kern="0" dirty="0">
                <a:latin typeface="+mn-lt"/>
                <a:ea typeface="+mn-ea"/>
              </a:rPr>
              <a:t>k</a:t>
            </a:r>
            <a:r>
              <a:rPr lang="en-US" altLang="zh-CN" sz="2800" b="1" kern="0" dirty="0">
                <a:latin typeface="+mn-lt"/>
                <a:ea typeface="+mn-ea"/>
              </a:rPr>
              <a:t>]</a:t>
            </a:r>
            <a:r>
              <a:rPr lang="zh-CN" altLang="en-US" sz="2800" b="1" kern="0" dirty="0">
                <a:latin typeface="+mn-lt"/>
                <a:ea typeface="+mn-ea"/>
              </a:rPr>
              <a:t>的循环翻转定义为：</a:t>
            </a:r>
          </a:p>
          <a:p>
            <a:pPr marL="342900" indent="-342900" eaLnBrk="1" hangingPunct="1">
              <a:spcBef>
                <a:spcPct val="20000"/>
              </a:spcBef>
              <a:buClr>
                <a:schemeClr val="bg2"/>
              </a:buClr>
              <a:buSzPct val="75000"/>
              <a:buFont typeface="Wingdings" pitchFamily="2" charset="2"/>
              <a:buChar char="n"/>
              <a:defRPr/>
            </a:pPr>
            <a:endParaRPr lang="en-US" altLang="zh-CN" sz="2800" b="1" kern="0" dirty="0">
              <a:latin typeface="+mn-lt"/>
              <a:ea typeface="+mn-ea"/>
            </a:endParaRPr>
          </a:p>
          <a:p>
            <a:pPr marL="342900" indent="-342900" eaLnBrk="1" hangingPunct="1">
              <a:spcBef>
                <a:spcPct val="20000"/>
              </a:spcBef>
              <a:buClr>
                <a:schemeClr val="bg2"/>
              </a:buClr>
              <a:buSzPct val="75000"/>
              <a:buFont typeface="Wingdings" pitchFamily="2" charset="2"/>
              <a:buChar char="n"/>
              <a:defRPr/>
            </a:pPr>
            <a:endParaRPr lang="zh-CN" altLang="en-US" sz="2800" b="1" kern="0" dirty="0">
              <a:latin typeface="+mn-lt"/>
              <a:ea typeface="+mn-ea"/>
            </a:endParaRPr>
          </a:p>
        </p:txBody>
      </p:sp>
      <p:graphicFrame>
        <p:nvGraphicFramePr>
          <p:cNvPr id="9" name="Object 8">
            <a:extLst>
              <a:ext uri="{FF2B5EF4-FFF2-40B4-BE49-F238E27FC236}">
                <a16:creationId xmlns:a16="http://schemas.microsoft.com/office/drawing/2014/main" id="{D7C7F8AE-F85D-48CE-95A5-3D4A160C20B9}"/>
              </a:ext>
            </a:extLst>
          </p:cNvPr>
          <p:cNvGraphicFramePr>
            <a:graphicFrameLocks noChangeAspect="1"/>
          </p:cNvGraphicFramePr>
          <p:nvPr>
            <p:ph idx="4294967295"/>
          </p:nvPr>
        </p:nvGraphicFramePr>
        <p:xfrm>
          <a:off x="2819400" y="2438400"/>
          <a:ext cx="2763838" cy="571500"/>
        </p:xfrm>
        <a:graphic>
          <a:graphicData uri="http://schemas.openxmlformats.org/presentationml/2006/ole">
            <mc:AlternateContent xmlns:mc="http://schemas.openxmlformats.org/markup-compatibility/2006">
              <mc:Choice xmlns:v="urn:schemas-microsoft-com:vml" Requires="v">
                <p:oleObj spid="_x0000_s55353" r:id="rId3" imgW="1108769" imgH="229413" progId="Equation.3">
                  <p:embed/>
                </p:oleObj>
              </mc:Choice>
              <mc:Fallback>
                <p:oleObj r:id="rId3" imgW="1108769" imgH="229413"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438400"/>
                        <a:ext cx="2763838"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8">
            <a:extLst>
              <a:ext uri="{FF2B5EF4-FFF2-40B4-BE49-F238E27FC236}">
                <a16:creationId xmlns:a16="http://schemas.microsoft.com/office/drawing/2014/main" id="{64511564-DBB1-4CB6-8EF7-9569BA2751BD}"/>
              </a:ext>
            </a:extLst>
          </p:cNvPr>
          <p:cNvGrpSpPr>
            <a:grpSpLocks/>
          </p:cNvGrpSpPr>
          <p:nvPr/>
        </p:nvGrpSpPr>
        <p:grpSpPr bwMode="auto">
          <a:xfrm>
            <a:off x="2209800" y="2895600"/>
            <a:ext cx="4572000" cy="571500"/>
            <a:chOff x="0" y="0"/>
            <a:chExt cx="7199" cy="900"/>
          </a:xfrm>
        </p:grpSpPr>
        <p:graphicFrame>
          <p:nvGraphicFramePr>
            <p:cNvPr id="55315" name="Object 9">
              <a:extLst>
                <a:ext uri="{FF2B5EF4-FFF2-40B4-BE49-F238E27FC236}">
                  <a16:creationId xmlns:a16="http://schemas.microsoft.com/office/drawing/2014/main" id="{FADD523E-54F4-4283-B1BC-1FACBEA1CFC2}"/>
                </a:ext>
              </a:extLst>
            </p:cNvPr>
            <p:cNvGraphicFramePr>
              <a:graphicFrameLocks noChangeAspect="1"/>
            </p:cNvGraphicFramePr>
            <p:nvPr/>
          </p:nvGraphicFramePr>
          <p:xfrm>
            <a:off x="295" y="0"/>
            <a:ext cx="6904" cy="900"/>
          </p:xfrm>
          <a:graphic>
            <a:graphicData uri="http://schemas.openxmlformats.org/presentationml/2006/ole">
              <mc:AlternateContent xmlns:mc="http://schemas.openxmlformats.org/markup-compatibility/2006">
                <mc:Choice xmlns:v="urn:schemas-microsoft-com:vml" Requires="v">
                  <p:oleObj spid="_x0000_s55354" name="Equation" r:id="rId5" imgW="1752600" imgH="228600" progId="Equation.DSMT4">
                    <p:embed/>
                  </p:oleObj>
                </mc:Choice>
                <mc:Fallback>
                  <p:oleObj name="Equation" r:id="rId5" imgW="175260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 y="0"/>
                          <a:ext cx="6904" cy="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6" name="Text Box 10">
              <a:extLst>
                <a:ext uri="{FF2B5EF4-FFF2-40B4-BE49-F238E27FC236}">
                  <a16:creationId xmlns:a16="http://schemas.microsoft.com/office/drawing/2014/main" id="{9D5D9208-F663-4406-964B-E41DE97A01EF}"/>
                </a:ext>
              </a:extLst>
            </p:cNvPr>
            <p:cNvSpPr txBox="1">
              <a:spLocks noChangeArrowheads="1"/>
            </p:cNvSpPr>
            <p:nvPr/>
          </p:nvSpPr>
          <p:spPr bwMode="auto">
            <a:xfrm>
              <a:off x="0" y="1"/>
              <a:ext cx="62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或</a:t>
              </a:r>
            </a:p>
          </p:txBody>
        </p:sp>
      </p:grpSp>
      <p:sp>
        <p:nvSpPr>
          <p:cNvPr id="12" name="Text Box 8">
            <a:extLst>
              <a:ext uri="{FF2B5EF4-FFF2-40B4-BE49-F238E27FC236}">
                <a16:creationId xmlns:a16="http://schemas.microsoft.com/office/drawing/2014/main" id="{A4BFD454-87C7-43F2-A1A1-65C3A9404B83}"/>
              </a:ext>
            </a:extLst>
          </p:cNvPr>
          <p:cNvSpPr txBox="1">
            <a:spLocks noChangeArrowheads="1"/>
          </p:cNvSpPr>
          <p:nvPr/>
        </p:nvSpPr>
        <p:spPr bwMode="auto">
          <a:xfrm>
            <a:off x="900113" y="2417763"/>
            <a:ext cx="33718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endParaRPr lang="en-US" altLang="zh-CN" sz="2800" b="1"/>
          </a:p>
          <a:p>
            <a:pPr eaLnBrk="1" hangingPunct="1">
              <a:spcBef>
                <a:spcPct val="50000"/>
              </a:spcBef>
              <a:buClrTx/>
              <a:buSzTx/>
              <a:buFontTx/>
              <a:buNone/>
            </a:pPr>
            <a:endParaRPr lang="en-US" altLang="zh-CN" sz="2800" b="1"/>
          </a:p>
          <a:p>
            <a:pPr eaLnBrk="1" hangingPunct="1">
              <a:spcBef>
                <a:spcPct val="50000"/>
              </a:spcBef>
              <a:buClrTx/>
              <a:buSzTx/>
              <a:buFontTx/>
              <a:buNone/>
            </a:pPr>
            <a:r>
              <a:rPr lang="zh-CN" altLang="en-US" sz="2800" b="1"/>
              <a:t>循环翻转的过程：</a:t>
            </a:r>
          </a:p>
        </p:txBody>
      </p:sp>
      <p:graphicFrame>
        <p:nvGraphicFramePr>
          <p:cNvPr id="13" name="Object 12">
            <a:extLst>
              <a:ext uri="{FF2B5EF4-FFF2-40B4-BE49-F238E27FC236}">
                <a16:creationId xmlns:a16="http://schemas.microsoft.com/office/drawing/2014/main" id="{4C68FFD5-889C-41A9-873F-5DE9DCD82014}"/>
              </a:ext>
            </a:extLst>
          </p:cNvPr>
          <p:cNvGraphicFramePr>
            <a:graphicFrameLocks noChangeAspect="1"/>
          </p:cNvGraphicFramePr>
          <p:nvPr/>
        </p:nvGraphicFramePr>
        <p:xfrm>
          <a:off x="7207250" y="4386263"/>
          <a:ext cx="1814513" cy="568325"/>
        </p:xfrm>
        <a:graphic>
          <a:graphicData uri="http://schemas.openxmlformats.org/presentationml/2006/ole">
            <mc:AlternateContent xmlns:mc="http://schemas.openxmlformats.org/markup-compatibility/2006">
              <mc:Choice xmlns:v="urn:schemas-microsoft-com:vml" Requires="v">
                <p:oleObj spid="_x0000_s55355" name="Equation" r:id="rId7" imgW="952087" imgH="228501" progId="Equation.DSMT4">
                  <p:embed/>
                </p:oleObj>
              </mc:Choice>
              <mc:Fallback>
                <p:oleObj name="Equation" r:id="rId7" imgW="952087" imgH="228501"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7250" y="4386263"/>
                        <a:ext cx="181451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a:extLst>
              <a:ext uri="{FF2B5EF4-FFF2-40B4-BE49-F238E27FC236}">
                <a16:creationId xmlns:a16="http://schemas.microsoft.com/office/drawing/2014/main" id="{CCD09277-264B-4413-AEB7-0E44562185EB}"/>
              </a:ext>
            </a:extLst>
          </p:cNvPr>
          <p:cNvGraphicFramePr>
            <a:graphicFrameLocks noChangeAspect="1"/>
          </p:cNvGraphicFramePr>
          <p:nvPr/>
        </p:nvGraphicFramePr>
        <p:xfrm>
          <a:off x="0" y="4418013"/>
          <a:ext cx="757238" cy="504825"/>
        </p:xfrm>
        <a:graphic>
          <a:graphicData uri="http://schemas.openxmlformats.org/presentationml/2006/ole">
            <mc:AlternateContent xmlns:mc="http://schemas.openxmlformats.org/markup-compatibility/2006">
              <mc:Choice xmlns:v="urn:schemas-microsoft-com:vml" Requires="v">
                <p:oleObj spid="_x0000_s55356" name="Equation" r:id="rId9" imgW="304536" imgH="203024" progId="Equation.DSMT4">
                  <p:embed/>
                </p:oleObj>
              </mc:Choice>
              <mc:Fallback>
                <p:oleObj name="Equation" r:id="rId9" imgW="304536" imgH="203024"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418013"/>
                        <a:ext cx="7572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a:extLst>
              <a:ext uri="{FF2B5EF4-FFF2-40B4-BE49-F238E27FC236}">
                <a16:creationId xmlns:a16="http://schemas.microsoft.com/office/drawing/2014/main" id="{C14AEA6C-607D-4C72-A43D-FF74D8B53F18}"/>
              </a:ext>
            </a:extLst>
          </p:cNvPr>
          <p:cNvGraphicFramePr>
            <a:graphicFrameLocks noChangeAspect="1"/>
          </p:cNvGraphicFramePr>
          <p:nvPr/>
        </p:nvGraphicFramePr>
        <p:xfrm>
          <a:off x="2133600" y="4386263"/>
          <a:ext cx="1066800" cy="568325"/>
        </p:xfrm>
        <a:graphic>
          <a:graphicData uri="http://schemas.openxmlformats.org/presentationml/2006/ole">
            <mc:AlternateContent xmlns:mc="http://schemas.openxmlformats.org/markup-compatibility/2006">
              <mc:Choice xmlns:v="urn:schemas-microsoft-com:vml" Requires="v">
                <p:oleObj spid="_x0000_s55357" name="Equation" r:id="rId11" imgW="508000" imgH="228600" progId="Equation.DSMT4">
                  <p:embed/>
                </p:oleObj>
              </mc:Choice>
              <mc:Fallback>
                <p:oleObj name="Equation" r:id="rId11" imgW="508000" imgH="2286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4386263"/>
                        <a:ext cx="10668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5">
            <a:extLst>
              <a:ext uri="{FF2B5EF4-FFF2-40B4-BE49-F238E27FC236}">
                <a16:creationId xmlns:a16="http://schemas.microsoft.com/office/drawing/2014/main" id="{16FEFB02-1592-481A-9631-D88DE65D4B91}"/>
              </a:ext>
            </a:extLst>
          </p:cNvPr>
          <p:cNvGraphicFramePr>
            <a:graphicFrameLocks noChangeAspect="1"/>
          </p:cNvGraphicFramePr>
          <p:nvPr/>
        </p:nvGraphicFramePr>
        <p:xfrm>
          <a:off x="4165600" y="4386263"/>
          <a:ext cx="1193800" cy="568325"/>
        </p:xfrm>
        <a:graphic>
          <a:graphicData uri="http://schemas.openxmlformats.org/presentationml/2006/ole">
            <mc:AlternateContent xmlns:mc="http://schemas.openxmlformats.org/markup-compatibility/2006">
              <mc:Choice xmlns:v="urn:schemas-microsoft-com:vml" Requires="v">
                <p:oleObj spid="_x0000_s55358" name="Equation" r:id="rId13" imgW="596900" imgH="228600" progId="Equation.DSMT4">
                  <p:embed/>
                </p:oleObj>
              </mc:Choice>
              <mc:Fallback>
                <p:oleObj name="Equation" r:id="rId13" imgW="596900" imgH="2286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65600" y="4386263"/>
                        <a:ext cx="11938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7" name="直接箭头连接符 16">
            <a:extLst>
              <a:ext uri="{FF2B5EF4-FFF2-40B4-BE49-F238E27FC236}">
                <a16:creationId xmlns:a16="http://schemas.microsoft.com/office/drawing/2014/main" id="{B8BBAF64-70C6-4DD7-95CE-8D0A21E691C7}"/>
              </a:ext>
            </a:extLst>
          </p:cNvPr>
          <p:cNvCxnSpPr/>
          <p:nvPr/>
        </p:nvCxnSpPr>
        <p:spPr>
          <a:xfrm>
            <a:off x="762000" y="4670425"/>
            <a:ext cx="13716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4092CBB-0253-46D0-ABED-EA9429F5D41B}"/>
              </a:ext>
            </a:extLst>
          </p:cNvPr>
          <p:cNvSpPr txBox="1">
            <a:spLocks noChangeArrowheads="1"/>
          </p:cNvSpPr>
          <p:nvPr/>
        </p:nvSpPr>
        <p:spPr bwMode="auto">
          <a:xfrm>
            <a:off x="838200" y="42672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周期化</a:t>
            </a:r>
            <a:endParaRPr lang="en-US" altLang="zh-CN" sz="2400" b="1">
              <a:latin typeface="Arial" panose="020B0604020202020204" pitchFamily="34" charset="0"/>
            </a:endParaRPr>
          </a:p>
        </p:txBody>
      </p:sp>
      <p:sp>
        <p:nvSpPr>
          <p:cNvPr id="19" name="TextBox 18">
            <a:extLst>
              <a:ext uri="{FF2B5EF4-FFF2-40B4-BE49-F238E27FC236}">
                <a16:creationId xmlns:a16="http://schemas.microsoft.com/office/drawing/2014/main" id="{6A2C3E1C-C354-4FC0-9FC3-E56F939234B5}"/>
              </a:ext>
            </a:extLst>
          </p:cNvPr>
          <p:cNvSpPr txBox="1">
            <a:spLocks noChangeArrowheads="1"/>
          </p:cNvSpPr>
          <p:nvPr/>
        </p:nvSpPr>
        <p:spPr bwMode="auto">
          <a:xfrm>
            <a:off x="1143000" y="4648200"/>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i="1"/>
              <a:t>N</a:t>
            </a:r>
          </a:p>
        </p:txBody>
      </p:sp>
      <p:cxnSp>
        <p:nvCxnSpPr>
          <p:cNvPr id="20" name="直接箭头连接符 19">
            <a:extLst>
              <a:ext uri="{FF2B5EF4-FFF2-40B4-BE49-F238E27FC236}">
                <a16:creationId xmlns:a16="http://schemas.microsoft.com/office/drawing/2014/main" id="{CCA50739-61C3-4C22-ACA2-88A26AEC16B9}"/>
              </a:ext>
            </a:extLst>
          </p:cNvPr>
          <p:cNvCxnSpPr/>
          <p:nvPr/>
        </p:nvCxnSpPr>
        <p:spPr>
          <a:xfrm>
            <a:off x="3200400" y="4675188"/>
            <a:ext cx="9144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18695D5-3CF4-47B1-BDCC-4B5459B7F16F}"/>
              </a:ext>
            </a:extLst>
          </p:cNvPr>
          <p:cNvSpPr txBox="1">
            <a:spLocks noChangeArrowheads="1"/>
          </p:cNvSpPr>
          <p:nvPr/>
        </p:nvSpPr>
        <p:spPr bwMode="auto">
          <a:xfrm>
            <a:off x="3276600" y="4271963"/>
            <a:ext cx="1295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翻转</a:t>
            </a:r>
            <a:endParaRPr lang="en-US" altLang="zh-CN" sz="2400" b="1">
              <a:latin typeface="Arial" panose="020B0604020202020204" pitchFamily="34" charset="0"/>
            </a:endParaRPr>
          </a:p>
        </p:txBody>
      </p:sp>
      <p:cxnSp>
        <p:nvCxnSpPr>
          <p:cNvPr id="23" name="直接箭头连接符 22">
            <a:extLst>
              <a:ext uri="{FF2B5EF4-FFF2-40B4-BE49-F238E27FC236}">
                <a16:creationId xmlns:a16="http://schemas.microsoft.com/office/drawing/2014/main" id="{F647F952-AFF4-45DA-90C3-342C3F7CADA7}"/>
              </a:ext>
            </a:extLst>
          </p:cNvPr>
          <p:cNvCxnSpPr/>
          <p:nvPr/>
        </p:nvCxnSpPr>
        <p:spPr>
          <a:xfrm>
            <a:off x="5486400" y="4675188"/>
            <a:ext cx="16764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31C5BD6-841A-4185-A458-1DD0795F240E}"/>
              </a:ext>
            </a:extLst>
          </p:cNvPr>
          <p:cNvSpPr txBox="1">
            <a:spLocks noChangeArrowheads="1"/>
          </p:cNvSpPr>
          <p:nvPr/>
        </p:nvSpPr>
        <p:spPr bwMode="auto">
          <a:xfrm>
            <a:off x="5410200" y="4271963"/>
            <a:ext cx="1905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取一个周期</a:t>
            </a:r>
            <a:endParaRPr lang="en-US" altLang="zh-CN" sz="2400" b="1">
              <a:latin typeface="Arial" panose="020B0604020202020204" pitchFamily="34" charset="0"/>
            </a:endParaRPr>
          </a:p>
        </p:txBody>
      </p:sp>
      <p:sp>
        <p:nvSpPr>
          <p:cNvPr id="25" name="TextBox 24">
            <a:extLst>
              <a:ext uri="{FF2B5EF4-FFF2-40B4-BE49-F238E27FC236}">
                <a16:creationId xmlns:a16="http://schemas.microsoft.com/office/drawing/2014/main" id="{BC538936-08D2-41B1-98E4-83EDBE6E77C1}"/>
              </a:ext>
            </a:extLst>
          </p:cNvPr>
          <p:cNvSpPr txBox="1">
            <a:spLocks noChangeArrowheads="1"/>
          </p:cNvSpPr>
          <p:nvPr/>
        </p:nvSpPr>
        <p:spPr bwMode="auto">
          <a:xfrm>
            <a:off x="5486400" y="4652963"/>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0</a:t>
            </a:r>
            <a:r>
              <a:rPr lang="zh-CN" altLang="en-US" sz="2400" b="1"/>
              <a:t>≤</a:t>
            </a:r>
            <a:r>
              <a:rPr lang="en-US" altLang="zh-CN" sz="2400" b="1" i="1"/>
              <a:t>k</a:t>
            </a:r>
            <a:r>
              <a:rPr lang="zh-CN" altLang="en-US" sz="2400" b="1" i="1"/>
              <a:t>≤</a:t>
            </a:r>
            <a:r>
              <a:rPr lang="en-US" altLang="zh-CN" sz="2400" b="1" i="1"/>
              <a:t>N</a:t>
            </a:r>
            <a:r>
              <a:rPr lang="en-US" altLang="zh-CN" sz="2400" b="1"/>
              <a:t>-1</a:t>
            </a:r>
            <a:endParaRPr lang="en-US" altLang="zh-CN" sz="2400" b="1"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ou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box(out)">
                                      <p:cBhvr>
                                        <p:cTn id="22" dur="500"/>
                                        <p:tgtEl>
                                          <p:spTgt spid="1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500"/>
                                        <p:tgtEl>
                                          <p:spTgt spid="2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down)">
                                      <p:cBhvr>
                                        <p:cTn id="77" dur="500"/>
                                        <p:tgtEl>
                                          <p:spTgt spid="2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wipe(left)">
                                      <p:cBhvr>
                                        <p:cTn id="8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bldLvl="0" autoUpdateAnimBg="0"/>
      <p:bldP spid="18" grpId="0"/>
      <p:bldP spid="19" grpId="0"/>
      <p:bldP spid="21" grpId="0"/>
      <p:bldP spid="24" grpId="0"/>
      <p:bldP spid="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0">
            <a:extLst>
              <a:ext uri="{FF2B5EF4-FFF2-40B4-BE49-F238E27FC236}">
                <a16:creationId xmlns:a16="http://schemas.microsoft.com/office/drawing/2014/main" id="{D1562267-1A56-4AB3-BD3C-1EEB7254F886}"/>
              </a:ext>
            </a:extLst>
          </p:cNvPr>
          <p:cNvSpPr txBox="1">
            <a:spLocks noChangeArrowheads="1"/>
          </p:cNvSpPr>
          <p:nvPr/>
        </p:nvSpPr>
        <p:spPr bwMode="auto">
          <a:xfrm>
            <a:off x="2700338" y="334963"/>
            <a:ext cx="4032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b="1"/>
              <a:t>序列的循环翻转过程</a:t>
            </a:r>
          </a:p>
        </p:txBody>
      </p:sp>
      <p:grpSp>
        <p:nvGrpSpPr>
          <p:cNvPr id="56323" name="Group 3">
            <a:extLst>
              <a:ext uri="{FF2B5EF4-FFF2-40B4-BE49-F238E27FC236}">
                <a16:creationId xmlns:a16="http://schemas.microsoft.com/office/drawing/2014/main" id="{532865BD-EB71-4540-8C27-9A3A3FAD28EE}"/>
              </a:ext>
            </a:extLst>
          </p:cNvPr>
          <p:cNvGrpSpPr>
            <a:grpSpLocks/>
          </p:cNvGrpSpPr>
          <p:nvPr/>
        </p:nvGrpSpPr>
        <p:grpSpPr bwMode="auto">
          <a:xfrm>
            <a:off x="176213" y="901700"/>
            <a:ext cx="8828087" cy="128588"/>
            <a:chOff x="0" y="0"/>
            <a:chExt cx="5561" cy="81"/>
          </a:xfrm>
        </p:grpSpPr>
        <p:pic>
          <p:nvPicPr>
            <p:cNvPr id="56341" name="Rectangle 11">
              <a:extLst>
                <a:ext uri="{FF2B5EF4-FFF2-40B4-BE49-F238E27FC236}">
                  <a16:creationId xmlns:a16="http://schemas.microsoft.com/office/drawing/2014/main" id="{26A76C40-E67F-4584-A67F-0341BCA94DA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42" name="Text Box 5">
              <a:extLst>
                <a:ext uri="{FF2B5EF4-FFF2-40B4-BE49-F238E27FC236}">
                  <a16:creationId xmlns:a16="http://schemas.microsoft.com/office/drawing/2014/main" id="{4B0148EA-5C14-4025-8EAA-C565A12A44DB}"/>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aphicFrame>
        <p:nvGraphicFramePr>
          <p:cNvPr id="56324" name="Object 12">
            <a:extLst>
              <a:ext uri="{FF2B5EF4-FFF2-40B4-BE49-F238E27FC236}">
                <a16:creationId xmlns:a16="http://schemas.microsoft.com/office/drawing/2014/main" id="{415EA6F8-A9D9-46A9-84FB-6BFBFCE15610}"/>
              </a:ext>
            </a:extLst>
          </p:cNvPr>
          <p:cNvGraphicFramePr>
            <a:graphicFrameLocks noChangeAspect="1"/>
          </p:cNvGraphicFramePr>
          <p:nvPr/>
        </p:nvGraphicFramePr>
        <p:xfrm>
          <a:off x="533400" y="1066800"/>
          <a:ext cx="2147888" cy="1685925"/>
        </p:xfrm>
        <a:graphic>
          <a:graphicData uri="http://schemas.openxmlformats.org/presentationml/2006/ole">
            <mc:AlternateContent xmlns:mc="http://schemas.openxmlformats.org/markup-compatibility/2006">
              <mc:Choice xmlns:v="urn:schemas-microsoft-com:vml" Requires="v">
                <p:oleObj spid="_x0000_s56379" r:id="rId4" imgW="1431137" imgH="1123342" progId="Visio.Drawing.6">
                  <p:embed/>
                </p:oleObj>
              </mc:Choice>
              <mc:Fallback>
                <p:oleObj r:id="rId4" imgW="1431137" imgH="1123342" progId="Visio.Drawing.6">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066800"/>
                        <a:ext cx="2147888"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1" name="Object 13">
            <a:extLst>
              <a:ext uri="{FF2B5EF4-FFF2-40B4-BE49-F238E27FC236}">
                <a16:creationId xmlns:a16="http://schemas.microsoft.com/office/drawing/2014/main" id="{AE395937-7793-409B-A10D-61B8BB465008}"/>
              </a:ext>
            </a:extLst>
          </p:cNvPr>
          <p:cNvGraphicFramePr>
            <a:graphicFrameLocks noChangeAspect="1"/>
          </p:cNvGraphicFramePr>
          <p:nvPr/>
        </p:nvGraphicFramePr>
        <p:xfrm>
          <a:off x="3810000" y="990600"/>
          <a:ext cx="4391025" cy="1814513"/>
        </p:xfrm>
        <a:graphic>
          <a:graphicData uri="http://schemas.openxmlformats.org/presentationml/2006/ole">
            <mc:AlternateContent xmlns:mc="http://schemas.openxmlformats.org/markup-compatibility/2006">
              <mc:Choice xmlns:v="urn:schemas-microsoft-com:vml" Requires="v">
                <p:oleObj spid="_x0000_s56380" name="Visio" r:id="rId6" imgW="3215943" imgH="1241236" progId="Visio.Drawing.11">
                  <p:embed/>
                </p:oleObj>
              </mc:Choice>
              <mc:Fallback>
                <p:oleObj name="Visio" r:id="rId6" imgW="3215943" imgH="1241236" progId="Visio.Drawing.11">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990600"/>
                        <a:ext cx="4391025"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2" name="直接连接符 11">
            <a:extLst>
              <a:ext uri="{FF2B5EF4-FFF2-40B4-BE49-F238E27FC236}">
                <a16:creationId xmlns:a16="http://schemas.microsoft.com/office/drawing/2014/main" id="{B93B0B81-F3C8-4A81-B837-7A26175AC68B}"/>
              </a:ext>
            </a:extLst>
          </p:cNvPr>
          <p:cNvCxnSpPr/>
          <p:nvPr/>
        </p:nvCxnSpPr>
        <p:spPr>
          <a:xfrm>
            <a:off x="5257800" y="990600"/>
            <a:ext cx="0" cy="556260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5ABE86BE-1CAF-4C07-943A-CC757725BA83}"/>
              </a:ext>
            </a:extLst>
          </p:cNvPr>
          <p:cNvCxnSpPr/>
          <p:nvPr/>
        </p:nvCxnSpPr>
        <p:spPr>
          <a:xfrm>
            <a:off x="6553200" y="990600"/>
            <a:ext cx="0" cy="556260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3" name="Object 7">
            <a:extLst>
              <a:ext uri="{FF2B5EF4-FFF2-40B4-BE49-F238E27FC236}">
                <a16:creationId xmlns:a16="http://schemas.microsoft.com/office/drawing/2014/main" id="{F8E0BEA4-4E16-4C71-9113-30B7AA931695}"/>
              </a:ext>
            </a:extLst>
          </p:cNvPr>
          <p:cNvGraphicFramePr>
            <a:graphicFrameLocks noChangeAspect="1"/>
          </p:cNvGraphicFramePr>
          <p:nvPr/>
        </p:nvGraphicFramePr>
        <p:xfrm>
          <a:off x="3810000" y="2743200"/>
          <a:ext cx="4391025" cy="1814513"/>
        </p:xfrm>
        <a:graphic>
          <a:graphicData uri="http://schemas.openxmlformats.org/presentationml/2006/ole">
            <mc:AlternateContent xmlns:mc="http://schemas.openxmlformats.org/markup-compatibility/2006">
              <mc:Choice xmlns:v="urn:schemas-microsoft-com:vml" Requires="v">
                <p:oleObj spid="_x0000_s56381" name="Visio" r:id="rId8" imgW="3215943" imgH="1241236" progId="Visio.Drawing.11">
                  <p:embed/>
                </p:oleObj>
              </mc:Choice>
              <mc:Fallback>
                <p:oleObj name="Visio" r:id="rId8" imgW="3215943" imgH="1241236" progId="Visio.Drawing.11">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2743200"/>
                        <a:ext cx="4391025"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8">
            <a:extLst>
              <a:ext uri="{FF2B5EF4-FFF2-40B4-BE49-F238E27FC236}">
                <a16:creationId xmlns:a16="http://schemas.microsoft.com/office/drawing/2014/main" id="{12141378-17E7-45D6-AA3A-865E16700B46}"/>
              </a:ext>
            </a:extLst>
          </p:cNvPr>
          <p:cNvGraphicFramePr>
            <a:graphicFrameLocks noChangeAspect="1"/>
          </p:cNvGraphicFramePr>
          <p:nvPr/>
        </p:nvGraphicFramePr>
        <p:xfrm>
          <a:off x="3810000" y="4662488"/>
          <a:ext cx="4391025" cy="1814512"/>
        </p:xfrm>
        <a:graphic>
          <a:graphicData uri="http://schemas.openxmlformats.org/presentationml/2006/ole">
            <mc:AlternateContent xmlns:mc="http://schemas.openxmlformats.org/markup-compatibility/2006">
              <mc:Choice xmlns:v="urn:schemas-microsoft-com:vml" Requires="v">
                <p:oleObj spid="_x0000_s56382" name="Visio" r:id="rId10" imgW="3215943" imgH="1241236" progId="Visio.Drawing.11">
                  <p:embed/>
                </p:oleObj>
              </mc:Choice>
              <mc:Fallback>
                <p:oleObj name="Visio" r:id="rId10" imgW="3215943" imgH="1241236" progId="Visio.Drawing.11">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0" y="4662488"/>
                        <a:ext cx="4391025" cy="181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椭圆 15">
            <a:extLst>
              <a:ext uri="{FF2B5EF4-FFF2-40B4-BE49-F238E27FC236}">
                <a16:creationId xmlns:a16="http://schemas.microsoft.com/office/drawing/2014/main" id="{76490480-94B2-4CDF-82F3-E60151F4FAB9}"/>
              </a:ext>
            </a:extLst>
          </p:cNvPr>
          <p:cNvSpPr/>
          <p:nvPr/>
        </p:nvSpPr>
        <p:spPr>
          <a:xfrm>
            <a:off x="914400" y="1981200"/>
            <a:ext cx="228600" cy="838200"/>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椭圆 16">
            <a:extLst>
              <a:ext uri="{FF2B5EF4-FFF2-40B4-BE49-F238E27FC236}">
                <a16:creationId xmlns:a16="http://schemas.microsoft.com/office/drawing/2014/main" id="{BE14CC48-70C2-498F-B90A-A0CE369E2207}"/>
              </a:ext>
            </a:extLst>
          </p:cNvPr>
          <p:cNvSpPr/>
          <p:nvPr/>
        </p:nvSpPr>
        <p:spPr>
          <a:xfrm>
            <a:off x="5257800" y="5638800"/>
            <a:ext cx="228600" cy="838200"/>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椭圆 17">
            <a:extLst>
              <a:ext uri="{FF2B5EF4-FFF2-40B4-BE49-F238E27FC236}">
                <a16:creationId xmlns:a16="http://schemas.microsoft.com/office/drawing/2014/main" id="{D88620CD-8D3A-4AB8-95BB-D5836C60E6DA}"/>
              </a:ext>
            </a:extLst>
          </p:cNvPr>
          <p:cNvSpPr/>
          <p:nvPr/>
        </p:nvSpPr>
        <p:spPr>
          <a:xfrm>
            <a:off x="1219200" y="1524000"/>
            <a:ext cx="228600" cy="1371600"/>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9" name="椭圆 18">
            <a:extLst>
              <a:ext uri="{FF2B5EF4-FFF2-40B4-BE49-F238E27FC236}">
                <a16:creationId xmlns:a16="http://schemas.microsoft.com/office/drawing/2014/main" id="{0E1E2E86-BE6E-4F95-82CF-E0DA7FDE60A0}"/>
              </a:ext>
            </a:extLst>
          </p:cNvPr>
          <p:cNvSpPr/>
          <p:nvPr/>
        </p:nvSpPr>
        <p:spPr>
          <a:xfrm>
            <a:off x="6248400" y="5257800"/>
            <a:ext cx="228600" cy="1219200"/>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0" name="椭圆 19">
            <a:extLst>
              <a:ext uri="{FF2B5EF4-FFF2-40B4-BE49-F238E27FC236}">
                <a16:creationId xmlns:a16="http://schemas.microsoft.com/office/drawing/2014/main" id="{1ABB42F1-F114-44C2-8B5F-6A4F860A3DC8}"/>
              </a:ext>
            </a:extLst>
          </p:cNvPr>
          <p:cNvSpPr/>
          <p:nvPr/>
        </p:nvSpPr>
        <p:spPr>
          <a:xfrm>
            <a:off x="1981200" y="914400"/>
            <a:ext cx="304800" cy="1905000"/>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1" name="椭圆 20">
            <a:extLst>
              <a:ext uri="{FF2B5EF4-FFF2-40B4-BE49-F238E27FC236}">
                <a16:creationId xmlns:a16="http://schemas.microsoft.com/office/drawing/2014/main" id="{6A517705-0CB3-409F-978D-3F91541B4706}"/>
              </a:ext>
            </a:extLst>
          </p:cNvPr>
          <p:cNvSpPr/>
          <p:nvPr/>
        </p:nvSpPr>
        <p:spPr>
          <a:xfrm>
            <a:off x="5486400" y="4572000"/>
            <a:ext cx="304800" cy="2057400"/>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2" name="TextBox 21">
            <a:extLst>
              <a:ext uri="{FF2B5EF4-FFF2-40B4-BE49-F238E27FC236}">
                <a16:creationId xmlns:a16="http://schemas.microsoft.com/office/drawing/2014/main" id="{3BF740D0-9594-4189-ABBC-B41B7E9DC445}"/>
              </a:ext>
            </a:extLst>
          </p:cNvPr>
          <p:cNvSpPr txBox="1">
            <a:spLocks noChangeArrowheads="1"/>
          </p:cNvSpPr>
          <p:nvPr/>
        </p:nvSpPr>
        <p:spPr bwMode="auto">
          <a:xfrm>
            <a:off x="457200" y="2971800"/>
            <a:ext cx="3200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t>除</a:t>
            </a:r>
            <a:r>
              <a:rPr lang="en-US" altLang="zh-CN" sz="2400" b="1" i="1"/>
              <a:t>k</a:t>
            </a:r>
            <a:r>
              <a:rPr lang="en-US" altLang="zh-CN" sz="2400" b="1"/>
              <a:t>=0</a:t>
            </a:r>
            <a:r>
              <a:rPr lang="zh-CN" altLang="en-US" sz="2400" b="1"/>
              <a:t>外，</a:t>
            </a:r>
            <a:endParaRPr lang="en-US" altLang="zh-CN" sz="2400" b="1"/>
          </a:p>
          <a:p>
            <a:pPr eaLnBrk="1" hangingPunct="1">
              <a:spcBef>
                <a:spcPct val="0"/>
              </a:spcBef>
              <a:buClrTx/>
              <a:buSzTx/>
              <a:buFontTx/>
              <a:buNone/>
            </a:pPr>
            <a:r>
              <a:rPr lang="zh-CN" altLang="en-US" sz="2400" b="1"/>
              <a:t>以</a:t>
            </a:r>
            <a:r>
              <a:rPr lang="en-US" altLang="zh-CN" sz="2400" b="1" i="1"/>
              <a:t>k</a:t>
            </a:r>
            <a:r>
              <a:rPr lang="en-US" altLang="zh-CN" sz="2400" b="1"/>
              <a:t>=</a:t>
            </a:r>
            <a:r>
              <a:rPr lang="en-US" altLang="zh-CN" sz="2400" b="1" i="1"/>
              <a:t>N</a:t>
            </a:r>
            <a:r>
              <a:rPr lang="en-US" altLang="zh-CN" sz="2400" b="1"/>
              <a:t>/2</a:t>
            </a:r>
            <a:r>
              <a:rPr lang="zh-CN" altLang="en-US" sz="2400" b="1"/>
              <a:t>为中心翻转</a:t>
            </a:r>
          </a:p>
        </p:txBody>
      </p:sp>
      <p:graphicFrame>
        <p:nvGraphicFramePr>
          <p:cNvPr id="9" name="Object 6">
            <a:extLst>
              <a:ext uri="{FF2B5EF4-FFF2-40B4-BE49-F238E27FC236}">
                <a16:creationId xmlns:a16="http://schemas.microsoft.com/office/drawing/2014/main" id="{3D375710-899D-4918-A0AB-6316A35371C9}"/>
              </a:ext>
            </a:extLst>
          </p:cNvPr>
          <p:cNvGraphicFramePr>
            <a:graphicFrameLocks noChangeAspect="1"/>
          </p:cNvGraphicFramePr>
          <p:nvPr/>
        </p:nvGraphicFramePr>
        <p:xfrm>
          <a:off x="609600" y="4572000"/>
          <a:ext cx="2732088" cy="457200"/>
        </p:xfrm>
        <a:graphic>
          <a:graphicData uri="http://schemas.openxmlformats.org/presentationml/2006/ole">
            <mc:AlternateContent xmlns:mc="http://schemas.openxmlformats.org/markup-compatibility/2006">
              <mc:Choice xmlns:v="urn:schemas-microsoft-com:vml" Requires="v">
                <p:oleObj spid="_x0000_s56383" name="Equation" r:id="rId12" imgW="1358900" imgH="228600" progId="Equation.DSMT4">
                  <p:embed/>
                </p:oleObj>
              </mc:Choice>
              <mc:Fallback>
                <p:oleObj name="Equation" r:id="rId12" imgW="1358900" imgH="22860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4572000"/>
                        <a:ext cx="2732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0">
            <a:extLst>
              <a:ext uri="{FF2B5EF4-FFF2-40B4-BE49-F238E27FC236}">
                <a16:creationId xmlns:a16="http://schemas.microsoft.com/office/drawing/2014/main" id="{6D3BC6BB-2763-46A2-9099-35490CF33109}"/>
              </a:ext>
            </a:extLst>
          </p:cNvPr>
          <p:cNvGraphicFramePr>
            <a:graphicFrameLocks noChangeAspect="1"/>
          </p:cNvGraphicFramePr>
          <p:nvPr/>
        </p:nvGraphicFramePr>
        <p:xfrm>
          <a:off x="617538" y="5410200"/>
          <a:ext cx="3268662" cy="457200"/>
        </p:xfrm>
        <a:graphic>
          <a:graphicData uri="http://schemas.openxmlformats.org/presentationml/2006/ole">
            <mc:AlternateContent xmlns:mc="http://schemas.openxmlformats.org/markup-compatibility/2006">
              <mc:Choice xmlns:v="urn:schemas-microsoft-com:vml" Requires="v">
                <p:oleObj spid="_x0000_s56384" name="Equation" r:id="rId14" imgW="1625600" imgH="228600" progId="Equation.DSMT4">
                  <p:embed/>
                </p:oleObj>
              </mc:Choice>
              <mc:Fallback>
                <p:oleObj name="Equation" r:id="rId14" imgW="1625600" imgH="228600"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7538" y="5410200"/>
                        <a:ext cx="32686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Box 24">
            <a:extLst>
              <a:ext uri="{FF2B5EF4-FFF2-40B4-BE49-F238E27FC236}">
                <a16:creationId xmlns:a16="http://schemas.microsoft.com/office/drawing/2014/main" id="{746F7CCF-D3E8-4232-9BDE-0FEFD5E5D8B9}"/>
              </a:ext>
            </a:extLst>
          </p:cNvPr>
          <p:cNvSpPr txBox="1">
            <a:spLocks noChangeArrowheads="1"/>
          </p:cNvSpPr>
          <p:nvPr/>
        </p:nvSpPr>
        <p:spPr bwMode="auto">
          <a:xfrm>
            <a:off x="381000" y="502443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1</a:t>
            </a:r>
            <a:r>
              <a:rPr lang="zh-CN" altLang="en-US" sz="2400" b="1"/>
              <a:t>≤</a:t>
            </a:r>
            <a:r>
              <a:rPr lang="en-US" altLang="zh-CN" sz="2400" b="1" i="1"/>
              <a:t>k</a:t>
            </a:r>
            <a:r>
              <a:rPr lang="zh-CN" altLang="en-US" sz="2400" b="1" i="1"/>
              <a:t>≤</a:t>
            </a:r>
            <a:r>
              <a:rPr lang="en-US" altLang="zh-CN" sz="2400" b="1" i="1"/>
              <a:t>N</a:t>
            </a:r>
            <a:r>
              <a:rPr lang="en-US" altLang="zh-CN" sz="2400" b="1"/>
              <a:t>-1</a:t>
            </a:r>
            <a:r>
              <a:rPr lang="zh-CN" altLang="en-US" sz="2400" b="1"/>
              <a:t>时，</a:t>
            </a:r>
            <a:endParaRPr lang="en-US" altLang="zh-CN" sz="2400" b="1" i="1"/>
          </a:p>
        </p:txBody>
      </p:sp>
      <p:sp>
        <p:nvSpPr>
          <p:cNvPr id="26" name="TextBox 25">
            <a:extLst>
              <a:ext uri="{FF2B5EF4-FFF2-40B4-BE49-F238E27FC236}">
                <a16:creationId xmlns:a16="http://schemas.microsoft.com/office/drawing/2014/main" id="{B5DF96C9-3991-4E59-92BB-302EB806D0B6}"/>
              </a:ext>
            </a:extLst>
          </p:cNvPr>
          <p:cNvSpPr txBox="1">
            <a:spLocks noChangeArrowheads="1"/>
          </p:cNvSpPr>
          <p:nvPr/>
        </p:nvSpPr>
        <p:spPr bwMode="auto">
          <a:xfrm>
            <a:off x="381000" y="4191000"/>
            <a:ext cx="182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i="1"/>
              <a:t>k</a:t>
            </a:r>
            <a:r>
              <a:rPr lang="en-US" altLang="zh-CN" sz="2400" b="1"/>
              <a:t>=0</a:t>
            </a:r>
            <a:r>
              <a:rPr lang="zh-CN" altLang="en-US" sz="2400" b="1"/>
              <a:t>时，</a:t>
            </a:r>
            <a:endParaRPr lang="en-US" altLang="zh-CN" sz="2400" b="1" i="1"/>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par>
                                <p:cTn id="18" presetID="22" presetClass="entr" presetSubtype="1"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ox(in)">
                                      <p:cBhvr>
                                        <p:cTn id="30" dur="500"/>
                                        <p:tgtEl>
                                          <p:spTgt spid="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ox(in)">
                                      <p:cBhvr>
                                        <p:cTn id="35" dur="500"/>
                                        <p:tgtEl>
                                          <p:spTgt spid="1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6"/>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17"/>
                                        </p:tgtEl>
                                        <p:attrNameLst>
                                          <p:attrName>style.visibility</p:attrName>
                                        </p:attrNameLst>
                                      </p:cBhvr>
                                      <p:to>
                                        <p:strVal val="hidden"/>
                                      </p:to>
                                    </p:set>
                                  </p:childTnLst>
                                </p:cTn>
                              </p:par>
                            </p:childTnLst>
                          </p:cTn>
                        </p:par>
                        <p:par>
                          <p:cTn id="42" fill="hold" nodeType="afterGroup">
                            <p:stCondLst>
                              <p:cond delay="0"/>
                            </p:stCondLst>
                            <p:childTnLst>
                              <p:par>
                                <p:cTn id="43" presetID="4" presetClass="entr" presetSubtype="16"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ox(in)">
                                      <p:cBhvr>
                                        <p:cTn id="45" dur="500"/>
                                        <p:tgtEl>
                                          <p:spTgt spid="1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ox(in)">
                                      <p:cBhvr>
                                        <p:cTn id="50" dur="500"/>
                                        <p:tgtEl>
                                          <p:spTgt spid="1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childTnLst>
                          </p:cTn>
                        </p:par>
                        <p:par>
                          <p:cTn id="57" fill="hold" nodeType="afterGroup">
                            <p:stCondLst>
                              <p:cond delay="0"/>
                            </p:stCondLst>
                            <p:childTnLst>
                              <p:par>
                                <p:cTn id="58" presetID="4" presetClass="entr" presetSubtype="16"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box(in)">
                                      <p:cBhvr>
                                        <p:cTn id="60" dur="500"/>
                                        <p:tgtEl>
                                          <p:spTgt spid="2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box(in)">
                                      <p:cBhvr>
                                        <p:cTn id="65" dur="500"/>
                                        <p:tgtEl>
                                          <p:spTgt spid="2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linds(horizontal)">
                                      <p:cBhvr>
                                        <p:cTn id="70" dur="500"/>
                                        <p:tgtEl>
                                          <p:spTgt spid="2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500"/>
                                        <p:tgtEl>
                                          <p:spTgt spid="2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wipe(left)">
                                      <p:cBhvr>
                                        <p:cTn id="80" dur="500"/>
                                        <p:tgtEl>
                                          <p:spTgt spid="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left)">
                                      <p:cBhvr>
                                        <p:cTn id="85" dur="500"/>
                                        <p:tgtEl>
                                          <p:spTgt spid="25"/>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wipe(left)">
                                      <p:cBhvr>
                                        <p:cTn id="9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1" grpId="0" animBg="1"/>
      <p:bldP spid="22" grpId="0"/>
      <p:bldP spid="25" grpId="0"/>
      <p:bldP spid="2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3">
            <a:extLst>
              <a:ext uri="{FF2B5EF4-FFF2-40B4-BE49-F238E27FC236}">
                <a16:creationId xmlns:a16="http://schemas.microsoft.com/office/drawing/2014/main" id="{27F34139-5143-4A14-8ED8-B56E25E781E3}"/>
              </a:ext>
            </a:extLst>
          </p:cNvPr>
          <p:cNvGraphicFramePr>
            <a:graphicFrameLocks noChangeAspect="1"/>
          </p:cNvGraphicFramePr>
          <p:nvPr/>
        </p:nvGraphicFramePr>
        <p:xfrm>
          <a:off x="5070475" y="2071688"/>
          <a:ext cx="1827213" cy="1250950"/>
        </p:xfrm>
        <a:graphic>
          <a:graphicData uri="http://schemas.openxmlformats.org/presentationml/2006/ole">
            <mc:AlternateContent xmlns:mc="http://schemas.openxmlformats.org/markup-compatibility/2006">
              <mc:Choice xmlns:v="urn:schemas-microsoft-com:vml" Requires="v">
                <p:oleObj spid="_x0000_s57419" r:id="rId3" imgW="1460520" imgH="1000440" progId="Visio.Drawing.6">
                  <p:embed/>
                </p:oleObj>
              </mc:Choice>
              <mc:Fallback>
                <p:oleObj r:id="rId3" imgW="1460520" imgH="100044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475" y="2071688"/>
                        <a:ext cx="1827213"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5" name="Object 4">
            <a:extLst>
              <a:ext uri="{FF2B5EF4-FFF2-40B4-BE49-F238E27FC236}">
                <a16:creationId xmlns:a16="http://schemas.microsoft.com/office/drawing/2014/main" id="{2428F019-8110-4B8C-8B08-DA858A235BCB}"/>
              </a:ext>
            </a:extLst>
          </p:cNvPr>
          <p:cNvGraphicFramePr>
            <a:graphicFrameLocks noChangeAspect="1"/>
          </p:cNvGraphicFramePr>
          <p:nvPr/>
        </p:nvGraphicFramePr>
        <p:xfrm>
          <a:off x="6838950" y="1882775"/>
          <a:ext cx="2152650" cy="1474788"/>
        </p:xfrm>
        <a:graphic>
          <a:graphicData uri="http://schemas.openxmlformats.org/presentationml/2006/ole">
            <mc:AlternateContent xmlns:mc="http://schemas.openxmlformats.org/markup-compatibility/2006">
              <mc:Choice xmlns:v="urn:schemas-microsoft-com:vml" Requires="v">
                <p:oleObj spid="_x0000_s57420" r:id="rId5" imgW="1457960" imgH="998220" progId="Word.Document.8">
                  <p:embed/>
                </p:oleObj>
              </mc:Choice>
              <mc:Fallback>
                <p:oleObj r:id="rId5" imgW="1457960" imgH="99822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8950" y="1882775"/>
                        <a:ext cx="2152650"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5">
            <a:extLst>
              <a:ext uri="{FF2B5EF4-FFF2-40B4-BE49-F238E27FC236}">
                <a16:creationId xmlns:a16="http://schemas.microsoft.com/office/drawing/2014/main" id="{8B322447-0872-47B3-91F8-F93FE3E36350}"/>
              </a:ext>
            </a:extLst>
          </p:cNvPr>
          <p:cNvGraphicFramePr>
            <a:graphicFrameLocks noChangeAspect="1"/>
          </p:cNvGraphicFramePr>
          <p:nvPr/>
        </p:nvGraphicFramePr>
        <p:xfrm>
          <a:off x="5105400" y="4014788"/>
          <a:ext cx="1827213" cy="1671637"/>
        </p:xfrm>
        <a:graphic>
          <a:graphicData uri="http://schemas.openxmlformats.org/presentationml/2006/ole">
            <mc:AlternateContent xmlns:mc="http://schemas.openxmlformats.org/markup-compatibility/2006">
              <mc:Choice xmlns:v="urn:schemas-microsoft-com:vml" Requires="v">
                <p:oleObj spid="_x0000_s57421" r:id="rId7" imgW="1461240" imgH="1336680" progId="Visio.Drawing.6">
                  <p:embed/>
                </p:oleObj>
              </mc:Choice>
              <mc:Fallback>
                <p:oleObj r:id="rId7" imgW="1461240" imgH="1336680" progId="Visio.Drawing.6">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4014788"/>
                        <a:ext cx="1827213" cy="167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7" name="Object 6">
            <a:extLst>
              <a:ext uri="{FF2B5EF4-FFF2-40B4-BE49-F238E27FC236}">
                <a16:creationId xmlns:a16="http://schemas.microsoft.com/office/drawing/2014/main" id="{675544CC-5988-46BB-910D-CC7E3D7DBC62}"/>
              </a:ext>
            </a:extLst>
          </p:cNvPr>
          <p:cNvGraphicFramePr>
            <a:graphicFrameLocks noChangeAspect="1"/>
          </p:cNvGraphicFramePr>
          <p:nvPr/>
        </p:nvGraphicFramePr>
        <p:xfrm>
          <a:off x="6932613" y="3886200"/>
          <a:ext cx="1982787" cy="1874838"/>
        </p:xfrm>
        <a:graphic>
          <a:graphicData uri="http://schemas.openxmlformats.org/presentationml/2006/ole">
            <mc:AlternateContent xmlns:mc="http://schemas.openxmlformats.org/markup-compatibility/2006">
              <mc:Choice xmlns:v="urn:schemas-microsoft-com:vml" Requires="v">
                <p:oleObj spid="_x0000_s57422" r:id="rId9" imgW="1461240" imgH="1381680" progId="Visio.Drawing.6">
                  <p:embed/>
                </p:oleObj>
              </mc:Choice>
              <mc:Fallback>
                <p:oleObj r:id="rId9" imgW="1461240" imgH="1381680" progId="Visio.Drawing.6">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2613" y="3886200"/>
                        <a:ext cx="1982787" cy="187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8" name="直接连接符 7">
            <a:extLst>
              <a:ext uri="{FF2B5EF4-FFF2-40B4-BE49-F238E27FC236}">
                <a16:creationId xmlns:a16="http://schemas.microsoft.com/office/drawing/2014/main" id="{41C6266B-0440-428B-9A97-E2FF2788FBFD}"/>
              </a:ext>
            </a:extLst>
          </p:cNvPr>
          <p:cNvCxnSpPr/>
          <p:nvPr/>
        </p:nvCxnSpPr>
        <p:spPr>
          <a:xfrm>
            <a:off x="5791200" y="2127250"/>
            <a:ext cx="0" cy="160655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0D5DAA3-8FB5-47C8-B379-3E11EF76B12B}"/>
              </a:ext>
            </a:extLst>
          </p:cNvPr>
          <p:cNvCxnSpPr/>
          <p:nvPr/>
        </p:nvCxnSpPr>
        <p:spPr>
          <a:xfrm>
            <a:off x="7848600" y="2127250"/>
            <a:ext cx="0" cy="160655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9BB95DF-C29D-45AE-9409-2A2176F84EEF}"/>
              </a:ext>
            </a:extLst>
          </p:cNvPr>
          <p:cNvCxnSpPr/>
          <p:nvPr/>
        </p:nvCxnSpPr>
        <p:spPr>
          <a:xfrm>
            <a:off x="5791200" y="4314825"/>
            <a:ext cx="0" cy="160655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AAA0ED0-CF92-4E2C-8ED4-F54BB8C13DBA}"/>
              </a:ext>
            </a:extLst>
          </p:cNvPr>
          <p:cNvCxnSpPr/>
          <p:nvPr/>
        </p:nvCxnSpPr>
        <p:spPr>
          <a:xfrm>
            <a:off x="7848600" y="4311650"/>
            <a:ext cx="0" cy="160813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Rectangle 3">
            <a:extLst>
              <a:ext uri="{FF2B5EF4-FFF2-40B4-BE49-F238E27FC236}">
                <a16:creationId xmlns:a16="http://schemas.microsoft.com/office/drawing/2014/main" id="{F390B81B-A289-4208-B23C-3ECF351CA582}"/>
              </a:ext>
            </a:extLst>
          </p:cNvPr>
          <p:cNvSpPr txBox="1">
            <a:spLocks noChangeArrowheads="1"/>
          </p:cNvSpPr>
          <p:nvPr/>
        </p:nvSpPr>
        <p:spPr bwMode="auto">
          <a:xfrm>
            <a:off x="381000" y="457200"/>
            <a:ext cx="8229600" cy="990600"/>
          </a:xfrm>
          <a:prstGeom prst="rect">
            <a:avLst/>
          </a:prstGeom>
          <a:noFill/>
          <a:ln w="9525">
            <a:noFill/>
            <a:miter lim="800000"/>
            <a:headEnd/>
            <a:tailEnd/>
          </a:ln>
        </p:spPr>
        <p:txBody>
          <a:bodyPr/>
          <a:lstStyle/>
          <a:p>
            <a:pPr marL="342900" indent="-342900" eaLnBrk="1" hangingPunct="1">
              <a:spcBef>
                <a:spcPct val="20000"/>
              </a:spcBef>
              <a:buClr>
                <a:schemeClr val="bg2"/>
              </a:buClr>
              <a:buSzPct val="75000"/>
              <a:buFont typeface="Wingdings" pitchFamily="2" charset="2"/>
              <a:buChar char="n"/>
              <a:defRPr/>
            </a:pPr>
            <a:r>
              <a:rPr lang="zh-CN" altLang="en-US" sz="2800" b="1" kern="0" dirty="0">
                <a:latin typeface="+mn-lt"/>
                <a:ea typeface="+mn-ea"/>
              </a:rPr>
              <a:t>周期偶（奇）对称：</a:t>
            </a:r>
            <a:endParaRPr lang="en-US" altLang="zh-CN" sz="2800" b="1" kern="0" dirty="0">
              <a:latin typeface="+mn-lt"/>
              <a:ea typeface="+mn-ea"/>
            </a:endParaRPr>
          </a:p>
          <a:p>
            <a:pPr marL="342900" indent="-342900" eaLnBrk="1" hangingPunct="1">
              <a:spcBef>
                <a:spcPct val="20000"/>
              </a:spcBef>
              <a:buClr>
                <a:schemeClr val="bg2"/>
              </a:buClr>
              <a:buSzPct val="75000"/>
              <a:defRPr/>
            </a:pPr>
            <a:r>
              <a:rPr lang="en-US" altLang="zh-CN" sz="2800" b="1" kern="0" dirty="0">
                <a:latin typeface="+mn-lt"/>
                <a:ea typeface="+mn-ea"/>
              </a:rPr>
              <a:t>	</a:t>
            </a:r>
            <a:r>
              <a:rPr lang="zh-CN" altLang="en-US" sz="2400" b="1" kern="0" dirty="0">
                <a:latin typeface="+mn-lt"/>
                <a:ea typeface="+mn-ea"/>
              </a:rPr>
              <a:t>有限长序列经周期延拓后成为偶（奇）对称序列</a:t>
            </a:r>
            <a:endParaRPr lang="zh-CN" altLang="en-US" sz="2800" b="1" kern="0" dirty="0">
              <a:latin typeface="+mn-lt"/>
              <a:ea typeface="+mn-ea"/>
            </a:endParaRPr>
          </a:p>
        </p:txBody>
      </p:sp>
      <p:sp>
        <p:nvSpPr>
          <p:cNvPr id="15" name="Text Box 13">
            <a:extLst>
              <a:ext uri="{FF2B5EF4-FFF2-40B4-BE49-F238E27FC236}">
                <a16:creationId xmlns:a16="http://schemas.microsoft.com/office/drawing/2014/main" id="{0428E7F4-5CA3-436B-858B-43BE8C5F5C92}"/>
              </a:ext>
            </a:extLst>
          </p:cNvPr>
          <p:cNvSpPr txBox="1">
            <a:spLocks noChangeArrowheads="1"/>
          </p:cNvSpPr>
          <p:nvPr/>
        </p:nvSpPr>
        <p:spPr bwMode="auto">
          <a:xfrm>
            <a:off x="990600" y="1568450"/>
            <a:ext cx="404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Blip>
                <a:blip r:embed="rId11"/>
              </a:buBlip>
            </a:pPr>
            <a:r>
              <a:rPr lang="zh-CN" altLang="en-US" sz="2400" b="1">
                <a:solidFill>
                  <a:srgbClr val="FF0000"/>
                </a:solidFill>
              </a:rPr>
              <a:t>周期偶对称</a:t>
            </a:r>
            <a:r>
              <a:rPr lang="zh-CN" altLang="en-US" sz="2400" b="1"/>
              <a:t>序列满足</a:t>
            </a:r>
          </a:p>
        </p:txBody>
      </p:sp>
      <p:graphicFrame>
        <p:nvGraphicFramePr>
          <p:cNvPr id="16" name="Object 12">
            <a:extLst>
              <a:ext uri="{FF2B5EF4-FFF2-40B4-BE49-F238E27FC236}">
                <a16:creationId xmlns:a16="http://schemas.microsoft.com/office/drawing/2014/main" id="{F98B73A2-2922-4927-8E09-3D69CB0EBE47}"/>
              </a:ext>
            </a:extLst>
          </p:cNvPr>
          <p:cNvGraphicFramePr>
            <a:graphicFrameLocks noChangeAspect="1"/>
          </p:cNvGraphicFramePr>
          <p:nvPr/>
        </p:nvGraphicFramePr>
        <p:xfrm>
          <a:off x="1143000" y="2071688"/>
          <a:ext cx="2949575" cy="503237"/>
        </p:xfrm>
        <a:graphic>
          <a:graphicData uri="http://schemas.openxmlformats.org/presentationml/2006/ole">
            <mc:AlternateContent xmlns:mc="http://schemas.openxmlformats.org/markup-compatibility/2006">
              <mc:Choice xmlns:v="urn:schemas-microsoft-com:vml" Requires="v">
                <p:oleObj spid="_x0000_s57423" r:id="rId12" imgW="1366711" imgH="229958" progId="Equation.3">
                  <p:embed/>
                </p:oleObj>
              </mc:Choice>
              <mc:Fallback>
                <p:oleObj r:id="rId12" imgW="1366711" imgH="229958"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3000" y="2071688"/>
                        <a:ext cx="2949575" cy="503237"/>
                      </a:xfrm>
                      <a:prstGeom prst="rect">
                        <a:avLst/>
                      </a:prstGeom>
                      <a:noFill/>
                      <a:ln>
                        <a:noFill/>
                      </a:ln>
                      <a:effectLst/>
                      <a:extLst>
                        <a:ext uri="{909E8E84-426E-40DD-AFC4-6F175D3DCCD1}">
                          <a14:hiddenFill xmlns:a14="http://schemas.microsoft.com/office/drawing/2010/main">
                            <a:solidFill>
                              <a:srgbClr val="CCFFFF">
                                <a:alpha val="49019"/>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15">
            <a:extLst>
              <a:ext uri="{FF2B5EF4-FFF2-40B4-BE49-F238E27FC236}">
                <a16:creationId xmlns:a16="http://schemas.microsoft.com/office/drawing/2014/main" id="{282FCD4F-7CDD-443B-9BC1-982DD74F80CD}"/>
              </a:ext>
            </a:extLst>
          </p:cNvPr>
          <p:cNvSpPr txBox="1">
            <a:spLocks noChangeArrowheads="1"/>
          </p:cNvSpPr>
          <p:nvPr/>
        </p:nvSpPr>
        <p:spPr bwMode="auto">
          <a:xfrm>
            <a:off x="990600" y="3733800"/>
            <a:ext cx="3527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Blip>
                <a:blip r:embed="rId11"/>
              </a:buBlip>
            </a:pPr>
            <a:r>
              <a:rPr lang="zh-CN" altLang="en-US" sz="2400" b="1">
                <a:solidFill>
                  <a:srgbClr val="FF0000"/>
                </a:solidFill>
              </a:rPr>
              <a:t>周期奇对称</a:t>
            </a:r>
            <a:r>
              <a:rPr lang="zh-CN" altLang="en-US" sz="2400" b="1"/>
              <a:t>序列满足</a:t>
            </a:r>
          </a:p>
        </p:txBody>
      </p:sp>
      <p:graphicFrame>
        <p:nvGraphicFramePr>
          <p:cNvPr id="18" name="Object 7">
            <a:extLst>
              <a:ext uri="{FF2B5EF4-FFF2-40B4-BE49-F238E27FC236}">
                <a16:creationId xmlns:a16="http://schemas.microsoft.com/office/drawing/2014/main" id="{B3A0B76E-2105-4EBA-BC02-65361894C70A}"/>
              </a:ext>
            </a:extLst>
          </p:cNvPr>
          <p:cNvGraphicFramePr>
            <a:graphicFrameLocks noChangeAspect="1"/>
          </p:cNvGraphicFramePr>
          <p:nvPr/>
        </p:nvGraphicFramePr>
        <p:xfrm>
          <a:off x="1246188" y="4221163"/>
          <a:ext cx="3097212" cy="503237"/>
        </p:xfrm>
        <a:graphic>
          <a:graphicData uri="http://schemas.openxmlformats.org/presentationml/2006/ole">
            <mc:AlternateContent xmlns:mc="http://schemas.openxmlformats.org/markup-compatibility/2006">
              <mc:Choice xmlns:v="urn:schemas-microsoft-com:vml" Requires="v">
                <p:oleObj spid="_x0000_s57424" r:id="rId14" imgW="1468834" imgH="229958" progId="Equation.3">
                  <p:embed/>
                </p:oleObj>
              </mc:Choice>
              <mc:Fallback>
                <p:oleObj r:id="rId14" imgW="1468834" imgH="229958"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46188" y="4221163"/>
                        <a:ext cx="3097212" cy="503237"/>
                      </a:xfrm>
                      <a:prstGeom prst="rect">
                        <a:avLst/>
                      </a:prstGeom>
                      <a:noFill/>
                      <a:ln>
                        <a:noFill/>
                      </a:ln>
                      <a:effectLst/>
                      <a:extLst>
                        <a:ext uri="{909E8E84-426E-40DD-AFC4-6F175D3DCCD1}">
                          <a14:hiddenFill xmlns:a14="http://schemas.microsoft.com/office/drawing/2010/main">
                            <a:solidFill>
                              <a:srgbClr val="CCFFFF">
                                <a:alpha val="49019"/>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16">
            <a:extLst>
              <a:ext uri="{FF2B5EF4-FFF2-40B4-BE49-F238E27FC236}">
                <a16:creationId xmlns:a16="http://schemas.microsoft.com/office/drawing/2014/main" id="{ED4868AB-7740-402E-95EC-8ACAEA1FDE72}"/>
              </a:ext>
            </a:extLst>
          </p:cNvPr>
          <p:cNvGraphicFramePr>
            <a:graphicFrameLocks noChangeAspect="1"/>
          </p:cNvGraphicFramePr>
          <p:nvPr/>
        </p:nvGraphicFramePr>
        <p:xfrm>
          <a:off x="685800" y="2681288"/>
          <a:ext cx="4110038" cy="442912"/>
        </p:xfrm>
        <a:graphic>
          <a:graphicData uri="http://schemas.openxmlformats.org/presentationml/2006/ole">
            <mc:AlternateContent xmlns:mc="http://schemas.openxmlformats.org/markup-compatibility/2006">
              <mc:Choice xmlns:v="urn:schemas-microsoft-com:vml" Requires="v">
                <p:oleObj spid="_x0000_s57425" name="Equation" r:id="rId16" imgW="1905000" imgH="203200" progId="Equation.DSMT4">
                  <p:embed/>
                </p:oleObj>
              </mc:Choice>
              <mc:Fallback>
                <p:oleObj name="Equation" r:id="rId16" imgW="1905000" imgH="203200" progId="Equation.DSMT4">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5800" y="2681288"/>
                        <a:ext cx="4110038" cy="442912"/>
                      </a:xfrm>
                      <a:prstGeom prst="rect">
                        <a:avLst/>
                      </a:prstGeom>
                      <a:noFill/>
                      <a:ln>
                        <a:noFill/>
                      </a:ln>
                      <a:effectLst/>
                      <a:extLst>
                        <a:ext uri="{909E8E84-426E-40DD-AFC4-6F175D3DCCD1}">
                          <a14:hiddenFill xmlns:a14="http://schemas.microsoft.com/office/drawing/2010/main">
                            <a:solidFill>
                              <a:srgbClr val="CCFFFF">
                                <a:alpha val="49019"/>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TextBox 27">
            <a:extLst>
              <a:ext uri="{FF2B5EF4-FFF2-40B4-BE49-F238E27FC236}">
                <a16:creationId xmlns:a16="http://schemas.microsoft.com/office/drawing/2014/main" id="{2C5DFF6D-829C-4350-8AB7-B6F8BCA88B9E}"/>
              </a:ext>
            </a:extLst>
          </p:cNvPr>
          <p:cNvSpPr txBox="1">
            <a:spLocks noChangeArrowheads="1"/>
          </p:cNvSpPr>
          <p:nvPr/>
        </p:nvSpPr>
        <p:spPr bwMode="auto">
          <a:xfrm>
            <a:off x="228600" y="26622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即</a:t>
            </a:r>
          </a:p>
        </p:txBody>
      </p:sp>
      <p:graphicFrame>
        <p:nvGraphicFramePr>
          <p:cNvPr id="29" name="Object 9">
            <a:extLst>
              <a:ext uri="{FF2B5EF4-FFF2-40B4-BE49-F238E27FC236}">
                <a16:creationId xmlns:a16="http://schemas.microsoft.com/office/drawing/2014/main" id="{1C7A8B90-B1FE-4C8E-96CE-547980F559A4}"/>
              </a:ext>
            </a:extLst>
          </p:cNvPr>
          <p:cNvGraphicFramePr>
            <a:graphicFrameLocks noChangeAspect="1"/>
          </p:cNvGraphicFramePr>
          <p:nvPr/>
        </p:nvGraphicFramePr>
        <p:xfrm>
          <a:off x="727075" y="4872038"/>
          <a:ext cx="4302125" cy="442912"/>
        </p:xfrm>
        <a:graphic>
          <a:graphicData uri="http://schemas.openxmlformats.org/presentationml/2006/ole">
            <mc:AlternateContent xmlns:mc="http://schemas.openxmlformats.org/markup-compatibility/2006">
              <mc:Choice xmlns:v="urn:schemas-microsoft-com:vml" Requires="v">
                <p:oleObj spid="_x0000_s57426" name="Equation" r:id="rId18" imgW="1993900" imgH="203200" progId="Equation.DSMT4">
                  <p:embed/>
                </p:oleObj>
              </mc:Choice>
              <mc:Fallback>
                <p:oleObj name="Equation" r:id="rId18" imgW="1993900" imgH="203200" progId="Equation.DSMT4">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7075" y="4872038"/>
                        <a:ext cx="4302125" cy="442912"/>
                      </a:xfrm>
                      <a:prstGeom prst="rect">
                        <a:avLst/>
                      </a:prstGeom>
                      <a:noFill/>
                      <a:ln>
                        <a:noFill/>
                      </a:ln>
                      <a:effectLst/>
                      <a:extLst>
                        <a:ext uri="{909E8E84-426E-40DD-AFC4-6F175D3DCCD1}">
                          <a14:hiddenFill xmlns:a14="http://schemas.microsoft.com/office/drawing/2010/main">
                            <a:solidFill>
                              <a:srgbClr val="CCFFFF">
                                <a:alpha val="49019"/>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TextBox 29">
            <a:extLst>
              <a:ext uri="{FF2B5EF4-FFF2-40B4-BE49-F238E27FC236}">
                <a16:creationId xmlns:a16="http://schemas.microsoft.com/office/drawing/2014/main" id="{5F3FB6E1-5925-4A5D-BE62-D841A245C420}"/>
              </a:ext>
            </a:extLst>
          </p:cNvPr>
          <p:cNvSpPr txBox="1">
            <a:spLocks noChangeArrowheads="1"/>
          </p:cNvSpPr>
          <p:nvPr/>
        </p:nvSpPr>
        <p:spPr bwMode="auto">
          <a:xfrm>
            <a:off x="228600" y="48720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即</a:t>
            </a:r>
          </a:p>
        </p:txBody>
      </p:sp>
      <p:graphicFrame>
        <p:nvGraphicFramePr>
          <p:cNvPr id="31" name="Object 18">
            <a:extLst>
              <a:ext uri="{FF2B5EF4-FFF2-40B4-BE49-F238E27FC236}">
                <a16:creationId xmlns:a16="http://schemas.microsoft.com/office/drawing/2014/main" id="{A7317AE9-77E7-4CBC-B8F3-C34371AB1CCB}"/>
              </a:ext>
            </a:extLst>
          </p:cNvPr>
          <p:cNvGraphicFramePr>
            <a:graphicFrameLocks noChangeAspect="1"/>
          </p:cNvGraphicFramePr>
          <p:nvPr/>
        </p:nvGraphicFramePr>
        <p:xfrm>
          <a:off x="1355725" y="5329238"/>
          <a:ext cx="1122363" cy="442912"/>
        </p:xfrm>
        <a:graphic>
          <a:graphicData uri="http://schemas.openxmlformats.org/presentationml/2006/ole">
            <mc:AlternateContent xmlns:mc="http://schemas.openxmlformats.org/markup-compatibility/2006">
              <mc:Choice xmlns:v="urn:schemas-microsoft-com:vml" Requires="v">
                <p:oleObj spid="_x0000_s57427" name="Equation" r:id="rId20" imgW="520474" imgH="203112" progId="Equation.DSMT4">
                  <p:embed/>
                </p:oleObj>
              </mc:Choice>
              <mc:Fallback>
                <p:oleObj name="Equation" r:id="rId20" imgW="520474" imgH="203112" progId="Equation.DSMT4">
                  <p:embed/>
                  <p:pic>
                    <p:nvPicPr>
                      <p:cNvPr id="0"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55725" y="5329238"/>
                        <a:ext cx="1122363" cy="442912"/>
                      </a:xfrm>
                      <a:prstGeom prst="rect">
                        <a:avLst/>
                      </a:prstGeom>
                      <a:noFill/>
                      <a:ln>
                        <a:noFill/>
                      </a:ln>
                      <a:effectLst/>
                      <a:extLst>
                        <a:ext uri="{909E8E84-426E-40DD-AFC4-6F175D3DCCD1}">
                          <a14:hiddenFill xmlns:a14="http://schemas.microsoft.com/office/drawing/2010/main">
                            <a:solidFill>
                              <a:srgbClr val="CCFFFF">
                                <a:alpha val="49019"/>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TextBox 31">
            <a:extLst>
              <a:ext uri="{FF2B5EF4-FFF2-40B4-BE49-F238E27FC236}">
                <a16:creationId xmlns:a16="http://schemas.microsoft.com/office/drawing/2014/main" id="{202F475C-34A4-4A1C-84D9-D24CA4379280}"/>
              </a:ext>
            </a:extLst>
          </p:cNvPr>
          <p:cNvSpPr txBox="1">
            <a:spLocks noChangeArrowheads="1"/>
          </p:cNvSpPr>
          <p:nvPr/>
        </p:nvSpPr>
        <p:spPr bwMode="auto">
          <a:xfrm>
            <a:off x="822325" y="5329238"/>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slide(fromBottom)">
                                      <p:cBhvr>
                                        <p:cTn id="7" dur="500"/>
                                        <p:tgtEl>
                                          <p:spTgt spid="1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vertic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vertical)">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vertical)">
                                      <p:cBhvr>
                                        <p:cTn id="27" dur="500"/>
                                        <p:tgtEl>
                                          <p:spTgt spid="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3794"/>
                                        </p:tgtEl>
                                        <p:attrNameLst>
                                          <p:attrName>style.visibility</p:attrName>
                                        </p:attrNameLst>
                                      </p:cBhvr>
                                      <p:to>
                                        <p:strVal val="visible"/>
                                      </p:to>
                                    </p:set>
                                    <p:animEffect transition="in" filter="wipe(left)">
                                      <p:cBhvr>
                                        <p:cTn id="32" dur="500"/>
                                        <p:tgtEl>
                                          <p:spTgt spid="337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3795"/>
                                        </p:tgtEl>
                                        <p:attrNameLst>
                                          <p:attrName>style.visibility</p:attrName>
                                        </p:attrNameLst>
                                      </p:cBhvr>
                                      <p:to>
                                        <p:strVal val="visible"/>
                                      </p:to>
                                    </p:set>
                                    <p:animEffect transition="in" filter="wipe(left)">
                                      <p:cBhvr>
                                        <p:cTn id="42" dur="500"/>
                                        <p:tgtEl>
                                          <p:spTgt spid="337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vertical)">
                                      <p:cBhvr>
                                        <p:cTn id="52" dur="500"/>
                                        <p:tgtEl>
                                          <p:spTgt spid="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vertical)">
                                      <p:cBhvr>
                                        <p:cTn id="57" dur="500"/>
                                        <p:tgtEl>
                                          <p:spTgt spid="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linds(horizontal)">
                                      <p:cBhvr>
                                        <p:cTn id="62" dur="500"/>
                                        <p:tgtEl>
                                          <p:spTgt spid="3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5"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blinds(vertical)">
                                      <p:cBhvr>
                                        <p:cTn id="67" dur="500"/>
                                        <p:tgtEl>
                                          <p:spTgt spid="2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blinds(horizontal)">
                                      <p:cBhvr>
                                        <p:cTn id="72" dur="500"/>
                                        <p:tgtEl>
                                          <p:spTgt spid="3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5"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blinds(vertical)">
                                      <p:cBhvr>
                                        <p:cTn id="77" dur="500"/>
                                        <p:tgtEl>
                                          <p:spTgt spid="3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33796"/>
                                        </p:tgtEl>
                                        <p:attrNameLst>
                                          <p:attrName>style.visibility</p:attrName>
                                        </p:attrNameLst>
                                      </p:cBhvr>
                                      <p:to>
                                        <p:strVal val="visible"/>
                                      </p:to>
                                    </p:set>
                                    <p:animEffect transition="in" filter="wipe(left)">
                                      <p:cBhvr>
                                        <p:cTn id="82" dur="500"/>
                                        <p:tgtEl>
                                          <p:spTgt spid="3379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wipe(up)">
                                      <p:cBhvr>
                                        <p:cTn id="87" dur="500"/>
                                        <p:tgtEl>
                                          <p:spTgt spid="1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33797"/>
                                        </p:tgtEl>
                                        <p:attrNameLst>
                                          <p:attrName>style.visibility</p:attrName>
                                        </p:attrNameLst>
                                      </p:cBhvr>
                                      <p:to>
                                        <p:strVal val="visible"/>
                                      </p:to>
                                    </p:set>
                                    <p:animEffect transition="in" filter="wipe(left)">
                                      <p:cBhvr>
                                        <p:cTn id="92" dur="500"/>
                                        <p:tgtEl>
                                          <p:spTgt spid="3379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wipe(up)">
                                      <p:cBhvr>
                                        <p:cTn id="9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7" grpId="0" autoUpdateAnimBg="0"/>
      <p:bldP spid="28" grpId="0"/>
      <p:bldP spid="30" grpId="0"/>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A9A3FF6E-C67F-4469-9D9A-F28BD702F069}"/>
              </a:ext>
            </a:extLst>
          </p:cNvPr>
          <p:cNvSpPr txBox="1">
            <a:spLocks noChangeArrowheads="1"/>
          </p:cNvSpPr>
          <p:nvPr/>
        </p:nvSpPr>
        <p:spPr bwMode="auto">
          <a:xfrm>
            <a:off x="381000" y="457200"/>
            <a:ext cx="1676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t>DFT</a:t>
            </a:r>
            <a:r>
              <a:rPr lang="zh-CN" altLang="en-US" sz="2800" b="1"/>
              <a:t>对称特性</a:t>
            </a:r>
            <a:endParaRPr lang="zh-CN" altLang="en-US" sz="2400" b="1"/>
          </a:p>
        </p:txBody>
      </p:sp>
      <p:graphicFrame>
        <p:nvGraphicFramePr>
          <p:cNvPr id="40963" name="Object 3">
            <a:extLst>
              <a:ext uri="{FF2B5EF4-FFF2-40B4-BE49-F238E27FC236}">
                <a16:creationId xmlns:a16="http://schemas.microsoft.com/office/drawing/2014/main" id="{7CF97D8E-C24C-422D-B252-ED91374922FD}"/>
              </a:ext>
            </a:extLst>
          </p:cNvPr>
          <p:cNvGraphicFramePr>
            <a:graphicFrameLocks noChangeAspect="1"/>
          </p:cNvGraphicFramePr>
          <p:nvPr/>
        </p:nvGraphicFramePr>
        <p:xfrm>
          <a:off x="2330450" y="1609725"/>
          <a:ext cx="4670425" cy="569913"/>
        </p:xfrm>
        <a:graphic>
          <a:graphicData uri="http://schemas.openxmlformats.org/presentationml/2006/ole">
            <mc:AlternateContent xmlns:mc="http://schemas.openxmlformats.org/markup-compatibility/2006">
              <mc:Choice xmlns:v="urn:schemas-microsoft-com:vml" Requires="v">
                <p:oleObj spid="_x0000_s58413" r:id="rId3" imgW="1867711" imgH="228699" progId="Equation.3">
                  <p:embed/>
                </p:oleObj>
              </mc:Choice>
              <mc:Fallback>
                <p:oleObj r:id="rId3" imgW="1867711" imgH="22869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450" y="1609725"/>
                        <a:ext cx="4670425" cy="5699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4" name="Object 4">
            <a:extLst>
              <a:ext uri="{FF2B5EF4-FFF2-40B4-BE49-F238E27FC236}">
                <a16:creationId xmlns:a16="http://schemas.microsoft.com/office/drawing/2014/main" id="{CF93EC4D-EBDA-4418-B0EF-37D27215BB09}"/>
              </a:ext>
            </a:extLst>
          </p:cNvPr>
          <p:cNvGraphicFramePr>
            <a:graphicFrameLocks noChangeAspect="1"/>
          </p:cNvGraphicFramePr>
          <p:nvPr/>
        </p:nvGraphicFramePr>
        <p:xfrm>
          <a:off x="2314575" y="923925"/>
          <a:ext cx="4695825" cy="568325"/>
        </p:xfrm>
        <a:graphic>
          <a:graphicData uri="http://schemas.openxmlformats.org/presentationml/2006/ole">
            <mc:AlternateContent xmlns:mc="http://schemas.openxmlformats.org/markup-compatibility/2006">
              <mc:Choice xmlns:v="urn:schemas-microsoft-com:vml" Requires="v">
                <p:oleObj spid="_x0000_s58414" r:id="rId5" imgW="1880416" imgH="228699" progId="Equation.3">
                  <p:embed/>
                </p:oleObj>
              </mc:Choice>
              <mc:Fallback>
                <p:oleObj r:id="rId5" imgW="1880416" imgH="22869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4575" y="923925"/>
                        <a:ext cx="4695825" cy="5683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5" name="Text Box 3">
            <a:extLst>
              <a:ext uri="{FF2B5EF4-FFF2-40B4-BE49-F238E27FC236}">
                <a16:creationId xmlns:a16="http://schemas.microsoft.com/office/drawing/2014/main" id="{79D89A99-C0A9-476A-BA65-9DDDAB6F6F7A}"/>
              </a:ext>
            </a:extLst>
          </p:cNvPr>
          <p:cNvSpPr txBox="1">
            <a:spLocks noChangeArrowheads="1"/>
          </p:cNvSpPr>
          <p:nvPr/>
        </p:nvSpPr>
        <p:spPr bwMode="auto">
          <a:xfrm>
            <a:off x="1066800" y="2371725"/>
            <a:ext cx="3676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当</a:t>
            </a:r>
            <a:r>
              <a:rPr lang="en-US" altLang="zh-CN" sz="2400" b="1" i="1"/>
              <a:t>x</a:t>
            </a:r>
            <a:r>
              <a:rPr lang="en-US" altLang="zh-CN" sz="2400" b="1"/>
              <a:t>[</a:t>
            </a:r>
            <a:r>
              <a:rPr lang="en-US" altLang="zh-CN" sz="2400" b="1" i="1"/>
              <a:t>k</a:t>
            </a:r>
            <a:r>
              <a:rPr lang="en-US" altLang="zh-CN" sz="2400" b="1"/>
              <a:t>]</a:t>
            </a:r>
            <a:r>
              <a:rPr lang="zh-CN" altLang="en-US" sz="2400" b="1"/>
              <a:t>是实序列时</a:t>
            </a:r>
          </a:p>
        </p:txBody>
      </p:sp>
      <p:graphicFrame>
        <p:nvGraphicFramePr>
          <p:cNvPr id="40966" name="Object 6">
            <a:extLst>
              <a:ext uri="{FF2B5EF4-FFF2-40B4-BE49-F238E27FC236}">
                <a16:creationId xmlns:a16="http://schemas.microsoft.com/office/drawing/2014/main" id="{B9B5EC1C-8E5E-4DC3-82A0-98DF074227F3}"/>
              </a:ext>
            </a:extLst>
          </p:cNvPr>
          <p:cNvGraphicFramePr>
            <a:graphicFrameLocks noChangeAspect="1"/>
          </p:cNvGraphicFramePr>
          <p:nvPr/>
        </p:nvGraphicFramePr>
        <p:xfrm>
          <a:off x="4114800" y="2295525"/>
          <a:ext cx="3967163" cy="600075"/>
        </p:xfrm>
        <a:graphic>
          <a:graphicData uri="http://schemas.openxmlformats.org/presentationml/2006/ole">
            <mc:AlternateContent xmlns:mc="http://schemas.openxmlformats.org/markup-compatibility/2006">
              <mc:Choice xmlns:v="urn:schemas-microsoft-com:vml" Requires="v">
                <p:oleObj spid="_x0000_s58415" name="Equation" r:id="rId7" imgW="1596669" imgH="242633" progId="Equation.DSMT4">
                  <p:embed/>
                </p:oleObj>
              </mc:Choice>
              <mc:Fallback>
                <p:oleObj name="Equation" r:id="rId7" imgW="1596669" imgH="242633"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2295525"/>
                        <a:ext cx="3967163" cy="600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7" name="Text Box 6">
            <a:extLst>
              <a:ext uri="{FF2B5EF4-FFF2-40B4-BE49-F238E27FC236}">
                <a16:creationId xmlns:a16="http://schemas.microsoft.com/office/drawing/2014/main" id="{950A43AE-8670-4DB9-8626-5A9088A5F4E4}"/>
              </a:ext>
            </a:extLst>
          </p:cNvPr>
          <p:cNvSpPr txBox="1">
            <a:spLocks noChangeArrowheads="1"/>
          </p:cNvSpPr>
          <p:nvPr/>
        </p:nvSpPr>
        <p:spPr bwMode="auto">
          <a:xfrm>
            <a:off x="1371600" y="35814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当</a:t>
            </a:r>
            <a:r>
              <a:rPr lang="en-US" altLang="zh-CN" sz="2400" b="1" i="1"/>
              <a:t>x</a:t>
            </a:r>
            <a:r>
              <a:rPr lang="en-US" altLang="zh-CN" sz="2400" b="1"/>
              <a:t>[</a:t>
            </a:r>
            <a:r>
              <a:rPr lang="en-US" altLang="zh-CN" sz="2400" b="1" i="1"/>
              <a:t>k</a:t>
            </a:r>
            <a:r>
              <a:rPr lang="en-US" altLang="zh-CN" sz="2400" b="1"/>
              <a:t>]</a:t>
            </a:r>
            <a:r>
              <a:rPr lang="zh-CN" altLang="en-US" sz="2400" b="1"/>
              <a:t>是实周期偶对称序列时</a:t>
            </a:r>
          </a:p>
        </p:txBody>
      </p:sp>
      <p:graphicFrame>
        <p:nvGraphicFramePr>
          <p:cNvPr id="40968" name="Object 8">
            <a:extLst>
              <a:ext uri="{FF2B5EF4-FFF2-40B4-BE49-F238E27FC236}">
                <a16:creationId xmlns:a16="http://schemas.microsoft.com/office/drawing/2014/main" id="{C48347BB-C341-4FF2-8C9F-BFA1F0F6BD0D}"/>
              </a:ext>
            </a:extLst>
          </p:cNvPr>
          <p:cNvGraphicFramePr>
            <a:graphicFrameLocks noChangeAspect="1"/>
          </p:cNvGraphicFramePr>
          <p:nvPr/>
        </p:nvGraphicFramePr>
        <p:xfrm>
          <a:off x="5562600" y="3581400"/>
          <a:ext cx="2163763" cy="541338"/>
        </p:xfrm>
        <a:graphic>
          <a:graphicData uri="http://schemas.openxmlformats.org/presentationml/2006/ole">
            <mc:AlternateContent xmlns:mc="http://schemas.openxmlformats.org/markup-compatibility/2006">
              <mc:Choice xmlns:v="urn:schemas-microsoft-com:vml" Requires="v">
                <p:oleObj spid="_x0000_s58416" r:id="rId9" imgW="945182" imgH="229958" progId="Equation.3">
                  <p:embed/>
                </p:oleObj>
              </mc:Choice>
              <mc:Fallback>
                <p:oleObj r:id="rId9" imgW="945182" imgH="229958"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3581400"/>
                        <a:ext cx="2163763" cy="5413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9" name="Text Box 9">
            <a:extLst>
              <a:ext uri="{FF2B5EF4-FFF2-40B4-BE49-F238E27FC236}">
                <a16:creationId xmlns:a16="http://schemas.microsoft.com/office/drawing/2014/main" id="{F12CEE64-A85D-4E80-9F72-EA53ED98CC53}"/>
              </a:ext>
            </a:extLst>
          </p:cNvPr>
          <p:cNvSpPr txBox="1">
            <a:spLocks noChangeArrowheads="1"/>
          </p:cNvSpPr>
          <p:nvPr/>
        </p:nvSpPr>
        <p:spPr bwMode="auto">
          <a:xfrm>
            <a:off x="1371600" y="4868863"/>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当</a:t>
            </a:r>
            <a:r>
              <a:rPr lang="en-US" altLang="zh-CN" sz="2400" b="1" i="1"/>
              <a:t>x</a:t>
            </a:r>
            <a:r>
              <a:rPr lang="en-US" altLang="zh-CN" sz="2400" b="1"/>
              <a:t>[</a:t>
            </a:r>
            <a:r>
              <a:rPr lang="en-US" altLang="zh-CN" sz="2400" b="1" i="1"/>
              <a:t>k</a:t>
            </a:r>
            <a:r>
              <a:rPr lang="en-US" altLang="zh-CN" sz="2400" b="1"/>
              <a:t>]</a:t>
            </a:r>
            <a:r>
              <a:rPr lang="zh-CN" altLang="en-US" sz="2400" b="1"/>
              <a:t>是实周期奇对称序列时</a:t>
            </a:r>
          </a:p>
        </p:txBody>
      </p:sp>
      <p:graphicFrame>
        <p:nvGraphicFramePr>
          <p:cNvPr id="40970" name="Object 10">
            <a:extLst>
              <a:ext uri="{FF2B5EF4-FFF2-40B4-BE49-F238E27FC236}">
                <a16:creationId xmlns:a16="http://schemas.microsoft.com/office/drawing/2014/main" id="{154F9070-71AF-4819-B3F1-2ABA8B7A00A1}"/>
              </a:ext>
            </a:extLst>
          </p:cNvPr>
          <p:cNvGraphicFramePr>
            <a:graphicFrameLocks noChangeAspect="1"/>
          </p:cNvGraphicFramePr>
          <p:nvPr/>
        </p:nvGraphicFramePr>
        <p:xfrm>
          <a:off x="5562600" y="4792663"/>
          <a:ext cx="2357438" cy="541337"/>
        </p:xfrm>
        <a:graphic>
          <a:graphicData uri="http://schemas.openxmlformats.org/presentationml/2006/ole">
            <mc:AlternateContent xmlns:mc="http://schemas.openxmlformats.org/markup-compatibility/2006">
              <mc:Choice xmlns:v="urn:schemas-microsoft-com:vml" Requires="v">
                <p:oleObj spid="_x0000_s58417" r:id="rId11" imgW="1034630" imgH="229958" progId="Equation.3">
                  <p:embed/>
                </p:oleObj>
              </mc:Choice>
              <mc:Fallback>
                <p:oleObj r:id="rId11" imgW="1034630" imgH="229958"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4792663"/>
                        <a:ext cx="2357438" cy="5413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71" name="Text Box 6">
            <a:extLst>
              <a:ext uri="{FF2B5EF4-FFF2-40B4-BE49-F238E27FC236}">
                <a16:creationId xmlns:a16="http://schemas.microsoft.com/office/drawing/2014/main" id="{F1CC20CB-E4E5-434E-B33A-1CD8AB83B56E}"/>
              </a:ext>
            </a:extLst>
          </p:cNvPr>
          <p:cNvSpPr txBox="1">
            <a:spLocks noChangeArrowheads="1"/>
          </p:cNvSpPr>
          <p:nvPr/>
        </p:nvSpPr>
        <p:spPr bwMode="auto">
          <a:xfrm>
            <a:off x="1066800" y="4251325"/>
            <a:ext cx="777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rgbClr val="0000FF"/>
                </a:solidFill>
              </a:rPr>
              <a:t>实周期偶对称</a:t>
            </a:r>
            <a:r>
              <a:rPr lang="zh-CN" altLang="en-US" sz="2400" b="1"/>
              <a:t>序列的DFT是实序列，且为</a:t>
            </a:r>
            <a:r>
              <a:rPr lang="zh-CN" altLang="en-US" sz="2400" b="1">
                <a:solidFill>
                  <a:srgbClr val="FF0000"/>
                </a:solidFill>
              </a:rPr>
              <a:t>周期</a:t>
            </a:r>
            <a:r>
              <a:rPr lang="zh-CN" altLang="en-US" sz="2400" b="1"/>
              <a:t>偶对称</a:t>
            </a:r>
          </a:p>
        </p:txBody>
      </p:sp>
      <p:sp>
        <p:nvSpPr>
          <p:cNvPr id="40972" name="Text Box 6">
            <a:extLst>
              <a:ext uri="{FF2B5EF4-FFF2-40B4-BE49-F238E27FC236}">
                <a16:creationId xmlns:a16="http://schemas.microsoft.com/office/drawing/2014/main" id="{22582842-70DA-4BD4-B1BF-A514CBB35C0C}"/>
              </a:ext>
            </a:extLst>
          </p:cNvPr>
          <p:cNvSpPr txBox="1">
            <a:spLocks noChangeArrowheads="1"/>
          </p:cNvSpPr>
          <p:nvPr/>
        </p:nvSpPr>
        <p:spPr bwMode="auto">
          <a:xfrm>
            <a:off x="838200" y="5562600"/>
            <a:ext cx="792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rgbClr val="0000FF"/>
                </a:solidFill>
              </a:rPr>
              <a:t>实周期奇对称</a:t>
            </a:r>
            <a:r>
              <a:rPr lang="zh-CN" altLang="en-US" sz="2400" b="1"/>
              <a:t>序列的DFT是纯虚序列，虚部为</a:t>
            </a:r>
            <a:r>
              <a:rPr lang="zh-CN" altLang="en-US" sz="2400" b="1">
                <a:solidFill>
                  <a:srgbClr val="FF0000"/>
                </a:solidFill>
                <a:sym typeface="Arial" panose="020B0604020202020204" pitchFamily="34" charset="0"/>
              </a:rPr>
              <a:t>周期</a:t>
            </a:r>
            <a:r>
              <a:rPr lang="zh-CN" altLang="en-US" sz="2400" b="1"/>
              <a:t>奇对称</a:t>
            </a:r>
            <a:endParaRPr lang="zh-CN" altLang="en-US" sz="2000" b="1">
              <a:latin typeface="Arial" panose="020B0604020202020204" pitchFamily="34" charset="0"/>
            </a:endParaRPr>
          </a:p>
        </p:txBody>
      </p:sp>
      <p:sp>
        <p:nvSpPr>
          <p:cNvPr id="13" name="Text Box 6">
            <a:extLst>
              <a:ext uri="{FF2B5EF4-FFF2-40B4-BE49-F238E27FC236}">
                <a16:creationId xmlns:a16="http://schemas.microsoft.com/office/drawing/2014/main" id="{A0BE33B7-2090-4429-BB4B-C29359DD4493}"/>
              </a:ext>
            </a:extLst>
          </p:cNvPr>
          <p:cNvSpPr txBox="1">
            <a:spLocks noChangeArrowheads="1"/>
          </p:cNvSpPr>
          <p:nvPr/>
        </p:nvSpPr>
        <p:spPr bwMode="auto">
          <a:xfrm>
            <a:off x="1066800" y="2967038"/>
            <a:ext cx="777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solidFill>
                  <a:srgbClr val="0000FF"/>
                </a:solidFill>
              </a:rPr>
              <a:t>实</a:t>
            </a:r>
            <a:r>
              <a:rPr lang="zh-CN" altLang="en-US" sz="2400" b="1"/>
              <a:t>序列DFT的实部为</a:t>
            </a:r>
            <a:r>
              <a:rPr lang="zh-CN" altLang="en-US" sz="2400" b="1">
                <a:solidFill>
                  <a:srgbClr val="FF0000"/>
                </a:solidFill>
              </a:rPr>
              <a:t>周期</a:t>
            </a:r>
            <a:r>
              <a:rPr lang="zh-CN" altLang="en-US" sz="2400" b="1"/>
              <a:t>偶对称，虚部为</a:t>
            </a:r>
            <a:r>
              <a:rPr lang="zh-CN" altLang="en-US" sz="2400" b="1">
                <a:solidFill>
                  <a:srgbClr val="FF0000"/>
                </a:solidFill>
              </a:rPr>
              <a:t>周期</a:t>
            </a:r>
            <a:r>
              <a:rPr lang="zh-CN" altLang="en-US" sz="2400" b="1"/>
              <a:t>奇对称</a:t>
            </a:r>
          </a:p>
        </p:txBody>
      </p:sp>
      <p:sp>
        <p:nvSpPr>
          <p:cNvPr id="14" name="TextBox 9">
            <a:extLst>
              <a:ext uri="{FF2B5EF4-FFF2-40B4-BE49-F238E27FC236}">
                <a16:creationId xmlns:a16="http://schemas.microsoft.com/office/drawing/2014/main" id="{838F0B1A-D3DA-4E49-8D7F-40E190D95DC3}"/>
              </a:ext>
            </a:extLst>
          </p:cNvPr>
          <p:cNvSpPr txBox="1">
            <a:spLocks noChangeArrowheads="1"/>
          </p:cNvSpPr>
          <p:nvPr/>
        </p:nvSpPr>
        <p:spPr bwMode="auto">
          <a:xfrm>
            <a:off x="2133600" y="528638"/>
            <a:ext cx="6629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t>若长度为</a:t>
            </a:r>
            <a:r>
              <a:rPr lang="en-US" altLang="zh-CN" sz="2400" b="1" i="1"/>
              <a:t>N</a:t>
            </a:r>
            <a:r>
              <a:rPr lang="zh-CN" altLang="en-US" sz="2400" b="1"/>
              <a:t>的有限长序列</a:t>
            </a:r>
            <a:r>
              <a:rPr lang="en-US" altLang="zh-CN" sz="2400" b="1" i="1"/>
              <a:t>x</a:t>
            </a:r>
            <a:r>
              <a:rPr lang="en-US" altLang="zh-CN" sz="2400" b="1"/>
              <a:t>[</a:t>
            </a:r>
            <a:r>
              <a:rPr lang="en-US" altLang="zh-CN" sz="2400" b="1" i="1"/>
              <a:t>k</a:t>
            </a:r>
            <a:r>
              <a:rPr lang="en-US" altLang="zh-CN" sz="2400" b="1"/>
              <a:t>]</a:t>
            </a:r>
            <a:r>
              <a:rPr lang="zh-CN" altLang="en-US" sz="2400" b="1"/>
              <a:t>的</a:t>
            </a:r>
            <a:r>
              <a:rPr lang="en-US" altLang="zh-CN" sz="2400" b="1"/>
              <a:t>DFT</a:t>
            </a:r>
            <a:r>
              <a:rPr lang="zh-CN" altLang="en-US" sz="2400" b="1"/>
              <a:t>为</a:t>
            </a:r>
            <a:r>
              <a:rPr lang="en-US" altLang="zh-CN" sz="2400" b="1" i="1"/>
              <a:t>X</a:t>
            </a:r>
            <a:r>
              <a:rPr lang="en-US" altLang="zh-CN" sz="2400" b="1"/>
              <a:t>[</a:t>
            </a:r>
            <a:r>
              <a:rPr lang="en-US" altLang="zh-CN" sz="2400" b="1" i="1"/>
              <a:t>m</a:t>
            </a:r>
            <a:r>
              <a:rPr lang="en-US" altLang="zh-CN" sz="2400" b="1"/>
              <a:t>]</a:t>
            </a:r>
            <a:r>
              <a:rPr lang="zh-CN" altLang="en-US" sz="2400" b="1"/>
              <a:t>，则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blinds(vertical)">
                                      <p:cBhvr>
                                        <p:cTn id="12" dur="500"/>
                                        <p:tgtEl>
                                          <p:spTgt spid="409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40963"/>
                                        </p:tgtEl>
                                        <p:attrNameLst>
                                          <p:attrName>style.visibility</p:attrName>
                                        </p:attrNameLst>
                                      </p:cBhvr>
                                      <p:to>
                                        <p:strVal val="visible"/>
                                      </p:to>
                                    </p:set>
                                    <p:animEffect transition="in" filter="blinds(vertical)">
                                      <p:cBhvr>
                                        <p:cTn id="17" dur="500"/>
                                        <p:tgtEl>
                                          <p:spTgt spid="409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0965"/>
                                        </p:tgtEl>
                                        <p:attrNameLst>
                                          <p:attrName>style.visibility</p:attrName>
                                        </p:attrNameLst>
                                      </p:cBhvr>
                                      <p:to>
                                        <p:strVal val="visible"/>
                                      </p:to>
                                    </p:set>
                                    <p:animEffect transition="in" filter="blinds(vertical)">
                                      <p:cBhvr>
                                        <p:cTn id="22" dur="500"/>
                                        <p:tgtEl>
                                          <p:spTgt spid="409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40966"/>
                                        </p:tgtEl>
                                        <p:attrNameLst>
                                          <p:attrName>style.visibility</p:attrName>
                                        </p:attrNameLst>
                                      </p:cBhvr>
                                      <p:to>
                                        <p:strVal val="visible"/>
                                      </p:to>
                                    </p:set>
                                    <p:animEffect transition="in" filter="blinds(vertical)">
                                      <p:cBhvr>
                                        <p:cTn id="27" dur="500"/>
                                        <p:tgtEl>
                                          <p:spTgt spid="409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vertical)">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40967"/>
                                        </p:tgtEl>
                                        <p:attrNameLst>
                                          <p:attrName>style.visibility</p:attrName>
                                        </p:attrNameLst>
                                      </p:cBhvr>
                                      <p:to>
                                        <p:strVal val="visible"/>
                                      </p:to>
                                    </p:set>
                                    <p:animEffect transition="in" filter="blinds(vertical)">
                                      <p:cBhvr>
                                        <p:cTn id="37" dur="500"/>
                                        <p:tgtEl>
                                          <p:spTgt spid="409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40968"/>
                                        </p:tgtEl>
                                        <p:attrNameLst>
                                          <p:attrName>style.visibility</p:attrName>
                                        </p:attrNameLst>
                                      </p:cBhvr>
                                      <p:to>
                                        <p:strVal val="visible"/>
                                      </p:to>
                                    </p:set>
                                    <p:animEffect transition="in" filter="blinds(vertical)">
                                      <p:cBhvr>
                                        <p:cTn id="42" dur="500"/>
                                        <p:tgtEl>
                                          <p:spTgt spid="4096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40971"/>
                                        </p:tgtEl>
                                        <p:attrNameLst>
                                          <p:attrName>style.visibility</p:attrName>
                                        </p:attrNameLst>
                                      </p:cBhvr>
                                      <p:to>
                                        <p:strVal val="visible"/>
                                      </p:to>
                                    </p:set>
                                    <p:animEffect transition="in" filter="blinds(vertical)">
                                      <p:cBhvr>
                                        <p:cTn id="47" dur="500"/>
                                        <p:tgtEl>
                                          <p:spTgt spid="4097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40969"/>
                                        </p:tgtEl>
                                        <p:attrNameLst>
                                          <p:attrName>style.visibility</p:attrName>
                                        </p:attrNameLst>
                                      </p:cBhvr>
                                      <p:to>
                                        <p:strVal val="visible"/>
                                      </p:to>
                                    </p:set>
                                    <p:animEffect transition="in" filter="blinds(vertical)">
                                      <p:cBhvr>
                                        <p:cTn id="52" dur="500"/>
                                        <p:tgtEl>
                                          <p:spTgt spid="409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nodeType="clickEffect">
                                  <p:stCondLst>
                                    <p:cond delay="0"/>
                                  </p:stCondLst>
                                  <p:childTnLst>
                                    <p:set>
                                      <p:cBhvr>
                                        <p:cTn id="56" dur="1" fill="hold">
                                          <p:stCondLst>
                                            <p:cond delay="0"/>
                                          </p:stCondLst>
                                        </p:cTn>
                                        <p:tgtEl>
                                          <p:spTgt spid="40970"/>
                                        </p:tgtEl>
                                        <p:attrNameLst>
                                          <p:attrName>style.visibility</p:attrName>
                                        </p:attrNameLst>
                                      </p:cBhvr>
                                      <p:to>
                                        <p:strVal val="visible"/>
                                      </p:to>
                                    </p:set>
                                    <p:animEffect transition="in" filter="blinds(vertical)">
                                      <p:cBhvr>
                                        <p:cTn id="57" dur="500"/>
                                        <p:tgtEl>
                                          <p:spTgt spid="4097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grpId="0" nodeType="clickEffect">
                                  <p:stCondLst>
                                    <p:cond delay="0"/>
                                  </p:stCondLst>
                                  <p:childTnLst>
                                    <p:set>
                                      <p:cBhvr>
                                        <p:cTn id="61" dur="1" fill="hold">
                                          <p:stCondLst>
                                            <p:cond delay="0"/>
                                          </p:stCondLst>
                                        </p:cTn>
                                        <p:tgtEl>
                                          <p:spTgt spid="40972"/>
                                        </p:tgtEl>
                                        <p:attrNameLst>
                                          <p:attrName>style.visibility</p:attrName>
                                        </p:attrNameLst>
                                      </p:cBhvr>
                                      <p:to>
                                        <p:strVal val="visible"/>
                                      </p:to>
                                    </p:set>
                                    <p:animEffect transition="in" filter="blinds(vertical)">
                                      <p:cBhvr>
                                        <p:cTn id="62" dur="500"/>
                                        <p:tgtEl>
                                          <p:spTgt spid="40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utoUpdateAnimBg="0"/>
      <p:bldP spid="40967" grpId="0" autoUpdateAnimBg="0"/>
      <p:bldP spid="40969" grpId="0" autoUpdateAnimBg="0"/>
      <p:bldP spid="40971" grpId="0" autoUpdateAnimBg="0"/>
      <p:bldP spid="40972" grpId="0" autoUpdateAnimBg="0"/>
      <p:bldP spid="13" grpId="0" autoUpdateAnimBg="0"/>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E9A5D73B-D269-4FA8-9CB9-A6EDFA4FBE97}"/>
              </a:ext>
            </a:extLst>
          </p:cNvPr>
          <p:cNvSpPr txBox="1">
            <a:spLocks noChangeArrowheads="1"/>
          </p:cNvSpPr>
          <p:nvPr/>
        </p:nvSpPr>
        <p:spPr bwMode="auto">
          <a:xfrm>
            <a:off x="611188" y="322263"/>
            <a:ext cx="7704137"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12800" indent="-812800">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ClrTx/>
              <a:buSzTx/>
              <a:buFontTx/>
              <a:buNone/>
            </a:pPr>
            <a:r>
              <a:rPr lang="zh-CN" altLang="en-US" sz="2800" b="1"/>
              <a:t>例：</a:t>
            </a:r>
            <a:r>
              <a:rPr lang="zh-CN" altLang="en-US" sz="2400" b="1"/>
              <a:t>已知一</a:t>
            </a:r>
            <a:r>
              <a:rPr lang="en-US" altLang="zh-CN" sz="2400" b="1"/>
              <a:t>9</a:t>
            </a:r>
            <a:r>
              <a:rPr lang="zh-CN" altLang="en-US" sz="2400" b="1"/>
              <a:t>点</a:t>
            </a:r>
            <a:r>
              <a:rPr lang="zh-CN" altLang="en-US" sz="2400" b="1">
                <a:solidFill>
                  <a:srgbClr val="FF0000"/>
                </a:solidFill>
              </a:rPr>
              <a:t>实</a:t>
            </a:r>
            <a:r>
              <a:rPr lang="zh-CN" altLang="en-US" sz="2400" b="1"/>
              <a:t>序列的</a:t>
            </a:r>
            <a:r>
              <a:rPr lang="en-US" altLang="zh-CN" sz="2400" b="1"/>
              <a:t>DFT</a:t>
            </a:r>
            <a:r>
              <a:rPr lang="zh-CN" altLang="en-US" sz="2400" b="1"/>
              <a:t>在偶数点的值为</a:t>
            </a:r>
            <a:r>
              <a:rPr lang="en-US" altLang="zh-CN" sz="2400" b="1" i="1"/>
              <a:t>X</a:t>
            </a:r>
            <a:r>
              <a:rPr lang="en-US" altLang="zh-CN" sz="2400" b="1"/>
              <a:t>[0]=3.1, </a:t>
            </a:r>
            <a:r>
              <a:rPr lang="en-US" altLang="zh-CN" sz="2400" b="1" i="1"/>
              <a:t>X</a:t>
            </a:r>
            <a:r>
              <a:rPr lang="en-US" altLang="zh-CN" sz="2400" b="1"/>
              <a:t>[2]=2.5+4.6j,  </a:t>
            </a:r>
            <a:r>
              <a:rPr lang="en-US" altLang="zh-CN" sz="2400" b="1" i="1"/>
              <a:t>X</a:t>
            </a:r>
            <a:r>
              <a:rPr lang="en-US" altLang="zh-CN" sz="2400" b="1"/>
              <a:t>[4]=</a:t>
            </a:r>
            <a:r>
              <a:rPr lang="en-US" altLang="zh-CN" sz="2400" b="1">
                <a:latin typeface="Symbol" panose="05050102010706020507" pitchFamily="18" charset="2"/>
              </a:rPr>
              <a:t>-</a:t>
            </a:r>
            <a:r>
              <a:rPr lang="en-US" altLang="zh-CN" sz="2400" b="1"/>
              <a:t>1.7+5.2j,  </a:t>
            </a:r>
            <a:r>
              <a:rPr lang="en-US" altLang="zh-CN" sz="2400" b="1" i="1"/>
              <a:t>X</a:t>
            </a:r>
            <a:r>
              <a:rPr lang="en-US" altLang="zh-CN" sz="2400" b="1"/>
              <a:t>[6]=9.3+6.3j, </a:t>
            </a:r>
            <a:r>
              <a:rPr lang="en-US" altLang="zh-CN" sz="2400" b="1" i="1"/>
              <a:t>X</a:t>
            </a:r>
            <a:r>
              <a:rPr lang="en-US" altLang="zh-CN" sz="2400" b="1"/>
              <a:t>[8]=5.5</a:t>
            </a:r>
            <a:r>
              <a:rPr lang="en-US" altLang="zh-CN" sz="2400" b="1">
                <a:latin typeface="Symbol" panose="05050102010706020507" pitchFamily="18" charset="2"/>
              </a:rPr>
              <a:t>-</a:t>
            </a:r>
            <a:r>
              <a:rPr lang="en-US" altLang="zh-CN" sz="2400" b="1"/>
              <a:t>8.0j</a:t>
            </a:r>
            <a:r>
              <a:rPr lang="zh-CN" altLang="en-US" sz="2400" b="1"/>
              <a:t>。确定</a:t>
            </a:r>
            <a:r>
              <a:rPr lang="en-US" altLang="zh-CN" sz="2400" b="1"/>
              <a:t>DFT</a:t>
            </a:r>
            <a:r>
              <a:rPr lang="zh-CN" altLang="en-US" sz="2400" b="1"/>
              <a:t>在奇数点的值。</a:t>
            </a:r>
            <a:r>
              <a:rPr lang="zh-CN" altLang="en-US" sz="2400"/>
              <a:t> </a:t>
            </a:r>
          </a:p>
        </p:txBody>
      </p:sp>
      <p:grpSp>
        <p:nvGrpSpPr>
          <p:cNvPr id="59395" name="Group 3">
            <a:extLst>
              <a:ext uri="{FF2B5EF4-FFF2-40B4-BE49-F238E27FC236}">
                <a16:creationId xmlns:a16="http://schemas.microsoft.com/office/drawing/2014/main" id="{9BE93174-8FA6-4964-8721-58AADAC66CC9}"/>
              </a:ext>
            </a:extLst>
          </p:cNvPr>
          <p:cNvGrpSpPr>
            <a:grpSpLocks/>
          </p:cNvGrpSpPr>
          <p:nvPr/>
        </p:nvGrpSpPr>
        <p:grpSpPr bwMode="auto">
          <a:xfrm>
            <a:off x="171450" y="1925638"/>
            <a:ext cx="8826500" cy="133350"/>
            <a:chOff x="0" y="0"/>
            <a:chExt cx="5560" cy="84"/>
          </a:xfrm>
        </p:grpSpPr>
        <p:pic>
          <p:nvPicPr>
            <p:cNvPr id="59402" name="Rectangle 18">
              <a:extLst>
                <a:ext uri="{FF2B5EF4-FFF2-40B4-BE49-F238E27FC236}">
                  <a16:creationId xmlns:a16="http://schemas.microsoft.com/office/drawing/2014/main" id="{4076218B-18F1-4B27-A2C5-4FBF68414D7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560"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3" name="Text Box 5">
              <a:extLst>
                <a:ext uri="{FF2B5EF4-FFF2-40B4-BE49-F238E27FC236}">
                  <a16:creationId xmlns:a16="http://schemas.microsoft.com/office/drawing/2014/main" id="{40389C82-09B9-4C68-8A39-054B0801766D}"/>
                </a:ext>
              </a:extLst>
            </p:cNvPr>
            <p:cNvSpPr txBox="1">
              <a:spLocks noChangeArrowheads="1"/>
            </p:cNvSpPr>
            <p:nvPr/>
          </p:nvSpPr>
          <p:spPr bwMode="auto">
            <a:xfrm>
              <a:off x="5" y="5"/>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
        <p:nvSpPr>
          <p:cNvPr id="41990" name="Text Box 19">
            <a:extLst>
              <a:ext uri="{FF2B5EF4-FFF2-40B4-BE49-F238E27FC236}">
                <a16:creationId xmlns:a16="http://schemas.microsoft.com/office/drawing/2014/main" id="{331785C1-9150-441A-B948-2F94DFEA2917}"/>
              </a:ext>
            </a:extLst>
          </p:cNvPr>
          <p:cNvSpPr txBox="1">
            <a:spLocks noChangeArrowheads="1"/>
          </p:cNvSpPr>
          <p:nvPr/>
        </p:nvSpPr>
        <p:spPr bwMode="auto">
          <a:xfrm>
            <a:off x="611188" y="2339975"/>
            <a:ext cx="1079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Arial" panose="020B0604020202020204" pitchFamily="34" charset="0"/>
              </a:rPr>
              <a:t>解：</a:t>
            </a:r>
          </a:p>
        </p:txBody>
      </p:sp>
      <p:sp>
        <p:nvSpPr>
          <p:cNvPr id="41991" name="Rectangle 20">
            <a:extLst>
              <a:ext uri="{FF2B5EF4-FFF2-40B4-BE49-F238E27FC236}">
                <a16:creationId xmlns:a16="http://schemas.microsoft.com/office/drawing/2014/main" id="{76346BEC-EA93-4476-B708-630A4265F624}"/>
              </a:ext>
            </a:extLst>
          </p:cNvPr>
          <p:cNvSpPr>
            <a:spLocks noChangeArrowheads="1"/>
          </p:cNvSpPr>
          <p:nvPr/>
        </p:nvSpPr>
        <p:spPr bwMode="auto">
          <a:xfrm>
            <a:off x="2778125" y="3559175"/>
            <a:ext cx="49974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spcBef>
                <a:spcPct val="20000"/>
              </a:spcBef>
              <a:buClr>
                <a:schemeClr val="bg2"/>
              </a:buClr>
              <a:buSzPct val="75000"/>
              <a:buFont typeface="Wingdings" panose="05000000000000000000" pitchFamily="2" charset="2"/>
              <a:buChar char="n"/>
              <a:tabLst>
                <a:tab pos="431800" algn="l"/>
              </a:tabLst>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tabLst>
                <a:tab pos="431800" algn="l"/>
              </a:tabLst>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tabLst>
                <a:tab pos="431800" algn="l"/>
              </a:tabLst>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tabLst>
                <a:tab pos="431800" algn="l"/>
              </a:tabLst>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431800" algn="l"/>
              </a:tabLst>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431800" algn="l"/>
              </a:tabLst>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431800" algn="l"/>
              </a:tabLst>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431800" algn="l"/>
              </a:tabLst>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431800" algn="l"/>
              </a:tabLst>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SzTx/>
              <a:buFontTx/>
              <a:buNone/>
            </a:pPr>
            <a:r>
              <a:rPr lang="en-US" altLang="zh-CN" sz="2400" b="1" i="1"/>
              <a:t>X</a:t>
            </a:r>
            <a:r>
              <a:rPr lang="en-US" altLang="zh-CN" sz="2400" b="1"/>
              <a:t>[1]=</a:t>
            </a:r>
            <a:r>
              <a:rPr lang="en-US" altLang="zh-CN" sz="2400" b="1" i="1"/>
              <a:t>X</a:t>
            </a:r>
            <a:r>
              <a:rPr lang="en-US" altLang="zh-CN" sz="2400" b="1"/>
              <a:t>*[9</a:t>
            </a:r>
            <a:r>
              <a:rPr lang="en-US" altLang="zh-CN" sz="2400" b="1">
                <a:latin typeface="Symbol" panose="05050102010706020507" pitchFamily="18" charset="2"/>
              </a:rPr>
              <a:t>-</a:t>
            </a:r>
            <a:r>
              <a:rPr lang="en-US" altLang="zh-CN" sz="2400" b="1"/>
              <a:t>1]= </a:t>
            </a:r>
            <a:r>
              <a:rPr lang="en-US" altLang="zh-CN" sz="2400" b="1" i="1"/>
              <a:t>X</a:t>
            </a:r>
            <a:r>
              <a:rPr lang="en-US" altLang="zh-CN" sz="2400" b="1"/>
              <a:t>*[8]= 5.5+8.0j;    </a:t>
            </a:r>
          </a:p>
          <a:p>
            <a:pPr eaLnBrk="1" hangingPunct="1">
              <a:lnSpc>
                <a:spcPct val="150000"/>
              </a:lnSpc>
              <a:spcBef>
                <a:spcPct val="0"/>
              </a:spcBef>
              <a:buClrTx/>
              <a:buSzTx/>
              <a:buFontTx/>
              <a:buNone/>
            </a:pPr>
            <a:r>
              <a:rPr lang="en-US" altLang="zh-CN" sz="2400" b="1" i="1"/>
              <a:t>X</a:t>
            </a:r>
            <a:r>
              <a:rPr lang="en-US" altLang="zh-CN" sz="2400" b="1"/>
              <a:t>[3]=</a:t>
            </a:r>
            <a:r>
              <a:rPr lang="en-US" altLang="zh-CN" sz="2400" b="1" i="1"/>
              <a:t>X</a:t>
            </a:r>
            <a:r>
              <a:rPr lang="en-US" altLang="zh-CN" sz="2400" b="1"/>
              <a:t>*[9</a:t>
            </a:r>
            <a:r>
              <a:rPr lang="en-US" altLang="zh-CN" sz="2400" b="1">
                <a:latin typeface="Symbol" panose="05050102010706020507" pitchFamily="18" charset="2"/>
              </a:rPr>
              <a:t>-</a:t>
            </a:r>
            <a:r>
              <a:rPr lang="en-US" altLang="zh-CN" sz="2400" b="1"/>
              <a:t>3]= </a:t>
            </a:r>
            <a:r>
              <a:rPr lang="en-US" altLang="zh-CN" sz="2400" b="1" i="1"/>
              <a:t>X</a:t>
            </a:r>
            <a:r>
              <a:rPr lang="en-US" altLang="zh-CN" sz="2400" b="1"/>
              <a:t>*[6]= 9.3</a:t>
            </a:r>
            <a:r>
              <a:rPr lang="en-US" altLang="zh-CN" sz="2400" b="1">
                <a:latin typeface="Symbol" panose="05050102010706020507" pitchFamily="18" charset="2"/>
              </a:rPr>
              <a:t>-</a:t>
            </a:r>
            <a:r>
              <a:rPr lang="en-US" altLang="zh-CN" sz="2400" b="1"/>
              <a:t>6.3j</a:t>
            </a:r>
            <a:r>
              <a:rPr lang="zh-CN" altLang="en-US" sz="2400" b="1"/>
              <a:t>；</a:t>
            </a:r>
          </a:p>
          <a:p>
            <a:pPr eaLnBrk="1" hangingPunct="1">
              <a:lnSpc>
                <a:spcPct val="150000"/>
              </a:lnSpc>
              <a:spcBef>
                <a:spcPct val="0"/>
              </a:spcBef>
              <a:buClrTx/>
              <a:buSzTx/>
              <a:buFontTx/>
              <a:buNone/>
            </a:pPr>
            <a:r>
              <a:rPr lang="en-US" altLang="zh-CN" sz="2400" b="1" i="1"/>
              <a:t>X</a:t>
            </a:r>
            <a:r>
              <a:rPr lang="en-US" altLang="zh-CN" sz="2400" b="1"/>
              <a:t>[5]=</a:t>
            </a:r>
            <a:r>
              <a:rPr lang="en-US" altLang="zh-CN" sz="2400" b="1" i="1"/>
              <a:t>X</a:t>
            </a:r>
            <a:r>
              <a:rPr lang="en-US" altLang="zh-CN" sz="2400" b="1"/>
              <a:t>*[9</a:t>
            </a:r>
            <a:r>
              <a:rPr lang="en-US" altLang="zh-CN" sz="2400" b="1">
                <a:latin typeface="Symbol" panose="05050102010706020507" pitchFamily="18" charset="2"/>
              </a:rPr>
              <a:t>-</a:t>
            </a:r>
            <a:r>
              <a:rPr lang="en-US" altLang="zh-CN" sz="2400" b="1"/>
              <a:t>5]= </a:t>
            </a:r>
            <a:r>
              <a:rPr lang="en-US" altLang="zh-CN" sz="2400" b="1" i="1"/>
              <a:t>X</a:t>
            </a:r>
            <a:r>
              <a:rPr lang="en-US" altLang="zh-CN" sz="2400" b="1"/>
              <a:t>*[4]= </a:t>
            </a:r>
            <a:r>
              <a:rPr lang="en-US" altLang="zh-CN" sz="2400" b="1">
                <a:latin typeface="Symbol" panose="05050102010706020507" pitchFamily="18" charset="2"/>
              </a:rPr>
              <a:t>-</a:t>
            </a:r>
            <a:r>
              <a:rPr lang="en-US" altLang="zh-CN" sz="2400" b="1"/>
              <a:t>1.7</a:t>
            </a:r>
            <a:r>
              <a:rPr lang="en-US" altLang="zh-CN" sz="2400" b="1">
                <a:latin typeface="Symbol" panose="05050102010706020507" pitchFamily="18" charset="2"/>
              </a:rPr>
              <a:t>-</a:t>
            </a:r>
            <a:r>
              <a:rPr lang="en-US" altLang="zh-CN" sz="2400" b="1"/>
              <a:t>5.2j;   </a:t>
            </a:r>
          </a:p>
          <a:p>
            <a:pPr eaLnBrk="1" hangingPunct="1">
              <a:lnSpc>
                <a:spcPct val="150000"/>
              </a:lnSpc>
              <a:spcBef>
                <a:spcPct val="0"/>
              </a:spcBef>
              <a:buClrTx/>
              <a:buSzTx/>
              <a:buFontTx/>
              <a:buNone/>
            </a:pPr>
            <a:r>
              <a:rPr lang="en-US" altLang="zh-CN" sz="2400" b="1" i="1"/>
              <a:t>X</a:t>
            </a:r>
            <a:r>
              <a:rPr lang="en-US" altLang="zh-CN" sz="2400" b="1"/>
              <a:t>[7]=</a:t>
            </a:r>
            <a:r>
              <a:rPr lang="en-US" altLang="zh-CN" sz="2400" b="1" i="1"/>
              <a:t>X</a:t>
            </a:r>
            <a:r>
              <a:rPr lang="en-US" altLang="zh-CN" sz="2400" b="1"/>
              <a:t>*[9</a:t>
            </a:r>
            <a:r>
              <a:rPr lang="en-US" altLang="zh-CN" sz="2400" b="1">
                <a:latin typeface="Symbol" panose="05050102010706020507" pitchFamily="18" charset="2"/>
              </a:rPr>
              <a:t>-</a:t>
            </a:r>
            <a:r>
              <a:rPr lang="en-US" altLang="zh-CN" sz="2400" b="1"/>
              <a:t>7]= </a:t>
            </a:r>
            <a:r>
              <a:rPr lang="en-US" altLang="zh-CN" sz="2400" b="1" i="1"/>
              <a:t>X</a:t>
            </a:r>
            <a:r>
              <a:rPr lang="en-US" altLang="zh-CN" sz="2400" b="1"/>
              <a:t>*[2]= 2.5</a:t>
            </a:r>
            <a:r>
              <a:rPr lang="en-US" altLang="zh-CN" sz="2400" b="1">
                <a:latin typeface="Symbol" panose="05050102010706020507" pitchFamily="18" charset="2"/>
              </a:rPr>
              <a:t>-</a:t>
            </a:r>
            <a:r>
              <a:rPr lang="en-US" altLang="zh-CN" sz="2400" b="1"/>
              <a:t>4.6j;</a:t>
            </a:r>
            <a:r>
              <a:rPr lang="en-US" altLang="zh-CN" sz="1800">
                <a:latin typeface="Arial" panose="020B0604020202020204" pitchFamily="34" charset="0"/>
              </a:rPr>
              <a:t> </a:t>
            </a:r>
          </a:p>
        </p:txBody>
      </p:sp>
      <p:sp>
        <p:nvSpPr>
          <p:cNvPr id="41992" name="Rectangle 21">
            <a:extLst>
              <a:ext uri="{FF2B5EF4-FFF2-40B4-BE49-F238E27FC236}">
                <a16:creationId xmlns:a16="http://schemas.microsoft.com/office/drawing/2014/main" id="{64031B2D-62E1-4AA1-9211-A6F4EDA18ADE}"/>
              </a:ext>
            </a:extLst>
          </p:cNvPr>
          <p:cNvSpPr>
            <a:spLocks noChangeArrowheads="1"/>
          </p:cNvSpPr>
          <p:nvPr/>
        </p:nvSpPr>
        <p:spPr bwMode="auto">
          <a:xfrm>
            <a:off x="1697038" y="2303463"/>
            <a:ext cx="54737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SzTx/>
              <a:buFontTx/>
              <a:buNone/>
            </a:pPr>
            <a:r>
              <a:rPr lang="zh-CN" altLang="en-US" sz="2400" b="1"/>
              <a:t>根据</a:t>
            </a:r>
            <a:r>
              <a:rPr lang="zh-CN" altLang="en-US" sz="2400" b="1">
                <a:solidFill>
                  <a:srgbClr val="FF0000"/>
                </a:solidFill>
              </a:rPr>
              <a:t>实</a:t>
            </a:r>
            <a:r>
              <a:rPr lang="zh-CN" altLang="en-US" sz="2400" b="1"/>
              <a:t>序列</a:t>
            </a:r>
            <a:r>
              <a:rPr lang="en-US" altLang="zh-CN" sz="2400" b="1"/>
              <a:t>DFT</a:t>
            </a:r>
            <a:r>
              <a:rPr lang="zh-CN" altLang="en-US" sz="2400" b="1"/>
              <a:t>的对称特性 </a:t>
            </a:r>
          </a:p>
        </p:txBody>
      </p:sp>
      <p:sp>
        <p:nvSpPr>
          <p:cNvPr id="41993" name="Rectangle 22">
            <a:extLst>
              <a:ext uri="{FF2B5EF4-FFF2-40B4-BE49-F238E27FC236}">
                <a16:creationId xmlns:a16="http://schemas.microsoft.com/office/drawing/2014/main" id="{A5B43F9B-E0F5-43A5-A575-94A0633039DB}"/>
              </a:ext>
            </a:extLst>
          </p:cNvPr>
          <p:cNvSpPr>
            <a:spLocks noChangeArrowheads="1"/>
          </p:cNvSpPr>
          <p:nvPr/>
        </p:nvSpPr>
        <p:spPr bwMode="auto">
          <a:xfrm>
            <a:off x="1692275" y="369411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可得</a:t>
            </a:r>
          </a:p>
        </p:txBody>
      </p:sp>
      <p:graphicFrame>
        <p:nvGraphicFramePr>
          <p:cNvPr id="40966" name="Object 6">
            <a:extLst>
              <a:ext uri="{FF2B5EF4-FFF2-40B4-BE49-F238E27FC236}">
                <a16:creationId xmlns:a16="http://schemas.microsoft.com/office/drawing/2014/main" id="{62F07CE0-875D-46FA-8F13-E7B7AB2B7617}"/>
              </a:ext>
            </a:extLst>
          </p:cNvPr>
          <p:cNvGraphicFramePr>
            <a:graphicFrameLocks noChangeAspect="1"/>
          </p:cNvGraphicFramePr>
          <p:nvPr/>
        </p:nvGraphicFramePr>
        <p:xfrm>
          <a:off x="2286000" y="2819400"/>
          <a:ext cx="3352800" cy="506413"/>
        </p:xfrm>
        <a:graphic>
          <a:graphicData uri="http://schemas.openxmlformats.org/presentationml/2006/ole">
            <mc:AlternateContent xmlns:mc="http://schemas.openxmlformats.org/markup-compatibility/2006">
              <mc:Choice xmlns:v="urn:schemas-microsoft-com:vml" Requires="v">
                <p:oleObj spid="_x0000_s59416" name="Equation" r:id="rId4" imgW="1587500" imgH="241300" progId="Equation.DSMT4">
                  <p:embed/>
                </p:oleObj>
              </mc:Choice>
              <mc:Fallback>
                <p:oleObj name="Equation" r:id="rId4" imgW="1587500" imgH="2413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819400"/>
                        <a:ext cx="3352800" cy="5064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2">
            <a:extLst>
              <a:ext uri="{FF2B5EF4-FFF2-40B4-BE49-F238E27FC236}">
                <a16:creationId xmlns:a16="http://schemas.microsoft.com/office/drawing/2014/main" id="{D67B46E7-EE2D-419E-863B-07FF9161CC78}"/>
              </a:ext>
            </a:extLst>
          </p:cNvPr>
          <p:cNvGraphicFramePr>
            <a:graphicFrameLocks noChangeAspect="1"/>
          </p:cNvGraphicFramePr>
          <p:nvPr/>
        </p:nvGraphicFramePr>
        <p:xfrm>
          <a:off x="3074988" y="3263900"/>
          <a:ext cx="3706812" cy="469900"/>
        </p:xfrm>
        <a:graphic>
          <a:graphicData uri="http://schemas.openxmlformats.org/presentationml/2006/ole">
            <mc:AlternateContent xmlns:mc="http://schemas.openxmlformats.org/markup-compatibility/2006">
              <mc:Choice xmlns:v="urn:schemas-microsoft-com:vml" Requires="v">
                <p:oleObj spid="_x0000_s59417" name="Equation" r:id="rId6" imgW="1790700" imgH="228600" progId="Equation.DSMT4">
                  <p:embed/>
                </p:oleObj>
              </mc:Choice>
              <mc:Fallback>
                <p:oleObj name="Equation" r:id="rId6" imgW="1790700" imgH="2286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4988" y="3263900"/>
                        <a:ext cx="3706812" cy="4699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90"/>
                                        </p:tgtEl>
                                        <p:attrNameLst>
                                          <p:attrName>style.visibility</p:attrName>
                                        </p:attrNameLst>
                                      </p:cBhvr>
                                      <p:to>
                                        <p:strVal val="visible"/>
                                      </p:to>
                                    </p:set>
                                    <p:animEffect transition="in" filter="slide(fromBottom)">
                                      <p:cBhvr>
                                        <p:cTn id="7" dur="500"/>
                                        <p:tgtEl>
                                          <p:spTgt spid="41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992"/>
                                        </p:tgtEl>
                                        <p:attrNameLst>
                                          <p:attrName>style.visibility</p:attrName>
                                        </p:attrNameLst>
                                      </p:cBhvr>
                                      <p:to>
                                        <p:strVal val="visible"/>
                                      </p:to>
                                    </p:set>
                                    <p:animEffect transition="in" filter="wipe(up)">
                                      <p:cBhvr>
                                        <p:cTn id="12" dur="500"/>
                                        <p:tgtEl>
                                          <p:spTgt spid="419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40966"/>
                                        </p:tgtEl>
                                        <p:attrNameLst>
                                          <p:attrName>style.visibility</p:attrName>
                                        </p:attrNameLst>
                                      </p:cBhvr>
                                      <p:to>
                                        <p:strVal val="visible"/>
                                      </p:to>
                                    </p:set>
                                    <p:animEffect transition="in" filter="blinds(vertical)">
                                      <p:cBhvr>
                                        <p:cTn id="17" dur="500"/>
                                        <p:tgtEl>
                                          <p:spTgt spid="409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vertical)">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993"/>
                                        </p:tgtEl>
                                        <p:attrNameLst>
                                          <p:attrName>style.visibility</p:attrName>
                                        </p:attrNameLst>
                                      </p:cBhvr>
                                      <p:to>
                                        <p:strVal val="visible"/>
                                      </p:to>
                                    </p:set>
                                    <p:animEffect transition="in" filter="blinds(horizontal)">
                                      <p:cBhvr>
                                        <p:cTn id="27" dur="500"/>
                                        <p:tgtEl>
                                          <p:spTgt spid="419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1991">
                                            <p:txEl>
                                              <p:pRg st="0" end="0"/>
                                            </p:txEl>
                                          </p:spTgt>
                                        </p:tgtEl>
                                        <p:attrNameLst>
                                          <p:attrName>style.visibility</p:attrName>
                                        </p:attrNameLst>
                                      </p:cBhvr>
                                      <p:to>
                                        <p:strVal val="visible"/>
                                      </p:to>
                                    </p:set>
                                    <p:animEffect transition="in" filter="blinds(horizontal)">
                                      <p:cBhvr>
                                        <p:cTn id="32" dur="500"/>
                                        <p:tgtEl>
                                          <p:spTgt spid="4199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1991">
                                            <p:txEl>
                                              <p:pRg st="1" end="1"/>
                                            </p:txEl>
                                          </p:spTgt>
                                        </p:tgtEl>
                                        <p:attrNameLst>
                                          <p:attrName>style.visibility</p:attrName>
                                        </p:attrNameLst>
                                      </p:cBhvr>
                                      <p:to>
                                        <p:strVal val="visible"/>
                                      </p:to>
                                    </p:set>
                                    <p:animEffect transition="in" filter="blinds(horizontal)">
                                      <p:cBhvr>
                                        <p:cTn id="37" dur="500"/>
                                        <p:tgtEl>
                                          <p:spTgt spid="41991">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1991">
                                            <p:txEl>
                                              <p:pRg st="2" end="2"/>
                                            </p:txEl>
                                          </p:spTgt>
                                        </p:tgtEl>
                                        <p:attrNameLst>
                                          <p:attrName>style.visibility</p:attrName>
                                        </p:attrNameLst>
                                      </p:cBhvr>
                                      <p:to>
                                        <p:strVal val="visible"/>
                                      </p:to>
                                    </p:set>
                                    <p:animEffect transition="in" filter="blinds(horizontal)">
                                      <p:cBhvr>
                                        <p:cTn id="42" dur="500"/>
                                        <p:tgtEl>
                                          <p:spTgt spid="41991">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1991">
                                            <p:txEl>
                                              <p:pRg st="3" end="3"/>
                                            </p:txEl>
                                          </p:spTgt>
                                        </p:tgtEl>
                                        <p:attrNameLst>
                                          <p:attrName>style.visibility</p:attrName>
                                        </p:attrNameLst>
                                      </p:cBhvr>
                                      <p:to>
                                        <p:strVal val="visible"/>
                                      </p:to>
                                    </p:set>
                                    <p:animEffect transition="in" filter="blinds(horizontal)">
                                      <p:cBhvr>
                                        <p:cTn id="47" dur="500"/>
                                        <p:tgtEl>
                                          <p:spTgt spid="419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utoUpdateAnimBg="0"/>
      <p:bldP spid="41992" grpId="0" autoUpdateAnimBg="0"/>
      <p:bldP spid="4199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76C1A87-F6E8-4196-90D4-51D9738AC7C6}"/>
              </a:ext>
            </a:extLst>
          </p:cNvPr>
          <p:cNvSpPr>
            <a:spLocks noGrp="1" noChangeArrowheads="1"/>
          </p:cNvSpPr>
          <p:nvPr>
            <p:ph type="title"/>
          </p:nvPr>
        </p:nvSpPr>
        <p:spPr/>
        <p:txBody>
          <a:bodyPr/>
          <a:lstStyle/>
          <a:p>
            <a:pPr eaLnBrk="1" hangingPunct="1"/>
            <a:r>
              <a:rPr lang="en-US" altLang="zh-CN" sz="3600">
                <a:sym typeface="Arial" panose="020B0604020202020204" pitchFamily="34" charset="0"/>
              </a:rPr>
              <a:t>4. </a:t>
            </a:r>
            <a:r>
              <a:rPr lang="zh-CN" altLang="en-US" sz="3600">
                <a:sym typeface="Arial" panose="020B0604020202020204" pitchFamily="34" charset="0"/>
              </a:rPr>
              <a:t>循环卷积</a:t>
            </a:r>
            <a:r>
              <a:rPr lang="en-US" altLang="zh-CN" sz="3600"/>
              <a:t>(Circular Convolution)</a:t>
            </a:r>
            <a:endParaRPr lang="zh-CN" altLang="en-US" sz="3600">
              <a:sym typeface="Arial" panose="020B0604020202020204" pitchFamily="34" charset="0"/>
            </a:endParaRPr>
          </a:p>
        </p:txBody>
      </p:sp>
      <p:grpSp>
        <p:nvGrpSpPr>
          <p:cNvPr id="2" name="Group 2">
            <a:extLst>
              <a:ext uri="{FF2B5EF4-FFF2-40B4-BE49-F238E27FC236}">
                <a16:creationId xmlns:a16="http://schemas.microsoft.com/office/drawing/2014/main" id="{29671227-8795-4549-927E-5E2853BBE142}"/>
              </a:ext>
            </a:extLst>
          </p:cNvPr>
          <p:cNvGrpSpPr>
            <a:grpSpLocks/>
          </p:cNvGrpSpPr>
          <p:nvPr/>
        </p:nvGrpSpPr>
        <p:grpSpPr bwMode="auto">
          <a:xfrm>
            <a:off x="2057400" y="2895600"/>
            <a:ext cx="5076825" cy="503238"/>
            <a:chOff x="0" y="0"/>
            <a:chExt cx="3198" cy="317"/>
          </a:xfrm>
        </p:grpSpPr>
        <p:graphicFrame>
          <p:nvGraphicFramePr>
            <p:cNvPr id="60426" name="Object 3">
              <a:extLst>
                <a:ext uri="{FF2B5EF4-FFF2-40B4-BE49-F238E27FC236}">
                  <a16:creationId xmlns:a16="http://schemas.microsoft.com/office/drawing/2014/main" id="{4F68AF9E-5EA2-412F-9204-A3D7B183A774}"/>
                </a:ext>
              </a:extLst>
            </p:cNvPr>
            <p:cNvGraphicFramePr>
              <a:graphicFrameLocks noChangeAspect="1"/>
            </p:cNvGraphicFramePr>
            <p:nvPr/>
          </p:nvGraphicFramePr>
          <p:xfrm>
            <a:off x="0" y="0"/>
            <a:ext cx="3198" cy="317"/>
          </p:xfrm>
          <a:graphic>
            <a:graphicData uri="http://schemas.openxmlformats.org/presentationml/2006/ole">
              <mc:AlternateContent xmlns:mc="http://schemas.openxmlformats.org/markup-compatibility/2006">
                <mc:Choice xmlns:v="urn:schemas-microsoft-com:vml" Requires="v">
                  <p:oleObj spid="_x0000_s60440" name="Equation" r:id="rId3" imgW="2032882" imgH="203288" progId="Equation.DSMT4">
                    <p:embed/>
                  </p:oleObj>
                </mc:Choice>
                <mc:Fallback>
                  <p:oleObj name="Equation" r:id="rId3" imgW="2032882" imgH="203288"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198" cy="317"/>
                        </a:xfrm>
                        <a:prstGeom prst="rect">
                          <a:avLst/>
                        </a:prstGeom>
                        <a:noFill/>
                        <a:ln>
                          <a:noFill/>
                        </a:ln>
                        <a:effectLst/>
                        <a:extLst>
                          <a:ext uri="{909E8E84-426E-40DD-AFC4-6F175D3DCCD1}">
                            <a14:hiddenFill xmlns:a14="http://schemas.microsoft.com/office/drawing/2010/main">
                              <a:solidFill>
                                <a:srgbClr val="CCFFCC">
                                  <a:alpha val="2705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7" name="Oval 9">
              <a:extLst>
                <a:ext uri="{FF2B5EF4-FFF2-40B4-BE49-F238E27FC236}">
                  <a16:creationId xmlns:a16="http://schemas.microsoft.com/office/drawing/2014/main" id="{05612507-5AE1-4EAB-BEF9-7B1A3D8CB82B}"/>
                </a:ext>
              </a:extLst>
            </p:cNvPr>
            <p:cNvSpPr>
              <a:spLocks noChangeArrowheads="1"/>
            </p:cNvSpPr>
            <p:nvPr/>
          </p:nvSpPr>
          <p:spPr bwMode="auto">
            <a:xfrm>
              <a:off x="992" y="6"/>
              <a:ext cx="272"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pSp>
        <p:nvGrpSpPr>
          <p:cNvPr id="3" name="Group 5">
            <a:extLst>
              <a:ext uri="{FF2B5EF4-FFF2-40B4-BE49-F238E27FC236}">
                <a16:creationId xmlns:a16="http://schemas.microsoft.com/office/drawing/2014/main" id="{360CE259-A142-44FC-AC37-BE177428145A}"/>
              </a:ext>
            </a:extLst>
          </p:cNvPr>
          <p:cNvGrpSpPr>
            <a:grpSpLocks/>
          </p:cNvGrpSpPr>
          <p:nvPr/>
        </p:nvGrpSpPr>
        <p:grpSpPr bwMode="auto">
          <a:xfrm>
            <a:off x="2057400" y="3581400"/>
            <a:ext cx="5489575" cy="915988"/>
            <a:chOff x="0" y="0"/>
            <a:chExt cx="3458" cy="577"/>
          </a:xfrm>
        </p:grpSpPr>
        <p:graphicFrame>
          <p:nvGraphicFramePr>
            <p:cNvPr id="60424" name="Object 6">
              <a:extLst>
                <a:ext uri="{FF2B5EF4-FFF2-40B4-BE49-F238E27FC236}">
                  <a16:creationId xmlns:a16="http://schemas.microsoft.com/office/drawing/2014/main" id="{211C3D69-7FB2-4A51-9C58-714527E96621}"/>
                </a:ext>
              </a:extLst>
            </p:cNvPr>
            <p:cNvGraphicFramePr>
              <a:graphicFrameLocks noChangeAspect="1"/>
            </p:cNvGraphicFramePr>
            <p:nvPr/>
          </p:nvGraphicFramePr>
          <p:xfrm>
            <a:off x="0" y="0"/>
            <a:ext cx="3458" cy="577"/>
          </p:xfrm>
          <a:graphic>
            <a:graphicData uri="http://schemas.openxmlformats.org/presentationml/2006/ole">
              <mc:AlternateContent xmlns:mc="http://schemas.openxmlformats.org/markup-compatibility/2006">
                <mc:Choice xmlns:v="urn:schemas-microsoft-com:vml" Requires="v">
                  <p:oleObj spid="_x0000_s60441" r:id="rId5" imgW="2198054" imgH="368460" progId="Equation.3">
                    <p:embed/>
                  </p:oleObj>
                </mc:Choice>
                <mc:Fallback>
                  <p:oleObj r:id="rId5" imgW="2198054" imgH="3684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458" cy="577"/>
                        </a:xfrm>
                        <a:prstGeom prst="rect">
                          <a:avLst/>
                        </a:prstGeom>
                        <a:noFill/>
                        <a:ln>
                          <a:noFill/>
                        </a:ln>
                        <a:effectLst/>
                        <a:extLst>
                          <a:ext uri="{909E8E84-426E-40DD-AFC4-6F175D3DCCD1}">
                            <a14:hiddenFill xmlns:a14="http://schemas.microsoft.com/office/drawing/2010/main">
                              <a:solidFill>
                                <a:srgbClr val="CCFFCC">
                                  <a:alpha val="2705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5" name="Oval 12">
              <a:extLst>
                <a:ext uri="{FF2B5EF4-FFF2-40B4-BE49-F238E27FC236}">
                  <a16:creationId xmlns:a16="http://schemas.microsoft.com/office/drawing/2014/main" id="{97BA43F3-9BE2-4603-883B-E1BE866BE202}"/>
                </a:ext>
              </a:extLst>
            </p:cNvPr>
            <p:cNvSpPr>
              <a:spLocks noChangeArrowheads="1"/>
            </p:cNvSpPr>
            <p:nvPr/>
          </p:nvSpPr>
          <p:spPr bwMode="auto">
            <a:xfrm>
              <a:off x="2574" y="131"/>
              <a:ext cx="272" cy="27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
        <p:nvSpPr>
          <p:cNvPr id="14" name="Text Box 15">
            <a:extLst>
              <a:ext uri="{FF2B5EF4-FFF2-40B4-BE49-F238E27FC236}">
                <a16:creationId xmlns:a16="http://schemas.microsoft.com/office/drawing/2014/main" id="{BEB68566-8299-4A61-AEF8-3DA19297D7C7}"/>
              </a:ext>
            </a:extLst>
          </p:cNvPr>
          <p:cNvSpPr txBox="1">
            <a:spLocks noChangeArrowheads="1"/>
          </p:cNvSpPr>
          <p:nvPr/>
        </p:nvSpPr>
        <p:spPr bwMode="auto">
          <a:xfrm>
            <a:off x="1981200" y="4572000"/>
            <a:ext cx="5832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Arial" panose="020B0604020202020204" pitchFamily="34" charset="0"/>
              </a:rPr>
              <a:t>时域的</a:t>
            </a:r>
            <a:r>
              <a:rPr lang="zh-CN" altLang="en-US" sz="2800" b="1">
                <a:solidFill>
                  <a:srgbClr val="FF0000"/>
                </a:solidFill>
                <a:latin typeface="Arial" panose="020B0604020202020204" pitchFamily="34" charset="0"/>
              </a:rPr>
              <a:t>循环</a:t>
            </a:r>
            <a:r>
              <a:rPr lang="zh-CN" altLang="en-US" sz="2800" b="1">
                <a:latin typeface="Arial" panose="020B0604020202020204" pitchFamily="34" charset="0"/>
              </a:rPr>
              <a:t>卷积对应频域的乘积</a:t>
            </a:r>
          </a:p>
        </p:txBody>
      </p:sp>
      <p:sp>
        <p:nvSpPr>
          <p:cNvPr id="15" name="Text Box 16">
            <a:extLst>
              <a:ext uri="{FF2B5EF4-FFF2-40B4-BE49-F238E27FC236}">
                <a16:creationId xmlns:a16="http://schemas.microsoft.com/office/drawing/2014/main" id="{DE45A44C-275D-4B0D-9AD9-6F4BED140294}"/>
              </a:ext>
            </a:extLst>
          </p:cNvPr>
          <p:cNvSpPr txBox="1">
            <a:spLocks noChangeArrowheads="1"/>
          </p:cNvSpPr>
          <p:nvPr/>
        </p:nvSpPr>
        <p:spPr bwMode="auto">
          <a:xfrm>
            <a:off x="1979613" y="5194300"/>
            <a:ext cx="5832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Arial" panose="020B0604020202020204" pitchFamily="34" charset="0"/>
              </a:rPr>
              <a:t>时域的乘积对应频域的</a:t>
            </a:r>
            <a:r>
              <a:rPr lang="zh-CN" altLang="en-US" sz="2800" b="1">
                <a:solidFill>
                  <a:srgbClr val="FF0000"/>
                </a:solidFill>
                <a:latin typeface="Arial" panose="020B0604020202020204" pitchFamily="34" charset="0"/>
              </a:rPr>
              <a:t>循环</a:t>
            </a:r>
            <a:r>
              <a:rPr lang="zh-CN" altLang="en-US" sz="2800" b="1">
                <a:latin typeface="Arial" panose="020B0604020202020204" pitchFamily="34" charset="0"/>
              </a:rPr>
              <a:t>卷积</a:t>
            </a:r>
          </a:p>
        </p:txBody>
      </p:sp>
      <p:sp>
        <p:nvSpPr>
          <p:cNvPr id="60423" name="TextBox 9">
            <a:extLst>
              <a:ext uri="{FF2B5EF4-FFF2-40B4-BE49-F238E27FC236}">
                <a16:creationId xmlns:a16="http://schemas.microsoft.com/office/drawing/2014/main" id="{7352B63E-555A-49D6-8E3F-940936E24423}"/>
              </a:ext>
            </a:extLst>
          </p:cNvPr>
          <p:cNvSpPr txBox="1">
            <a:spLocks noChangeArrowheads="1"/>
          </p:cNvSpPr>
          <p:nvPr/>
        </p:nvSpPr>
        <p:spPr bwMode="auto">
          <a:xfrm>
            <a:off x="609600" y="1752600"/>
            <a:ext cx="8229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a:t>若两个长度为</a:t>
            </a:r>
            <a:r>
              <a:rPr lang="en-US" altLang="zh-CN" sz="2800" b="1" i="1"/>
              <a:t>N</a:t>
            </a:r>
            <a:r>
              <a:rPr lang="zh-CN" altLang="en-US" sz="2800" b="1"/>
              <a:t>的序列</a:t>
            </a:r>
            <a:r>
              <a:rPr lang="en-US" altLang="zh-CN" sz="2800" b="1" i="1"/>
              <a:t>x</a:t>
            </a:r>
            <a:r>
              <a:rPr lang="en-US" altLang="zh-CN" sz="2800" b="1" baseline="-25000"/>
              <a:t>1</a:t>
            </a:r>
            <a:r>
              <a:rPr lang="en-US" altLang="zh-CN" sz="2800" b="1"/>
              <a:t>[</a:t>
            </a:r>
            <a:r>
              <a:rPr lang="en-US" altLang="zh-CN" sz="2800" b="1" i="1"/>
              <a:t>k</a:t>
            </a:r>
            <a:r>
              <a:rPr lang="en-US" altLang="zh-CN" sz="2800" b="1"/>
              <a:t>]</a:t>
            </a:r>
            <a:r>
              <a:rPr lang="zh-CN" altLang="en-US" sz="2800" b="1"/>
              <a:t>，</a:t>
            </a:r>
            <a:r>
              <a:rPr lang="en-US" altLang="zh-CN" sz="2800" b="1"/>
              <a:t> </a:t>
            </a:r>
            <a:r>
              <a:rPr lang="en-US" altLang="zh-CN" sz="2800" b="1" i="1"/>
              <a:t>x</a:t>
            </a:r>
            <a:r>
              <a:rPr lang="en-US" altLang="zh-CN" sz="2800" b="1" baseline="-25000"/>
              <a:t>2</a:t>
            </a:r>
            <a:r>
              <a:rPr lang="en-US" altLang="zh-CN" sz="2800" b="1"/>
              <a:t>[</a:t>
            </a:r>
            <a:r>
              <a:rPr lang="en-US" altLang="zh-CN" sz="2800" b="1" i="1"/>
              <a:t>k</a:t>
            </a:r>
            <a:r>
              <a:rPr lang="en-US" altLang="zh-CN" sz="2800" b="1"/>
              <a:t>]</a:t>
            </a:r>
            <a:r>
              <a:rPr lang="zh-CN" altLang="en-US" sz="2800" b="1"/>
              <a:t>的</a:t>
            </a:r>
            <a:r>
              <a:rPr lang="en-US" altLang="zh-CN" sz="2800" b="1"/>
              <a:t>DFT</a:t>
            </a:r>
            <a:r>
              <a:rPr lang="zh-CN" altLang="en-US" sz="2800" b="1"/>
              <a:t>分别为</a:t>
            </a:r>
            <a:r>
              <a:rPr lang="en-US" altLang="zh-CN" sz="2800" b="1" i="1"/>
              <a:t>X</a:t>
            </a:r>
            <a:r>
              <a:rPr lang="en-US" altLang="zh-CN" sz="2800" b="1" baseline="-25000"/>
              <a:t>1</a:t>
            </a:r>
            <a:r>
              <a:rPr lang="en-US" altLang="zh-CN" sz="2800" b="1"/>
              <a:t>[</a:t>
            </a:r>
            <a:r>
              <a:rPr lang="en-US" altLang="zh-CN" sz="2800" b="1" i="1"/>
              <a:t>m</a:t>
            </a:r>
            <a:r>
              <a:rPr lang="en-US" altLang="zh-CN" sz="2800" b="1"/>
              <a:t>]</a:t>
            </a:r>
            <a:r>
              <a:rPr lang="zh-CN" altLang="en-US" sz="2800" b="1"/>
              <a:t>，</a:t>
            </a:r>
            <a:r>
              <a:rPr lang="en-US" altLang="zh-CN" sz="2800" b="1"/>
              <a:t> </a:t>
            </a:r>
            <a:r>
              <a:rPr lang="en-US" altLang="zh-CN" sz="2800" b="1" i="1"/>
              <a:t>X</a:t>
            </a:r>
            <a:r>
              <a:rPr lang="en-US" altLang="zh-CN" sz="2800" b="1" baseline="-25000"/>
              <a:t>2</a:t>
            </a:r>
            <a:r>
              <a:rPr lang="en-US" altLang="zh-CN" sz="2800" b="1"/>
              <a:t>[</a:t>
            </a:r>
            <a:r>
              <a:rPr lang="en-US" altLang="zh-CN" sz="2800" b="1" i="1"/>
              <a:t>m</a:t>
            </a:r>
            <a:r>
              <a:rPr lang="en-US" altLang="zh-CN" sz="2800" b="1"/>
              <a:t>]</a:t>
            </a:r>
            <a:r>
              <a:rPr lang="zh-CN" altLang="en-US" sz="2800" b="1"/>
              <a:t>则</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a:extLst>
              <a:ext uri="{FF2B5EF4-FFF2-40B4-BE49-F238E27FC236}">
                <a16:creationId xmlns:a16="http://schemas.microsoft.com/office/drawing/2014/main" id="{B0206CBD-7A29-462C-9C66-8E6DF73D1FF0}"/>
              </a:ext>
            </a:extLst>
          </p:cNvPr>
          <p:cNvGraphicFramePr>
            <a:graphicFrameLocks noChangeAspect="1"/>
          </p:cNvGraphicFramePr>
          <p:nvPr/>
        </p:nvGraphicFramePr>
        <p:xfrm>
          <a:off x="1547813" y="2659063"/>
          <a:ext cx="1612900" cy="1117600"/>
        </p:xfrm>
        <a:graphic>
          <a:graphicData uri="http://schemas.openxmlformats.org/presentationml/2006/ole">
            <mc:AlternateContent xmlns:mc="http://schemas.openxmlformats.org/markup-compatibility/2006">
              <mc:Choice xmlns:v="urn:schemas-microsoft-com:vml" Requires="v">
                <p:oleObj spid="_x0000_s10311" r:id="rId3" imgW="1311254" imgH="897012" progId="Visio.Drawing.6">
                  <p:embed/>
                </p:oleObj>
              </mc:Choice>
              <mc:Fallback>
                <p:oleObj r:id="rId3" imgW="1311254" imgH="897012"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659063"/>
                        <a:ext cx="16129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1" name="Object 3">
            <a:extLst>
              <a:ext uri="{FF2B5EF4-FFF2-40B4-BE49-F238E27FC236}">
                <a16:creationId xmlns:a16="http://schemas.microsoft.com/office/drawing/2014/main" id="{5071DB7A-0AE7-4ABB-B73C-AB11C15828EF}"/>
              </a:ext>
            </a:extLst>
          </p:cNvPr>
          <p:cNvGraphicFramePr>
            <a:graphicFrameLocks noChangeAspect="1"/>
          </p:cNvGraphicFramePr>
          <p:nvPr/>
        </p:nvGraphicFramePr>
        <p:xfrm>
          <a:off x="5988050" y="2627313"/>
          <a:ext cx="1951038" cy="1182687"/>
        </p:xfrm>
        <a:graphic>
          <a:graphicData uri="http://schemas.openxmlformats.org/presentationml/2006/ole">
            <mc:AlternateContent xmlns:mc="http://schemas.openxmlformats.org/markup-compatibility/2006">
              <mc:Choice xmlns:v="urn:schemas-microsoft-com:vml" Requires="v">
                <p:oleObj spid="_x0000_s10312" r:id="rId5" imgW="1715203" imgH="1060614" progId="Visio.Drawing.6">
                  <p:embed/>
                </p:oleObj>
              </mc:Choice>
              <mc:Fallback>
                <p:oleObj r:id="rId5" imgW="1715203" imgH="1060614" progId="Visio.Drawing.6">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8050" y="2627313"/>
                        <a:ext cx="1951038"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2" name="Object 4">
            <a:extLst>
              <a:ext uri="{FF2B5EF4-FFF2-40B4-BE49-F238E27FC236}">
                <a16:creationId xmlns:a16="http://schemas.microsoft.com/office/drawing/2014/main" id="{269C821B-3F58-4AB8-856D-0A674303BB63}"/>
              </a:ext>
            </a:extLst>
          </p:cNvPr>
          <p:cNvGraphicFramePr>
            <a:graphicFrameLocks noChangeAspect="1"/>
          </p:cNvGraphicFramePr>
          <p:nvPr/>
        </p:nvGraphicFramePr>
        <p:xfrm>
          <a:off x="611188" y="1447800"/>
          <a:ext cx="3429000" cy="1127125"/>
        </p:xfrm>
        <a:graphic>
          <a:graphicData uri="http://schemas.openxmlformats.org/presentationml/2006/ole">
            <mc:AlternateContent xmlns:mc="http://schemas.openxmlformats.org/markup-compatibility/2006">
              <mc:Choice xmlns:v="urn:schemas-microsoft-com:vml" Requires="v">
                <p:oleObj spid="_x0000_s10313" r:id="rId7" imgW="2698246" imgH="881706" progId="Visio.Drawing.6">
                  <p:embed/>
                </p:oleObj>
              </mc:Choice>
              <mc:Fallback>
                <p:oleObj r:id="rId7" imgW="2698246" imgH="881706" progId="Visio.Drawing.6">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1447800"/>
                        <a:ext cx="34290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3" name="Object 5">
            <a:extLst>
              <a:ext uri="{FF2B5EF4-FFF2-40B4-BE49-F238E27FC236}">
                <a16:creationId xmlns:a16="http://schemas.microsoft.com/office/drawing/2014/main" id="{66293224-3ECF-4A29-9038-1227D0B61A1A}"/>
              </a:ext>
            </a:extLst>
          </p:cNvPr>
          <p:cNvGraphicFramePr>
            <a:graphicFrameLocks noChangeAspect="1"/>
          </p:cNvGraphicFramePr>
          <p:nvPr/>
        </p:nvGraphicFramePr>
        <p:xfrm>
          <a:off x="1085850" y="3789363"/>
          <a:ext cx="2460625" cy="1276350"/>
        </p:xfrm>
        <a:graphic>
          <a:graphicData uri="http://schemas.openxmlformats.org/presentationml/2006/ole">
            <mc:AlternateContent xmlns:mc="http://schemas.openxmlformats.org/markup-compatibility/2006">
              <mc:Choice xmlns:v="urn:schemas-microsoft-com:vml" Requires="v">
                <p:oleObj spid="_x0000_s10314" r:id="rId9" imgW="1785842" imgH="914400" progId="Visio.Drawing.6">
                  <p:embed/>
                </p:oleObj>
              </mc:Choice>
              <mc:Fallback>
                <p:oleObj r:id="rId9" imgW="1785842" imgH="914400" progId="Visio.Drawing.6">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5850" y="3789363"/>
                        <a:ext cx="246062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4" name="Object 6">
            <a:extLst>
              <a:ext uri="{FF2B5EF4-FFF2-40B4-BE49-F238E27FC236}">
                <a16:creationId xmlns:a16="http://schemas.microsoft.com/office/drawing/2014/main" id="{8D298A93-8DBD-4B55-8E9B-49842CA72B74}"/>
              </a:ext>
            </a:extLst>
          </p:cNvPr>
          <p:cNvGraphicFramePr>
            <a:graphicFrameLocks noChangeAspect="1"/>
          </p:cNvGraphicFramePr>
          <p:nvPr/>
        </p:nvGraphicFramePr>
        <p:xfrm>
          <a:off x="755650" y="5184775"/>
          <a:ext cx="3143250" cy="1127125"/>
        </p:xfrm>
        <a:graphic>
          <a:graphicData uri="http://schemas.openxmlformats.org/presentationml/2006/ole">
            <mc:AlternateContent xmlns:mc="http://schemas.openxmlformats.org/markup-compatibility/2006">
              <mc:Choice xmlns:v="urn:schemas-microsoft-com:vml" Requires="v">
                <p:oleObj spid="_x0000_s10315" r:id="rId11" imgW="2505149" imgH="891923" progId="Visio.Drawing.6">
                  <p:embed/>
                </p:oleObj>
              </mc:Choice>
              <mc:Fallback>
                <p:oleObj r:id="rId11" imgW="2505149" imgH="891923" progId="Visio.Drawing.6">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5184775"/>
                        <a:ext cx="314325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6" name="Object 8">
            <a:extLst>
              <a:ext uri="{FF2B5EF4-FFF2-40B4-BE49-F238E27FC236}">
                <a16:creationId xmlns:a16="http://schemas.microsoft.com/office/drawing/2014/main" id="{1F8B92C9-991F-4950-82A2-18ADFECA7030}"/>
              </a:ext>
            </a:extLst>
          </p:cNvPr>
          <p:cNvGraphicFramePr>
            <a:graphicFrameLocks noChangeAspect="1"/>
          </p:cNvGraphicFramePr>
          <p:nvPr/>
        </p:nvGraphicFramePr>
        <p:xfrm>
          <a:off x="5491163" y="3771900"/>
          <a:ext cx="2886075" cy="1352550"/>
        </p:xfrm>
        <a:graphic>
          <a:graphicData uri="http://schemas.openxmlformats.org/presentationml/2006/ole">
            <mc:AlternateContent xmlns:mc="http://schemas.openxmlformats.org/markup-compatibility/2006">
              <mc:Choice xmlns:v="urn:schemas-microsoft-com:vml" Requires="v">
                <p:oleObj spid="_x0000_s10316" r:id="rId13" imgW="2488680" imgH="1060200" progId="Visio.Drawing.6">
                  <p:embed/>
                </p:oleObj>
              </mc:Choice>
              <mc:Fallback>
                <p:oleObj r:id="rId13" imgW="2488680" imgH="1060200" progId="Visio.Drawing.6">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91163" y="3771900"/>
                        <a:ext cx="288607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7" name="Object 9">
            <a:extLst>
              <a:ext uri="{FF2B5EF4-FFF2-40B4-BE49-F238E27FC236}">
                <a16:creationId xmlns:a16="http://schemas.microsoft.com/office/drawing/2014/main" id="{7CFFC82D-DEF1-4AC5-853A-6FA923325295}"/>
              </a:ext>
            </a:extLst>
          </p:cNvPr>
          <p:cNvGraphicFramePr>
            <a:graphicFrameLocks noChangeAspect="1"/>
          </p:cNvGraphicFramePr>
          <p:nvPr/>
        </p:nvGraphicFramePr>
        <p:xfrm>
          <a:off x="5480050" y="4957763"/>
          <a:ext cx="2886075" cy="1443037"/>
        </p:xfrm>
        <a:graphic>
          <a:graphicData uri="http://schemas.openxmlformats.org/presentationml/2006/ole">
            <mc:AlternateContent xmlns:mc="http://schemas.openxmlformats.org/markup-compatibility/2006">
              <mc:Choice xmlns:v="urn:schemas-microsoft-com:vml" Requires="v">
                <p:oleObj spid="_x0000_s10317" r:id="rId15" imgW="2893320" imgH="1006200" progId="Visio.Drawing.6">
                  <p:embed/>
                </p:oleObj>
              </mc:Choice>
              <mc:Fallback>
                <p:oleObj r:id="rId15" imgW="2893320" imgH="1006200" progId="Visio.Drawing.6">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0050" y="4957763"/>
                        <a:ext cx="2886075" cy="144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8" name="Object 10">
            <a:extLst>
              <a:ext uri="{FF2B5EF4-FFF2-40B4-BE49-F238E27FC236}">
                <a16:creationId xmlns:a16="http://schemas.microsoft.com/office/drawing/2014/main" id="{D6EE94FF-EA2A-47B4-B51D-6EBDB42D8C6C}"/>
              </a:ext>
            </a:extLst>
          </p:cNvPr>
          <p:cNvGraphicFramePr>
            <a:graphicFrameLocks noChangeAspect="1"/>
          </p:cNvGraphicFramePr>
          <p:nvPr/>
        </p:nvGraphicFramePr>
        <p:xfrm>
          <a:off x="5932488" y="1447800"/>
          <a:ext cx="1952625" cy="1273175"/>
        </p:xfrm>
        <a:graphic>
          <a:graphicData uri="http://schemas.openxmlformats.org/presentationml/2006/ole">
            <mc:AlternateContent xmlns:mc="http://schemas.openxmlformats.org/markup-compatibility/2006">
              <mc:Choice xmlns:v="urn:schemas-microsoft-com:vml" Requires="v">
                <p:oleObj spid="_x0000_s10318" name="Visio" r:id="rId17" imgW="1849648" imgH="1042292" progId="Visio.Drawing.11">
                  <p:embed/>
                </p:oleObj>
              </mc:Choice>
              <mc:Fallback>
                <p:oleObj name="Visio" r:id="rId17" imgW="1849648" imgH="1042292" progId="Visio.Drawing.11">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32488" y="1447800"/>
                        <a:ext cx="195262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1">
            <a:extLst>
              <a:ext uri="{FF2B5EF4-FFF2-40B4-BE49-F238E27FC236}">
                <a16:creationId xmlns:a16="http://schemas.microsoft.com/office/drawing/2014/main" id="{FCD0D61B-20B1-4C0C-B128-B081DDBD73A5}"/>
              </a:ext>
            </a:extLst>
          </p:cNvPr>
          <p:cNvGrpSpPr>
            <a:grpSpLocks/>
          </p:cNvGrpSpPr>
          <p:nvPr/>
        </p:nvGrpSpPr>
        <p:grpSpPr bwMode="auto">
          <a:xfrm>
            <a:off x="4267200" y="2801938"/>
            <a:ext cx="1181100" cy="858837"/>
            <a:chOff x="-20" y="0"/>
            <a:chExt cx="672" cy="486"/>
          </a:xfrm>
        </p:grpSpPr>
        <p:sp>
          <p:nvSpPr>
            <p:cNvPr id="10261" name="Text Box 12">
              <a:extLst>
                <a:ext uri="{FF2B5EF4-FFF2-40B4-BE49-F238E27FC236}">
                  <a16:creationId xmlns:a16="http://schemas.microsoft.com/office/drawing/2014/main" id="{1060625F-EBCF-4EF9-80D4-919564F19CDF}"/>
                </a:ext>
              </a:extLst>
            </p:cNvPr>
            <p:cNvSpPr txBox="1">
              <a:spLocks noChangeArrowheads="1"/>
            </p:cNvSpPr>
            <p:nvPr/>
          </p:nvSpPr>
          <p:spPr bwMode="auto">
            <a:xfrm>
              <a:off x="-20" y="0"/>
              <a:ext cx="67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a:solidFill>
                    <a:srgbClr val="800080"/>
                  </a:solidFill>
                  <a:latin typeface="Tahoma" panose="020B0604030504040204" pitchFamily="34" charset="0"/>
                </a:rPr>
                <a:t>CTFT</a:t>
              </a:r>
            </a:p>
          </p:txBody>
        </p:sp>
        <p:sp>
          <p:nvSpPr>
            <p:cNvPr id="10262" name="AutoShape 13">
              <a:extLst>
                <a:ext uri="{FF2B5EF4-FFF2-40B4-BE49-F238E27FC236}">
                  <a16:creationId xmlns:a16="http://schemas.microsoft.com/office/drawing/2014/main" id="{E994C141-102A-4BD2-B1CE-912D340334D5}"/>
                </a:ext>
              </a:extLst>
            </p:cNvPr>
            <p:cNvSpPr>
              <a:spLocks noChangeArrowheads="1"/>
            </p:cNvSpPr>
            <p:nvPr/>
          </p:nvSpPr>
          <p:spPr bwMode="auto">
            <a:xfrm>
              <a:off x="0" y="198"/>
              <a:ext cx="576" cy="288"/>
            </a:xfrm>
            <a:prstGeom prst="rightArrow">
              <a:avLst>
                <a:gd name="adj1" fmla="val 50000"/>
                <a:gd name="adj2" fmla="val 50000"/>
              </a:avLst>
            </a:prstGeom>
            <a:solidFill>
              <a:srgbClr val="3366FF">
                <a:alpha val="49019"/>
              </a:srgb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pSp>
        <p:nvGrpSpPr>
          <p:cNvPr id="3" name="Group 14">
            <a:extLst>
              <a:ext uri="{FF2B5EF4-FFF2-40B4-BE49-F238E27FC236}">
                <a16:creationId xmlns:a16="http://schemas.microsoft.com/office/drawing/2014/main" id="{F1356A07-24CF-4589-BEBE-BA7233C5C2BA}"/>
              </a:ext>
            </a:extLst>
          </p:cNvPr>
          <p:cNvGrpSpPr>
            <a:grpSpLocks/>
          </p:cNvGrpSpPr>
          <p:nvPr/>
        </p:nvGrpSpPr>
        <p:grpSpPr bwMode="auto">
          <a:xfrm>
            <a:off x="4302125" y="1519238"/>
            <a:ext cx="1136650" cy="866775"/>
            <a:chOff x="0" y="0"/>
            <a:chExt cx="647" cy="490"/>
          </a:xfrm>
        </p:grpSpPr>
        <p:sp>
          <p:nvSpPr>
            <p:cNvPr id="10259" name="Text Box 15">
              <a:extLst>
                <a:ext uri="{FF2B5EF4-FFF2-40B4-BE49-F238E27FC236}">
                  <a16:creationId xmlns:a16="http://schemas.microsoft.com/office/drawing/2014/main" id="{9BE5EDD6-75EE-4F49-9BE5-5F438D1839DB}"/>
                </a:ext>
              </a:extLst>
            </p:cNvPr>
            <p:cNvSpPr txBox="1">
              <a:spLocks noChangeArrowheads="1"/>
            </p:cNvSpPr>
            <p:nvPr/>
          </p:nvSpPr>
          <p:spPr bwMode="auto">
            <a:xfrm>
              <a:off x="23" y="0"/>
              <a:ext cx="62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a:solidFill>
                    <a:srgbClr val="800080"/>
                  </a:solidFill>
                  <a:latin typeface="Tahoma" panose="020B0604030504040204" pitchFamily="34" charset="0"/>
                </a:rPr>
                <a:t>CFS</a:t>
              </a:r>
            </a:p>
          </p:txBody>
        </p:sp>
        <p:sp>
          <p:nvSpPr>
            <p:cNvPr id="10260" name="AutoShape 16">
              <a:extLst>
                <a:ext uri="{FF2B5EF4-FFF2-40B4-BE49-F238E27FC236}">
                  <a16:creationId xmlns:a16="http://schemas.microsoft.com/office/drawing/2014/main" id="{66412B79-5341-4A62-93D3-CB9DB3C3829C}"/>
                </a:ext>
              </a:extLst>
            </p:cNvPr>
            <p:cNvSpPr>
              <a:spLocks noChangeArrowheads="1"/>
            </p:cNvSpPr>
            <p:nvPr/>
          </p:nvSpPr>
          <p:spPr bwMode="auto">
            <a:xfrm>
              <a:off x="0" y="202"/>
              <a:ext cx="576" cy="288"/>
            </a:xfrm>
            <a:prstGeom prst="rightArrow">
              <a:avLst>
                <a:gd name="adj1" fmla="val 50000"/>
                <a:gd name="adj2" fmla="val 50000"/>
              </a:avLst>
            </a:prstGeom>
            <a:solidFill>
              <a:srgbClr val="3366FF">
                <a:alpha val="49019"/>
              </a:srgb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pSp>
        <p:nvGrpSpPr>
          <p:cNvPr id="4" name="Group 17">
            <a:extLst>
              <a:ext uri="{FF2B5EF4-FFF2-40B4-BE49-F238E27FC236}">
                <a16:creationId xmlns:a16="http://schemas.microsoft.com/office/drawing/2014/main" id="{75A096E0-B8FD-480A-B987-CAA7EFD190EA}"/>
              </a:ext>
            </a:extLst>
          </p:cNvPr>
          <p:cNvGrpSpPr>
            <a:grpSpLocks/>
          </p:cNvGrpSpPr>
          <p:nvPr/>
        </p:nvGrpSpPr>
        <p:grpSpPr bwMode="auto">
          <a:xfrm>
            <a:off x="4262438" y="4044950"/>
            <a:ext cx="1179512" cy="763588"/>
            <a:chOff x="0" y="0"/>
            <a:chExt cx="672" cy="432"/>
          </a:xfrm>
        </p:grpSpPr>
        <p:sp>
          <p:nvSpPr>
            <p:cNvPr id="10257" name="Text Box 18">
              <a:extLst>
                <a:ext uri="{FF2B5EF4-FFF2-40B4-BE49-F238E27FC236}">
                  <a16:creationId xmlns:a16="http://schemas.microsoft.com/office/drawing/2014/main" id="{A172B1BA-DC81-484F-B458-7275CABDCB04}"/>
                </a:ext>
              </a:extLst>
            </p:cNvPr>
            <p:cNvSpPr txBox="1">
              <a:spLocks noChangeArrowheads="1"/>
            </p:cNvSpPr>
            <p:nvPr/>
          </p:nvSpPr>
          <p:spPr bwMode="auto">
            <a:xfrm>
              <a:off x="0" y="0"/>
              <a:ext cx="67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a:solidFill>
                    <a:srgbClr val="800080"/>
                  </a:solidFill>
                  <a:latin typeface="Tahoma" panose="020B0604030504040204" pitchFamily="34" charset="0"/>
                </a:rPr>
                <a:t>DTFT</a:t>
              </a:r>
            </a:p>
          </p:txBody>
        </p:sp>
        <p:sp>
          <p:nvSpPr>
            <p:cNvPr id="10258" name="AutoShape 19">
              <a:extLst>
                <a:ext uri="{FF2B5EF4-FFF2-40B4-BE49-F238E27FC236}">
                  <a16:creationId xmlns:a16="http://schemas.microsoft.com/office/drawing/2014/main" id="{7E0BC12D-251B-42AA-AD13-410775F91C10}"/>
                </a:ext>
              </a:extLst>
            </p:cNvPr>
            <p:cNvSpPr>
              <a:spLocks noChangeArrowheads="1"/>
            </p:cNvSpPr>
            <p:nvPr/>
          </p:nvSpPr>
          <p:spPr bwMode="auto">
            <a:xfrm>
              <a:off x="0" y="144"/>
              <a:ext cx="576" cy="288"/>
            </a:xfrm>
            <a:prstGeom prst="rightArrow">
              <a:avLst>
                <a:gd name="adj1" fmla="val 50000"/>
                <a:gd name="adj2" fmla="val 50000"/>
              </a:avLst>
            </a:prstGeom>
            <a:solidFill>
              <a:srgbClr val="3366FF">
                <a:alpha val="49019"/>
              </a:srgb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pSp>
        <p:nvGrpSpPr>
          <p:cNvPr id="5" name="Group 20">
            <a:extLst>
              <a:ext uri="{FF2B5EF4-FFF2-40B4-BE49-F238E27FC236}">
                <a16:creationId xmlns:a16="http://schemas.microsoft.com/office/drawing/2014/main" id="{4458D7EF-5D5A-4AC1-B456-5D493D620590}"/>
              </a:ext>
            </a:extLst>
          </p:cNvPr>
          <p:cNvGrpSpPr>
            <a:grpSpLocks/>
          </p:cNvGrpSpPr>
          <p:nvPr/>
        </p:nvGrpSpPr>
        <p:grpSpPr bwMode="auto">
          <a:xfrm>
            <a:off x="4252913" y="5195888"/>
            <a:ext cx="1265237" cy="781050"/>
            <a:chOff x="0" y="0"/>
            <a:chExt cx="720" cy="442"/>
          </a:xfrm>
        </p:grpSpPr>
        <p:sp>
          <p:nvSpPr>
            <p:cNvPr id="10255" name="Text Box 21">
              <a:extLst>
                <a:ext uri="{FF2B5EF4-FFF2-40B4-BE49-F238E27FC236}">
                  <a16:creationId xmlns:a16="http://schemas.microsoft.com/office/drawing/2014/main" id="{A2152B62-1BAA-4AD0-AFE1-9D0F5472EAD8}"/>
                </a:ext>
              </a:extLst>
            </p:cNvPr>
            <p:cNvSpPr txBox="1">
              <a:spLocks noChangeArrowheads="1"/>
            </p:cNvSpPr>
            <p:nvPr/>
          </p:nvSpPr>
          <p:spPr bwMode="auto">
            <a:xfrm>
              <a:off x="48" y="0"/>
              <a:ext cx="67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a:solidFill>
                    <a:srgbClr val="800080"/>
                  </a:solidFill>
                  <a:latin typeface="Tahoma" panose="020B0604030504040204" pitchFamily="34" charset="0"/>
                </a:rPr>
                <a:t>DFS</a:t>
              </a:r>
            </a:p>
          </p:txBody>
        </p:sp>
        <p:sp>
          <p:nvSpPr>
            <p:cNvPr id="10256" name="AutoShape 22">
              <a:extLst>
                <a:ext uri="{FF2B5EF4-FFF2-40B4-BE49-F238E27FC236}">
                  <a16:creationId xmlns:a16="http://schemas.microsoft.com/office/drawing/2014/main" id="{A2A13615-3051-4634-9D9E-AB2F132C8863}"/>
                </a:ext>
              </a:extLst>
            </p:cNvPr>
            <p:cNvSpPr>
              <a:spLocks noChangeArrowheads="1"/>
            </p:cNvSpPr>
            <p:nvPr/>
          </p:nvSpPr>
          <p:spPr bwMode="auto">
            <a:xfrm>
              <a:off x="0" y="154"/>
              <a:ext cx="576" cy="288"/>
            </a:xfrm>
            <a:prstGeom prst="rightArrow">
              <a:avLst>
                <a:gd name="adj1" fmla="val 50000"/>
                <a:gd name="adj2" fmla="val 50000"/>
              </a:avLst>
            </a:prstGeom>
            <a:solidFill>
              <a:srgbClr val="3366FF">
                <a:alpha val="49019"/>
              </a:srgb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sp>
        <p:nvSpPr>
          <p:cNvPr id="23" name="标题 18">
            <a:extLst>
              <a:ext uri="{FF2B5EF4-FFF2-40B4-BE49-F238E27FC236}">
                <a16:creationId xmlns:a16="http://schemas.microsoft.com/office/drawing/2014/main" id="{72025451-47B7-46EF-91F4-09A1EBDC2BEC}"/>
              </a:ext>
            </a:extLst>
          </p:cNvPr>
          <p:cNvSpPr txBox="1">
            <a:spLocks/>
          </p:cNvSpPr>
          <p:nvPr/>
        </p:nvSpPr>
        <p:spPr bwMode="auto">
          <a:xfrm>
            <a:off x="457200" y="457200"/>
            <a:ext cx="8229600" cy="990600"/>
          </a:xfrm>
          <a:prstGeom prst="rect">
            <a:avLst/>
          </a:prstGeom>
          <a:noFill/>
          <a:ln w="9525">
            <a:noFill/>
            <a:miter lim="800000"/>
            <a:headEnd/>
            <a:tailEnd/>
          </a:ln>
        </p:spPr>
        <p:txBody>
          <a:bodyPr anchor="ctr"/>
          <a:lstStyle/>
          <a:p>
            <a:pPr algn="ctr">
              <a:defRPr/>
            </a:pPr>
            <a:r>
              <a:rPr lang="zh-CN" sz="3600" b="1" kern="0">
                <a:solidFill>
                  <a:srgbClr val="0000CC"/>
                </a:solidFill>
                <a:latin typeface="+mj-lt"/>
                <a:ea typeface="+mj-ea"/>
                <a:cs typeface="+mj-cs"/>
              </a:rPr>
              <a:t>四种信号的时域与频域对应关系 </a:t>
            </a:r>
            <a:endParaRPr lang="zh-CN" sz="3600" b="1" kern="0" dirty="0">
              <a:solidFill>
                <a:srgbClr val="0000CC"/>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left)">
                                      <p:cBhvr>
                                        <p:cTn id="7" dur="500"/>
                                        <p:tgtEl>
                                          <p:spTgt spid="7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78"/>
                                        </p:tgtEl>
                                        <p:attrNameLst>
                                          <p:attrName>style.visibility</p:attrName>
                                        </p:attrNameLst>
                                      </p:cBhvr>
                                      <p:to>
                                        <p:strVal val="visible"/>
                                      </p:to>
                                    </p:set>
                                    <p:animEffect transition="in" filter="wipe(left)">
                                      <p:cBhvr>
                                        <p:cTn id="17" dur="500"/>
                                        <p:tgtEl>
                                          <p:spTgt spid="71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70"/>
                                        </p:tgtEl>
                                        <p:attrNameLst>
                                          <p:attrName>style.visibility</p:attrName>
                                        </p:attrNameLst>
                                      </p:cBhvr>
                                      <p:to>
                                        <p:strVal val="visible"/>
                                      </p:to>
                                    </p:set>
                                    <p:animEffect transition="in" filter="wipe(left)">
                                      <p:cBhvr>
                                        <p:cTn id="22" dur="500"/>
                                        <p:tgtEl>
                                          <p:spTgt spid="71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171"/>
                                        </p:tgtEl>
                                        <p:attrNameLst>
                                          <p:attrName>style.visibility</p:attrName>
                                        </p:attrNameLst>
                                      </p:cBhvr>
                                      <p:to>
                                        <p:strVal val="visible"/>
                                      </p:to>
                                    </p:set>
                                    <p:animEffect transition="in" filter="wipe(left)">
                                      <p:cBhvr>
                                        <p:cTn id="32" dur="500"/>
                                        <p:tgtEl>
                                          <p:spTgt spid="71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173"/>
                                        </p:tgtEl>
                                        <p:attrNameLst>
                                          <p:attrName>style.visibility</p:attrName>
                                        </p:attrNameLst>
                                      </p:cBhvr>
                                      <p:to>
                                        <p:strVal val="visible"/>
                                      </p:to>
                                    </p:set>
                                    <p:animEffect transition="in" filter="wipe(left)">
                                      <p:cBhvr>
                                        <p:cTn id="37" dur="500"/>
                                        <p:tgtEl>
                                          <p:spTgt spid="717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176"/>
                                        </p:tgtEl>
                                        <p:attrNameLst>
                                          <p:attrName>style.visibility</p:attrName>
                                        </p:attrNameLst>
                                      </p:cBhvr>
                                      <p:to>
                                        <p:strVal val="visible"/>
                                      </p:to>
                                    </p:set>
                                    <p:animEffect transition="in" filter="wipe(left)">
                                      <p:cBhvr>
                                        <p:cTn id="47" dur="500"/>
                                        <p:tgtEl>
                                          <p:spTgt spid="71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174"/>
                                        </p:tgtEl>
                                        <p:attrNameLst>
                                          <p:attrName>style.visibility</p:attrName>
                                        </p:attrNameLst>
                                      </p:cBhvr>
                                      <p:to>
                                        <p:strVal val="visible"/>
                                      </p:to>
                                    </p:set>
                                    <p:animEffect transition="in" filter="wipe(left)">
                                      <p:cBhvr>
                                        <p:cTn id="52" dur="500"/>
                                        <p:tgtEl>
                                          <p:spTgt spid="717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7177"/>
                                        </p:tgtEl>
                                        <p:attrNameLst>
                                          <p:attrName>style.visibility</p:attrName>
                                        </p:attrNameLst>
                                      </p:cBhvr>
                                      <p:to>
                                        <p:strVal val="visible"/>
                                      </p:to>
                                    </p:set>
                                    <p:animEffect transition="in" filter="wipe(left)">
                                      <p:cBhvr>
                                        <p:cTn id="6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81B1C4-340D-4508-BD90-5811B1E0ED4B}"/>
              </a:ext>
            </a:extLst>
          </p:cNvPr>
          <p:cNvSpPr txBox="1">
            <a:spLocks noChangeArrowheads="1"/>
          </p:cNvSpPr>
          <p:nvPr/>
        </p:nvSpPr>
        <p:spPr>
          <a:xfrm>
            <a:off x="457200" y="1524000"/>
            <a:ext cx="8229600" cy="4191000"/>
          </a:xfrm>
          <a:prstGeom prst="rect">
            <a:avLst/>
          </a:prstGeom>
        </p:spPr>
        <p:txBody>
          <a:bodyPr/>
          <a:lstStyle/>
          <a:p>
            <a:pPr marL="342900" indent="-342900" eaLnBrk="1" hangingPunct="1">
              <a:spcBef>
                <a:spcPct val="20000"/>
              </a:spcBef>
              <a:buClr>
                <a:schemeClr val="bg2"/>
              </a:buClr>
              <a:buSzPct val="75000"/>
              <a:buFont typeface="Wingdings" pitchFamily="2" charset="2"/>
              <a:buChar char="n"/>
              <a:defRPr/>
            </a:pPr>
            <a:r>
              <a:rPr lang="zh-CN" altLang="en-US" sz="2800" b="1" kern="0" dirty="0">
                <a:latin typeface="+mn-lt"/>
                <a:ea typeface="+mn-ea"/>
              </a:rPr>
              <a:t>序列的</a:t>
            </a:r>
            <a:r>
              <a:rPr lang="en-US" altLang="zh-CN" sz="2800" b="1" i="1" kern="0" dirty="0">
                <a:latin typeface="+mn-lt"/>
                <a:ea typeface="+mn-ea"/>
              </a:rPr>
              <a:t>N</a:t>
            </a:r>
            <a:r>
              <a:rPr lang="zh-CN" altLang="en-US" sz="2800" b="1" kern="0" dirty="0">
                <a:latin typeface="+mn-lt"/>
                <a:ea typeface="+mn-ea"/>
              </a:rPr>
              <a:t>点循环卷积定义为</a:t>
            </a:r>
          </a:p>
          <a:p>
            <a:pPr marL="342900" indent="-342900" eaLnBrk="1" hangingPunct="1">
              <a:spcBef>
                <a:spcPct val="20000"/>
              </a:spcBef>
              <a:buClr>
                <a:schemeClr val="bg2"/>
              </a:buClr>
              <a:buSzPct val="75000"/>
              <a:buFont typeface="Wingdings" pitchFamily="2" charset="2"/>
              <a:buChar char="n"/>
              <a:defRPr/>
            </a:pPr>
            <a:endParaRPr lang="zh-CN" altLang="en-US" sz="2400" b="1" kern="0" dirty="0">
              <a:latin typeface="+mn-lt"/>
              <a:ea typeface="+mn-ea"/>
            </a:endParaRPr>
          </a:p>
          <a:p>
            <a:pPr marL="342900" indent="-342900" eaLnBrk="1" hangingPunct="1">
              <a:spcBef>
                <a:spcPct val="20000"/>
              </a:spcBef>
              <a:buClr>
                <a:schemeClr val="bg2"/>
              </a:buClr>
              <a:buSzPct val="75000"/>
              <a:buFont typeface="Wingdings" pitchFamily="2" charset="2"/>
              <a:buNone/>
              <a:defRPr/>
            </a:pPr>
            <a:endParaRPr lang="zh-CN" altLang="en-US" sz="2400" b="1" kern="0" dirty="0">
              <a:latin typeface="+mn-lt"/>
              <a:ea typeface="+mn-ea"/>
            </a:endParaRPr>
          </a:p>
          <a:p>
            <a:pPr marL="342900" indent="-342900" eaLnBrk="1" hangingPunct="1">
              <a:spcBef>
                <a:spcPct val="20000"/>
              </a:spcBef>
              <a:buClr>
                <a:schemeClr val="bg2"/>
              </a:buClr>
              <a:buSzPct val="75000"/>
              <a:buFont typeface="Wingdings" pitchFamily="2" charset="2"/>
              <a:buChar char="n"/>
              <a:defRPr/>
            </a:pPr>
            <a:r>
              <a:rPr lang="zh-CN" altLang="en-US" sz="2800" b="1" kern="0" dirty="0">
                <a:latin typeface="+mn-lt"/>
                <a:ea typeface="+mn-ea"/>
              </a:rPr>
              <a:t>计算步骤：</a:t>
            </a:r>
          </a:p>
          <a:p>
            <a:pPr marL="742950" lvl="1" indent="-285750" eaLnBrk="1" hangingPunct="1">
              <a:spcBef>
                <a:spcPct val="20000"/>
              </a:spcBef>
              <a:buClr>
                <a:schemeClr val="accent2"/>
              </a:buClr>
              <a:buSzPct val="80000"/>
              <a:buFont typeface="Wingdings" pitchFamily="2" charset="2"/>
              <a:buChar char="Ø"/>
              <a:defRPr/>
            </a:pPr>
            <a:r>
              <a:rPr lang="zh-CN" altLang="en-US" sz="2400" b="1" kern="0" dirty="0">
                <a:latin typeface="+mn-lt"/>
                <a:ea typeface="+mn-ea"/>
              </a:rPr>
              <a:t>将两个序列分别补</a:t>
            </a:r>
            <a:r>
              <a:rPr lang="en-US" altLang="zh-CN" sz="2400" b="1" kern="0" dirty="0">
                <a:latin typeface="+mn-lt"/>
                <a:ea typeface="+mn-ea"/>
              </a:rPr>
              <a:t>0</a:t>
            </a:r>
            <a:r>
              <a:rPr lang="zh-CN" altLang="en-US" sz="2400" b="1" kern="0" dirty="0">
                <a:latin typeface="+mn-lt"/>
                <a:ea typeface="+mn-ea"/>
              </a:rPr>
              <a:t>，使</a:t>
            </a:r>
            <a:r>
              <a:rPr lang="zh-CN" altLang="en-US" sz="2400" b="1" kern="0" dirty="0">
                <a:solidFill>
                  <a:srgbClr val="FF0000"/>
                </a:solidFill>
                <a:latin typeface="+mn-lt"/>
                <a:ea typeface="+mn-ea"/>
              </a:rPr>
              <a:t>长度都为</a:t>
            </a:r>
            <a:r>
              <a:rPr lang="en-US" altLang="zh-CN" sz="2400" b="1" kern="0" dirty="0">
                <a:solidFill>
                  <a:srgbClr val="FF0000"/>
                </a:solidFill>
                <a:latin typeface="+mn-lt"/>
                <a:ea typeface="+mn-ea"/>
              </a:rPr>
              <a:t>N</a:t>
            </a:r>
          </a:p>
          <a:p>
            <a:pPr marL="742950" lvl="1" indent="-285750" eaLnBrk="1" hangingPunct="1">
              <a:spcBef>
                <a:spcPct val="20000"/>
              </a:spcBef>
              <a:buClr>
                <a:schemeClr val="accent2"/>
              </a:buClr>
              <a:buSzPct val="80000"/>
              <a:buFont typeface="Wingdings" pitchFamily="2" charset="2"/>
              <a:buChar char="Ø"/>
              <a:defRPr/>
            </a:pPr>
            <a:r>
              <a:rPr lang="zh-CN" altLang="en-US" sz="2400" b="1" kern="0" dirty="0">
                <a:latin typeface="+mn-lt"/>
                <a:ea typeface="+mn-ea"/>
              </a:rPr>
              <a:t>将两个序列的自变量从</a:t>
            </a:r>
            <a:r>
              <a:rPr lang="en-US" altLang="zh-CN" sz="2400" b="1" i="1" kern="0" dirty="0">
                <a:latin typeface="+mn-lt"/>
                <a:ea typeface="+mn-ea"/>
              </a:rPr>
              <a:t>k</a:t>
            </a:r>
            <a:r>
              <a:rPr lang="zh-CN" altLang="en-US" sz="2400" b="1" kern="0" dirty="0">
                <a:latin typeface="+mn-lt"/>
                <a:ea typeface="+mn-ea"/>
              </a:rPr>
              <a:t>转变为</a:t>
            </a:r>
            <a:r>
              <a:rPr lang="en-US" altLang="zh-CN" sz="2400" b="1" i="1" kern="0" dirty="0">
                <a:latin typeface="+mn-lt"/>
                <a:ea typeface="+mn-ea"/>
              </a:rPr>
              <a:t>n</a:t>
            </a:r>
          </a:p>
          <a:p>
            <a:pPr marL="742950" lvl="1" indent="-285750" eaLnBrk="1" hangingPunct="1">
              <a:spcBef>
                <a:spcPct val="20000"/>
              </a:spcBef>
              <a:buClr>
                <a:schemeClr val="accent2"/>
              </a:buClr>
              <a:buSzPct val="80000"/>
              <a:buFont typeface="Wingdings" pitchFamily="2" charset="2"/>
              <a:buChar char="Ø"/>
              <a:defRPr/>
            </a:pPr>
            <a:r>
              <a:rPr lang="zh-CN" altLang="en-US" sz="2400" b="1" kern="0" dirty="0">
                <a:latin typeface="+mn-lt"/>
                <a:ea typeface="+mn-ea"/>
              </a:rPr>
              <a:t>将两个序列中任一个序列</a:t>
            </a:r>
            <a:r>
              <a:rPr lang="zh-CN" altLang="en-US" sz="2400" b="1" kern="0" dirty="0">
                <a:solidFill>
                  <a:srgbClr val="FF0000"/>
                </a:solidFill>
                <a:latin typeface="+mn-lt"/>
                <a:ea typeface="+mn-ea"/>
              </a:rPr>
              <a:t>循环</a:t>
            </a:r>
            <a:r>
              <a:rPr lang="zh-CN" altLang="en-US" sz="2400" b="1" kern="0" dirty="0">
                <a:latin typeface="+mn-lt"/>
                <a:ea typeface="+mn-ea"/>
              </a:rPr>
              <a:t>翻转</a:t>
            </a:r>
          </a:p>
          <a:p>
            <a:pPr marL="742950" lvl="1" indent="-285750" eaLnBrk="1" hangingPunct="1">
              <a:spcBef>
                <a:spcPct val="20000"/>
              </a:spcBef>
              <a:buClr>
                <a:schemeClr val="accent2"/>
              </a:buClr>
              <a:buSzPct val="80000"/>
              <a:buFont typeface="Wingdings" pitchFamily="2" charset="2"/>
              <a:buChar char="Ø"/>
              <a:defRPr/>
            </a:pPr>
            <a:r>
              <a:rPr lang="zh-CN" altLang="en-US" sz="2400" b="1" kern="0" dirty="0">
                <a:latin typeface="+mn-lt"/>
                <a:ea typeface="+mn-ea"/>
              </a:rPr>
              <a:t>对循环翻转后的序列进行</a:t>
            </a:r>
            <a:r>
              <a:rPr lang="zh-CN" altLang="en-US" sz="2400" b="1" kern="0" dirty="0">
                <a:solidFill>
                  <a:srgbClr val="FF0000"/>
                </a:solidFill>
                <a:latin typeface="+mn-lt"/>
                <a:ea typeface="+mn-ea"/>
              </a:rPr>
              <a:t>循环</a:t>
            </a:r>
            <a:r>
              <a:rPr lang="zh-CN" altLang="en-US" sz="2400" b="1" kern="0" dirty="0">
                <a:latin typeface="+mn-lt"/>
                <a:ea typeface="+mn-ea"/>
              </a:rPr>
              <a:t>位移</a:t>
            </a:r>
          </a:p>
          <a:p>
            <a:pPr marL="742950" lvl="1" indent="-285750" eaLnBrk="1" hangingPunct="1">
              <a:spcBef>
                <a:spcPct val="20000"/>
              </a:spcBef>
              <a:buClr>
                <a:schemeClr val="accent2"/>
              </a:buClr>
              <a:buSzPct val="80000"/>
              <a:buFont typeface="Wingdings" pitchFamily="2" charset="2"/>
              <a:buChar char="Ø"/>
              <a:defRPr/>
            </a:pPr>
            <a:r>
              <a:rPr lang="zh-CN" altLang="en-US" sz="2400" b="1" kern="0" dirty="0">
                <a:latin typeface="+mn-lt"/>
                <a:ea typeface="+mn-ea"/>
              </a:rPr>
              <a:t>相乘相加</a:t>
            </a:r>
          </a:p>
        </p:txBody>
      </p:sp>
      <p:grpSp>
        <p:nvGrpSpPr>
          <p:cNvPr id="61443" name="Group 4">
            <a:extLst>
              <a:ext uri="{FF2B5EF4-FFF2-40B4-BE49-F238E27FC236}">
                <a16:creationId xmlns:a16="http://schemas.microsoft.com/office/drawing/2014/main" id="{F8D0839E-0C1A-4F76-B38C-117565544FCE}"/>
              </a:ext>
            </a:extLst>
          </p:cNvPr>
          <p:cNvGrpSpPr>
            <a:grpSpLocks/>
          </p:cNvGrpSpPr>
          <p:nvPr/>
        </p:nvGrpSpPr>
        <p:grpSpPr bwMode="auto">
          <a:xfrm>
            <a:off x="1371600" y="2057400"/>
            <a:ext cx="6249988" cy="990600"/>
            <a:chOff x="0" y="0"/>
            <a:chExt cx="7204" cy="1210"/>
          </a:xfrm>
        </p:grpSpPr>
        <p:graphicFrame>
          <p:nvGraphicFramePr>
            <p:cNvPr id="61444" name="Object 5">
              <a:extLst>
                <a:ext uri="{FF2B5EF4-FFF2-40B4-BE49-F238E27FC236}">
                  <a16:creationId xmlns:a16="http://schemas.microsoft.com/office/drawing/2014/main" id="{F5E10A94-D8E2-4BB5-885B-AF3347BA3605}"/>
                </a:ext>
              </a:extLst>
            </p:cNvPr>
            <p:cNvGraphicFramePr>
              <a:graphicFrameLocks noChangeAspect="1"/>
            </p:cNvGraphicFramePr>
            <p:nvPr/>
          </p:nvGraphicFramePr>
          <p:xfrm>
            <a:off x="0" y="0"/>
            <a:ext cx="7205" cy="1210"/>
          </p:xfrm>
          <a:graphic>
            <a:graphicData uri="http://schemas.openxmlformats.org/presentationml/2006/ole">
              <mc:AlternateContent xmlns:mc="http://schemas.openxmlformats.org/markup-compatibility/2006">
                <mc:Choice xmlns:v="urn:schemas-microsoft-com:vml" Requires="v">
                  <p:oleObj spid="_x0000_s61452" r:id="rId3" imgW="2706105" imgH="457380" progId="Equation.3">
                    <p:embed/>
                  </p:oleObj>
                </mc:Choice>
                <mc:Fallback>
                  <p:oleObj r:id="rId3" imgW="2706105" imgH="4573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205"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5" name="Oval 6">
              <a:extLst>
                <a:ext uri="{FF2B5EF4-FFF2-40B4-BE49-F238E27FC236}">
                  <a16:creationId xmlns:a16="http://schemas.microsoft.com/office/drawing/2014/main" id="{BFD23CC4-E349-4A17-A4D7-83DB58DB473D}"/>
                </a:ext>
              </a:extLst>
            </p:cNvPr>
            <p:cNvSpPr>
              <a:spLocks noChangeArrowheads="1"/>
            </p:cNvSpPr>
            <p:nvPr/>
          </p:nvSpPr>
          <p:spPr bwMode="auto">
            <a:xfrm>
              <a:off x="845" y="370"/>
              <a:ext cx="356" cy="36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b="1">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linds(horizontal)">
                                      <p:cBhvr>
                                        <p:cTn id="17" dur="500"/>
                                        <p:tgtEl>
                                          <p:spTgt spid="4">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blinds(horizontal)">
                                      <p:cBhvr>
                                        <p:cTn id="27" dur="500"/>
                                        <p:tgtEl>
                                          <p:spTgt spid="4">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blinds(horizontal)">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5">
            <a:extLst>
              <a:ext uri="{FF2B5EF4-FFF2-40B4-BE49-F238E27FC236}">
                <a16:creationId xmlns:a16="http://schemas.microsoft.com/office/drawing/2014/main" id="{56B40241-1C51-49B0-B6CD-612F47FE71D2}"/>
              </a:ext>
            </a:extLst>
          </p:cNvPr>
          <p:cNvSpPr>
            <a:spLocks noGrp="1" noChangeArrowheads="1"/>
          </p:cNvSpPr>
          <p:nvPr>
            <p:ph type="title" sz="quarter" idx="4294967295"/>
          </p:nvPr>
        </p:nvSpPr>
        <p:spPr>
          <a:xfrm>
            <a:off x="533400" y="1371600"/>
            <a:ext cx="8305800" cy="2743200"/>
          </a:xfrm>
        </p:spPr>
        <p:txBody>
          <a:bodyPr/>
          <a:lstStyle/>
          <a:p>
            <a:pPr eaLnBrk="1" hangingPunct="1">
              <a:lnSpc>
                <a:spcPct val="150000"/>
              </a:lnSpc>
              <a:spcBef>
                <a:spcPct val="20000"/>
              </a:spcBef>
            </a:pPr>
            <a:r>
              <a:rPr lang="zh-CN" altLang="en-US" sz="2800">
                <a:solidFill>
                  <a:schemeClr val="tx1"/>
                </a:solidFill>
              </a:rPr>
              <a:t>例</a:t>
            </a:r>
            <a:r>
              <a:rPr lang="en-US" altLang="zh-CN" sz="2800">
                <a:solidFill>
                  <a:schemeClr val="tx1"/>
                </a:solidFill>
              </a:rPr>
              <a:t>2-3 </a:t>
            </a:r>
            <a:r>
              <a:rPr lang="zh-CN" altLang="en-US" sz="2800">
                <a:solidFill>
                  <a:schemeClr val="tx1"/>
                </a:solidFill>
              </a:rPr>
              <a:t>已知两个长度为</a:t>
            </a:r>
            <a:r>
              <a:rPr lang="en-US" altLang="zh-CN" sz="2800">
                <a:solidFill>
                  <a:schemeClr val="tx1"/>
                </a:solidFill>
              </a:rPr>
              <a:t>4</a:t>
            </a:r>
            <a:r>
              <a:rPr lang="zh-CN" altLang="en-US" sz="2800">
                <a:solidFill>
                  <a:schemeClr val="tx1"/>
                </a:solidFill>
              </a:rPr>
              <a:t>的序列为</a:t>
            </a:r>
            <a:br>
              <a:rPr lang="zh-CN" altLang="en-US" sz="2800">
                <a:solidFill>
                  <a:schemeClr val="tx1"/>
                </a:solidFill>
              </a:rPr>
            </a:br>
            <a:r>
              <a:rPr lang="zh-CN" altLang="en-US" sz="2800">
                <a:solidFill>
                  <a:schemeClr val="tx1"/>
                </a:solidFill>
              </a:rPr>
              <a:t>	</a:t>
            </a:r>
            <a:r>
              <a:rPr lang="en-US" altLang="zh-CN" sz="2800" i="1">
                <a:solidFill>
                  <a:schemeClr val="tx1"/>
                </a:solidFill>
              </a:rPr>
              <a:t>x</a:t>
            </a:r>
            <a:r>
              <a:rPr lang="en-US" altLang="zh-CN" sz="2800">
                <a:solidFill>
                  <a:schemeClr val="tx1"/>
                </a:solidFill>
              </a:rPr>
              <a:t>[</a:t>
            </a:r>
            <a:r>
              <a:rPr lang="en-US" altLang="zh-CN" sz="2800" i="1">
                <a:solidFill>
                  <a:schemeClr val="tx1"/>
                </a:solidFill>
              </a:rPr>
              <a:t>k</a:t>
            </a:r>
            <a:r>
              <a:rPr lang="en-US" altLang="zh-CN" sz="2800">
                <a:solidFill>
                  <a:schemeClr val="tx1"/>
                </a:solidFill>
              </a:rPr>
              <a:t>]={1,2,1,1;</a:t>
            </a:r>
            <a:r>
              <a:rPr lang="en-US" altLang="zh-CN" sz="2800" i="1">
                <a:solidFill>
                  <a:schemeClr val="tx1"/>
                </a:solidFill>
              </a:rPr>
              <a:t>k</a:t>
            </a:r>
            <a:r>
              <a:rPr lang="en-US" altLang="zh-CN" sz="2800">
                <a:solidFill>
                  <a:schemeClr val="tx1"/>
                </a:solidFill>
              </a:rPr>
              <a:t>=0,1,2,3}, </a:t>
            </a:r>
            <a:br>
              <a:rPr lang="en-US" altLang="zh-CN" sz="2800">
                <a:solidFill>
                  <a:schemeClr val="tx1"/>
                </a:solidFill>
              </a:rPr>
            </a:br>
            <a:r>
              <a:rPr lang="en-US" altLang="zh-CN" sz="2800">
                <a:solidFill>
                  <a:schemeClr val="tx1"/>
                </a:solidFill>
              </a:rPr>
              <a:t>          </a:t>
            </a:r>
            <a:r>
              <a:rPr lang="en-US" altLang="zh-CN" sz="2800" i="1">
                <a:solidFill>
                  <a:schemeClr val="tx1"/>
                </a:solidFill>
              </a:rPr>
              <a:t>h</a:t>
            </a:r>
            <a:r>
              <a:rPr lang="en-US" altLang="zh-CN" sz="2800">
                <a:solidFill>
                  <a:schemeClr val="tx1"/>
                </a:solidFill>
              </a:rPr>
              <a:t>[</a:t>
            </a:r>
            <a:r>
              <a:rPr lang="en-US" altLang="zh-CN" sz="2800" i="1">
                <a:solidFill>
                  <a:schemeClr val="tx1"/>
                </a:solidFill>
              </a:rPr>
              <a:t>k</a:t>
            </a:r>
            <a:r>
              <a:rPr lang="en-US" altLang="zh-CN" sz="2800">
                <a:solidFill>
                  <a:schemeClr val="tx1"/>
                </a:solidFill>
              </a:rPr>
              <a:t>]={2,2,1,1;</a:t>
            </a:r>
            <a:r>
              <a:rPr lang="en-US" altLang="zh-CN" sz="2800" i="1">
                <a:solidFill>
                  <a:schemeClr val="tx1"/>
                </a:solidFill>
              </a:rPr>
              <a:t>k</a:t>
            </a:r>
            <a:r>
              <a:rPr lang="en-US" altLang="zh-CN" sz="2800">
                <a:solidFill>
                  <a:schemeClr val="tx1"/>
                </a:solidFill>
              </a:rPr>
              <a:t>=0,1,2,3},</a:t>
            </a:r>
            <a:br>
              <a:rPr lang="en-US" altLang="zh-CN" sz="2800">
                <a:solidFill>
                  <a:schemeClr val="tx1"/>
                </a:solidFill>
              </a:rPr>
            </a:br>
            <a:r>
              <a:rPr lang="en-US" altLang="zh-CN" sz="2800">
                <a:solidFill>
                  <a:schemeClr val="tx1"/>
                </a:solidFill>
              </a:rPr>
              <a:t>	</a:t>
            </a:r>
            <a:r>
              <a:rPr lang="zh-CN" altLang="en-US" sz="2800">
                <a:solidFill>
                  <a:schemeClr val="tx1"/>
                </a:solidFill>
              </a:rPr>
              <a:t>试计算它们的</a:t>
            </a:r>
            <a:r>
              <a:rPr lang="en-US" altLang="zh-CN" sz="2800">
                <a:solidFill>
                  <a:schemeClr val="tx1"/>
                </a:solidFill>
              </a:rPr>
              <a:t>4</a:t>
            </a:r>
            <a:r>
              <a:rPr lang="zh-CN" altLang="en-US" sz="2800">
                <a:solidFill>
                  <a:schemeClr val="tx1"/>
                </a:solidFill>
              </a:rPr>
              <a:t>点循环卷积。</a:t>
            </a:r>
          </a:p>
        </p:txBody>
      </p:sp>
    </p:spTree>
  </p:cSld>
  <p:clrMapOvr>
    <a:masterClrMapping/>
  </p:clrMapOvr>
  <p:transition>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7">
            <a:extLst>
              <a:ext uri="{FF2B5EF4-FFF2-40B4-BE49-F238E27FC236}">
                <a16:creationId xmlns:a16="http://schemas.microsoft.com/office/drawing/2014/main" id="{3518977C-A140-4F8D-9BF5-2010C01FD81E}"/>
              </a:ext>
            </a:extLst>
          </p:cNvPr>
          <p:cNvSpPr txBox="1">
            <a:spLocks noChangeArrowheads="1"/>
          </p:cNvSpPr>
          <p:nvPr/>
        </p:nvSpPr>
        <p:spPr bwMode="auto">
          <a:xfrm>
            <a:off x="401638" y="2339975"/>
            <a:ext cx="8361362" cy="579438"/>
          </a:xfrm>
          <a:prstGeom prst="rect">
            <a:avLst/>
          </a:prstGeom>
          <a:noFill/>
          <a:ln w="9525">
            <a:noFill/>
            <a:miter lim="800000"/>
            <a:headEnd/>
            <a:tailEnd/>
          </a:ln>
        </p:spPr>
        <p:txBody>
          <a:bodyPr>
            <a:spAutoFit/>
          </a:bodyPr>
          <a:lstStyle/>
          <a:p>
            <a:pPr eaLnBrk="1" hangingPunct="1">
              <a:spcBef>
                <a:spcPct val="50000"/>
              </a:spcBef>
              <a:defRPr/>
            </a:pPr>
            <a:r>
              <a:rPr lang="en-US" altLang="zh-CN" sz="3200" b="1" dirty="0">
                <a:solidFill>
                  <a:schemeClr val="accent1">
                    <a:lumMod val="50000"/>
                  </a:schemeClr>
                </a:solidFill>
                <a:latin typeface="Times New Roman" pitchFamily="18" charset="0"/>
                <a:sym typeface="Arial" charset="0"/>
              </a:rPr>
              <a:t>5. </a:t>
            </a:r>
            <a:r>
              <a:rPr lang="en-US" altLang="zh-CN" sz="3200" b="1" dirty="0" err="1">
                <a:solidFill>
                  <a:schemeClr val="accent1">
                    <a:lumMod val="50000"/>
                  </a:schemeClr>
                </a:solidFill>
                <a:latin typeface="Times New Roman" pitchFamily="18" charset="0"/>
                <a:sym typeface="Arial" charset="0"/>
              </a:rPr>
              <a:t>Parseval</a:t>
            </a:r>
            <a:r>
              <a:rPr lang="zh-CN" altLang="en-US" sz="3200" b="1" dirty="0">
                <a:solidFill>
                  <a:schemeClr val="accent1">
                    <a:lumMod val="50000"/>
                  </a:schemeClr>
                </a:solidFill>
                <a:latin typeface="Times New Roman" pitchFamily="18" charset="0"/>
                <a:sym typeface="Arial" charset="0"/>
              </a:rPr>
              <a:t>定理</a:t>
            </a:r>
          </a:p>
        </p:txBody>
      </p:sp>
      <p:graphicFrame>
        <p:nvGraphicFramePr>
          <p:cNvPr id="63491" name="Object 3">
            <a:extLst>
              <a:ext uri="{FF2B5EF4-FFF2-40B4-BE49-F238E27FC236}">
                <a16:creationId xmlns:a16="http://schemas.microsoft.com/office/drawing/2014/main" id="{A8A83B5D-9B00-4BB5-A9FC-7F7B548C61B5}"/>
              </a:ext>
            </a:extLst>
          </p:cNvPr>
          <p:cNvGraphicFramePr>
            <a:graphicFrameLocks noChangeAspect="1"/>
          </p:cNvGraphicFramePr>
          <p:nvPr>
            <p:ph idx="4294967295"/>
          </p:nvPr>
        </p:nvGraphicFramePr>
        <p:xfrm>
          <a:off x="3983038" y="2187575"/>
          <a:ext cx="3905250" cy="1079500"/>
        </p:xfrm>
        <a:graphic>
          <a:graphicData uri="http://schemas.openxmlformats.org/presentationml/2006/ole">
            <mc:AlternateContent xmlns:mc="http://schemas.openxmlformats.org/markup-compatibility/2006">
              <mc:Choice xmlns:v="urn:schemas-microsoft-com:vml" Requires="v">
                <p:oleObj spid="_x0000_s63507" r:id="rId3" imgW="1562100" imgH="431800" progId="Equation.3">
                  <p:embed/>
                </p:oleObj>
              </mc:Choice>
              <mc:Fallback>
                <p:oleObj r:id="rId3" imgW="15621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3038" y="2187575"/>
                        <a:ext cx="39052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4" name="Rectangle 4">
            <a:extLst>
              <a:ext uri="{FF2B5EF4-FFF2-40B4-BE49-F238E27FC236}">
                <a16:creationId xmlns:a16="http://schemas.microsoft.com/office/drawing/2014/main" id="{317D63F9-A52D-4052-AE4C-2B3A892C64F8}"/>
              </a:ext>
            </a:extLst>
          </p:cNvPr>
          <p:cNvSpPr>
            <a:spLocks noGrp="1" noChangeArrowheads="1"/>
          </p:cNvSpPr>
          <p:nvPr/>
        </p:nvSpPr>
        <p:spPr bwMode="auto">
          <a:xfrm>
            <a:off x="457200" y="3038475"/>
            <a:ext cx="8229600" cy="1371600"/>
          </a:xfrm>
          <a:prstGeom prst="rect">
            <a:avLst/>
          </a:prstGeom>
          <a:noFill/>
          <a:ln w="9525">
            <a:noFill/>
            <a:miter lim="800000"/>
            <a:headEnd/>
            <a:tailEnd/>
          </a:ln>
        </p:spPr>
        <p:txBody>
          <a:bodyPr anchor="ctr"/>
          <a:lstStyle/>
          <a:p>
            <a:pPr eaLnBrk="1" hangingPunct="1">
              <a:defRPr/>
            </a:pPr>
            <a:r>
              <a:rPr lang="en-US" altLang="zh-CN" sz="3200" b="1" dirty="0">
                <a:solidFill>
                  <a:schemeClr val="accent1">
                    <a:lumMod val="50000"/>
                  </a:schemeClr>
                </a:solidFill>
                <a:latin typeface="Times New Roman" pitchFamily="18" charset="0"/>
                <a:sym typeface="Arial" charset="0"/>
              </a:rPr>
              <a:t>6. </a:t>
            </a:r>
            <a:r>
              <a:rPr lang="zh-CN" altLang="en-US" sz="3200" b="1" dirty="0">
                <a:solidFill>
                  <a:schemeClr val="accent1">
                    <a:lumMod val="50000"/>
                  </a:schemeClr>
                </a:solidFill>
                <a:latin typeface="Times New Roman" pitchFamily="18" charset="0"/>
                <a:sym typeface="Arial" charset="0"/>
              </a:rPr>
              <a:t>对偶特性</a:t>
            </a:r>
          </a:p>
        </p:txBody>
      </p:sp>
      <p:graphicFrame>
        <p:nvGraphicFramePr>
          <p:cNvPr id="63493" name="Object 6">
            <a:extLst>
              <a:ext uri="{FF2B5EF4-FFF2-40B4-BE49-F238E27FC236}">
                <a16:creationId xmlns:a16="http://schemas.microsoft.com/office/drawing/2014/main" id="{CB22E0BD-EC3B-408C-AAB5-E6EB3E4385AD}"/>
              </a:ext>
            </a:extLst>
          </p:cNvPr>
          <p:cNvGraphicFramePr>
            <a:graphicFrameLocks noChangeAspect="1"/>
          </p:cNvGraphicFramePr>
          <p:nvPr/>
        </p:nvGraphicFramePr>
        <p:xfrm>
          <a:off x="3657600" y="3495675"/>
          <a:ext cx="4432300" cy="590550"/>
        </p:xfrm>
        <a:graphic>
          <a:graphicData uri="http://schemas.openxmlformats.org/presentationml/2006/ole">
            <mc:AlternateContent xmlns:mc="http://schemas.openxmlformats.org/markup-compatibility/2006">
              <mc:Choice xmlns:v="urn:schemas-microsoft-com:vml" Requires="v">
                <p:oleObj spid="_x0000_s63508" r:id="rId5" imgW="1943685" imgH="253900" progId="Equation.3">
                  <p:embed/>
                </p:oleObj>
              </mc:Choice>
              <mc:Fallback>
                <p:oleObj r:id="rId5" imgW="1943685" imgH="253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3495675"/>
                        <a:ext cx="443230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4" name="TextBox 9">
            <a:extLst>
              <a:ext uri="{FF2B5EF4-FFF2-40B4-BE49-F238E27FC236}">
                <a16:creationId xmlns:a16="http://schemas.microsoft.com/office/drawing/2014/main" id="{D206980B-E46B-445B-8D53-81DB16463118}"/>
              </a:ext>
            </a:extLst>
          </p:cNvPr>
          <p:cNvSpPr txBox="1">
            <a:spLocks noChangeArrowheads="1"/>
          </p:cNvSpPr>
          <p:nvPr/>
        </p:nvSpPr>
        <p:spPr bwMode="auto">
          <a:xfrm>
            <a:off x="685800" y="1447800"/>
            <a:ext cx="822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a:t>若长度为</a:t>
            </a:r>
            <a:r>
              <a:rPr lang="en-US" altLang="zh-CN" sz="2800" b="1" i="1"/>
              <a:t>N</a:t>
            </a:r>
            <a:r>
              <a:rPr lang="zh-CN" altLang="en-US" sz="2800" b="1"/>
              <a:t>的有限长序列</a:t>
            </a:r>
            <a:r>
              <a:rPr lang="en-US" altLang="zh-CN" sz="2800" b="1" i="1"/>
              <a:t>x</a:t>
            </a:r>
            <a:r>
              <a:rPr lang="en-US" altLang="zh-CN" sz="2800" b="1"/>
              <a:t>[</a:t>
            </a:r>
            <a:r>
              <a:rPr lang="en-US" altLang="zh-CN" sz="2800" b="1" i="1"/>
              <a:t>k</a:t>
            </a:r>
            <a:r>
              <a:rPr lang="en-US" altLang="zh-CN" sz="2800" b="1"/>
              <a:t>]</a:t>
            </a:r>
            <a:r>
              <a:rPr lang="zh-CN" altLang="en-US" sz="2800" b="1"/>
              <a:t>的</a:t>
            </a:r>
            <a:r>
              <a:rPr lang="en-US" altLang="zh-CN" sz="2800" b="1"/>
              <a:t>DFT</a:t>
            </a:r>
            <a:r>
              <a:rPr lang="zh-CN" altLang="en-US" sz="2800" b="1"/>
              <a:t>为</a:t>
            </a:r>
            <a:r>
              <a:rPr lang="en-US" altLang="zh-CN" sz="2800" b="1" i="1"/>
              <a:t>X</a:t>
            </a:r>
            <a:r>
              <a:rPr lang="en-US" altLang="zh-CN" sz="2800" b="1"/>
              <a:t>[</a:t>
            </a:r>
            <a:r>
              <a:rPr lang="en-US" altLang="zh-CN" sz="2800" b="1" i="1"/>
              <a:t>m</a:t>
            </a:r>
            <a:r>
              <a:rPr lang="en-US" altLang="zh-CN" sz="2800" b="1"/>
              <a:t>]</a:t>
            </a:r>
            <a:r>
              <a:rPr lang="zh-CN" altLang="en-US" sz="2800" b="1"/>
              <a:t>，则</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7" name="Object 3">
            <a:extLst>
              <a:ext uri="{FF2B5EF4-FFF2-40B4-BE49-F238E27FC236}">
                <a16:creationId xmlns:a16="http://schemas.microsoft.com/office/drawing/2014/main" id="{AE879D2B-39DF-47F1-B8A4-DF3C7084B4EA}"/>
              </a:ext>
            </a:extLst>
          </p:cNvPr>
          <p:cNvGraphicFramePr>
            <a:graphicFrameLocks noChangeAspect="1"/>
          </p:cNvGraphicFramePr>
          <p:nvPr/>
        </p:nvGraphicFramePr>
        <p:xfrm>
          <a:off x="1682750" y="3644900"/>
          <a:ext cx="5407025" cy="1131888"/>
        </p:xfrm>
        <a:graphic>
          <a:graphicData uri="http://schemas.openxmlformats.org/presentationml/2006/ole">
            <mc:AlternateContent xmlns:mc="http://schemas.openxmlformats.org/markup-compatibility/2006">
              <mc:Choice xmlns:v="urn:schemas-microsoft-com:vml" Requires="v">
                <p:oleObj spid="_x0000_s64552" name="Equation" r:id="rId3" imgW="2070100" imgH="431800" progId="Equation.DSMT4">
                  <p:embed/>
                </p:oleObj>
              </mc:Choice>
              <mc:Fallback>
                <p:oleObj name="Equation" r:id="rId3" imgW="20701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0" y="3644900"/>
                        <a:ext cx="5407025" cy="113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8" name="Object 4">
            <a:extLst>
              <a:ext uri="{FF2B5EF4-FFF2-40B4-BE49-F238E27FC236}">
                <a16:creationId xmlns:a16="http://schemas.microsoft.com/office/drawing/2014/main" id="{B1D516B8-3F65-4C3A-BDAC-EEC54A4F979D}"/>
              </a:ext>
            </a:extLst>
          </p:cNvPr>
          <p:cNvGraphicFramePr>
            <a:graphicFrameLocks noChangeAspect="1"/>
          </p:cNvGraphicFramePr>
          <p:nvPr/>
        </p:nvGraphicFramePr>
        <p:xfrm>
          <a:off x="3059113" y="2133600"/>
          <a:ext cx="3011487" cy="977900"/>
        </p:xfrm>
        <a:graphic>
          <a:graphicData uri="http://schemas.openxmlformats.org/presentationml/2006/ole">
            <mc:AlternateContent xmlns:mc="http://schemas.openxmlformats.org/markup-compatibility/2006">
              <mc:Choice xmlns:v="urn:schemas-microsoft-com:vml" Requires="v">
                <p:oleObj spid="_x0000_s64553" r:id="rId5" imgW="1375934" imgH="445644" progId="Equation.3">
                  <p:embed/>
                </p:oleObj>
              </mc:Choice>
              <mc:Fallback>
                <p:oleObj r:id="rId5" imgW="1375934" imgH="44564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2133600"/>
                        <a:ext cx="3011487"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9" name="Object 5">
            <a:extLst>
              <a:ext uri="{FF2B5EF4-FFF2-40B4-BE49-F238E27FC236}">
                <a16:creationId xmlns:a16="http://schemas.microsoft.com/office/drawing/2014/main" id="{3C84D7ED-B973-4BC7-9E04-FAC08395EE44}"/>
              </a:ext>
            </a:extLst>
          </p:cNvPr>
          <p:cNvGraphicFramePr>
            <a:graphicFrameLocks noChangeAspect="1"/>
          </p:cNvGraphicFramePr>
          <p:nvPr/>
        </p:nvGraphicFramePr>
        <p:xfrm>
          <a:off x="1355725" y="5151438"/>
          <a:ext cx="3348038" cy="666750"/>
        </p:xfrm>
        <a:graphic>
          <a:graphicData uri="http://schemas.openxmlformats.org/presentationml/2006/ole">
            <mc:AlternateContent xmlns:mc="http://schemas.openxmlformats.org/markup-compatibility/2006">
              <mc:Choice xmlns:v="urn:schemas-microsoft-com:vml" Requires="v">
                <p:oleObj spid="_x0000_s64554" r:id="rId7" imgW="1292235" imgH="255888" progId="Equation.3">
                  <p:embed/>
                </p:oleObj>
              </mc:Choice>
              <mc:Fallback>
                <p:oleObj r:id="rId7" imgW="1292235" imgH="255888"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5725" y="5151438"/>
                        <a:ext cx="3348038"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0" name="Text Box 12">
            <a:extLst>
              <a:ext uri="{FF2B5EF4-FFF2-40B4-BE49-F238E27FC236}">
                <a16:creationId xmlns:a16="http://schemas.microsoft.com/office/drawing/2014/main" id="{66A3C9F5-FFB1-488C-9A23-8012C74286DA}"/>
              </a:ext>
            </a:extLst>
          </p:cNvPr>
          <p:cNvSpPr txBox="1">
            <a:spLocks noChangeArrowheads="1"/>
          </p:cNvSpPr>
          <p:nvPr/>
        </p:nvSpPr>
        <p:spPr bwMode="auto">
          <a:xfrm>
            <a:off x="611188" y="1700213"/>
            <a:ext cx="439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有限长序列</a:t>
            </a:r>
            <a:r>
              <a:rPr lang="en-US" altLang="zh-CN" sz="2800" b="1" i="1"/>
              <a:t>x</a:t>
            </a:r>
            <a:r>
              <a:rPr lang="en-US" altLang="zh-CN" sz="2800" b="1"/>
              <a:t>[</a:t>
            </a:r>
            <a:r>
              <a:rPr lang="en-US" altLang="zh-CN" sz="2800" b="1" i="1"/>
              <a:t>k</a:t>
            </a:r>
            <a:r>
              <a:rPr lang="en-US" altLang="zh-CN" sz="2800" b="1"/>
              <a:t>]</a:t>
            </a:r>
            <a:r>
              <a:rPr lang="zh-CN" altLang="en-US" sz="2800" b="1"/>
              <a:t>的</a:t>
            </a:r>
            <a:r>
              <a:rPr lang="en-US" altLang="zh-CN" sz="2800" b="1"/>
              <a:t>DFT</a:t>
            </a:r>
          </a:p>
        </p:txBody>
      </p:sp>
      <p:sp>
        <p:nvSpPr>
          <p:cNvPr id="47111" name="Text Box 13">
            <a:extLst>
              <a:ext uri="{FF2B5EF4-FFF2-40B4-BE49-F238E27FC236}">
                <a16:creationId xmlns:a16="http://schemas.microsoft.com/office/drawing/2014/main" id="{565BC585-CA2A-47D3-9682-76AFBC461DE9}"/>
              </a:ext>
            </a:extLst>
          </p:cNvPr>
          <p:cNvSpPr txBox="1">
            <a:spLocks noChangeArrowheads="1"/>
          </p:cNvSpPr>
          <p:nvPr/>
        </p:nvSpPr>
        <p:spPr bwMode="auto">
          <a:xfrm>
            <a:off x="611188" y="3141663"/>
            <a:ext cx="439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t>有限长序列</a:t>
            </a:r>
            <a:r>
              <a:rPr lang="en-US" altLang="zh-CN" sz="2800" b="1" i="1"/>
              <a:t>x</a:t>
            </a:r>
            <a:r>
              <a:rPr lang="en-US" altLang="zh-CN" sz="2800" b="1"/>
              <a:t>[</a:t>
            </a:r>
            <a:r>
              <a:rPr lang="en-US" altLang="zh-CN" sz="2800" b="1" i="1"/>
              <a:t>k</a:t>
            </a:r>
            <a:r>
              <a:rPr lang="en-US" altLang="zh-CN" sz="2800" b="1"/>
              <a:t>]</a:t>
            </a:r>
            <a:r>
              <a:rPr lang="zh-CN" altLang="en-US" sz="2800" b="1"/>
              <a:t>的</a:t>
            </a:r>
            <a:r>
              <a:rPr lang="en-US" altLang="zh-CN" sz="2800" b="1" i="1"/>
              <a:t>z</a:t>
            </a:r>
            <a:r>
              <a:rPr lang="zh-CN" altLang="en-US" sz="2800" b="1"/>
              <a:t>变换</a:t>
            </a:r>
          </a:p>
        </p:txBody>
      </p:sp>
      <p:graphicFrame>
        <p:nvGraphicFramePr>
          <p:cNvPr id="47112" name="Object 8">
            <a:extLst>
              <a:ext uri="{FF2B5EF4-FFF2-40B4-BE49-F238E27FC236}">
                <a16:creationId xmlns:a16="http://schemas.microsoft.com/office/drawing/2014/main" id="{0FBD90A9-9295-4707-860F-183DE5D56A6F}"/>
              </a:ext>
            </a:extLst>
          </p:cNvPr>
          <p:cNvGraphicFramePr>
            <a:graphicFrameLocks noChangeAspect="1"/>
          </p:cNvGraphicFramePr>
          <p:nvPr/>
        </p:nvGraphicFramePr>
        <p:xfrm>
          <a:off x="4860925" y="4945063"/>
          <a:ext cx="2663825" cy="858837"/>
        </p:xfrm>
        <a:graphic>
          <a:graphicData uri="http://schemas.openxmlformats.org/presentationml/2006/ole">
            <mc:AlternateContent xmlns:mc="http://schemas.openxmlformats.org/markup-compatibility/2006">
              <mc:Choice xmlns:v="urn:schemas-microsoft-com:vml" Requires="v">
                <p:oleObj spid="_x0000_s64555" name="公式" r:id="rId9" imgW="1028700" imgH="330200" progId="Equation.3">
                  <p:embed/>
                </p:oleObj>
              </mc:Choice>
              <mc:Fallback>
                <p:oleObj name="公式" r:id="rId9" imgW="1028700" imgH="330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0925" y="4945063"/>
                        <a:ext cx="2663825"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9" name="Object 9">
            <a:extLst>
              <a:ext uri="{FF2B5EF4-FFF2-40B4-BE49-F238E27FC236}">
                <a16:creationId xmlns:a16="http://schemas.microsoft.com/office/drawing/2014/main" id="{62D3078C-5B35-4A83-BCA5-797DB94CDE7D}"/>
              </a:ext>
            </a:extLst>
          </p:cNvPr>
          <p:cNvGraphicFramePr>
            <a:graphicFrameLocks noChangeAspect="1"/>
          </p:cNvGraphicFramePr>
          <p:nvPr/>
        </p:nvGraphicFramePr>
        <p:xfrm>
          <a:off x="4876800" y="5619750"/>
          <a:ext cx="1770063" cy="323850"/>
        </p:xfrm>
        <a:graphic>
          <a:graphicData uri="http://schemas.openxmlformats.org/presentationml/2006/ole">
            <mc:AlternateContent xmlns:mc="http://schemas.openxmlformats.org/markup-compatibility/2006">
              <mc:Choice xmlns:v="urn:schemas-microsoft-com:vml" Requires="v">
                <p:oleObj spid="_x0000_s64556" name="公式" r:id="rId11" imgW="1040948" imgH="190417" progId="Equation.3">
                  <p:embed/>
                </p:oleObj>
              </mc:Choice>
              <mc:Fallback>
                <p:oleObj name="公式" r:id="rId11" imgW="1040948" imgH="190417"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6800" y="5619750"/>
                        <a:ext cx="1770063"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21" name="标题 9">
            <a:extLst>
              <a:ext uri="{FF2B5EF4-FFF2-40B4-BE49-F238E27FC236}">
                <a16:creationId xmlns:a16="http://schemas.microsoft.com/office/drawing/2014/main" id="{86D7022C-4DDF-4276-9B0E-FBC59257F2BD}"/>
              </a:ext>
            </a:extLst>
          </p:cNvPr>
          <p:cNvSpPr>
            <a:spLocks noGrp="1" noChangeArrowheads="1"/>
          </p:cNvSpPr>
          <p:nvPr>
            <p:ph type="title"/>
          </p:nvPr>
        </p:nvSpPr>
        <p:spPr/>
        <p:txBody>
          <a:bodyPr/>
          <a:lstStyle/>
          <a:p>
            <a:r>
              <a:rPr lang="en-US" altLang="zh-CN" sz="4000"/>
              <a:t>2.2.3 DFT</a:t>
            </a:r>
            <a:r>
              <a:rPr lang="zh-CN" altLang="en-US" sz="4000"/>
              <a:t>与</a:t>
            </a:r>
            <a:r>
              <a:rPr lang="en-US" altLang="zh-CN" sz="4000"/>
              <a:t>z</a:t>
            </a:r>
            <a:r>
              <a:rPr lang="zh-CN" altLang="en-US" sz="4000"/>
              <a:t>变换的关系</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blinds(horizontal)">
                                      <p:cBhvr>
                                        <p:cTn id="7" dur="500"/>
                                        <p:tgtEl>
                                          <p:spTgt spid="471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7108"/>
                                        </p:tgtEl>
                                        <p:attrNameLst>
                                          <p:attrName>style.visibility</p:attrName>
                                        </p:attrNameLst>
                                      </p:cBhvr>
                                      <p:to>
                                        <p:strVal val="visible"/>
                                      </p:to>
                                    </p:set>
                                    <p:animEffect transition="in" filter="blinds(vertical)">
                                      <p:cBhvr>
                                        <p:cTn id="12" dur="500"/>
                                        <p:tgtEl>
                                          <p:spTgt spid="471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11"/>
                                        </p:tgtEl>
                                        <p:attrNameLst>
                                          <p:attrName>style.visibility</p:attrName>
                                        </p:attrNameLst>
                                      </p:cBhvr>
                                      <p:to>
                                        <p:strVal val="visible"/>
                                      </p:to>
                                    </p:set>
                                    <p:animEffect transition="in" filter="blinds(horizontal)">
                                      <p:cBhvr>
                                        <p:cTn id="17" dur="500"/>
                                        <p:tgtEl>
                                          <p:spTgt spid="471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47107"/>
                                        </p:tgtEl>
                                        <p:attrNameLst>
                                          <p:attrName>style.visibility</p:attrName>
                                        </p:attrNameLst>
                                      </p:cBhvr>
                                      <p:to>
                                        <p:strVal val="visible"/>
                                      </p:to>
                                    </p:set>
                                    <p:animEffect transition="in" filter="blinds(vertical)">
                                      <p:cBhvr>
                                        <p:cTn id="22" dur="500"/>
                                        <p:tgtEl>
                                          <p:spTgt spid="471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47109"/>
                                        </p:tgtEl>
                                        <p:attrNameLst>
                                          <p:attrName>style.visibility</p:attrName>
                                        </p:attrNameLst>
                                      </p:cBhvr>
                                      <p:to>
                                        <p:strVal val="visible"/>
                                      </p:to>
                                    </p:set>
                                    <p:animEffect transition="in" filter="blinds(vertical)">
                                      <p:cBhvr>
                                        <p:cTn id="27" dur="500"/>
                                        <p:tgtEl>
                                          <p:spTgt spid="471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47112"/>
                                        </p:tgtEl>
                                        <p:attrNameLst>
                                          <p:attrName>style.visibility</p:attrName>
                                        </p:attrNameLst>
                                      </p:cBhvr>
                                      <p:to>
                                        <p:strVal val="visible"/>
                                      </p:to>
                                    </p:set>
                                    <p:animEffect transition="in" filter="blinds(vertical)">
                                      <p:cBhvr>
                                        <p:cTn id="32" dur="500"/>
                                        <p:tgtEl>
                                          <p:spTgt spid="471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1" fill="hold" nodeType="clickEffect">
                                  <p:stCondLst>
                                    <p:cond delay="0"/>
                                  </p:stCondLst>
                                  <p:childTnLst>
                                    <p:set>
                                      <p:cBhvr>
                                        <p:cTn id="36" dur="1" fill="hold">
                                          <p:stCondLst>
                                            <p:cond delay="0"/>
                                          </p:stCondLst>
                                        </p:cTn>
                                        <p:tgtEl>
                                          <p:spTgt spid="35849"/>
                                        </p:tgtEl>
                                        <p:attrNameLst>
                                          <p:attrName>style.visibility</p:attrName>
                                        </p:attrNameLst>
                                      </p:cBhvr>
                                      <p:to>
                                        <p:strVal val="visible"/>
                                      </p:to>
                                    </p:set>
                                    <p:animEffect transition="in" filter="slide(fromTop)">
                                      <p:cBhvr>
                                        <p:cTn id="37" dur="500"/>
                                        <p:tgtEl>
                                          <p:spTgt spid="35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utoUpdateAnimBg="0"/>
      <p:bldP spid="4711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84974E6-AB7A-4852-BB28-2B37F68A630F}"/>
              </a:ext>
            </a:extLst>
          </p:cNvPr>
          <p:cNvSpPr>
            <a:spLocks noGrp="1" noChangeArrowheads="1"/>
          </p:cNvSpPr>
          <p:nvPr>
            <p:ph type="title" idx="4294967295"/>
          </p:nvPr>
        </p:nvSpPr>
        <p:spPr/>
        <p:txBody>
          <a:bodyPr/>
          <a:lstStyle/>
          <a:p>
            <a:pPr eaLnBrk="1" hangingPunct="1"/>
            <a:r>
              <a:rPr lang="zh-CN" altLang="en-US" sz="3600"/>
              <a:t>1</a:t>
            </a:r>
            <a:r>
              <a:rPr lang="en-US" altLang="zh-CN" sz="3600"/>
              <a:t>. </a:t>
            </a:r>
            <a:r>
              <a:rPr lang="zh-CN" altLang="en-US" sz="3600"/>
              <a:t>由序列</a:t>
            </a:r>
            <a:r>
              <a:rPr lang="en-US" altLang="zh-CN" sz="3600" i="1"/>
              <a:t>z</a:t>
            </a:r>
            <a:r>
              <a:rPr lang="zh-CN" altLang="en-US" sz="3600"/>
              <a:t>变换表示序列DFT</a:t>
            </a:r>
          </a:p>
        </p:txBody>
      </p:sp>
      <p:graphicFrame>
        <p:nvGraphicFramePr>
          <p:cNvPr id="48131" name="Object 3">
            <a:extLst>
              <a:ext uri="{FF2B5EF4-FFF2-40B4-BE49-F238E27FC236}">
                <a16:creationId xmlns:a16="http://schemas.microsoft.com/office/drawing/2014/main" id="{B564018C-E024-4CE6-9859-548E2026E8C6}"/>
              </a:ext>
            </a:extLst>
          </p:cNvPr>
          <p:cNvGraphicFramePr>
            <a:graphicFrameLocks noChangeAspect="1"/>
          </p:cNvGraphicFramePr>
          <p:nvPr/>
        </p:nvGraphicFramePr>
        <p:xfrm>
          <a:off x="2590800" y="3124200"/>
          <a:ext cx="4527550" cy="3441700"/>
        </p:xfrm>
        <a:graphic>
          <a:graphicData uri="http://schemas.openxmlformats.org/presentationml/2006/ole">
            <mc:AlternateContent xmlns:mc="http://schemas.openxmlformats.org/markup-compatibility/2006">
              <mc:Choice xmlns:v="urn:schemas-microsoft-com:vml" Requires="v">
                <p:oleObj spid="_x0000_s65554" r:id="rId3" imgW="2672640" imgH="2032920" progId="Visio.Drawing.6">
                  <p:embed/>
                </p:oleObj>
              </mc:Choice>
              <mc:Fallback>
                <p:oleObj r:id="rId3" imgW="2672640" imgH="2032920"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124200"/>
                        <a:ext cx="4527550" cy="3441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2" name="Text Box 6">
            <a:extLst>
              <a:ext uri="{FF2B5EF4-FFF2-40B4-BE49-F238E27FC236}">
                <a16:creationId xmlns:a16="http://schemas.microsoft.com/office/drawing/2014/main" id="{37391B54-8C02-4C8E-B2E3-B5719F2435C9}"/>
              </a:ext>
            </a:extLst>
          </p:cNvPr>
          <p:cNvSpPr txBox="1">
            <a:spLocks noChangeArrowheads="1"/>
          </p:cNvSpPr>
          <p:nvPr/>
        </p:nvSpPr>
        <p:spPr bwMode="auto">
          <a:xfrm>
            <a:off x="152400" y="2636838"/>
            <a:ext cx="8915400" cy="523875"/>
          </a:xfrm>
          <a:prstGeom prst="rect">
            <a:avLst/>
          </a:prstGeom>
          <a:noFill/>
          <a:ln w="9525">
            <a:noFill/>
            <a:miter lim="800000"/>
            <a:headEnd/>
            <a:tailEnd/>
          </a:ln>
        </p:spPr>
        <p:txBody>
          <a:bodyPr>
            <a:spAutoFit/>
          </a:bodyPr>
          <a:lstStyle/>
          <a:p>
            <a:pPr eaLnBrk="1" hangingPunct="1">
              <a:spcBef>
                <a:spcPct val="50000"/>
              </a:spcBef>
              <a:defRPr/>
            </a:pPr>
            <a:r>
              <a:rPr lang="en-US" sz="2800" b="1" i="1" dirty="0">
                <a:solidFill>
                  <a:srgbClr val="FF0000"/>
                </a:solidFill>
                <a:effectLst>
                  <a:outerShdw blurRad="38100" dist="38100" dir="2700000" algn="tl">
                    <a:srgbClr val="FFFFFF"/>
                  </a:outerShdw>
                </a:effectLst>
                <a:latin typeface="Times New Roman" pitchFamily="18" charset="0"/>
              </a:rPr>
              <a:t>x</a:t>
            </a:r>
            <a:r>
              <a:rPr lang="en-US" sz="2800" b="1" dirty="0">
                <a:solidFill>
                  <a:srgbClr val="FF0000"/>
                </a:solidFill>
                <a:effectLst>
                  <a:outerShdw blurRad="38100" dist="38100" dir="2700000" algn="tl">
                    <a:srgbClr val="FFFFFF"/>
                  </a:outerShdw>
                </a:effectLst>
                <a:latin typeface="Times New Roman" pitchFamily="18" charset="0"/>
              </a:rPr>
              <a:t>[</a:t>
            </a:r>
            <a:r>
              <a:rPr lang="en-US" sz="2800" b="1" i="1" dirty="0">
                <a:solidFill>
                  <a:srgbClr val="FF0000"/>
                </a:solidFill>
                <a:effectLst>
                  <a:outerShdw blurRad="38100" dist="38100" dir="2700000" algn="tl">
                    <a:srgbClr val="FFFFFF"/>
                  </a:outerShdw>
                </a:effectLst>
                <a:latin typeface="Times New Roman" pitchFamily="18" charset="0"/>
              </a:rPr>
              <a:t>k</a:t>
            </a:r>
            <a:r>
              <a:rPr lang="en-US" sz="2800" b="1" dirty="0">
                <a:solidFill>
                  <a:srgbClr val="FF0000"/>
                </a:solidFill>
                <a:effectLst>
                  <a:outerShdw blurRad="38100" dist="38100" dir="2700000" algn="tl">
                    <a:srgbClr val="FFFFFF"/>
                  </a:outerShdw>
                </a:effectLst>
                <a:latin typeface="Times New Roman" pitchFamily="18" charset="0"/>
              </a:rPr>
              <a:t>]</a:t>
            </a:r>
            <a:r>
              <a:rPr lang="zh-CN" altLang="en-US" sz="2800" b="1" dirty="0">
                <a:solidFill>
                  <a:srgbClr val="FF0000"/>
                </a:solidFill>
                <a:effectLst>
                  <a:outerShdw blurRad="38100" dist="38100" dir="2700000" algn="tl">
                    <a:srgbClr val="FFFFFF"/>
                  </a:outerShdw>
                </a:effectLst>
                <a:latin typeface="宋体" pitchFamily="2" charset="-122"/>
              </a:rPr>
              <a:t>的</a:t>
            </a:r>
            <a:r>
              <a:rPr lang="en-US" altLang="zh-CN" sz="2800" b="1" dirty="0">
                <a:solidFill>
                  <a:srgbClr val="FF0000"/>
                </a:solidFill>
                <a:effectLst>
                  <a:outerShdw blurRad="38100" dist="38100" dir="2700000" algn="tl">
                    <a:srgbClr val="FFFFFF"/>
                  </a:outerShdw>
                </a:effectLst>
                <a:latin typeface="+mj-lt"/>
              </a:rPr>
              <a:t>DFT</a:t>
            </a:r>
            <a:r>
              <a:rPr lang="en-US" altLang="zh-CN" sz="2800" b="1" dirty="0">
                <a:solidFill>
                  <a:srgbClr val="FF0000"/>
                </a:solidFill>
                <a:effectLst>
                  <a:outerShdw blurRad="38100" dist="38100" dir="2700000" algn="tl">
                    <a:srgbClr val="FFFFFF"/>
                  </a:outerShdw>
                </a:effectLst>
                <a:latin typeface="宋体" pitchFamily="2" charset="-122"/>
              </a:rPr>
              <a:t> </a:t>
            </a:r>
            <a:r>
              <a:rPr lang="en-US" sz="2800" b="1" i="1" dirty="0">
                <a:solidFill>
                  <a:srgbClr val="FF0000"/>
                </a:solidFill>
                <a:effectLst>
                  <a:outerShdw blurRad="38100" dist="38100" dir="2700000" algn="tl">
                    <a:srgbClr val="FFFFFF"/>
                  </a:outerShdw>
                </a:effectLst>
                <a:latin typeface="Times New Roman" pitchFamily="18" charset="0"/>
              </a:rPr>
              <a:t>X</a:t>
            </a:r>
            <a:r>
              <a:rPr lang="en-US" sz="2800" b="1" dirty="0">
                <a:solidFill>
                  <a:srgbClr val="FF0000"/>
                </a:solidFill>
                <a:effectLst>
                  <a:outerShdw blurRad="38100" dist="38100" dir="2700000" algn="tl">
                    <a:srgbClr val="FFFFFF"/>
                  </a:outerShdw>
                </a:effectLst>
                <a:latin typeface="Times New Roman" pitchFamily="18" charset="0"/>
              </a:rPr>
              <a:t>[</a:t>
            </a:r>
            <a:r>
              <a:rPr lang="en-US" sz="2800" b="1" i="1" dirty="0">
                <a:solidFill>
                  <a:srgbClr val="FF0000"/>
                </a:solidFill>
                <a:effectLst>
                  <a:outerShdw blurRad="38100" dist="38100" dir="2700000" algn="tl">
                    <a:srgbClr val="FFFFFF"/>
                  </a:outerShdw>
                </a:effectLst>
                <a:latin typeface="Times New Roman" pitchFamily="18" charset="0"/>
              </a:rPr>
              <a:t>m</a:t>
            </a:r>
            <a:r>
              <a:rPr lang="en-US" sz="2800" b="1" dirty="0">
                <a:solidFill>
                  <a:srgbClr val="FF0000"/>
                </a:solidFill>
                <a:effectLst>
                  <a:outerShdw blurRad="38100" dist="38100" dir="2700000" algn="tl">
                    <a:srgbClr val="FFFFFF"/>
                  </a:outerShdw>
                </a:effectLst>
                <a:latin typeface="Times New Roman" pitchFamily="18" charset="0"/>
              </a:rPr>
              <a:t>]</a:t>
            </a:r>
            <a:r>
              <a:rPr lang="zh-CN" altLang="en-US" sz="2800" b="1" dirty="0">
                <a:solidFill>
                  <a:srgbClr val="FF0000"/>
                </a:solidFill>
                <a:effectLst>
                  <a:outerShdw blurRad="38100" dist="38100" dir="2700000" algn="tl">
                    <a:srgbClr val="FFFFFF"/>
                  </a:outerShdw>
                </a:effectLst>
                <a:latin typeface="宋体" pitchFamily="2" charset="-122"/>
              </a:rPr>
              <a:t>等于其</a:t>
            </a:r>
            <a:r>
              <a:rPr lang="en-US" sz="2800" b="1" i="1" dirty="0">
                <a:solidFill>
                  <a:srgbClr val="FF0000"/>
                </a:solidFill>
                <a:effectLst>
                  <a:outerShdw blurRad="38100" dist="38100" dir="2700000" algn="tl">
                    <a:srgbClr val="FFFFFF"/>
                  </a:outerShdw>
                </a:effectLst>
                <a:latin typeface="Times New Roman" pitchFamily="18" charset="0"/>
              </a:rPr>
              <a:t>z</a:t>
            </a:r>
            <a:r>
              <a:rPr lang="zh-CN" altLang="en-US" sz="2800" b="1" dirty="0">
                <a:solidFill>
                  <a:srgbClr val="FF0000"/>
                </a:solidFill>
                <a:effectLst>
                  <a:outerShdw blurRad="38100" dist="38100" dir="2700000" algn="tl">
                    <a:srgbClr val="FFFFFF"/>
                  </a:outerShdw>
                </a:effectLst>
                <a:latin typeface="宋体" pitchFamily="2" charset="-122"/>
              </a:rPr>
              <a:t>变换</a:t>
            </a:r>
            <a:r>
              <a:rPr lang="en-US" sz="2800" b="1" i="1" dirty="0">
                <a:solidFill>
                  <a:srgbClr val="FF0000"/>
                </a:solidFill>
                <a:effectLst>
                  <a:outerShdw blurRad="38100" dist="38100" dir="2700000" algn="tl">
                    <a:srgbClr val="FFFFFF"/>
                  </a:outerShdw>
                </a:effectLst>
                <a:latin typeface="Times New Roman" pitchFamily="18" charset="0"/>
              </a:rPr>
              <a:t>X</a:t>
            </a:r>
            <a:r>
              <a:rPr lang="en-US" sz="2800" b="1" dirty="0">
                <a:solidFill>
                  <a:srgbClr val="FF0000"/>
                </a:solidFill>
                <a:effectLst>
                  <a:outerShdw blurRad="38100" dist="38100" dir="2700000" algn="tl">
                    <a:srgbClr val="FFFFFF"/>
                  </a:outerShdw>
                </a:effectLst>
                <a:latin typeface="Times New Roman" pitchFamily="18" charset="0"/>
              </a:rPr>
              <a:t>(</a:t>
            </a:r>
            <a:r>
              <a:rPr lang="en-US" sz="2800" b="1" i="1" dirty="0">
                <a:solidFill>
                  <a:srgbClr val="FF0000"/>
                </a:solidFill>
                <a:effectLst>
                  <a:outerShdw blurRad="38100" dist="38100" dir="2700000" algn="tl">
                    <a:srgbClr val="FFFFFF"/>
                  </a:outerShdw>
                </a:effectLst>
                <a:latin typeface="Times New Roman" pitchFamily="18" charset="0"/>
              </a:rPr>
              <a:t>z</a:t>
            </a:r>
            <a:r>
              <a:rPr lang="en-US" sz="2800" b="1" dirty="0">
                <a:solidFill>
                  <a:srgbClr val="FF0000"/>
                </a:solidFill>
                <a:effectLst>
                  <a:outerShdw blurRad="38100" dist="38100" dir="2700000" algn="tl">
                    <a:srgbClr val="FFFFFF"/>
                  </a:outerShdw>
                </a:effectLst>
                <a:latin typeface="Times New Roman" pitchFamily="18" charset="0"/>
              </a:rPr>
              <a:t>)</a:t>
            </a:r>
            <a:r>
              <a:rPr lang="zh-CN" altLang="en-US" sz="2800" b="1" dirty="0">
                <a:solidFill>
                  <a:srgbClr val="FF0000"/>
                </a:solidFill>
                <a:effectLst>
                  <a:outerShdw blurRad="38100" dist="38100" dir="2700000" algn="tl">
                    <a:srgbClr val="FFFFFF"/>
                  </a:outerShdw>
                </a:effectLst>
                <a:latin typeface="宋体" pitchFamily="2" charset="-122"/>
              </a:rPr>
              <a:t>在单位圆上等间隔抽样</a:t>
            </a:r>
          </a:p>
        </p:txBody>
      </p:sp>
      <p:graphicFrame>
        <p:nvGraphicFramePr>
          <p:cNvPr id="48133" name="Object 5">
            <a:extLst>
              <a:ext uri="{FF2B5EF4-FFF2-40B4-BE49-F238E27FC236}">
                <a16:creationId xmlns:a16="http://schemas.microsoft.com/office/drawing/2014/main" id="{5FA1815A-0E62-4575-850A-FA5AB1ACD115}"/>
              </a:ext>
            </a:extLst>
          </p:cNvPr>
          <p:cNvGraphicFramePr>
            <a:graphicFrameLocks noChangeAspect="1"/>
          </p:cNvGraphicFramePr>
          <p:nvPr>
            <p:ph idx="4294967295"/>
          </p:nvPr>
        </p:nvGraphicFramePr>
        <p:xfrm>
          <a:off x="1835150" y="1497013"/>
          <a:ext cx="5686425" cy="1085850"/>
        </p:xfrm>
        <a:graphic>
          <a:graphicData uri="http://schemas.openxmlformats.org/presentationml/2006/ole">
            <mc:AlternateContent xmlns:mc="http://schemas.openxmlformats.org/markup-compatibility/2006">
              <mc:Choice xmlns:v="urn:schemas-microsoft-com:vml" Requires="v">
                <p:oleObj spid="_x0000_s65555" name="公式" r:id="rId5" imgW="2260600" imgH="431800" progId="Equation.3">
                  <p:embed/>
                </p:oleObj>
              </mc:Choice>
              <mc:Fallback>
                <p:oleObj name="公式" r:id="rId5" imgW="22606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1497013"/>
                        <a:ext cx="56864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additive="base">
                                        <p:cTn id="7" dur="500" fill="hold"/>
                                        <p:tgtEl>
                                          <p:spTgt spid="48133"/>
                                        </p:tgtEl>
                                        <p:attrNameLst>
                                          <p:attrName>ppt_x</p:attrName>
                                        </p:attrNameLst>
                                      </p:cBhvr>
                                      <p:tavLst>
                                        <p:tav tm="0">
                                          <p:val>
                                            <p:strVal val="1+#ppt_w/2"/>
                                          </p:val>
                                        </p:tav>
                                        <p:tav tm="100000">
                                          <p:val>
                                            <p:strVal val="#ppt_x"/>
                                          </p:val>
                                        </p:tav>
                                      </p:tavLst>
                                    </p:anim>
                                    <p:anim calcmode="lin" valueType="num">
                                      <p:cBhvr additive="base">
                                        <p:cTn id="8" dur="500" fill="hold"/>
                                        <p:tgtEl>
                                          <p:spTgt spid="481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48132"/>
                                        </p:tgtEl>
                                        <p:attrNameLst>
                                          <p:attrName>style.visibility</p:attrName>
                                        </p:attrNameLst>
                                      </p:cBhvr>
                                      <p:to>
                                        <p:strVal val="visible"/>
                                      </p:to>
                                    </p:set>
                                    <p:animEffect transition="in" filter="blinds(vertical)">
                                      <p:cBhvr>
                                        <p:cTn id="13" dur="500"/>
                                        <p:tgtEl>
                                          <p:spTgt spid="481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nodeType="clickEffect">
                                  <p:stCondLst>
                                    <p:cond delay="0"/>
                                  </p:stCondLst>
                                  <p:childTnLst>
                                    <p:set>
                                      <p:cBhvr>
                                        <p:cTn id="17" dur="1" fill="hold">
                                          <p:stCondLst>
                                            <p:cond delay="0"/>
                                          </p:stCondLst>
                                        </p:cTn>
                                        <p:tgtEl>
                                          <p:spTgt spid="48131"/>
                                        </p:tgtEl>
                                        <p:attrNameLst>
                                          <p:attrName>style.visibility</p:attrName>
                                        </p:attrNameLst>
                                      </p:cBhvr>
                                      <p:to>
                                        <p:strVal val="visible"/>
                                      </p:to>
                                    </p:set>
                                    <p:animEffect transition="in" filter="blinds(vertical)">
                                      <p:cBhvr>
                                        <p:cTn id="18" dur="500"/>
                                        <p:tgtEl>
                                          <p:spTgt spid="48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FA50DD0-C348-4162-B11D-817460094D03}"/>
              </a:ext>
            </a:extLst>
          </p:cNvPr>
          <p:cNvSpPr>
            <a:spLocks noGrp="1" noChangeArrowheads="1"/>
          </p:cNvSpPr>
          <p:nvPr>
            <p:ph type="title"/>
          </p:nvPr>
        </p:nvSpPr>
        <p:spPr/>
        <p:txBody>
          <a:bodyPr/>
          <a:lstStyle/>
          <a:p>
            <a:pPr eaLnBrk="1" hangingPunct="1"/>
            <a:r>
              <a:rPr lang="zh-CN" altLang="en-US" sz="3600"/>
              <a:t>2</a:t>
            </a:r>
            <a:r>
              <a:rPr lang="en-US" altLang="zh-CN" sz="3600"/>
              <a:t>. </a:t>
            </a:r>
            <a:r>
              <a:rPr lang="zh-CN" altLang="en-US" sz="3600"/>
              <a:t>由序列DFT表示序列</a:t>
            </a:r>
            <a:r>
              <a:rPr lang="en-US" altLang="zh-CN" sz="3600" i="1"/>
              <a:t>z</a:t>
            </a:r>
            <a:r>
              <a:rPr lang="zh-CN" altLang="en-US" sz="3600"/>
              <a:t>变换</a:t>
            </a:r>
          </a:p>
        </p:txBody>
      </p:sp>
      <p:grpSp>
        <p:nvGrpSpPr>
          <p:cNvPr id="2" name="Group 3">
            <a:extLst>
              <a:ext uri="{FF2B5EF4-FFF2-40B4-BE49-F238E27FC236}">
                <a16:creationId xmlns:a16="http://schemas.microsoft.com/office/drawing/2014/main" id="{C0E9962B-649F-4C81-936E-1B657782B428}"/>
              </a:ext>
            </a:extLst>
          </p:cNvPr>
          <p:cNvGrpSpPr>
            <a:grpSpLocks/>
          </p:cNvGrpSpPr>
          <p:nvPr/>
        </p:nvGrpSpPr>
        <p:grpSpPr bwMode="auto">
          <a:xfrm>
            <a:off x="1476375" y="1916113"/>
            <a:ext cx="5805488" cy="604837"/>
            <a:chOff x="0" y="0"/>
            <a:chExt cx="3657" cy="381"/>
          </a:xfrm>
        </p:grpSpPr>
        <p:grpSp>
          <p:nvGrpSpPr>
            <p:cNvPr id="66567" name="Group 4">
              <a:extLst>
                <a:ext uri="{FF2B5EF4-FFF2-40B4-BE49-F238E27FC236}">
                  <a16:creationId xmlns:a16="http://schemas.microsoft.com/office/drawing/2014/main" id="{DD39EFFF-EF64-4054-BA05-F3E766199B31}"/>
                </a:ext>
              </a:extLst>
            </p:cNvPr>
            <p:cNvGrpSpPr>
              <a:grpSpLocks/>
            </p:cNvGrpSpPr>
            <p:nvPr/>
          </p:nvGrpSpPr>
          <p:grpSpPr bwMode="auto">
            <a:xfrm>
              <a:off x="0" y="93"/>
              <a:ext cx="515" cy="288"/>
              <a:chOff x="0" y="0"/>
              <a:chExt cx="515" cy="288"/>
            </a:xfrm>
          </p:grpSpPr>
          <p:sp>
            <p:nvSpPr>
              <p:cNvPr id="66593" name="Rectangle 9">
                <a:extLst>
                  <a:ext uri="{FF2B5EF4-FFF2-40B4-BE49-F238E27FC236}">
                    <a16:creationId xmlns:a16="http://schemas.microsoft.com/office/drawing/2014/main" id="{2670D7AA-10D4-4CE6-96E6-AB5712183E21}"/>
                  </a:ext>
                </a:extLst>
              </p:cNvPr>
              <p:cNvSpPr>
                <a:spLocks noChangeArrowheads="1"/>
              </p:cNvSpPr>
              <p:nvPr/>
            </p:nvSpPr>
            <p:spPr bwMode="auto">
              <a:xfrm>
                <a:off x="435" y="0"/>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a:t>]</a:t>
                </a:r>
                <a:endParaRPr lang="en-US" altLang="zh-CN" sz="2400"/>
              </a:p>
            </p:txBody>
          </p:sp>
          <p:sp>
            <p:nvSpPr>
              <p:cNvPr id="66594" name="Rectangle 10">
                <a:extLst>
                  <a:ext uri="{FF2B5EF4-FFF2-40B4-BE49-F238E27FC236}">
                    <a16:creationId xmlns:a16="http://schemas.microsoft.com/office/drawing/2014/main" id="{97FCD73D-B0DF-49AC-8C27-925FDEEBDE54}"/>
                  </a:ext>
                </a:extLst>
              </p:cNvPr>
              <p:cNvSpPr>
                <a:spLocks noChangeArrowheads="1"/>
              </p:cNvSpPr>
              <p:nvPr/>
            </p:nvSpPr>
            <p:spPr bwMode="auto">
              <a:xfrm>
                <a:off x="173" y="0"/>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a:t>[</a:t>
                </a:r>
                <a:endParaRPr lang="en-US" altLang="zh-CN" sz="2400"/>
              </a:p>
            </p:txBody>
          </p:sp>
          <p:sp>
            <p:nvSpPr>
              <p:cNvPr id="66595" name="Rectangle 11">
                <a:extLst>
                  <a:ext uri="{FF2B5EF4-FFF2-40B4-BE49-F238E27FC236}">
                    <a16:creationId xmlns:a16="http://schemas.microsoft.com/office/drawing/2014/main" id="{2A5FFDB9-F5C7-4C11-937E-3091855846A3}"/>
                  </a:ext>
                </a:extLst>
              </p:cNvPr>
              <p:cNvSpPr>
                <a:spLocks noChangeArrowheads="1"/>
              </p:cNvSpPr>
              <p:nvPr/>
            </p:nvSpPr>
            <p:spPr bwMode="auto">
              <a:xfrm>
                <a:off x="259" y="0"/>
                <a:ext cx="1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i="1"/>
                  <a:t>m</a:t>
                </a:r>
                <a:endParaRPr lang="en-US" altLang="zh-CN" sz="2400"/>
              </a:p>
            </p:txBody>
          </p:sp>
          <p:sp>
            <p:nvSpPr>
              <p:cNvPr id="66596" name="Rectangle 12">
                <a:extLst>
                  <a:ext uri="{FF2B5EF4-FFF2-40B4-BE49-F238E27FC236}">
                    <a16:creationId xmlns:a16="http://schemas.microsoft.com/office/drawing/2014/main" id="{66E52F32-367B-4B89-98D6-F76CAA1E6E08}"/>
                  </a:ext>
                </a:extLst>
              </p:cNvPr>
              <p:cNvSpPr>
                <a:spLocks noChangeArrowheads="1"/>
              </p:cNvSpPr>
              <p:nvPr/>
            </p:nvSpPr>
            <p:spPr bwMode="auto">
              <a:xfrm>
                <a:off x="0" y="0"/>
                <a:ext cx="1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i="1"/>
                  <a:t>X</a:t>
                </a:r>
                <a:endParaRPr lang="en-US" altLang="zh-CN" sz="2400"/>
              </a:p>
            </p:txBody>
          </p:sp>
        </p:grpSp>
        <p:sp>
          <p:nvSpPr>
            <p:cNvPr id="66568" name="Rectangle 13">
              <a:extLst>
                <a:ext uri="{FF2B5EF4-FFF2-40B4-BE49-F238E27FC236}">
                  <a16:creationId xmlns:a16="http://schemas.microsoft.com/office/drawing/2014/main" id="{BFD46055-12FC-42FE-A888-2E7E01AB0AE1}"/>
                </a:ext>
              </a:extLst>
            </p:cNvPr>
            <p:cNvSpPr>
              <a:spLocks noChangeArrowheads="1"/>
            </p:cNvSpPr>
            <p:nvPr/>
          </p:nvSpPr>
          <p:spPr bwMode="auto">
            <a:xfrm>
              <a:off x="85" y="95"/>
              <a:ext cx="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nvGrpSpPr>
            <p:cNvPr id="66569" name="Group 10">
              <a:extLst>
                <a:ext uri="{FF2B5EF4-FFF2-40B4-BE49-F238E27FC236}">
                  <a16:creationId xmlns:a16="http://schemas.microsoft.com/office/drawing/2014/main" id="{249BF7FA-6C30-48FF-AF76-BE81878A9FD0}"/>
                </a:ext>
              </a:extLst>
            </p:cNvPr>
            <p:cNvGrpSpPr>
              <a:grpSpLocks/>
            </p:cNvGrpSpPr>
            <p:nvPr/>
          </p:nvGrpSpPr>
          <p:grpSpPr bwMode="auto">
            <a:xfrm>
              <a:off x="616" y="0"/>
              <a:ext cx="943" cy="354"/>
              <a:chOff x="0" y="0"/>
              <a:chExt cx="943" cy="354"/>
            </a:xfrm>
          </p:grpSpPr>
          <p:sp>
            <p:nvSpPr>
              <p:cNvPr id="66588" name="Rectangle 15">
                <a:extLst>
                  <a:ext uri="{FF2B5EF4-FFF2-40B4-BE49-F238E27FC236}">
                    <a16:creationId xmlns:a16="http://schemas.microsoft.com/office/drawing/2014/main" id="{D686EBE5-ADD0-4124-988F-922D768E96C9}"/>
                  </a:ext>
                </a:extLst>
              </p:cNvPr>
              <p:cNvSpPr>
                <a:spLocks noChangeArrowheads="1"/>
              </p:cNvSpPr>
              <p:nvPr/>
            </p:nvSpPr>
            <p:spPr bwMode="auto">
              <a:xfrm>
                <a:off x="488" y="6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a:latin typeface="Symbol" panose="05050102010706020507" pitchFamily="18" charset="2"/>
                  </a:rPr>
                  <a:t>¾</a:t>
                </a:r>
                <a:endParaRPr lang="en-US" altLang="zh-CN" sz="2400"/>
              </a:p>
            </p:txBody>
          </p:sp>
          <p:sp>
            <p:nvSpPr>
              <p:cNvPr id="66589" name="Rectangle 16">
                <a:extLst>
                  <a:ext uri="{FF2B5EF4-FFF2-40B4-BE49-F238E27FC236}">
                    <a16:creationId xmlns:a16="http://schemas.microsoft.com/office/drawing/2014/main" id="{58A9A3F7-29B8-440B-9994-0FABE182CCBD}"/>
                  </a:ext>
                </a:extLst>
              </p:cNvPr>
              <p:cNvSpPr>
                <a:spLocks noChangeArrowheads="1"/>
              </p:cNvSpPr>
              <p:nvPr/>
            </p:nvSpPr>
            <p:spPr bwMode="auto">
              <a:xfrm>
                <a:off x="236" y="6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a:latin typeface="Symbol" panose="05050102010706020507" pitchFamily="18" charset="2"/>
                  </a:rPr>
                  <a:t>¾</a:t>
                </a:r>
                <a:endParaRPr lang="en-US" altLang="zh-CN" sz="2400"/>
              </a:p>
            </p:txBody>
          </p:sp>
          <p:sp>
            <p:nvSpPr>
              <p:cNvPr id="66590" name="Rectangle 17">
                <a:extLst>
                  <a:ext uri="{FF2B5EF4-FFF2-40B4-BE49-F238E27FC236}">
                    <a16:creationId xmlns:a16="http://schemas.microsoft.com/office/drawing/2014/main" id="{6210F95C-B09C-4BD6-9285-9E390432DD37}"/>
                  </a:ext>
                </a:extLst>
              </p:cNvPr>
              <p:cNvSpPr>
                <a:spLocks noChangeArrowheads="1"/>
              </p:cNvSpPr>
              <p:nvPr/>
            </p:nvSpPr>
            <p:spPr bwMode="auto">
              <a:xfrm>
                <a:off x="706" y="6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a:latin typeface="Symbol" panose="05050102010706020507" pitchFamily="18" charset="2"/>
                  </a:rPr>
                  <a:t>®</a:t>
                </a:r>
                <a:endParaRPr lang="en-US" altLang="zh-CN" sz="2400"/>
              </a:p>
            </p:txBody>
          </p:sp>
          <p:sp>
            <p:nvSpPr>
              <p:cNvPr id="66591" name="Rectangle 18">
                <a:extLst>
                  <a:ext uri="{FF2B5EF4-FFF2-40B4-BE49-F238E27FC236}">
                    <a16:creationId xmlns:a16="http://schemas.microsoft.com/office/drawing/2014/main" id="{08FC6BDE-EB7C-4EF5-BAD3-642205A510F3}"/>
                  </a:ext>
                </a:extLst>
              </p:cNvPr>
              <p:cNvSpPr>
                <a:spLocks noChangeArrowheads="1"/>
              </p:cNvSpPr>
              <p:nvPr/>
            </p:nvSpPr>
            <p:spPr bwMode="auto">
              <a:xfrm>
                <a:off x="0" y="6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a:latin typeface="Symbol" panose="05050102010706020507" pitchFamily="18" charset="2"/>
                  </a:rPr>
                  <a:t>¾</a:t>
                </a:r>
                <a:endParaRPr lang="en-US" altLang="zh-CN" sz="2400"/>
              </a:p>
            </p:txBody>
          </p:sp>
          <p:sp>
            <p:nvSpPr>
              <p:cNvPr id="66592" name="Rectangle 19">
                <a:extLst>
                  <a:ext uri="{FF2B5EF4-FFF2-40B4-BE49-F238E27FC236}">
                    <a16:creationId xmlns:a16="http://schemas.microsoft.com/office/drawing/2014/main" id="{94B314E0-1334-43C8-A6D5-4B665E686319}"/>
                  </a:ext>
                </a:extLst>
              </p:cNvPr>
              <p:cNvSpPr>
                <a:spLocks noChangeArrowheads="1"/>
              </p:cNvSpPr>
              <p:nvPr/>
            </p:nvSpPr>
            <p:spPr bwMode="auto">
              <a:xfrm>
                <a:off x="231" y="0"/>
                <a:ext cx="4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500" b="1"/>
                  <a:t>IDFT</a:t>
                </a:r>
                <a:endParaRPr lang="en-US" altLang="zh-CN" sz="2400" b="1"/>
              </a:p>
            </p:txBody>
          </p:sp>
        </p:grpSp>
        <p:grpSp>
          <p:nvGrpSpPr>
            <p:cNvPr id="66570" name="Group 16">
              <a:extLst>
                <a:ext uri="{FF2B5EF4-FFF2-40B4-BE49-F238E27FC236}">
                  <a16:creationId xmlns:a16="http://schemas.microsoft.com/office/drawing/2014/main" id="{A01A462C-7C8B-43A0-B686-D682EB4E3E4F}"/>
                </a:ext>
              </a:extLst>
            </p:cNvPr>
            <p:cNvGrpSpPr>
              <a:grpSpLocks/>
            </p:cNvGrpSpPr>
            <p:nvPr/>
          </p:nvGrpSpPr>
          <p:grpSpPr bwMode="auto">
            <a:xfrm>
              <a:off x="1652" y="93"/>
              <a:ext cx="394" cy="288"/>
              <a:chOff x="0" y="0"/>
              <a:chExt cx="394" cy="288"/>
            </a:xfrm>
          </p:grpSpPr>
          <p:sp>
            <p:nvSpPr>
              <p:cNvPr id="66584" name="Rectangle 21">
                <a:extLst>
                  <a:ext uri="{FF2B5EF4-FFF2-40B4-BE49-F238E27FC236}">
                    <a16:creationId xmlns:a16="http://schemas.microsoft.com/office/drawing/2014/main" id="{D472B609-B367-4C4C-8F0D-9320FF8AD804}"/>
                  </a:ext>
                </a:extLst>
              </p:cNvPr>
              <p:cNvSpPr>
                <a:spLocks noChangeArrowheads="1"/>
              </p:cNvSpPr>
              <p:nvPr/>
            </p:nvSpPr>
            <p:spPr bwMode="auto">
              <a:xfrm>
                <a:off x="314" y="0"/>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a:t>]</a:t>
                </a:r>
                <a:endParaRPr lang="en-US" altLang="zh-CN" sz="2400"/>
              </a:p>
            </p:txBody>
          </p:sp>
          <p:sp>
            <p:nvSpPr>
              <p:cNvPr id="66585" name="Rectangle 22">
                <a:extLst>
                  <a:ext uri="{FF2B5EF4-FFF2-40B4-BE49-F238E27FC236}">
                    <a16:creationId xmlns:a16="http://schemas.microsoft.com/office/drawing/2014/main" id="{D1C89B09-6F07-4954-A16B-673DD7A94476}"/>
                  </a:ext>
                </a:extLst>
              </p:cNvPr>
              <p:cNvSpPr>
                <a:spLocks noChangeArrowheads="1"/>
              </p:cNvSpPr>
              <p:nvPr/>
            </p:nvSpPr>
            <p:spPr bwMode="auto">
              <a:xfrm>
                <a:off x="98" y="0"/>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a:t>[</a:t>
                </a:r>
                <a:endParaRPr lang="en-US" altLang="zh-CN" sz="2400"/>
              </a:p>
            </p:txBody>
          </p:sp>
          <p:sp>
            <p:nvSpPr>
              <p:cNvPr id="66586" name="Rectangle 23">
                <a:extLst>
                  <a:ext uri="{FF2B5EF4-FFF2-40B4-BE49-F238E27FC236}">
                    <a16:creationId xmlns:a16="http://schemas.microsoft.com/office/drawing/2014/main" id="{71C07139-622B-4026-80CF-590446714333}"/>
                  </a:ext>
                </a:extLst>
              </p:cNvPr>
              <p:cNvSpPr>
                <a:spLocks noChangeArrowheads="1"/>
              </p:cNvSpPr>
              <p:nvPr/>
            </p:nvSpPr>
            <p:spPr bwMode="auto">
              <a:xfrm>
                <a:off x="185" y="0"/>
                <a:ext cx="1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i="1"/>
                  <a:t>k</a:t>
                </a:r>
                <a:endParaRPr lang="en-US" altLang="zh-CN" sz="2400"/>
              </a:p>
            </p:txBody>
          </p:sp>
          <p:sp>
            <p:nvSpPr>
              <p:cNvPr id="66587" name="Rectangle 24">
                <a:extLst>
                  <a:ext uri="{FF2B5EF4-FFF2-40B4-BE49-F238E27FC236}">
                    <a16:creationId xmlns:a16="http://schemas.microsoft.com/office/drawing/2014/main" id="{B18118ED-23D9-4046-AED0-8D841BE922F9}"/>
                  </a:ext>
                </a:extLst>
              </p:cNvPr>
              <p:cNvSpPr>
                <a:spLocks noChangeArrowheads="1"/>
              </p:cNvSpPr>
              <p:nvPr/>
            </p:nvSpPr>
            <p:spPr bwMode="auto">
              <a:xfrm>
                <a:off x="0" y="0"/>
                <a:ext cx="1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i="1"/>
                  <a:t>x</a:t>
                </a:r>
                <a:endParaRPr lang="en-US" altLang="zh-CN" sz="2400"/>
              </a:p>
            </p:txBody>
          </p:sp>
        </p:grpSp>
        <p:grpSp>
          <p:nvGrpSpPr>
            <p:cNvPr id="66571" name="Group 21">
              <a:extLst>
                <a:ext uri="{FF2B5EF4-FFF2-40B4-BE49-F238E27FC236}">
                  <a16:creationId xmlns:a16="http://schemas.microsoft.com/office/drawing/2014/main" id="{E6CC729A-D1EC-4572-B277-E2D0DCB87A04}"/>
                </a:ext>
              </a:extLst>
            </p:cNvPr>
            <p:cNvGrpSpPr>
              <a:grpSpLocks/>
            </p:cNvGrpSpPr>
            <p:nvPr/>
          </p:nvGrpSpPr>
          <p:grpSpPr bwMode="auto">
            <a:xfrm>
              <a:off x="2119" y="0"/>
              <a:ext cx="984" cy="354"/>
              <a:chOff x="0" y="0"/>
              <a:chExt cx="984" cy="354"/>
            </a:xfrm>
          </p:grpSpPr>
          <p:sp>
            <p:nvSpPr>
              <p:cNvPr id="66577" name="Rectangle 26">
                <a:extLst>
                  <a:ext uri="{FF2B5EF4-FFF2-40B4-BE49-F238E27FC236}">
                    <a16:creationId xmlns:a16="http://schemas.microsoft.com/office/drawing/2014/main" id="{4F81B42A-9842-4F7F-9F3A-9979D4F11749}"/>
                  </a:ext>
                </a:extLst>
              </p:cNvPr>
              <p:cNvSpPr>
                <a:spLocks noChangeArrowheads="1"/>
              </p:cNvSpPr>
              <p:nvPr/>
            </p:nvSpPr>
            <p:spPr bwMode="auto">
              <a:xfrm>
                <a:off x="529" y="6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a:latin typeface="Symbol" panose="05050102010706020507" pitchFamily="18" charset="2"/>
                  </a:rPr>
                  <a:t>¾</a:t>
                </a:r>
                <a:endParaRPr lang="en-US" altLang="zh-CN" sz="2400"/>
              </a:p>
            </p:txBody>
          </p:sp>
          <p:sp>
            <p:nvSpPr>
              <p:cNvPr id="66578" name="Rectangle 27">
                <a:extLst>
                  <a:ext uri="{FF2B5EF4-FFF2-40B4-BE49-F238E27FC236}">
                    <a16:creationId xmlns:a16="http://schemas.microsoft.com/office/drawing/2014/main" id="{ADEA3BA1-3145-4CF2-86CA-5F17DA057B87}"/>
                  </a:ext>
                </a:extLst>
              </p:cNvPr>
              <p:cNvSpPr>
                <a:spLocks noChangeArrowheads="1"/>
              </p:cNvSpPr>
              <p:nvPr/>
            </p:nvSpPr>
            <p:spPr bwMode="auto">
              <a:xfrm>
                <a:off x="491" y="6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a:latin typeface="Symbol" panose="05050102010706020507" pitchFamily="18" charset="2"/>
                  </a:rPr>
                  <a:t>¾</a:t>
                </a:r>
                <a:endParaRPr lang="en-US" altLang="zh-CN" sz="2400"/>
              </a:p>
            </p:txBody>
          </p:sp>
          <p:sp>
            <p:nvSpPr>
              <p:cNvPr id="66579" name="Rectangle 28">
                <a:extLst>
                  <a:ext uri="{FF2B5EF4-FFF2-40B4-BE49-F238E27FC236}">
                    <a16:creationId xmlns:a16="http://schemas.microsoft.com/office/drawing/2014/main" id="{8AFFA204-A60D-409D-8487-02C0C2BA4EDF}"/>
                  </a:ext>
                </a:extLst>
              </p:cNvPr>
              <p:cNvSpPr>
                <a:spLocks noChangeArrowheads="1"/>
              </p:cNvSpPr>
              <p:nvPr/>
            </p:nvSpPr>
            <p:spPr bwMode="auto">
              <a:xfrm>
                <a:off x="238" y="6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a:latin typeface="Symbol" panose="05050102010706020507" pitchFamily="18" charset="2"/>
                  </a:rPr>
                  <a:t>¾</a:t>
                </a:r>
                <a:endParaRPr lang="en-US" altLang="zh-CN" sz="2400"/>
              </a:p>
            </p:txBody>
          </p:sp>
          <p:sp>
            <p:nvSpPr>
              <p:cNvPr id="66580" name="Rectangle 29">
                <a:extLst>
                  <a:ext uri="{FF2B5EF4-FFF2-40B4-BE49-F238E27FC236}">
                    <a16:creationId xmlns:a16="http://schemas.microsoft.com/office/drawing/2014/main" id="{84A98B30-2C78-43B7-9310-C9BB4313EAA0}"/>
                  </a:ext>
                </a:extLst>
              </p:cNvPr>
              <p:cNvSpPr>
                <a:spLocks noChangeArrowheads="1"/>
              </p:cNvSpPr>
              <p:nvPr/>
            </p:nvSpPr>
            <p:spPr bwMode="auto">
              <a:xfrm>
                <a:off x="747" y="6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a:latin typeface="Symbol" panose="05050102010706020507" pitchFamily="18" charset="2"/>
                  </a:rPr>
                  <a:t>®</a:t>
                </a:r>
                <a:endParaRPr lang="en-US" altLang="zh-CN" sz="2400"/>
              </a:p>
            </p:txBody>
          </p:sp>
          <p:sp>
            <p:nvSpPr>
              <p:cNvPr id="66581" name="Rectangle 30">
                <a:extLst>
                  <a:ext uri="{FF2B5EF4-FFF2-40B4-BE49-F238E27FC236}">
                    <a16:creationId xmlns:a16="http://schemas.microsoft.com/office/drawing/2014/main" id="{1FE2AEB5-049C-47E6-A7C6-8C8E5EFA02E5}"/>
                  </a:ext>
                </a:extLst>
              </p:cNvPr>
              <p:cNvSpPr>
                <a:spLocks noChangeArrowheads="1"/>
              </p:cNvSpPr>
              <p:nvPr/>
            </p:nvSpPr>
            <p:spPr bwMode="auto">
              <a:xfrm>
                <a:off x="0" y="6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a:latin typeface="Symbol" panose="05050102010706020507" pitchFamily="18" charset="2"/>
                  </a:rPr>
                  <a:t>¾</a:t>
                </a:r>
                <a:endParaRPr lang="en-US" altLang="zh-CN" sz="2400"/>
              </a:p>
            </p:txBody>
          </p:sp>
          <p:sp>
            <p:nvSpPr>
              <p:cNvPr id="66582" name="Rectangle 31">
                <a:extLst>
                  <a:ext uri="{FF2B5EF4-FFF2-40B4-BE49-F238E27FC236}">
                    <a16:creationId xmlns:a16="http://schemas.microsoft.com/office/drawing/2014/main" id="{7C13226C-C9A6-42F8-9C5C-F78A6F5DDA57}"/>
                  </a:ext>
                </a:extLst>
              </p:cNvPr>
              <p:cNvSpPr>
                <a:spLocks noChangeArrowheads="1"/>
              </p:cNvSpPr>
              <p:nvPr/>
            </p:nvSpPr>
            <p:spPr bwMode="auto">
              <a:xfrm>
                <a:off x="343" y="6"/>
                <a:ext cx="40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500" b="1">
                    <a:latin typeface="宋体" panose="02010600030101010101" pitchFamily="2" charset="-122"/>
                  </a:rPr>
                  <a:t>变换</a:t>
                </a:r>
                <a:endParaRPr lang="zh-CN" altLang="en-US" sz="2400" b="1"/>
              </a:p>
            </p:txBody>
          </p:sp>
          <p:sp>
            <p:nvSpPr>
              <p:cNvPr id="66583" name="Rectangle 32">
                <a:extLst>
                  <a:ext uri="{FF2B5EF4-FFF2-40B4-BE49-F238E27FC236}">
                    <a16:creationId xmlns:a16="http://schemas.microsoft.com/office/drawing/2014/main" id="{A671046E-4630-46D2-9CFC-D52930A27674}"/>
                  </a:ext>
                </a:extLst>
              </p:cNvPr>
              <p:cNvSpPr>
                <a:spLocks noChangeArrowheads="1"/>
              </p:cNvSpPr>
              <p:nvPr/>
            </p:nvSpPr>
            <p:spPr bwMode="auto">
              <a:xfrm>
                <a:off x="230" y="0"/>
                <a:ext cx="7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500" i="1"/>
                  <a:t>z</a:t>
                </a:r>
                <a:endParaRPr lang="en-US" altLang="zh-CN" sz="2400"/>
              </a:p>
            </p:txBody>
          </p:sp>
        </p:grpSp>
        <p:grpSp>
          <p:nvGrpSpPr>
            <p:cNvPr id="66572" name="Group 29">
              <a:extLst>
                <a:ext uri="{FF2B5EF4-FFF2-40B4-BE49-F238E27FC236}">
                  <a16:creationId xmlns:a16="http://schemas.microsoft.com/office/drawing/2014/main" id="{65DF804D-5E0E-4867-B395-0D6BBAAFE1E6}"/>
                </a:ext>
              </a:extLst>
            </p:cNvPr>
            <p:cNvGrpSpPr>
              <a:grpSpLocks/>
            </p:cNvGrpSpPr>
            <p:nvPr/>
          </p:nvGrpSpPr>
          <p:grpSpPr bwMode="auto">
            <a:xfrm>
              <a:off x="3187" y="93"/>
              <a:ext cx="470" cy="288"/>
              <a:chOff x="0" y="0"/>
              <a:chExt cx="470" cy="288"/>
            </a:xfrm>
          </p:grpSpPr>
          <p:sp>
            <p:nvSpPr>
              <p:cNvPr id="66573" name="Rectangle 34">
                <a:extLst>
                  <a:ext uri="{FF2B5EF4-FFF2-40B4-BE49-F238E27FC236}">
                    <a16:creationId xmlns:a16="http://schemas.microsoft.com/office/drawing/2014/main" id="{7E56E8DE-4D57-4663-9B03-1A6EF1640C55}"/>
                  </a:ext>
                </a:extLst>
              </p:cNvPr>
              <p:cNvSpPr>
                <a:spLocks noChangeArrowheads="1"/>
              </p:cNvSpPr>
              <p:nvPr/>
            </p:nvSpPr>
            <p:spPr bwMode="auto">
              <a:xfrm>
                <a:off x="390" y="0"/>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a:t>)</a:t>
                </a:r>
                <a:endParaRPr lang="en-US" altLang="zh-CN" sz="2400"/>
              </a:p>
            </p:txBody>
          </p:sp>
          <p:sp>
            <p:nvSpPr>
              <p:cNvPr id="66574" name="Rectangle 35">
                <a:extLst>
                  <a:ext uri="{FF2B5EF4-FFF2-40B4-BE49-F238E27FC236}">
                    <a16:creationId xmlns:a16="http://schemas.microsoft.com/office/drawing/2014/main" id="{D542ABD0-B156-4AE3-B3B2-025B41B88BFA}"/>
                  </a:ext>
                </a:extLst>
              </p:cNvPr>
              <p:cNvSpPr>
                <a:spLocks noChangeArrowheads="1"/>
              </p:cNvSpPr>
              <p:nvPr/>
            </p:nvSpPr>
            <p:spPr bwMode="auto">
              <a:xfrm>
                <a:off x="187" y="0"/>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a:t>(</a:t>
                </a:r>
                <a:endParaRPr lang="en-US" altLang="zh-CN" sz="2400"/>
              </a:p>
            </p:txBody>
          </p:sp>
          <p:sp>
            <p:nvSpPr>
              <p:cNvPr id="66575" name="Rectangle 36">
                <a:extLst>
                  <a:ext uri="{FF2B5EF4-FFF2-40B4-BE49-F238E27FC236}">
                    <a16:creationId xmlns:a16="http://schemas.microsoft.com/office/drawing/2014/main" id="{B52E1DB9-A10F-4A55-90D7-F283D3505A7B}"/>
                  </a:ext>
                </a:extLst>
              </p:cNvPr>
              <p:cNvSpPr>
                <a:spLocks noChangeArrowheads="1"/>
              </p:cNvSpPr>
              <p:nvPr/>
            </p:nvSpPr>
            <p:spPr bwMode="auto">
              <a:xfrm>
                <a:off x="285" y="0"/>
                <a:ext cx="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i="1"/>
                  <a:t>z</a:t>
                </a:r>
                <a:endParaRPr lang="en-US" altLang="zh-CN" sz="2400"/>
              </a:p>
            </p:txBody>
          </p:sp>
          <p:sp>
            <p:nvSpPr>
              <p:cNvPr id="66576" name="Rectangle 37">
                <a:extLst>
                  <a:ext uri="{FF2B5EF4-FFF2-40B4-BE49-F238E27FC236}">
                    <a16:creationId xmlns:a16="http://schemas.microsoft.com/office/drawing/2014/main" id="{D0370A1C-1DED-453C-A01C-83B0373BA20C}"/>
                  </a:ext>
                </a:extLst>
              </p:cNvPr>
              <p:cNvSpPr>
                <a:spLocks noChangeArrowheads="1"/>
              </p:cNvSpPr>
              <p:nvPr/>
            </p:nvSpPr>
            <p:spPr bwMode="auto">
              <a:xfrm>
                <a:off x="0" y="0"/>
                <a:ext cx="1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3000" i="1"/>
                  <a:t>X</a:t>
                </a:r>
                <a:endParaRPr lang="en-US" altLang="zh-CN" sz="2400"/>
              </a:p>
            </p:txBody>
          </p:sp>
        </p:grpSp>
      </p:grpSp>
      <p:grpSp>
        <p:nvGrpSpPr>
          <p:cNvPr id="8" name="Group 34">
            <a:extLst>
              <a:ext uri="{FF2B5EF4-FFF2-40B4-BE49-F238E27FC236}">
                <a16:creationId xmlns:a16="http://schemas.microsoft.com/office/drawing/2014/main" id="{1BF49204-90B7-4134-8147-4A92CF8C759A}"/>
              </a:ext>
            </a:extLst>
          </p:cNvPr>
          <p:cNvGrpSpPr>
            <a:grpSpLocks/>
          </p:cNvGrpSpPr>
          <p:nvPr/>
        </p:nvGrpSpPr>
        <p:grpSpPr bwMode="auto">
          <a:xfrm>
            <a:off x="971550" y="3213100"/>
            <a:ext cx="7477125" cy="1203325"/>
            <a:chOff x="0" y="0"/>
            <a:chExt cx="4710" cy="758"/>
          </a:xfrm>
        </p:grpSpPr>
        <p:graphicFrame>
          <p:nvGraphicFramePr>
            <p:cNvPr id="66565" name="Object 35">
              <a:extLst>
                <a:ext uri="{FF2B5EF4-FFF2-40B4-BE49-F238E27FC236}">
                  <a16:creationId xmlns:a16="http://schemas.microsoft.com/office/drawing/2014/main" id="{CBADEC92-53BF-4ECF-8C31-1ED82402D136}"/>
                </a:ext>
              </a:extLst>
            </p:cNvPr>
            <p:cNvGraphicFramePr>
              <a:graphicFrameLocks noChangeAspect="1"/>
            </p:cNvGraphicFramePr>
            <p:nvPr/>
          </p:nvGraphicFramePr>
          <p:xfrm>
            <a:off x="0" y="0"/>
            <a:ext cx="3322" cy="758"/>
          </p:xfrm>
          <a:graphic>
            <a:graphicData uri="http://schemas.openxmlformats.org/presentationml/2006/ole">
              <mc:AlternateContent xmlns:mc="http://schemas.openxmlformats.org/markup-compatibility/2006">
                <mc:Choice xmlns:v="urn:schemas-microsoft-com:vml" Requires="v">
                  <p:oleObj spid="_x0000_s66603" r:id="rId3" imgW="2007070" imgH="457380" progId="Equation.3">
                    <p:embed/>
                  </p:oleObj>
                </mc:Choice>
                <mc:Fallback>
                  <p:oleObj r:id="rId3" imgW="2007070" imgH="457380"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22" cy="758"/>
                        </a:xfrm>
                        <a:prstGeom prst="rect">
                          <a:avLst/>
                        </a:prstGeom>
                        <a:noFill/>
                        <a:ln>
                          <a:noFill/>
                        </a:ln>
                        <a:effectLst/>
                        <a:extLst>
                          <a:ext uri="{909E8E84-426E-40DD-AFC4-6F175D3DCCD1}">
                            <a14:hiddenFill xmlns:a14="http://schemas.microsoft.com/office/drawing/2010/main">
                              <a:solidFill>
                                <a:srgbClr val="CCFFFF">
                                  <a:alpha val="4705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6" name="Text Box 40">
              <a:extLst>
                <a:ext uri="{FF2B5EF4-FFF2-40B4-BE49-F238E27FC236}">
                  <a16:creationId xmlns:a16="http://schemas.microsoft.com/office/drawing/2014/main" id="{0E1116EA-1F9A-46FE-8CD0-FDC129472149}"/>
                </a:ext>
              </a:extLst>
            </p:cNvPr>
            <p:cNvSpPr txBox="1">
              <a:spLocks noChangeArrowheads="1"/>
            </p:cNvSpPr>
            <p:nvPr/>
          </p:nvSpPr>
          <p:spPr bwMode="auto">
            <a:xfrm>
              <a:off x="3420" y="224"/>
              <a:ext cx="1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a:t>(</a:t>
              </a:r>
              <a:r>
                <a:rPr lang="zh-CN" altLang="en-US" sz="2800"/>
                <a:t>内插公式</a:t>
              </a:r>
              <a:r>
                <a:rPr lang="en-US" altLang="zh-CN" sz="2800"/>
                <a:t>)</a:t>
              </a:r>
              <a:endParaRPr lang="en-US" altLang="zh-CN" sz="2400"/>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2">
            <a:extLst>
              <a:ext uri="{FF2B5EF4-FFF2-40B4-BE49-F238E27FC236}">
                <a16:creationId xmlns:a16="http://schemas.microsoft.com/office/drawing/2014/main" id="{42220027-4947-455D-993B-921613BF3315}"/>
              </a:ext>
            </a:extLst>
          </p:cNvPr>
          <p:cNvSpPr>
            <a:spLocks noGrp="1" noChangeArrowheads="1"/>
          </p:cNvSpPr>
          <p:nvPr>
            <p:ph type="title"/>
          </p:nvPr>
        </p:nvSpPr>
        <p:spPr/>
        <p:txBody>
          <a:bodyPr/>
          <a:lstStyle/>
          <a:p>
            <a:r>
              <a:rPr lang="zh-CN" altLang="en-US"/>
              <a:t>作业</a:t>
            </a:r>
          </a:p>
        </p:txBody>
      </p:sp>
      <p:sp>
        <p:nvSpPr>
          <p:cNvPr id="67587" name="内容占位符 3">
            <a:extLst>
              <a:ext uri="{FF2B5EF4-FFF2-40B4-BE49-F238E27FC236}">
                <a16:creationId xmlns:a16="http://schemas.microsoft.com/office/drawing/2014/main" id="{067CC4DC-E81C-4ED7-9855-CB9DED38DD29}"/>
              </a:ext>
            </a:extLst>
          </p:cNvPr>
          <p:cNvSpPr>
            <a:spLocks noGrp="1" noChangeArrowheads="1"/>
          </p:cNvSpPr>
          <p:nvPr>
            <p:ph idx="1"/>
          </p:nvPr>
        </p:nvSpPr>
        <p:spPr/>
        <p:txBody>
          <a:bodyPr/>
          <a:lstStyle/>
          <a:p>
            <a:r>
              <a:rPr lang="zh-CN" altLang="en-US"/>
              <a:t>求</a:t>
            </a:r>
            <a:r>
              <a:rPr lang="en-US" altLang="zh-CN"/>
              <a:t>DFT</a:t>
            </a:r>
            <a:r>
              <a:rPr lang="zh-CN" altLang="en-US"/>
              <a:t>：</a:t>
            </a:r>
            <a:r>
              <a:rPr lang="en-US" altLang="zh-CN"/>
              <a:t>2-6</a:t>
            </a:r>
          </a:p>
          <a:p>
            <a:r>
              <a:rPr lang="zh-CN" altLang="en-US"/>
              <a:t>求</a:t>
            </a:r>
            <a:r>
              <a:rPr lang="en-US" altLang="zh-CN"/>
              <a:t>IDFT</a:t>
            </a:r>
            <a:r>
              <a:rPr lang="zh-CN" altLang="en-US"/>
              <a:t>：</a:t>
            </a:r>
            <a:r>
              <a:rPr lang="en-US" altLang="zh-CN"/>
              <a:t>2-7</a:t>
            </a:r>
          </a:p>
          <a:p>
            <a:r>
              <a:rPr lang="en-US" altLang="zh-CN"/>
              <a:t>DFT</a:t>
            </a:r>
            <a:r>
              <a:rPr lang="zh-CN" altLang="en-US"/>
              <a:t>与</a:t>
            </a:r>
            <a:r>
              <a:rPr lang="en-US" altLang="zh-CN"/>
              <a:t>DTFT</a:t>
            </a:r>
            <a:r>
              <a:rPr lang="zh-CN" altLang="en-US"/>
              <a:t>的关系：</a:t>
            </a:r>
            <a:r>
              <a:rPr lang="en-US" altLang="zh-CN"/>
              <a:t>2-15</a:t>
            </a:r>
          </a:p>
          <a:p>
            <a:r>
              <a:rPr lang="zh-CN" altLang="en-US"/>
              <a:t>循环位移：</a:t>
            </a:r>
            <a:r>
              <a:rPr lang="en-US" altLang="zh-CN"/>
              <a:t>2-5</a:t>
            </a:r>
            <a:r>
              <a:rPr lang="zh-CN" altLang="en-US"/>
              <a:t>，</a:t>
            </a:r>
            <a:r>
              <a:rPr lang="en-US" altLang="zh-CN"/>
              <a:t>2-8</a:t>
            </a:r>
          </a:p>
          <a:p>
            <a:r>
              <a:rPr lang="zh-CN" altLang="en-US"/>
              <a:t>对称性：</a:t>
            </a:r>
            <a:r>
              <a:rPr lang="en-US" altLang="zh-CN"/>
              <a:t>2-10</a:t>
            </a:r>
          </a:p>
          <a:p>
            <a:r>
              <a:rPr lang="zh-CN" altLang="en-US"/>
              <a:t>循环卷积：</a:t>
            </a:r>
            <a:r>
              <a:rPr lang="en-US" altLang="zh-CN"/>
              <a:t>2-2</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34E647E-D6B1-4944-91FC-F04D6663842E}"/>
              </a:ext>
            </a:extLst>
          </p:cNvPr>
          <p:cNvSpPr>
            <a:spLocks noGrp="1" noChangeArrowheads="1"/>
          </p:cNvSpPr>
          <p:nvPr>
            <p:ph type="title"/>
          </p:nvPr>
        </p:nvSpPr>
        <p:spPr/>
        <p:txBody>
          <a:bodyPr/>
          <a:lstStyle/>
          <a:p>
            <a:pPr eaLnBrk="1" hangingPunct="1"/>
            <a:r>
              <a:rPr lang="en-US" altLang="zh-CN"/>
              <a:t>2.3 </a:t>
            </a:r>
            <a:r>
              <a:rPr lang="zh-CN" altLang="en-US"/>
              <a:t>利用</a:t>
            </a:r>
            <a:r>
              <a:rPr lang="en-US" altLang="zh-CN"/>
              <a:t>DFT</a:t>
            </a:r>
            <a:r>
              <a:rPr lang="zh-CN" altLang="en-US"/>
              <a:t>计算线性卷积</a:t>
            </a:r>
          </a:p>
        </p:txBody>
      </p:sp>
      <p:sp>
        <p:nvSpPr>
          <p:cNvPr id="68611" name="Rectangle 3">
            <a:extLst>
              <a:ext uri="{FF2B5EF4-FFF2-40B4-BE49-F238E27FC236}">
                <a16:creationId xmlns:a16="http://schemas.microsoft.com/office/drawing/2014/main" id="{2F10FB9C-5F43-4E6E-B1AD-74DDCB1F4996}"/>
              </a:ext>
            </a:extLst>
          </p:cNvPr>
          <p:cNvSpPr>
            <a:spLocks noGrp="1" noChangeArrowheads="1"/>
          </p:cNvSpPr>
          <p:nvPr>
            <p:ph type="body" idx="1"/>
          </p:nvPr>
        </p:nvSpPr>
        <p:spPr/>
        <p:txBody>
          <a:bodyPr/>
          <a:lstStyle/>
          <a:p>
            <a:pPr eaLnBrk="1" hangingPunct="1"/>
            <a:r>
              <a:rPr lang="zh-CN" altLang="zh-CN" b="1"/>
              <a:t>线性卷积</a:t>
            </a:r>
          </a:p>
        </p:txBody>
      </p:sp>
      <p:sp>
        <p:nvSpPr>
          <p:cNvPr id="50180" name="Text Box 4">
            <a:extLst>
              <a:ext uri="{FF2B5EF4-FFF2-40B4-BE49-F238E27FC236}">
                <a16:creationId xmlns:a16="http://schemas.microsoft.com/office/drawing/2014/main" id="{1A37DA24-BC72-4BDA-B96F-547EE2E0CB44}"/>
              </a:ext>
            </a:extLst>
          </p:cNvPr>
          <p:cNvSpPr txBox="1">
            <a:spLocks noChangeArrowheads="1"/>
          </p:cNvSpPr>
          <p:nvPr/>
        </p:nvSpPr>
        <p:spPr bwMode="auto">
          <a:xfrm>
            <a:off x="533400" y="3429000"/>
            <a:ext cx="830580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Tx/>
              <a:buSzTx/>
              <a:buFont typeface="Wingdings" panose="05000000000000000000" pitchFamily="2" charset="2"/>
              <a:buChar char="Ø"/>
            </a:pPr>
            <a:r>
              <a:rPr lang="zh-CN" altLang="en-US" sz="2400" b="1"/>
              <a:t>两个序列卷积时，卷积所得序列的起点等于两个序列起点之和，终点等于两个序列的终点之和</a:t>
            </a:r>
          </a:p>
          <a:p>
            <a:pPr eaLnBrk="1" hangingPunct="1">
              <a:lnSpc>
                <a:spcPct val="120000"/>
              </a:lnSpc>
              <a:buClrTx/>
              <a:buSzTx/>
              <a:buFont typeface="Wingdings" panose="05000000000000000000" pitchFamily="2" charset="2"/>
              <a:buChar char="Ø"/>
            </a:pPr>
            <a:r>
              <a:rPr lang="zh-CN" altLang="en-US" sz="2400" b="1"/>
              <a:t>卷积序列长度等于两个序列的长度之和减一。</a:t>
            </a:r>
          </a:p>
        </p:txBody>
      </p:sp>
      <p:sp>
        <p:nvSpPr>
          <p:cNvPr id="73733" name="Text Box 5">
            <a:extLst>
              <a:ext uri="{FF2B5EF4-FFF2-40B4-BE49-F238E27FC236}">
                <a16:creationId xmlns:a16="http://schemas.microsoft.com/office/drawing/2014/main" id="{FC3B9F86-C6CD-4FF8-B9FD-BA6EC838BB91}"/>
              </a:ext>
            </a:extLst>
          </p:cNvPr>
          <p:cNvSpPr txBox="1">
            <a:spLocks noChangeArrowheads="1"/>
          </p:cNvSpPr>
          <p:nvPr/>
        </p:nvSpPr>
        <p:spPr bwMode="auto">
          <a:xfrm>
            <a:off x="2590800" y="2667000"/>
            <a:ext cx="2774950" cy="5842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spAutoFit/>
          </a:bodyPr>
          <a:lstStyle/>
          <a:p>
            <a:pPr eaLnBrk="1" hangingPunct="1">
              <a:defRPr/>
            </a:pPr>
            <a:r>
              <a:rPr lang="zh-CN" altLang="en-US" sz="3200" b="1" i="1" dirty="0"/>
              <a:t>y</a:t>
            </a:r>
            <a:r>
              <a:rPr lang="zh-CN" altLang="en-US" sz="3200" b="1" dirty="0"/>
              <a:t>[</a:t>
            </a:r>
            <a:r>
              <a:rPr lang="zh-CN" altLang="en-US" sz="3200" b="1" i="1" dirty="0"/>
              <a:t>k</a:t>
            </a:r>
            <a:r>
              <a:rPr lang="zh-CN" altLang="en-US" sz="3200" b="1" dirty="0"/>
              <a:t>]=</a:t>
            </a:r>
            <a:r>
              <a:rPr lang="zh-CN" altLang="en-US" sz="3200" b="1" i="1" dirty="0"/>
              <a:t>x</a:t>
            </a:r>
            <a:r>
              <a:rPr lang="zh-CN" altLang="en-US" sz="3200" b="1" dirty="0"/>
              <a:t>[</a:t>
            </a:r>
            <a:r>
              <a:rPr lang="zh-CN" altLang="en-US" sz="3200" b="1" i="1" dirty="0"/>
              <a:t>k</a:t>
            </a:r>
            <a:r>
              <a:rPr lang="zh-CN" altLang="en-US" sz="3200" b="1" dirty="0"/>
              <a:t>]*</a:t>
            </a:r>
            <a:r>
              <a:rPr lang="zh-CN" altLang="en-US" sz="3200" b="1" i="1" dirty="0"/>
              <a:t>h</a:t>
            </a:r>
            <a:r>
              <a:rPr lang="zh-CN" altLang="en-US" sz="3200" b="1" dirty="0"/>
              <a:t>[</a:t>
            </a:r>
            <a:r>
              <a:rPr lang="zh-CN" altLang="en-US" sz="3200" b="1" i="1" dirty="0"/>
              <a:t>k</a:t>
            </a:r>
            <a:r>
              <a:rPr lang="zh-CN" altLang="en-US" sz="3200" b="1" dirty="0"/>
              <a:t>]</a:t>
            </a:r>
            <a:r>
              <a:rPr lang="zh-CN" altLang="en-US" sz="3200" b="1" i="1" dirty="0"/>
              <a:t> </a:t>
            </a:r>
          </a:p>
        </p:txBody>
      </p:sp>
      <p:sp>
        <p:nvSpPr>
          <p:cNvPr id="50182" name="Text Box 10">
            <a:extLst>
              <a:ext uri="{FF2B5EF4-FFF2-40B4-BE49-F238E27FC236}">
                <a16:creationId xmlns:a16="http://schemas.microsoft.com/office/drawing/2014/main" id="{6D761224-C175-425B-BE49-6942E1E97E69}"/>
              </a:ext>
            </a:extLst>
          </p:cNvPr>
          <p:cNvSpPr txBox="1">
            <a:spLocks noChangeArrowheads="1"/>
          </p:cNvSpPr>
          <p:nvPr/>
        </p:nvSpPr>
        <p:spPr bwMode="auto">
          <a:xfrm>
            <a:off x="2057400" y="51816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FF0000"/>
                </a:solidFill>
              </a:rPr>
              <a:t>可否利用</a:t>
            </a:r>
            <a:r>
              <a:rPr lang="en-US" altLang="zh-CN" sz="2800" b="1">
                <a:solidFill>
                  <a:srgbClr val="FF0000"/>
                </a:solidFill>
              </a:rPr>
              <a:t>DFT</a:t>
            </a:r>
            <a:r>
              <a:rPr lang="zh-CN" altLang="en-US" sz="2800" b="1">
                <a:solidFill>
                  <a:srgbClr val="FF0000"/>
                </a:solidFill>
              </a:rPr>
              <a:t>计算线性卷积？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wipe(left)">
                                      <p:cBhvr>
                                        <p:cTn id="7" dur="500"/>
                                        <p:tgtEl>
                                          <p:spTgt spid="501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180">
                                            <p:txEl>
                                              <p:pRg st="1" end="1"/>
                                            </p:txEl>
                                          </p:spTgt>
                                        </p:tgtEl>
                                        <p:attrNameLst>
                                          <p:attrName>style.visibility</p:attrName>
                                        </p:attrNameLst>
                                      </p:cBhvr>
                                      <p:to>
                                        <p:strVal val="visible"/>
                                      </p:to>
                                    </p:set>
                                    <p:animEffect transition="in" filter="wipe(left)">
                                      <p:cBhvr>
                                        <p:cTn id="12" dur="500"/>
                                        <p:tgtEl>
                                          <p:spTgt spid="501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0182"/>
                                        </p:tgtEl>
                                        <p:attrNameLst>
                                          <p:attrName>style.visibility</p:attrName>
                                        </p:attrNameLst>
                                      </p:cBhvr>
                                      <p:to>
                                        <p:strVal val="visible"/>
                                      </p:to>
                                    </p:set>
                                    <p:animEffect transition="in" filter="blinds(vertical)">
                                      <p:cBhvr>
                                        <p:cTn id="1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978ED8B-2D01-4E49-8FBC-0F05AB0C1742}"/>
              </a:ext>
            </a:extLst>
          </p:cNvPr>
          <p:cNvSpPr>
            <a:spLocks noGrp="1" noChangeArrowheads="1"/>
          </p:cNvSpPr>
          <p:nvPr>
            <p:ph type="title"/>
          </p:nvPr>
        </p:nvSpPr>
        <p:spPr/>
        <p:txBody>
          <a:bodyPr/>
          <a:lstStyle/>
          <a:p>
            <a:pPr eaLnBrk="1" hangingPunct="1"/>
            <a:r>
              <a:rPr lang="en-US" altLang="zh-CN" sz="4000"/>
              <a:t>2.3.1 </a:t>
            </a:r>
            <a:r>
              <a:rPr lang="zh-CN" altLang="en-US" sz="4000"/>
              <a:t>两个有限长序列的线性卷积</a:t>
            </a:r>
          </a:p>
        </p:txBody>
      </p:sp>
      <p:sp>
        <p:nvSpPr>
          <p:cNvPr id="51203" name="Text Box 4">
            <a:extLst>
              <a:ext uri="{FF2B5EF4-FFF2-40B4-BE49-F238E27FC236}">
                <a16:creationId xmlns:a16="http://schemas.microsoft.com/office/drawing/2014/main" id="{610FF8E1-0A34-4211-8396-F9B93518CB33}"/>
              </a:ext>
            </a:extLst>
          </p:cNvPr>
          <p:cNvSpPr txBox="1">
            <a:spLocks noChangeArrowheads="1"/>
          </p:cNvSpPr>
          <p:nvPr/>
        </p:nvSpPr>
        <p:spPr bwMode="auto">
          <a:xfrm>
            <a:off x="900113" y="2101850"/>
            <a:ext cx="2016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问题提出：</a:t>
            </a:r>
          </a:p>
        </p:txBody>
      </p:sp>
      <p:sp>
        <p:nvSpPr>
          <p:cNvPr id="51204" name="Text Box 9">
            <a:extLst>
              <a:ext uri="{FF2B5EF4-FFF2-40B4-BE49-F238E27FC236}">
                <a16:creationId xmlns:a16="http://schemas.microsoft.com/office/drawing/2014/main" id="{E3874C78-F889-4660-9026-33A313ED4AA2}"/>
              </a:ext>
            </a:extLst>
          </p:cNvPr>
          <p:cNvSpPr txBox="1">
            <a:spLocks noChangeArrowheads="1"/>
          </p:cNvSpPr>
          <p:nvPr/>
        </p:nvSpPr>
        <p:spPr bwMode="auto">
          <a:xfrm>
            <a:off x="900113" y="3124200"/>
            <a:ext cx="8001000" cy="519113"/>
          </a:xfrm>
          <a:prstGeom prst="rect">
            <a:avLst/>
          </a:prstGeom>
          <a:noFill/>
          <a:ln w="9525">
            <a:noFill/>
            <a:miter lim="800000"/>
            <a:headEnd/>
            <a:tailEnd/>
          </a:ln>
        </p:spPr>
        <p:txBody>
          <a:bodyPr>
            <a:spAutoFit/>
          </a:bodyPr>
          <a:lstStyle/>
          <a:p>
            <a:pPr eaLnBrk="1" hangingPunct="1">
              <a:spcBef>
                <a:spcPct val="50000"/>
              </a:spcBef>
              <a:defRPr/>
            </a:pPr>
            <a:r>
              <a:rPr lang="zh-CN" altLang="en-US" sz="2800" b="1" dirty="0">
                <a:latin typeface="Arial" charset="0"/>
              </a:rPr>
              <a:t>实际需要：    </a:t>
            </a:r>
            <a:r>
              <a:rPr lang="en-US" altLang="zh-CN" sz="2800" b="1" dirty="0">
                <a:latin typeface="+mj-lt"/>
              </a:rPr>
              <a:t>LTI</a:t>
            </a:r>
            <a:r>
              <a:rPr lang="zh-CN" altLang="en-US" sz="2800" b="1" dirty="0">
                <a:latin typeface="Arial" charset="0"/>
              </a:rPr>
              <a:t>系统响应  </a:t>
            </a:r>
            <a:r>
              <a:rPr lang="en-US" altLang="zh-CN" sz="2800" b="1" i="1" dirty="0">
                <a:latin typeface="+mj-lt"/>
              </a:rPr>
              <a:t>y</a:t>
            </a:r>
            <a:r>
              <a:rPr lang="en-US" altLang="zh-CN" sz="2800" b="1" dirty="0">
                <a:latin typeface="+mj-lt"/>
              </a:rPr>
              <a:t>[</a:t>
            </a:r>
            <a:r>
              <a:rPr lang="en-US" altLang="zh-CN" sz="2800" b="1" i="1" dirty="0">
                <a:latin typeface="+mj-lt"/>
              </a:rPr>
              <a:t>k</a:t>
            </a:r>
            <a:r>
              <a:rPr lang="en-US" altLang="zh-CN" sz="2800" b="1" dirty="0">
                <a:latin typeface="+mj-lt"/>
              </a:rPr>
              <a:t>]=</a:t>
            </a:r>
            <a:r>
              <a:rPr lang="en-US" altLang="zh-CN" sz="2800" b="1" i="1" dirty="0">
                <a:latin typeface="+mj-lt"/>
              </a:rPr>
              <a:t>x</a:t>
            </a:r>
            <a:r>
              <a:rPr lang="en-US" altLang="zh-CN" sz="2800" b="1" dirty="0">
                <a:latin typeface="+mj-lt"/>
              </a:rPr>
              <a:t>[</a:t>
            </a:r>
            <a:r>
              <a:rPr lang="en-US" altLang="zh-CN" sz="2800" b="1" i="1" dirty="0">
                <a:latin typeface="+mj-lt"/>
              </a:rPr>
              <a:t>k</a:t>
            </a:r>
            <a:r>
              <a:rPr lang="en-US" altLang="zh-CN" sz="2800" b="1" dirty="0">
                <a:latin typeface="+mj-lt"/>
              </a:rPr>
              <a:t>]</a:t>
            </a:r>
            <a:r>
              <a:rPr lang="en-US" altLang="zh-CN" sz="2800" b="1" dirty="0">
                <a:latin typeface="+mj-lt"/>
                <a:sym typeface="Symbol" pitchFamily="18" charset="2"/>
              </a:rPr>
              <a:t></a:t>
            </a:r>
            <a:r>
              <a:rPr lang="en-US" altLang="zh-CN" sz="2800" b="1" i="1" dirty="0">
                <a:latin typeface="+mj-lt"/>
              </a:rPr>
              <a:t>h</a:t>
            </a:r>
            <a:r>
              <a:rPr lang="en-US" altLang="zh-CN" sz="2800" b="1" dirty="0">
                <a:latin typeface="+mj-lt"/>
              </a:rPr>
              <a:t>[</a:t>
            </a:r>
            <a:r>
              <a:rPr lang="en-US" altLang="zh-CN" sz="2800" b="1" i="1" dirty="0">
                <a:latin typeface="+mj-lt"/>
              </a:rPr>
              <a:t>k</a:t>
            </a:r>
            <a:r>
              <a:rPr lang="en-US" altLang="zh-CN" sz="2800" b="1" dirty="0">
                <a:latin typeface="+mj-lt"/>
              </a:rPr>
              <a:t>]</a:t>
            </a:r>
          </a:p>
        </p:txBody>
      </p:sp>
      <p:grpSp>
        <p:nvGrpSpPr>
          <p:cNvPr id="2" name="组合 8">
            <a:extLst>
              <a:ext uri="{FF2B5EF4-FFF2-40B4-BE49-F238E27FC236}">
                <a16:creationId xmlns:a16="http://schemas.microsoft.com/office/drawing/2014/main" id="{C932A33A-8A78-4158-AEEB-624A0EF952F1}"/>
              </a:ext>
            </a:extLst>
          </p:cNvPr>
          <p:cNvGrpSpPr>
            <a:grpSpLocks/>
          </p:cNvGrpSpPr>
          <p:nvPr/>
        </p:nvGrpSpPr>
        <p:grpSpPr bwMode="auto">
          <a:xfrm>
            <a:off x="3074988" y="2089150"/>
            <a:ext cx="4872037" cy="592138"/>
            <a:chOff x="3074988" y="2089150"/>
            <a:chExt cx="4872037" cy="592138"/>
          </a:xfrm>
        </p:grpSpPr>
        <p:graphicFrame>
          <p:nvGraphicFramePr>
            <p:cNvPr id="69646" name="Object 6">
              <a:extLst>
                <a:ext uri="{FF2B5EF4-FFF2-40B4-BE49-F238E27FC236}">
                  <a16:creationId xmlns:a16="http://schemas.microsoft.com/office/drawing/2014/main" id="{610BDD42-BEC9-4D84-8631-9BBFA2825A4A}"/>
                </a:ext>
              </a:extLst>
            </p:cNvPr>
            <p:cNvGraphicFramePr>
              <a:graphicFrameLocks noChangeAspect="1"/>
            </p:cNvGraphicFramePr>
            <p:nvPr/>
          </p:nvGraphicFramePr>
          <p:xfrm>
            <a:off x="3074988" y="2089150"/>
            <a:ext cx="4872037" cy="592138"/>
          </p:xfrm>
          <a:graphic>
            <a:graphicData uri="http://schemas.openxmlformats.org/presentationml/2006/ole">
              <mc:AlternateContent xmlns:mc="http://schemas.openxmlformats.org/markup-compatibility/2006">
                <mc:Choice xmlns:v="urn:schemas-microsoft-com:vml" Requires="v">
                  <p:oleObj spid="_x0000_s69666" name="Equation" r:id="rId3" imgW="2108200" imgH="254000" progId="Equation.DSMT4">
                    <p:embed/>
                  </p:oleObj>
                </mc:Choice>
                <mc:Fallback>
                  <p:oleObj name="Equation" r:id="rId3" imgW="2108200" imgH="254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988" y="2089150"/>
                          <a:ext cx="4872037" cy="592138"/>
                        </a:xfrm>
                        <a:prstGeom prst="rect">
                          <a:avLst/>
                        </a:prstGeom>
                        <a:noFill/>
                        <a:ln>
                          <a:noFill/>
                        </a:ln>
                        <a:effectLst/>
                        <a:extLst>
                          <a:ext uri="{909E8E84-426E-40DD-AFC4-6F175D3DCCD1}">
                            <a14:hiddenFill xmlns:a14="http://schemas.microsoft.com/office/drawing/2010/main">
                              <a:solidFill>
                                <a:srgbClr val="CCFFCC">
                                  <a:alpha val="2705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47" name="Oval 9">
              <a:extLst>
                <a:ext uri="{FF2B5EF4-FFF2-40B4-BE49-F238E27FC236}">
                  <a16:creationId xmlns:a16="http://schemas.microsoft.com/office/drawing/2014/main" id="{A58C0B6C-84C2-46C8-BFCC-A67EBDA463D6}"/>
                </a:ext>
              </a:extLst>
            </p:cNvPr>
            <p:cNvSpPr>
              <a:spLocks noChangeArrowheads="1"/>
            </p:cNvSpPr>
            <p:nvPr/>
          </p:nvSpPr>
          <p:spPr bwMode="auto">
            <a:xfrm>
              <a:off x="6807130" y="2133634"/>
              <a:ext cx="431800" cy="431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b="1">
                <a:latin typeface="Arial" panose="020B0604020202020204" pitchFamily="34" charset="0"/>
              </a:endParaRPr>
            </a:p>
          </p:txBody>
        </p:sp>
      </p:grpSp>
      <p:grpSp>
        <p:nvGrpSpPr>
          <p:cNvPr id="3" name="组合 13">
            <a:extLst>
              <a:ext uri="{FF2B5EF4-FFF2-40B4-BE49-F238E27FC236}">
                <a16:creationId xmlns:a16="http://schemas.microsoft.com/office/drawing/2014/main" id="{281B573C-3F70-40D8-B564-67CB94EBCC6D}"/>
              </a:ext>
            </a:extLst>
          </p:cNvPr>
          <p:cNvGrpSpPr>
            <a:grpSpLocks/>
          </p:cNvGrpSpPr>
          <p:nvPr/>
        </p:nvGrpSpPr>
        <p:grpSpPr bwMode="auto">
          <a:xfrm>
            <a:off x="2590800" y="4267200"/>
            <a:ext cx="1849438" cy="473075"/>
            <a:chOff x="3340100" y="4249738"/>
            <a:chExt cx="1849438" cy="473075"/>
          </a:xfrm>
        </p:grpSpPr>
        <p:graphicFrame>
          <p:nvGraphicFramePr>
            <p:cNvPr id="69644" name="Object 3">
              <a:extLst>
                <a:ext uri="{FF2B5EF4-FFF2-40B4-BE49-F238E27FC236}">
                  <a16:creationId xmlns:a16="http://schemas.microsoft.com/office/drawing/2014/main" id="{DC5D3A46-24AE-4DCC-98E4-FD5404266530}"/>
                </a:ext>
              </a:extLst>
            </p:cNvPr>
            <p:cNvGraphicFramePr>
              <a:graphicFrameLocks noChangeAspect="1"/>
            </p:cNvGraphicFramePr>
            <p:nvPr/>
          </p:nvGraphicFramePr>
          <p:xfrm>
            <a:off x="3340100" y="4249738"/>
            <a:ext cx="1849438" cy="473075"/>
          </p:xfrm>
          <a:graphic>
            <a:graphicData uri="http://schemas.openxmlformats.org/presentationml/2006/ole">
              <mc:AlternateContent xmlns:mc="http://schemas.openxmlformats.org/markup-compatibility/2006">
                <mc:Choice xmlns:v="urn:schemas-microsoft-com:vml" Requires="v">
                  <p:oleObj spid="_x0000_s69667" name="Equation" r:id="rId5" imgW="799753" imgH="203112" progId="Equation.DSMT4">
                    <p:embed/>
                  </p:oleObj>
                </mc:Choice>
                <mc:Fallback>
                  <p:oleObj name="Equation" r:id="rId5" imgW="799753" imgH="20311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0100" y="4249738"/>
                          <a:ext cx="1849438" cy="473075"/>
                        </a:xfrm>
                        <a:prstGeom prst="rect">
                          <a:avLst/>
                        </a:prstGeom>
                        <a:noFill/>
                        <a:ln>
                          <a:noFill/>
                        </a:ln>
                        <a:effectLst/>
                        <a:extLst>
                          <a:ext uri="{909E8E84-426E-40DD-AFC4-6F175D3DCCD1}">
                            <a14:hiddenFill xmlns:a14="http://schemas.microsoft.com/office/drawing/2010/main">
                              <a:solidFill>
                                <a:srgbClr val="CCFFCC">
                                  <a:alpha val="2705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45" name="Oval 9">
              <a:extLst>
                <a:ext uri="{FF2B5EF4-FFF2-40B4-BE49-F238E27FC236}">
                  <a16:creationId xmlns:a16="http://schemas.microsoft.com/office/drawing/2014/main" id="{AF4C8827-0FD3-4AD4-82E0-0D3701D218F7}"/>
                </a:ext>
              </a:extLst>
            </p:cNvPr>
            <p:cNvSpPr>
              <a:spLocks noChangeArrowheads="1"/>
            </p:cNvSpPr>
            <p:nvPr/>
          </p:nvSpPr>
          <p:spPr bwMode="auto">
            <a:xfrm>
              <a:off x="4038614" y="4267178"/>
              <a:ext cx="431800" cy="4318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b="1">
                <a:latin typeface="Arial" panose="020B0604020202020204" pitchFamily="34" charset="0"/>
              </a:endParaRPr>
            </a:p>
          </p:txBody>
        </p:sp>
      </p:grpSp>
      <p:graphicFrame>
        <p:nvGraphicFramePr>
          <p:cNvPr id="13" name="Object 8">
            <a:extLst>
              <a:ext uri="{FF2B5EF4-FFF2-40B4-BE49-F238E27FC236}">
                <a16:creationId xmlns:a16="http://schemas.microsoft.com/office/drawing/2014/main" id="{9B851CCD-AF00-4ECA-B368-5D17C5CBA71E}"/>
              </a:ext>
            </a:extLst>
          </p:cNvPr>
          <p:cNvGraphicFramePr>
            <a:graphicFrameLocks noChangeAspect="1"/>
          </p:cNvGraphicFramePr>
          <p:nvPr/>
        </p:nvGraphicFramePr>
        <p:xfrm>
          <a:off x="5257800" y="4267200"/>
          <a:ext cx="1555750" cy="473075"/>
        </p:xfrm>
        <a:graphic>
          <a:graphicData uri="http://schemas.openxmlformats.org/presentationml/2006/ole">
            <mc:AlternateContent xmlns:mc="http://schemas.openxmlformats.org/markup-compatibility/2006">
              <mc:Choice xmlns:v="urn:schemas-microsoft-com:vml" Requires="v">
                <p:oleObj spid="_x0000_s69668" name="Equation" r:id="rId7" imgW="672808" imgH="203112" progId="Equation.DSMT4">
                  <p:embed/>
                </p:oleObj>
              </mc:Choice>
              <mc:Fallback>
                <p:oleObj name="Equation" r:id="rId7" imgW="672808" imgH="203112"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4267200"/>
                        <a:ext cx="1555750" cy="473075"/>
                      </a:xfrm>
                      <a:prstGeom prst="rect">
                        <a:avLst/>
                      </a:prstGeom>
                      <a:noFill/>
                      <a:ln>
                        <a:noFill/>
                      </a:ln>
                      <a:effectLst/>
                      <a:extLst>
                        <a:ext uri="{909E8E84-426E-40DD-AFC4-6F175D3DCCD1}">
                          <a14:hiddenFill xmlns:a14="http://schemas.microsoft.com/office/drawing/2010/main">
                            <a:solidFill>
                              <a:srgbClr val="CCFFCC">
                                <a:alpha val="2705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Box 19">
            <a:extLst>
              <a:ext uri="{FF2B5EF4-FFF2-40B4-BE49-F238E27FC236}">
                <a16:creationId xmlns:a16="http://schemas.microsoft.com/office/drawing/2014/main" id="{FCACC3BD-2A0E-4570-B33F-6D9C0DDAA02E}"/>
              </a:ext>
            </a:extLst>
          </p:cNvPr>
          <p:cNvSpPr txBox="1">
            <a:spLocks noChangeArrowheads="1"/>
          </p:cNvSpPr>
          <p:nvPr/>
        </p:nvSpPr>
        <p:spPr bwMode="auto">
          <a:xfrm>
            <a:off x="4648200" y="4114800"/>
            <a:ext cx="53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4000">
                <a:solidFill>
                  <a:srgbClr val="FF0000"/>
                </a:solidFill>
                <a:latin typeface="Arial" panose="020B0604020202020204" pitchFamily="34" charset="0"/>
              </a:rPr>
              <a:t>?</a:t>
            </a:r>
            <a:endParaRPr lang="zh-CN" altLang="en-US" sz="4000">
              <a:solidFill>
                <a:srgbClr val="FF0000"/>
              </a:solidFill>
              <a:latin typeface="Arial" panose="020B0604020202020204" pitchFamily="34" charset="0"/>
            </a:endParaRPr>
          </a:p>
        </p:txBody>
      </p:sp>
      <p:grpSp>
        <p:nvGrpSpPr>
          <p:cNvPr id="4" name="组合 21">
            <a:extLst>
              <a:ext uri="{FF2B5EF4-FFF2-40B4-BE49-F238E27FC236}">
                <a16:creationId xmlns:a16="http://schemas.microsoft.com/office/drawing/2014/main" id="{975DE56D-1CE1-4097-949A-9745012DB001}"/>
              </a:ext>
            </a:extLst>
          </p:cNvPr>
          <p:cNvGrpSpPr>
            <a:grpSpLocks/>
          </p:cNvGrpSpPr>
          <p:nvPr/>
        </p:nvGrpSpPr>
        <p:grpSpPr bwMode="auto">
          <a:xfrm>
            <a:off x="4572000" y="4419600"/>
            <a:ext cx="609600" cy="152400"/>
            <a:chOff x="4572000" y="4419574"/>
            <a:chExt cx="609584" cy="152400"/>
          </a:xfrm>
        </p:grpSpPr>
        <p:cxnSp>
          <p:nvCxnSpPr>
            <p:cNvPr id="17" name="直接连接符 16">
              <a:extLst>
                <a:ext uri="{FF2B5EF4-FFF2-40B4-BE49-F238E27FC236}">
                  <a16:creationId xmlns:a16="http://schemas.microsoft.com/office/drawing/2014/main" id="{D92A1F4A-2C3F-42D2-90D8-3200035499EE}"/>
                </a:ext>
              </a:extLst>
            </p:cNvPr>
            <p:cNvCxnSpPr/>
            <p:nvPr/>
          </p:nvCxnSpPr>
          <p:spPr>
            <a:xfrm>
              <a:off x="4572000" y="4419574"/>
              <a:ext cx="60958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11CDF75-AE74-4453-A590-AEEB606EB363}"/>
                </a:ext>
              </a:extLst>
            </p:cNvPr>
            <p:cNvCxnSpPr/>
            <p:nvPr/>
          </p:nvCxnSpPr>
          <p:spPr>
            <a:xfrm>
              <a:off x="4572000" y="4571974"/>
              <a:ext cx="60958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blinds(vertical)">
                                      <p:cBhvr>
                                        <p:cTn id="7" dur="500"/>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1204"/>
                                        </p:tgtEl>
                                        <p:attrNameLst>
                                          <p:attrName>style.visibility</p:attrName>
                                        </p:attrNameLst>
                                      </p:cBhvr>
                                      <p:to>
                                        <p:strVal val="visible"/>
                                      </p:to>
                                    </p:set>
                                    <p:animEffect transition="in" filter="blinds(vertical)">
                                      <p:cBhvr>
                                        <p:cTn id="17" dur="500"/>
                                        <p:tgtEl>
                                          <p:spTgt spid="512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autoUpdateAnimBg="0"/>
      <p:bldP spid="2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87">
            <a:extLst>
              <a:ext uri="{FF2B5EF4-FFF2-40B4-BE49-F238E27FC236}">
                <a16:creationId xmlns:a16="http://schemas.microsoft.com/office/drawing/2014/main" id="{4DEB0C48-144A-4C28-9324-D8BC90E76F6A}"/>
              </a:ext>
            </a:extLst>
          </p:cNvPr>
          <p:cNvSpPr>
            <a:spLocks noChangeArrowheads="1"/>
          </p:cNvSpPr>
          <p:nvPr/>
        </p:nvSpPr>
        <p:spPr bwMode="auto">
          <a:xfrm>
            <a:off x="533400" y="3124200"/>
            <a:ext cx="8229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SzTx/>
              <a:buFontTx/>
              <a:buNone/>
            </a:pPr>
            <a:r>
              <a:rPr lang="zh-CN" altLang="en-US" sz="2400" b="1">
                <a:solidFill>
                  <a:schemeClr val="tx2"/>
                </a:solidFill>
              </a:rPr>
              <a:t>设线性卷积</a:t>
            </a:r>
            <a:r>
              <a:rPr lang="en-US" altLang="zh-CN" sz="2400" b="1" i="1">
                <a:solidFill>
                  <a:schemeClr val="tx2"/>
                </a:solidFill>
                <a:ea typeface="华文中宋" panose="02010600040101010101" pitchFamily="2" charset="-122"/>
              </a:rPr>
              <a:t>y</a:t>
            </a:r>
            <a:r>
              <a:rPr lang="en-US" altLang="zh-CN" sz="2400" b="1">
                <a:solidFill>
                  <a:schemeClr val="tx2"/>
                </a:solidFill>
                <a:ea typeface="华文中宋" panose="02010600040101010101" pitchFamily="2" charset="-122"/>
              </a:rPr>
              <a:t>[</a:t>
            </a:r>
            <a:r>
              <a:rPr lang="en-US" altLang="zh-CN" sz="2400" b="1" i="1">
                <a:solidFill>
                  <a:schemeClr val="tx2"/>
                </a:solidFill>
                <a:ea typeface="华文中宋" panose="02010600040101010101" pitchFamily="2" charset="-122"/>
              </a:rPr>
              <a:t>k</a:t>
            </a:r>
            <a:r>
              <a:rPr lang="en-US" altLang="zh-CN" sz="2400" b="1">
                <a:solidFill>
                  <a:schemeClr val="tx2"/>
                </a:solidFill>
                <a:ea typeface="华文中宋" panose="02010600040101010101" pitchFamily="2" charset="-122"/>
              </a:rPr>
              <a:t>]=</a:t>
            </a:r>
            <a:r>
              <a:rPr lang="en-US" altLang="zh-CN" sz="2400" b="1" i="1">
                <a:solidFill>
                  <a:schemeClr val="tx2"/>
                </a:solidFill>
              </a:rPr>
              <a:t>x</a:t>
            </a:r>
            <a:r>
              <a:rPr lang="en-US" altLang="zh-CN" sz="2400" b="1">
                <a:solidFill>
                  <a:schemeClr val="tx2"/>
                </a:solidFill>
              </a:rPr>
              <a:t>[</a:t>
            </a:r>
            <a:r>
              <a:rPr lang="en-US" altLang="zh-CN" sz="2400" b="1" i="1">
                <a:solidFill>
                  <a:schemeClr val="tx2"/>
                </a:solidFill>
              </a:rPr>
              <a:t>k</a:t>
            </a:r>
            <a:r>
              <a:rPr lang="en-US" altLang="zh-CN" sz="2400" b="1">
                <a:solidFill>
                  <a:schemeClr val="tx2"/>
                </a:solidFill>
              </a:rPr>
              <a:t>]*</a:t>
            </a:r>
            <a:r>
              <a:rPr lang="en-US" altLang="zh-CN" sz="2400" b="1" i="1">
                <a:solidFill>
                  <a:schemeClr val="tx2"/>
                </a:solidFill>
              </a:rPr>
              <a:t>h</a:t>
            </a:r>
            <a:r>
              <a:rPr lang="en-US" altLang="zh-CN" sz="2400" b="1">
                <a:solidFill>
                  <a:schemeClr val="tx2"/>
                </a:solidFill>
              </a:rPr>
              <a:t>[</a:t>
            </a:r>
            <a:r>
              <a:rPr lang="en-US" altLang="zh-CN" sz="2400" b="1" i="1">
                <a:solidFill>
                  <a:schemeClr val="tx2"/>
                </a:solidFill>
              </a:rPr>
              <a:t>k</a:t>
            </a:r>
            <a:r>
              <a:rPr lang="en-US" altLang="zh-CN" sz="2400" b="1">
                <a:solidFill>
                  <a:schemeClr val="tx2"/>
                </a:solidFill>
              </a:rPr>
              <a:t>]</a:t>
            </a:r>
            <a:r>
              <a:rPr lang="zh-CN" altLang="en-US" sz="2400" b="1">
                <a:solidFill>
                  <a:schemeClr val="tx2"/>
                </a:solidFill>
              </a:rPr>
              <a:t>的长度为</a:t>
            </a:r>
            <a:r>
              <a:rPr lang="en-US" altLang="zh-CN" sz="2400" b="1" i="1">
                <a:solidFill>
                  <a:schemeClr val="tx2"/>
                </a:solidFill>
              </a:rPr>
              <a:t>L</a:t>
            </a:r>
            <a:r>
              <a:rPr lang="zh-CN" altLang="en-US" sz="2400" b="1">
                <a:solidFill>
                  <a:schemeClr val="tx2"/>
                </a:solidFill>
              </a:rPr>
              <a:t>，循环卷积的长度为</a:t>
            </a:r>
            <a:r>
              <a:rPr lang="en-US" altLang="zh-CN" sz="2400" b="1" i="1">
                <a:solidFill>
                  <a:schemeClr val="tx2"/>
                </a:solidFill>
              </a:rPr>
              <a:t>N</a:t>
            </a:r>
            <a:r>
              <a:rPr lang="zh-CN" altLang="en-US" sz="2400" b="1">
                <a:solidFill>
                  <a:schemeClr val="tx2"/>
                </a:solidFill>
              </a:rPr>
              <a:t>。</a:t>
            </a:r>
            <a:endParaRPr lang="en-US" altLang="zh-CN" sz="2400" b="1">
              <a:solidFill>
                <a:schemeClr val="tx2"/>
              </a:solidFill>
            </a:endParaRPr>
          </a:p>
          <a:p>
            <a:pPr eaLnBrk="1" hangingPunct="1">
              <a:lnSpc>
                <a:spcPct val="120000"/>
              </a:lnSpc>
              <a:spcBef>
                <a:spcPct val="0"/>
              </a:spcBef>
              <a:buClrTx/>
              <a:buSzTx/>
              <a:buFont typeface="Wingdings" panose="05000000000000000000" pitchFamily="2" charset="2"/>
              <a:buChar char="Ø"/>
            </a:pPr>
            <a:r>
              <a:rPr lang="zh-CN" altLang="en-US" sz="2400" b="1">
                <a:solidFill>
                  <a:schemeClr val="tx2"/>
                </a:solidFill>
              </a:rPr>
              <a:t>当</a:t>
            </a:r>
            <a:r>
              <a:rPr lang="en-US" altLang="zh-CN" sz="2400" b="1" i="1"/>
              <a:t>N</a:t>
            </a:r>
            <a:r>
              <a:rPr lang="en-US" altLang="zh-CN" sz="2400" b="1"/>
              <a:t> </a:t>
            </a:r>
            <a:r>
              <a:rPr lang="zh-CN" altLang="en-US" sz="2400" b="1">
                <a:ea typeface="华文中宋" panose="02010600040101010101" pitchFamily="2" charset="-122"/>
              </a:rPr>
              <a:t>≥ </a:t>
            </a:r>
            <a:r>
              <a:rPr lang="en-US" altLang="zh-CN" sz="2400" b="1" i="1">
                <a:ea typeface="华文中宋" panose="02010600040101010101" pitchFamily="2" charset="-122"/>
              </a:rPr>
              <a:t>L</a:t>
            </a:r>
            <a:r>
              <a:rPr lang="zh-CN" altLang="en-US" sz="2400" b="1">
                <a:solidFill>
                  <a:schemeClr val="tx2"/>
                </a:solidFill>
              </a:rPr>
              <a:t>时，</a:t>
            </a:r>
            <a:r>
              <a:rPr lang="en-US" altLang="zh-CN" sz="2400" b="1" i="1">
                <a:solidFill>
                  <a:schemeClr val="tx2"/>
                </a:solidFill>
                <a:ea typeface="华文中宋" panose="02010600040101010101" pitchFamily="2" charset="-122"/>
              </a:rPr>
              <a:t>y</a:t>
            </a:r>
            <a:r>
              <a:rPr lang="en-US" altLang="zh-CN" sz="2400" b="1">
                <a:solidFill>
                  <a:schemeClr val="tx2"/>
                </a:solidFill>
                <a:ea typeface="华文中宋" panose="02010600040101010101" pitchFamily="2" charset="-122"/>
              </a:rPr>
              <a:t>[</a:t>
            </a:r>
            <a:r>
              <a:rPr lang="en-US" altLang="zh-CN" sz="2400" b="1" i="1">
                <a:solidFill>
                  <a:schemeClr val="tx2"/>
                </a:solidFill>
                <a:ea typeface="华文中宋" panose="02010600040101010101" pitchFamily="2" charset="-122"/>
              </a:rPr>
              <a:t>k</a:t>
            </a:r>
            <a:r>
              <a:rPr lang="en-US" altLang="zh-CN" sz="2400" b="1">
                <a:solidFill>
                  <a:schemeClr val="tx2"/>
                </a:solidFill>
                <a:ea typeface="华文中宋" panose="02010600040101010101" pitchFamily="2" charset="-122"/>
              </a:rPr>
              <a:t>] </a:t>
            </a:r>
            <a:r>
              <a:rPr lang="zh-CN" altLang="en-US" sz="2400" b="1">
                <a:solidFill>
                  <a:schemeClr val="tx2"/>
                </a:solidFill>
              </a:rPr>
              <a:t>以周期</a:t>
            </a:r>
            <a:r>
              <a:rPr lang="en-US" altLang="zh-CN" sz="2400" b="1" i="1">
                <a:solidFill>
                  <a:schemeClr val="tx2"/>
                </a:solidFill>
              </a:rPr>
              <a:t>N</a:t>
            </a:r>
            <a:r>
              <a:rPr lang="zh-CN" altLang="en-US" sz="2400" b="1">
                <a:solidFill>
                  <a:schemeClr val="tx2"/>
                </a:solidFill>
              </a:rPr>
              <a:t>进行周期化无混叠，则循环卷积等于线性卷积。</a:t>
            </a:r>
            <a:endParaRPr lang="en-US" altLang="zh-CN" sz="2400" b="1">
              <a:solidFill>
                <a:schemeClr val="tx2"/>
              </a:solidFill>
            </a:endParaRPr>
          </a:p>
          <a:p>
            <a:pPr eaLnBrk="1" hangingPunct="1">
              <a:lnSpc>
                <a:spcPct val="120000"/>
              </a:lnSpc>
              <a:spcBef>
                <a:spcPct val="0"/>
              </a:spcBef>
              <a:buClrTx/>
              <a:buSzTx/>
              <a:buFont typeface="Wingdings" panose="05000000000000000000" pitchFamily="2" charset="2"/>
              <a:buChar char="Ø"/>
            </a:pPr>
            <a:r>
              <a:rPr lang="zh-CN" altLang="en-US" sz="2400" b="1">
                <a:solidFill>
                  <a:schemeClr val="tx2"/>
                </a:solidFill>
              </a:rPr>
              <a:t>当</a:t>
            </a:r>
            <a:r>
              <a:rPr lang="en-US" altLang="zh-CN" sz="2400" b="1" i="1"/>
              <a:t>N</a:t>
            </a:r>
            <a:r>
              <a:rPr lang="en-US" altLang="zh-CN" sz="2400" b="1"/>
              <a:t> </a:t>
            </a:r>
            <a:r>
              <a:rPr lang="en-US" altLang="zh-CN" sz="2400" b="1">
                <a:ea typeface="华文中宋" panose="02010600040101010101" pitchFamily="2" charset="-122"/>
              </a:rPr>
              <a:t>&lt;</a:t>
            </a:r>
            <a:r>
              <a:rPr lang="zh-CN" altLang="en-US" sz="2400" b="1">
                <a:ea typeface="华文中宋" panose="02010600040101010101" pitchFamily="2" charset="-122"/>
              </a:rPr>
              <a:t> </a:t>
            </a:r>
            <a:r>
              <a:rPr lang="en-US" altLang="zh-CN" sz="2400" b="1" i="1">
                <a:ea typeface="华文中宋" panose="02010600040101010101" pitchFamily="2" charset="-122"/>
              </a:rPr>
              <a:t>L</a:t>
            </a:r>
            <a:r>
              <a:rPr lang="zh-CN" altLang="en-US" sz="2400" b="1">
                <a:solidFill>
                  <a:schemeClr val="tx2"/>
                </a:solidFill>
              </a:rPr>
              <a:t>时，</a:t>
            </a:r>
            <a:r>
              <a:rPr lang="en-US" altLang="zh-CN" sz="2400" b="1" i="1">
                <a:solidFill>
                  <a:schemeClr val="tx2"/>
                </a:solidFill>
                <a:ea typeface="华文中宋" panose="02010600040101010101" pitchFamily="2" charset="-122"/>
              </a:rPr>
              <a:t>y</a:t>
            </a:r>
            <a:r>
              <a:rPr lang="en-US" altLang="zh-CN" sz="2400" b="1">
                <a:solidFill>
                  <a:schemeClr val="tx2"/>
                </a:solidFill>
                <a:ea typeface="华文中宋" panose="02010600040101010101" pitchFamily="2" charset="-122"/>
              </a:rPr>
              <a:t>[</a:t>
            </a:r>
            <a:r>
              <a:rPr lang="en-US" altLang="zh-CN" sz="2400" b="1" i="1">
                <a:solidFill>
                  <a:schemeClr val="tx2"/>
                </a:solidFill>
                <a:ea typeface="华文中宋" panose="02010600040101010101" pitchFamily="2" charset="-122"/>
              </a:rPr>
              <a:t>k</a:t>
            </a:r>
            <a:r>
              <a:rPr lang="en-US" altLang="zh-CN" sz="2400" b="1">
                <a:solidFill>
                  <a:schemeClr val="tx2"/>
                </a:solidFill>
                <a:ea typeface="华文中宋" panose="02010600040101010101" pitchFamily="2" charset="-122"/>
              </a:rPr>
              <a:t>] </a:t>
            </a:r>
            <a:r>
              <a:rPr lang="zh-CN" altLang="en-US" sz="2400" b="1">
                <a:solidFill>
                  <a:schemeClr val="tx2"/>
                </a:solidFill>
              </a:rPr>
              <a:t>以周期</a:t>
            </a:r>
            <a:r>
              <a:rPr lang="en-US" altLang="zh-CN" sz="2400" b="1" i="1">
                <a:solidFill>
                  <a:schemeClr val="tx2"/>
                </a:solidFill>
              </a:rPr>
              <a:t>N</a:t>
            </a:r>
            <a:r>
              <a:rPr lang="zh-CN" altLang="en-US" sz="2400" b="1">
                <a:solidFill>
                  <a:schemeClr val="tx2"/>
                </a:solidFill>
              </a:rPr>
              <a:t>进行周期化存在混叠，可以通过将线性卷积最后的</a:t>
            </a:r>
            <a:r>
              <a:rPr lang="en-US" altLang="zh-CN" sz="2400" b="1" i="1">
                <a:solidFill>
                  <a:schemeClr val="tx2"/>
                </a:solidFill>
              </a:rPr>
              <a:t>L</a:t>
            </a:r>
            <a:r>
              <a:rPr lang="en-US" altLang="zh-CN" sz="2400" b="1">
                <a:solidFill>
                  <a:schemeClr val="tx2"/>
                </a:solidFill>
              </a:rPr>
              <a:t>-</a:t>
            </a:r>
            <a:r>
              <a:rPr lang="en-US" altLang="zh-CN" sz="2400" b="1" i="1">
                <a:solidFill>
                  <a:schemeClr val="tx2"/>
                </a:solidFill>
              </a:rPr>
              <a:t>N</a:t>
            </a:r>
            <a:r>
              <a:rPr lang="zh-CN" altLang="en-US" sz="2400" b="1">
                <a:solidFill>
                  <a:schemeClr val="tx2"/>
                </a:solidFill>
              </a:rPr>
              <a:t>个值加到最前的</a:t>
            </a:r>
            <a:r>
              <a:rPr lang="en-US" altLang="zh-CN" sz="2400" b="1" i="1">
                <a:solidFill>
                  <a:schemeClr val="tx2"/>
                </a:solidFill>
              </a:rPr>
              <a:t>L</a:t>
            </a:r>
            <a:r>
              <a:rPr lang="en-US" altLang="zh-CN" sz="2400" b="1">
                <a:solidFill>
                  <a:schemeClr val="tx2"/>
                </a:solidFill>
              </a:rPr>
              <a:t>-</a:t>
            </a:r>
            <a:r>
              <a:rPr lang="en-US" altLang="zh-CN" sz="2400" b="1" i="1">
                <a:solidFill>
                  <a:schemeClr val="tx2"/>
                </a:solidFill>
              </a:rPr>
              <a:t>N</a:t>
            </a:r>
            <a:r>
              <a:rPr lang="zh-CN" altLang="en-US" sz="2400" b="1">
                <a:solidFill>
                  <a:schemeClr val="tx2"/>
                </a:solidFill>
              </a:rPr>
              <a:t>个值上来形成循环卷积。</a:t>
            </a:r>
            <a:endParaRPr lang="en-US" altLang="zh-CN" sz="2400" b="1">
              <a:solidFill>
                <a:schemeClr val="tx2"/>
              </a:solidFill>
            </a:endParaRPr>
          </a:p>
          <a:p>
            <a:pPr eaLnBrk="1" hangingPunct="1">
              <a:lnSpc>
                <a:spcPct val="120000"/>
              </a:lnSpc>
              <a:spcBef>
                <a:spcPct val="0"/>
              </a:spcBef>
              <a:buClrTx/>
              <a:buSzTx/>
              <a:buFontTx/>
              <a:buNone/>
            </a:pPr>
            <a:endParaRPr lang="en-US" altLang="zh-CN" sz="2400" b="1">
              <a:solidFill>
                <a:schemeClr val="tx2"/>
              </a:solidFill>
            </a:endParaRPr>
          </a:p>
          <a:p>
            <a:pPr eaLnBrk="1" hangingPunct="1">
              <a:lnSpc>
                <a:spcPct val="120000"/>
              </a:lnSpc>
              <a:spcBef>
                <a:spcPct val="0"/>
              </a:spcBef>
              <a:buClrTx/>
              <a:buSzTx/>
              <a:buFontTx/>
              <a:buNone/>
            </a:pPr>
            <a:endParaRPr lang="zh-CN" altLang="en-US" sz="2400" b="1">
              <a:solidFill>
                <a:schemeClr val="tx2"/>
              </a:solidFill>
            </a:endParaRPr>
          </a:p>
        </p:txBody>
      </p:sp>
      <p:grpSp>
        <p:nvGrpSpPr>
          <p:cNvPr id="2" name="组合 7">
            <a:extLst>
              <a:ext uri="{FF2B5EF4-FFF2-40B4-BE49-F238E27FC236}">
                <a16:creationId xmlns:a16="http://schemas.microsoft.com/office/drawing/2014/main" id="{61240B0F-2EF1-4D0E-90FC-B3F5DF9A2BE2}"/>
              </a:ext>
            </a:extLst>
          </p:cNvPr>
          <p:cNvGrpSpPr>
            <a:grpSpLocks/>
          </p:cNvGrpSpPr>
          <p:nvPr/>
        </p:nvGrpSpPr>
        <p:grpSpPr bwMode="auto">
          <a:xfrm>
            <a:off x="1663700" y="1752600"/>
            <a:ext cx="5835650" cy="1144588"/>
            <a:chOff x="2006600" y="1446212"/>
            <a:chExt cx="5835650" cy="1144588"/>
          </a:xfrm>
        </p:grpSpPr>
        <p:graphicFrame>
          <p:nvGraphicFramePr>
            <p:cNvPr id="70661" name="Object 6">
              <a:extLst>
                <a:ext uri="{FF2B5EF4-FFF2-40B4-BE49-F238E27FC236}">
                  <a16:creationId xmlns:a16="http://schemas.microsoft.com/office/drawing/2014/main" id="{1FC85F41-1D0C-42A1-B3AA-EB4AC6774DCC}"/>
                </a:ext>
              </a:extLst>
            </p:cNvPr>
            <p:cNvGraphicFramePr>
              <a:graphicFrameLocks noChangeAspect="1"/>
            </p:cNvGraphicFramePr>
            <p:nvPr/>
          </p:nvGraphicFramePr>
          <p:xfrm>
            <a:off x="2006600" y="1446212"/>
            <a:ext cx="5835650" cy="1144588"/>
          </p:xfrm>
          <a:graphic>
            <a:graphicData uri="http://schemas.openxmlformats.org/presentationml/2006/ole">
              <mc:AlternateContent xmlns:mc="http://schemas.openxmlformats.org/markup-compatibility/2006">
                <mc:Choice xmlns:v="urn:schemas-microsoft-com:vml" Requires="v">
                  <p:oleObj spid="_x0000_s70669" name="Equation" r:id="rId3" imgW="2336800" imgH="457200" progId="Equation.DSMT4">
                    <p:embed/>
                  </p:oleObj>
                </mc:Choice>
                <mc:Fallback>
                  <p:oleObj name="Equation" r:id="rId3" imgW="2336800" imgH="457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600" y="1446212"/>
                          <a:ext cx="5835650" cy="1144588"/>
                        </a:xfrm>
                        <a:prstGeom prst="rect">
                          <a:avLst/>
                        </a:prstGeom>
                        <a:noFill/>
                        <a:ln>
                          <a:noFill/>
                        </a:ln>
                        <a:effectLst/>
                        <a:extLst>
                          <a:ext uri="{909E8E84-426E-40DD-AFC4-6F175D3DCCD1}">
                            <a14:hiddenFill xmlns:a14="http://schemas.microsoft.com/office/drawing/2010/main">
                              <a:solidFill>
                                <a:srgbClr val="CCFFCC">
                                  <a:alpha val="2705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2" name="Oval 9">
              <a:extLst>
                <a:ext uri="{FF2B5EF4-FFF2-40B4-BE49-F238E27FC236}">
                  <a16:creationId xmlns:a16="http://schemas.microsoft.com/office/drawing/2014/main" id="{18E63357-07D7-4A0B-A8C4-8C4EA7D027CB}"/>
                </a:ext>
              </a:extLst>
            </p:cNvPr>
            <p:cNvSpPr>
              <a:spLocks noChangeArrowheads="1"/>
            </p:cNvSpPr>
            <p:nvPr/>
          </p:nvSpPr>
          <p:spPr bwMode="auto">
            <a:xfrm>
              <a:off x="2724150" y="1752600"/>
              <a:ext cx="431853" cy="43207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b="1"/>
            </a:p>
          </p:txBody>
        </p:sp>
      </p:grpSp>
      <p:sp>
        <p:nvSpPr>
          <p:cNvPr id="70660" name="标题 8">
            <a:extLst>
              <a:ext uri="{FF2B5EF4-FFF2-40B4-BE49-F238E27FC236}">
                <a16:creationId xmlns:a16="http://schemas.microsoft.com/office/drawing/2014/main" id="{4CFF30DC-89A5-4908-BCC8-8B5A8D2DAF09}"/>
              </a:ext>
            </a:extLst>
          </p:cNvPr>
          <p:cNvSpPr>
            <a:spLocks noGrp="1" noChangeArrowheads="1"/>
          </p:cNvSpPr>
          <p:nvPr>
            <p:ph type="title"/>
          </p:nvPr>
        </p:nvSpPr>
        <p:spPr/>
        <p:txBody>
          <a:bodyPr/>
          <a:lstStyle/>
          <a:p>
            <a:r>
              <a:rPr lang="zh-CN" altLang="en-US" sz="3600"/>
              <a:t>循环卷积与线性卷积的关系</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228">
                                            <p:txEl>
                                              <p:pRg st="0" end="0"/>
                                            </p:txEl>
                                          </p:spTgt>
                                        </p:tgtEl>
                                        <p:attrNameLst>
                                          <p:attrName>style.visibility</p:attrName>
                                        </p:attrNameLst>
                                      </p:cBhvr>
                                      <p:to>
                                        <p:strVal val="visible"/>
                                      </p:to>
                                    </p:set>
                                    <p:animEffect transition="in" filter="blinds(horizontal)">
                                      <p:cBhvr>
                                        <p:cTn id="12" dur="500"/>
                                        <p:tgtEl>
                                          <p:spTgt spid="5222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228">
                                            <p:txEl>
                                              <p:pRg st="1" end="1"/>
                                            </p:txEl>
                                          </p:spTgt>
                                        </p:tgtEl>
                                        <p:attrNameLst>
                                          <p:attrName>style.visibility</p:attrName>
                                        </p:attrNameLst>
                                      </p:cBhvr>
                                      <p:to>
                                        <p:strVal val="visible"/>
                                      </p:to>
                                    </p:set>
                                    <p:animEffect transition="in" filter="blinds(horizontal)">
                                      <p:cBhvr>
                                        <p:cTn id="17" dur="500"/>
                                        <p:tgtEl>
                                          <p:spTgt spid="5222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2228">
                                            <p:txEl>
                                              <p:pRg st="2" end="2"/>
                                            </p:txEl>
                                          </p:spTgt>
                                        </p:tgtEl>
                                        <p:attrNameLst>
                                          <p:attrName>style.visibility</p:attrName>
                                        </p:attrNameLst>
                                      </p:cBhvr>
                                      <p:to>
                                        <p:strVal val="visible"/>
                                      </p:to>
                                    </p:set>
                                    <p:animEffect transition="in" filter="blinds(horizontal)">
                                      <p:cBhvr>
                                        <p:cTn id="22" dur="500"/>
                                        <p:tgtEl>
                                          <p:spTgt spid="522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CD98ED0-6F31-4941-AFC6-B888371D1266}"/>
              </a:ext>
            </a:extLst>
          </p:cNvPr>
          <p:cNvSpPr>
            <a:spLocks noGrp="1" noChangeArrowheads="1"/>
          </p:cNvSpPr>
          <p:nvPr>
            <p:ph type="title"/>
          </p:nvPr>
        </p:nvSpPr>
        <p:spPr/>
        <p:txBody>
          <a:bodyPr/>
          <a:lstStyle/>
          <a:p>
            <a:pPr eaLnBrk="1" hangingPunct="1"/>
            <a:r>
              <a:rPr lang="en-US" altLang="zh-CN" sz="4000"/>
              <a:t>2.1.1 DFS</a:t>
            </a:r>
            <a:r>
              <a:rPr lang="zh-CN" altLang="en-US" sz="4000"/>
              <a:t>的定义</a:t>
            </a:r>
          </a:p>
        </p:txBody>
      </p:sp>
      <p:graphicFrame>
        <p:nvGraphicFramePr>
          <p:cNvPr id="8195" name="Object 3">
            <a:extLst>
              <a:ext uri="{FF2B5EF4-FFF2-40B4-BE49-F238E27FC236}">
                <a16:creationId xmlns:a16="http://schemas.microsoft.com/office/drawing/2014/main" id="{EA875FC8-1D8F-4B29-AB14-AE8BC9AFF4B3}"/>
              </a:ext>
            </a:extLst>
          </p:cNvPr>
          <p:cNvGraphicFramePr>
            <a:graphicFrameLocks noChangeAspect="1"/>
          </p:cNvGraphicFramePr>
          <p:nvPr/>
        </p:nvGraphicFramePr>
        <p:xfrm>
          <a:off x="838200" y="2590800"/>
          <a:ext cx="3300413" cy="974725"/>
        </p:xfrm>
        <a:graphic>
          <a:graphicData uri="http://schemas.openxmlformats.org/presentationml/2006/ole">
            <mc:AlternateContent xmlns:mc="http://schemas.openxmlformats.org/markup-compatibility/2006">
              <mc:Choice xmlns:v="urn:schemas-microsoft-com:vml" Requires="v">
                <p:oleObj spid="_x0000_s11342" name="Equation" r:id="rId3" imgW="1497950" imgH="444307" progId="Equation.DSMT4">
                  <p:embed/>
                </p:oleObj>
              </mc:Choice>
              <mc:Fallback>
                <p:oleObj name="Equation" r:id="rId3" imgW="1497950" imgH="444307"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590800"/>
                        <a:ext cx="3300413"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4">
            <a:extLst>
              <a:ext uri="{FF2B5EF4-FFF2-40B4-BE49-F238E27FC236}">
                <a16:creationId xmlns:a16="http://schemas.microsoft.com/office/drawing/2014/main" id="{B9D1928E-D680-443D-8EE6-5993EEE628B8}"/>
              </a:ext>
            </a:extLst>
          </p:cNvPr>
          <p:cNvGraphicFramePr>
            <a:graphicFrameLocks noChangeAspect="1"/>
          </p:cNvGraphicFramePr>
          <p:nvPr/>
        </p:nvGraphicFramePr>
        <p:xfrm>
          <a:off x="2057400" y="4038600"/>
          <a:ext cx="5334000" cy="1106488"/>
        </p:xfrm>
        <a:graphic>
          <a:graphicData uri="http://schemas.openxmlformats.org/presentationml/2006/ole">
            <mc:AlternateContent xmlns:mc="http://schemas.openxmlformats.org/markup-compatibility/2006">
              <mc:Choice xmlns:v="urn:schemas-microsoft-com:vml" Requires="v">
                <p:oleObj spid="_x0000_s11343" name="Equation" r:id="rId5" imgW="2133600" imgH="444500" progId="Equation.DSMT4">
                  <p:embed/>
                </p:oleObj>
              </mc:Choice>
              <mc:Fallback>
                <p:oleObj name="Equation" r:id="rId5" imgW="2133600" imgH="4445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038600"/>
                        <a:ext cx="5334000"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
            <a:extLst>
              <a:ext uri="{FF2B5EF4-FFF2-40B4-BE49-F238E27FC236}">
                <a16:creationId xmlns:a16="http://schemas.microsoft.com/office/drawing/2014/main" id="{1D7A34C8-B2FB-4528-A6CF-B2FE1AAB727F}"/>
              </a:ext>
            </a:extLst>
          </p:cNvPr>
          <p:cNvGrpSpPr>
            <a:grpSpLocks/>
          </p:cNvGrpSpPr>
          <p:nvPr/>
        </p:nvGrpSpPr>
        <p:grpSpPr bwMode="auto">
          <a:xfrm>
            <a:off x="539750" y="3552825"/>
            <a:ext cx="8424863" cy="485775"/>
            <a:chOff x="0" y="0"/>
            <a:chExt cx="5307" cy="306"/>
          </a:xfrm>
        </p:grpSpPr>
        <p:sp>
          <p:nvSpPr>
            <p:cNvPr id="11280" name="Text Box 62">
              <a:extLst>
                <a:ext uri="{FF2B5EF4-FFF2-40B4-BE49-F238E27FC236}">
                  <a16:creationId xmlns:a16="http://schemas.microsoft.com/office/drawing/2014/main" id="{AA6A1F10-45E9-4C16-B807-A1FDB5811995}"/>
                </a:ext>
              </a:extLst>
            </p:cNvPr>
            <p:cNvSpPr txBox="1">
              <a:spLocks noChangeArrowheads="1"/>
            </p:cNvSpPr>
            <p:nvPr/>
          </p:nvSpPr>
          <p:spPr bwMode="auto">
            <a:xfrm>
              <a:off x="0" y="12"/>
              <a:ext cx="53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加权系数</a:t>
              </a:r>
              <a:r>
                <a:rPr lang="zh-CN" altLang="en-US" sz="2400" b="1" i="1">
                  <a:latin typeface="Arial" panose="020B0604020202020204" pitchFamily="34" charset="0"/>
                </a:rPr>
                <a:t>         </a:t>
              </a:r>
              <a:r>
                <a:rPr lang="zh-CN" altLang="en-US" sz="2400" b="1">
                  <a:latin typeface="Arial" panose="020B0604020202020204" pitchFamily="34" charset="0"/>
                </a:rPr>
                <a:t> ，其计算表达式为</a:t>
              </a:r>
            </a:p>
          </p:txBody>
        </p:sp>
        <p:graphicFrame>
          <p:nvGraphicFramePr>
            <p:cNvPr id="11281" name="Object 7">
              <a:extLst>
                <a:ext uri="{FF2B5EF4-FFF2-40B4-BE49-F238E27FC236}">
                  <a16:creationId xmlns:a16="http://schemas.microsoft.com/office/drawing/2014/main" id="{066016EB-1F10-4D21-B696-4AA8498D9741}"/>
                </a:ext>
              </a:extLst>
            </p:cNvPr>
            <p:cNvGraphicFramePr>
              <a:graphicFrameLocks noChangeAspect="1"/>
            </p:cNvGraphicFramePr>
            <p:nvPr/>
          </p:nvGraphicFramePr>
          <p:xfrm>
            <a:off x="812" y="0"/>
            <a:ext cx="453" cy="306"/>
          </p:xfrm>
          <a:graphic>
            <a:graphicData uri="http://schemas.openxmlformats.org/presentationml/2006/ole">
              <mc:AlternateContent xmlns:mc="http://schemas.openxmlformats.org/markup-compatibility/2006">
                <mc:Choice xmlns:v="urn:schemas-microsoft-com:vml" Requires="v">
                  <p:oleObj spid="_x0000_s11344" r:id="rId7" imgW="336778" imgH="207248" progId="Equation.3">
                    <p:embed/>
                  </p:oleObj>
                </mc:Choice>
                <mc:Fallback>
                  <p:oleObj r:id="rId7" imgW="336778" imgH="207248"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 y="0"/>
                          <a:ext cx="453"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200" name="Text Box 30">
            <a:extLst>
              <a:ext uri="{FF2B5EF4-FFF2-40B4-BE49-F238E27FC236}">
                <a16:creationId xmlns:a16="http://schemas.microsoft.com/office/drawing/2014/main" id="{9150275A-9E93-4FD5-B4DF-298622A2E67F}"/>
              </a:ext>
            </a:extLst>
          </p:cNvPr>
          <p:cNvSpPr txBox="1">
            <a:spLocks noChangeArrowheads="1"/>
          </p:cNvSpPr>
          <p:nvPr/>
        </p:nvSpPr>
        <p:spPr bwMode="auto">
          <a:xfrm>
            <a:off x="468313" y="1546225"/>
            <a:ext cx="7991475" cy="979488"/>
          </a:xfrm>
          <a:prstGeom prst="rect">
            <a:avLst/>
          </a:prstGeom>
          <a:noFill/>
          <a:ln w="9525">
            <a:noFill/>
            <a:miter lim="800000"/>
            <a:headEnd/>
            <a:tailEnd/>
          </a:ln>
        </p:spPr>
        <p:txBody>
          <a:bodyPr>
            <a:spAutoFit/>
          </a:bodyPr>
          <a:lstStyle/>
          <a:p>
            <a:pPr eaLnBrk="1" hangingPunct="1">
              <a:lnSpc>
                <a:spcPct val="120000"/>
              </a:lnSpc>
              <a:spcBef>
                <a:spcPct val="50000"/>
              </a:spcBef>
              <a:defRPr/>
            </a:pPr>
            <a:r>
              <a:rPr lang="en-US" altLang="zh-CN" sz="2400" b="1" dirty="0">
                <a:latin typeface="Arial" charset="0"/>
              </a:rPr>
              <a:t>     </a:t>
            </a:r>
            <a:r>
              <a:rPr lang="zh-CN" altLang="en-US" sz="2400" b="1" dirty="0">
                <a:latin typeface="Arial" charset="0"/>
              </a:rPr>
              <a:t>任意周期为</a:t>
            </a:r>
            <a:r>
              <a:rPr lang="en-US" altLang="zh-CN" sz="2400" b="1" i="1" dirty="0">
                <a:latin typeface="Arial" charset="0"/>
              </a:rPr>
              <a:t>N</a:t>
            </a:r>
            <a:r>
              <a:rPr lang="zh-CN" altLang="en-US" sz="2400" b="1" dirty="0">
                <a:latin typeface="Arial" charset="0"/>
              </a:rPr>
              <a:t>的序列         ，可以由</a:t>
            </a:r>
            <a:r>
              <a:rPr lang="en-US" altLang="zh-CN" sz="2400" b="1" i="1" dirty="0">
                <a:latin typeface="Arial" charset="0"/>
              </a:rPr>
              <a:t>N</a:t>
            </a:r>
            <a:r>
              <a:rPr lang="zh-CN" altLang="en-US" sz="2400" b="1" dirty="0">
                <a:latin typeface="Arial" charset="0"/>
              </a:rPr>
              <a:t>项虚指数序列</a:t>
            </a:r>
            <a:r>
              <a:rPr lang="zh-CN" altLang="en-US" sz="2400" kern="0" dirty="0">
                <a:solidFill>
                  <a:srgbClr val="000000"/>
                </a:solidFill>
                <a:latin typeface="Times New Roman"/>
                <a:ea typeface="宋体"/>
              </a:rPr>
              <a:t>                </a:t>
            </a:r>
            <a:r>
              <a:rPr lang="en-US" altLang="zh-CN" sz="2400" kern="0" dirty="0">
                <a:solidFill>
                  <a:srgbClr val="000000"/>
                </a:solidFill>
                <a:latin typeface="Times New Roman"/>
                <a:ea typeface="宋体"/>
              </a:rPr>
              <a:t>					(</a:t>
            </a:r>
            <a:r>
              <a:rPr lang="en-US" altLang="zh-CN" sz="2400" kern="0" dirty="0">
                <a:solidFill>
                  <a:srgbClr val="000000"/>
                </a:solidFill>
                <a:latin typeface="Symbol" pitchFamily="18" charset="2"/>
                <a:ea typeface="宋体"/>
              </a:rPr>
              <a:t>W</a:t>
            </a:r>
            <a:r>
              <a:rPr lang="en-US" altLang="zh-CN" sz="2400" kern="0" baseline="-25000" dirty="0">
                <a:solidFill>
                  <a:srgbClr val="000000"/>
                </a:solidFill>
                <a:latin typeface="Times New Roman"/>
                <a:ea typeface="宋体"/>
              </a:rPr>
              <a:t>0</a:t>
            </a:r>
            <a:r>
              <a:rPr lang="en-US" altLang="zh-CN" sz="2400" kern="0" dirty="0">
                <a:solidFill>
                  <a:srgbClr val="000000"/>
                </a:solidFill>
                <a:latin typeface="Times New Roman"/>
                <a:ea typeface="宋体"/>
              </a:rPr>
              <a:t>=2</a:t>
            </a:r>
            <a:r>
              <a:rPr lang="en-US" altLang="zh-CN" sz="2400" kern="0" dirty="0">
                <a:solidFill>
                  <a:srgbClr val="000000"/>
                </a:solidFill>
                <a:latin typeface="Symbol" pitchFamily="18" charset="2"/>
                <a:ea typeface="宋体"/>
              </a:rPr>
              <a:t>p</a:t>
            </a:r>
            <a:r>
              <a:rPr lang="en-US" altLang="zh-CN" sz="2400" kern="0" dirty="0">
                <a:solidFill>
                  <a:srgbClr val="000000"/>
                </a:solidFill>
                <a:latin typeface="Times New Roman"/>
                <a:ea typeface="宋体"/>
              </a:rPr>
              <a:t>/</a:t>
            </a:r>
            <a:r>
              <a:rPr lang="en-US" altLang="zh-CN" sz="2400" i="1" kern="0" dirty="0">
                <a:solidFill>
                  <a:srgbClr val="000000"/>
                </a:solidFill>
                <a:latin typeface="Times New Roman"/>
                <a:ea typeface="宋体"/>
              </a:rPr>
              <a:t>N</a:t>
            </a:r>
            <a:r>
              <a:rPr lang="en-US" altLang="zh-CN" sz="2400" kern="0" dirty="0">
                <a:solidFill>
                  <a:srgbClr val="000000"/>
                </a:solidFill>
                <a:latin typeface="Times New Roman"/>
                <a:ea typeface="宋体"/>
              </a:rPr>
              <a:t>) </a:t>
            </a:r>
            <a:r>
              <a:rPr lang="zh-CN" altLang="en-US" sz="2400" b="1" dirty="0">
                <a:latin typeface="Arial" charset="0"/>
              </a:rPr>
              <a:t>线性表示，即</a:t>
            </a:r>
          </a:p>
        </p:txBody>
      </p:sp>
      <p:graphicFrame>
        <p:nvGraphicFramePr>
          <p:cNvPr id="8201" name="Object 9">
            <a:extLst>
              <a:ext uri="{FF2B5EF4-FFF2-40B4-BE49-F238E27FC236}">
                <a16:creationId xmlns:a16="http://schemas.microsoft.com/office/drawing/2014/main" id="{DE4F3353-1D62-420C-A538-42774929E200}"/>
              </a:ext>
            </a:extLst>
          </p:cNvPr>
          <p:cNvGraphicFramePr>
            <a:graphicFrameLocks noChangeAspect="1"/>
          </p:cNvGraphicFramePr>
          <p:nvPr/>
        </p:nvGraphicFramePr>
        <p:xfrm>
          <a:off x="3657600" y="1614488"/>
          <a:ext cx="666750" cy="442912"/>
        </p:xfrm>
        <a:graphic>
          <a:graphicData uri="http://schemas.openxmlformats.org/presentationml/2006/ole">
            <mc:AlternateContent xmlns:mc="http://schemas.openxmlformats.org/markup-compatibility/2006">
              <mc:Choice xmlns:v="urn:schemas-microsoft-com:vml" Requires="v">
                <p:oleObj spid="_x0000_s11345" r:id="rId9" imgW="274443" imgH="182962" progId="Equation.3">
                  <p:embed/>
                </p:oleObj>
              </mc:Choice>
              <mc:Fallback>
                <p:oleObj r:id="rId9" imgW="274443" imgH="182962"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1614488"/>
                        <a:ext cx="66675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0">
            <a:extLst>
              <a:ext uri="{FF2B5EF4-FFF2-40B4-BE49-F238E27FC236}">
                <a16:creationId xmlns:a16="http://schemas.microsoft.com/office/drawing/2014/main" id="{984832F3-B02F-41CE-AE08-4B8B5BEA52F1}"/>
              </a:ext>
            </a:extLst>
          </p:cNvPr>
          <p:cNvGrpSpPr>
            <a:grpSpLocks/>
          </p:cNvGrpSpPr>
          <p:nvPr/>
        </p:nvGrpSpPr>
        <p:grpSpPr bwMode="auto">
          <a:xfrm>
            <a:off x="457200" y="5214938"/>
            <a:ext cx="8424863" cy="1092200"/>
            <a:chOff x="0" y="0"/>
            <a:chExt cx="5307" cy="688"/>
          </a:xfrm>
        </p:grpSpPr>
        <p:sp>
          <p:nvSpPr>
            <p:cNvPr id="11276" name="Text Box 66">
              <a:extLst>
                <a:ext uri="{FF2B5EF4-FFF2-40B4-BE49-F238E27FC236}">
                  <a16:creationId xmlns:a16="http://schemas.microsoft.com/office/drawing/2014/main" id="{9AA781AF-0225-4722-9375-CE5AEAA0FAAF}"/>
                </a:ext>
              </a:extLst>
            </p:cNvPr>
            <p:cNvSpPr txBox="1">
              <a:spLocks noChangeArrowheads="1"/>
            </p:cNvSpPr>
            <p:nvPr/>
          </p:nvSpPr>
          <p:spPr bwMode="auto">
            <a:xfrm>
              <a:off x="0" y="43"/>
              <a:ext cx="5307"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a:solidFill>
                    <a:srgbClr val="FF0000"/>
                  </a:solidFill>
                  <a:latin typeface="Arial" panose="020B0604020202020204" pitchFamily="34" charset="0"/>
                </a:rPr>
                <a:t>                 </a:t>
              </a:r>
              <a:r>
                <a:rPr lang="zh-CN" altLang="en-US" sz="2400" b="1">
                  <a:solidFill>
                    <a:srgbClr val="FF0000"/>
                  </a:solidFill>
                  <a:latin typeface="Arial" panose="020B0604020202020204" pitchFamily="34" charset="0"/>
                </a:rPr>
                <a:t>称为周期序列         的离散</a:t>
              </a:r>
              <a:r>
                <a:rPr lang="en-US" altLang="zh-CN" sz="2400" b="1">
                  <a:solidFill>
                    <a:srgbClr val="FF0000"/>
                  </a:solidFill>
                  <a:latin typeface="Arial" panose="020B0604020202020204" pitchFamily="34" charset="0"/>
                </a:rPr>
                <a:t>Fourier</a:t>
              </a:r>
              <a:r>
                <a:rPr lang="zh-CN" altLang="en-US" sz="2400" b="1">
                  <a:solidFill>
                    <a:srgbClr val="FF0000"/>
                  </a:solidFill>
                  <a:latin typeface="Arial" panose="020B0604020202020204" pitchFamily="34" charset="0"/>
                </a:rPr>
                <a:t>级数</a:t>
              </a:r>
              <a:r>
                <a:rPr lang="en-US" altLang="zh-CN" sz="2400" b="1">
                  <a:solidFill>
                    <a:srgbClr val="FF0000"/>
                  </a:solidFill>
                  <a:latin typeface="Arial" panose="020B0604020202020204" pitchFamily="34" charset="0"/>
                </a:rPr>
                <a:t>(DFS)</a:t>
              </a:r>
              <a:r>
                <a:rPr lang="zh-CN" altLang="en-US" sz="2400" b="1">
                  <a:solidFill>
                    <a:srgbClr val="FF0000"/>
                  </a:solidFill>
                  <a:latin typeface="Arial" panose="020B0604020202020204" pitchFamily="34" charset="0"/>
                </a:rPr>
                <a:t>，</a:t>
              </a:r>
              <a:endParaRPr lang="zh-CN" altLang="en-US" sz="2400" b="1" i="1">
                <a:solidFill>
                  <a:srgbClr val="FF0000"/>
                </a:solidFill>
                <a:latin typeface="Arial" panose="020B0604020202020204" pitchFamily="34" charset="0"/>
              </a:endParaRPr>
            </a:p>
            <a:p>
              <a:pPr eaLnBrk="1" hangingPunct="1">
                <a:spcBef>
                  <a:spcPct val="50000"/>
                </a:spcBef>
                <a:buClrTx/>
                <a:buSzTx/>
                <a:buFontTx/>
                <a:buNone/>
              </a:pPr>
              <a:r>
                <a:rPr lang="zh-CN" altLang="en-US" sz="2400" b="1">
                  <a:solidFill>
                    <a:srgbClr val="FF0000"/>
                  </a:solidFill>
                  <a:latin typeface="Arial" panose="020B0604020202020204" pitchFamily="34" charset="0"/>
                </a:rPr>
                <a:t>   也称为周期序列        的频谱函数。</a:t>
              </a:r>
            </a:p>
          </p:txBody>
        </p:sp>
        <p:graphicFrame>
          <p:nvGraphicFramePr>
            <p:cNvPr id="11277" name="Object 12">
              <a:extLst>
                <a:ext uri="{FF2B5EF4-FFF2-40B4-BE49-F238E27FC236}">
                  <a16:creationId xmlns:a16="http://schemas.microsoft.com/office/drawing/2014/main" id="{5F614972-C8B6-4185-9C4A-867925A50645}"/>
                </a:ext>
              </a:extLst>
            </p:cNvPr>
            <p:cNvGraphicFramePr>
              <a:graphicFrameLocks noChangeAspect="1"/>
            </p:cNvGraphicFramePr>
            <p:nvPr/>
          </p:nvGraphicFramePr>
          <p:xfrm>
            <a:off x="424" y="0"/>
            <a:ext cx="470" cy="325"/>
          </p:xfrm>
          <a:graphic>
            <a:graphicData uri="http://schemas.openxmlformats.org/presentationml/2006/ole">
              <mc:AlternateContent xmlns:mc="http://schemas.openxmlformats.org/markup-compatibility/2006">
                <mc:Choice xmlns:v="urn:schemas-microsoft-com:vml" Requires="v">
                  <p:oleObj spid="_x0000_s11346" r:id="rId11" imgW="349576" imgH="220103" progId="Equation.DSMT4">
                    <p:embed/>
                  </p:oleObj>
                </mc:Choice>
                <mc:Fallback>
                  <p:oleObj r:id="rId11" imgW="349576" imgH="220103"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 y="0"/>
                          <a:ext cx="47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8" name="Object 13">
              <a:extLst>
                <a:ext uri="{FF2B5EF4-FFF2-40B4-BE49-F238E27FC236}">
                  <a16:creationId xmlns:a16="http://schemas.microsoft.com/office/drawing/2014/main" id="{8C6DC209-AD92-4583-A675-624BF7630F4C}"/>
                </a:ext>
              </a:extLst>
            </p:cNvPr>
            <p:cNvGraphicFramePr>
              <a:graphicFrameLocks noChangeAspect="1"/>
            </p:cNvGraphicFramePr>
            <p:nvPr/>
          </p:nvGraphicFramePr>
          <p:xfrm>
            <a:off x="2172" y="33"/>
            <a:ext cx="420" cy="299"/>
          </p:xfrm>
          <a:graphic>
            <a:graphicData uri="http://schemas.openxmlformats.org/presentationml/2006/ole">
              <mc:AlternateContent xmlns:mc="http://schemas.openxmlformats.org/markup-compatibility/2006">
                <mc:Choice xmlns:v="urn:schemas-microsoft-com:vml" Requires="v">
                  <p:oleObj spid="_x0000_s11347" r:id="rId13" imgW="274565" imgH="196118" progId="Equation.DSMT4">
                    <p:embed/>
                  </p:oleObj>
                </mc:Choice>
                <mc:Fallback>
                  <p:oleObj r:id="rId13" imgW="274565" imgH="196118"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72" y="33"/>
                          <a:ext cx="420"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9" name="Object 14">
              <a:extLst>
                <a:ext uri="{FF2B5EF4-FFF2-40B4-BE49-F238E27FC236}">
                  <a16:creationId xmlns:a16="http://schemas.microsoft.com/office/drawing/2014/main" id="{162C1CB6-07D6-48AB-BA35-0421801AF554}"/>
                </a:ext>
              </a:extLst>
            </p:cNvPr>
            <p:cNvGraphicFramePr>
              <a:graphicFrameLocks noChangeAspect="1"/>
            </p:cNvGraphicFramePr>
            <p:nvPr/>
          </p:nvGraphicFramePr>
          <p:xfrm>
            <a:off x="1553" y="389"/>
            <a:ext cx="420" cy="299"/>
          </p:xfrm>
          <a:graphic>
            <a:graphicData uri="http://schemas.openxmlformats.org/presentationml/2006/ole">
              <mc:AlternateContent xmlns:mc="http://schemas.openxmlformats.org/markup-compatibility/2006">
                <mc:Choice xmlns:v="urn:schemas-microsoft-com:vml" Requires="v">
                  <p:oleObj spid="_x0000_s11348" r:id="rId15" imgW="274565" imgH="196118" progId="Equation.DSMT4">
                    <p:embed/>
                  </p:oleObj>
                </mc:Choice>
                <mc:Fallback>
                  <p:oleObj r:id="rId15" imgW="274565" imgH="196118"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53" y="389"/>
                          <a:ext cx="420"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207" name="Object 15">
            <a:extLst>
              <a:ext uri="{FF2B5EF4-FFF2-40B4-BE49-F238E27FC236}">
                <a16:creationId xmlns:a16="http://schemas.microsoft.com/office/drawing/2014/main" id="{F327D2DC-70AB-4EC0-B9A5-C027F77B690A}"/>
              </a:ext>
            </a:extLst>
          </p:cNvPr>
          <p:cNvGraphicFramePr>
            <a:graphicFrameLocks noChangeAspect="1"/>
          </p:cNvGraphicFramePr>
          <p:nvPr/>
        </p:nvGraphicFramePr>
        <p:xfrm>
          <a:off x="6821488" y="2655888"/>
          <a:ext cx="1670050" cy="844550"/>
        </p:xfrm>
        <a:graphic>
          <a:graphicData uri="http://schemas.openxmlformats.org/presentationml/2006/ole">
            <mc:AlternateContent xmlns:mc="http://schemas.openxmlformats.org/markup-compatibility/2006">
              <mc:Choice xmlns:v="urn:schemas-microsoft-com:vml" Requires="v">
                <p:oleObj spid="_x0000_s11349" name="Equation" r:id="rId17" imgW="672840" imgH="342720" progId="Equation.DSMT4">
                  <p:embed/>
                </p:oleObj>
              </mc:Choice>
              <mc:Fallback>
                <p:oleObj name="Equation" r:id="rId17" imgW="672840" imgH="34272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21488" y="2655888"/>
                        <a:ext cx="16700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0">
            <a:extLst>
              <a:ext uri="{FF2B5EF4-FFF2-40B4-BE49-F238E27FC236}">
                <a16:creationId xmlns:a16="http://schemas.microsoft.com/office/drawing/2014/main" id="{5E0EC7FF-69E9-4E26-BAB7-67917351FD11}"/>
              </a:ext>
            </a:extLst>
          </p:cNvPr>
          <p:cNvGraphicFramePr>
            <a:graphicFrameLocks noChangeAspect="1"/>
          </p:cNvGraphicFramePr>
          <p:nvPr/>
        </p:nvGraphicFramePr>
        <p:xfrm>
          <a:off x="4073525" y="2605088"/>
          <a:ext cx="2681288" cy="946150"/>
        </p:xfrm>
        <a:graphic>
          <a:graphicData uri="http://schemas.openxmlformats.org/presentationml/2006/ole">
            <mc:AlternateContent xmlns:mc="http://schemas.openxmlformats.org/markup-compatibility/2006">
              <mc:Choice xmlns:v="urn:schemas-microsoft-com:vml" Requires="v">
                <p:oleObj spid="_x0000_s11350" name="Equation" r:id="rId19" imgW="1218960" imgH="431640" progId="Equation.DSMT4">
                  <p:embed/>
                </p:oleObj>
              </mc:Choice>
              <mc:Fallback>
                <p:oleObj name="Equation" r:id="rId19" imgW="1218960" imgH="43164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73525" y="2605088"/>
                        <a:ext cx="26812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3F48065B-C8BB-4DCA-891E-8291D4D65B85}"/>
              </a:ext>
            </a:extLst>
          </p:cNvPr>
          <p:cNvGraphicFramePr>
            <a:graphicFrameLocks noChangeAspect="1"/>
          </p:cNvGraphicFramePr>
          <p:nvPr/>
        </p:nvGraphicFramePr>
        <p:xfrm>
          <a:off x="914400" y="1981200"/>
          <a:ext cx="3981450" cy="587375"/>
        </p:xfrm>
        <a:graphic>
          <a:graphicData uri="http://schemas.openxmlformats.org/presentationml/2006/ole">
            <mc:AlternateContent xmlns:mc="http://schemas.openxmlformats.org/markup-compatibility/2006">
              <mc:Choice xmlns:v="urn:schemas-microsoft-com:vml" Requires="v">
                <p:oleObj spid="_x0000_s11351" name="Equation" r:id="rId21" imgW="1549400" imgH="228600" progId="Equation.DSMT4">
                  <p:embed/>
                </p:oleObj>
              </mc:Choice>
              <mc:Fallback>
                <p:oleObj name="Equation" r:id="rId21" imgW="1549400" imgH="228600" progId="Equation.DSMT4">
                  <p:embed/>
                  <p:pic>
                    <p:nvPicPr>
                      <p:cNvPr id="0" name="Object 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14400" y="1981200"/>
                        <a:ext cx="398145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00"/>
                                        </p:tgtEl>
                                        <p:attrNameLst>
                                          <p:attrName>style.visibility</p:attrName>
                                        </p:attrNameLst>
                                      </p:cBhvr>
                                      <p:to>
                                        <p:strVal val="visible"/>
                                      </p:to>
                                    </p:set>
                                    <p:animEffect transition="in" filter="wipe(left)">
                                      <p:cBhvr>
                                        <p:cTn id="7" dur="500"/>
                                        <p:tgtEl>
                                          <p:spTgt spid="8200"/>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8201"/>
                                        </p:tgtEl>
                                        <p:attrNameLst>
                                          <p:attrName>style.visibility</p:attrName>
                                        </p:attrNameLst>
                                      </p:cBhvr>
                                      <p:to>
                                        <p:strVal val="visible"/>
                                      </p:to>
                                    </p:set>
                                    <p:animEffect transition="in" filter="wipe(left)">
                                      <p:cBhvr>
                                        <p:cTn id="13" dur="500"/>
                                        <p:tgtEl>
                                          <p:spTgt spid="82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8195"/>
                                        </p:tgtEl>
                                        <p:attrNameLst>
                                          <p:attrName>style.visibility</p:attrName>
                                        </p:attrNameLst>
                                      </p:cBhvr>
                                      <p:to>
                                        <p:strVal val="visible"/>
                                      </p:to>
                                    </p:set>
                                    <p:animEffect transition="in" filter="wipe(left)">
                                      <p:cBhvr>
                                        <p:cTn id="18" dur="500"/>
                                        <p:tgtEl>
                                          <p:spTgt spid="81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207"/>
                                        </p:tgtEl>
                                        <p:attrNameLst>
                                          <p:attrName>style.visibility</p:attrName>
                                        </p:attrNameLst>
                                      </p:cBhvr>
                                      <p:to>
                                        <p:strVal val="visible"/>
                                      </p:to>
                                    </p:set>
                                    <p:animEffect transition="in" filter="wipe(left)">
                                      <p:cBhvr>
                                        <p:cTn id="23" dur="500"/>
                                        <p:tgtEl>
                                          <p:spTgt spid="820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8196"/>
                                        </p:tgtEl>
                                        <p:attrNameLst>
                                          <p:attrName>style.visibility</p:attrName>
                                        </p:attrNameLst>
                                      </p:cBhvr>
                                      <p:to>
                                        <p:strVal val="visible"/>
                                      </p:to>
                                    </p:set>
                                    <p:animEffect transition="in" filter="wipe(left)">
                                      <p:cBhvr>
                                        <p:cTn id="38" dur="500"/>
                                        <p:tgtEl>
                                          <p:spTgt spid="819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slide(fromBottom)">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3">
            <a:extLst>
              <a:ext uri="{FF2B5EF4-FFF2-40B4-BE49-F238E27FC236}">
                <a16:creationId xmlns:a16="http://schemas.microsoft.com/office/drawing/2014/main" id="{E1431334-D874-4CC0-A3FD-0D5E58BCF0F7}"/>
              </a:ext>
            </a:extLst>
          </p:cNvPr>
          <p:cNvSpPr>
            <a:spLocks noChangeArrowheads="1"/>
          </p:cNvSpPr>
          <p:nvPr/>
        </p:nvSpPr>
        <p:spPr bwMode="auto">
          <a:xfrm>
            <a:off x="1047750" y="595313"/>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b="1">
                <a:solidFill>
                  <a:schemeClr val="tx2"/>
                </a:solidFill>
              </a:rPr>
              <a:t>利用</a:t>
            </a:r>
            <a:r>
              <a:rPr lang="en-US" altLang="zh-CN" b="1">
                <a:solidFill>
                  <a:schemeClr val="tx2"/>
                </a:solidFill>
              </a:rPr>
              <a:t>DFT</a:t>
            </a:r>
            <a:r>
              <a:rPr lang="zh-CN" altLang="en-US" b="1">
                <a:solidFill>
                  <a:schemeClr val="tx2"/>
                </a:solidFill>
              </a:rPr>
              <a:t>计算序列线性卷积的步骤</a:t>
            </a:r>
          </a:p>
        </p:txBody>
      </p:sp>
      <p:sp>
        <p:nvSpPr>
          <p:cNvPr id="52228" name="Rectangle 87">
            <a:extLst>
              <a:ext uri="{FF2B5EF4-FFF2-40B4-BE49-F238E27FC236}">
                <a16:creationId xmlns:a16="http://schemas.microsoft.com/office/drawing/2014/main" id="{6F58358A-1C2D-4841-8296-22F10020E46F}"/>
              </a:ext>
            </a:extLst>
          </p:cNvPr>
          <p:cNvSpPr>
            <a:spLocks noChangeArrowheads="1"/>
          </p:cNvSpPr>
          <p:nvPr/>
        </p:nvSpPr>
        <p:spPr bwMode="auto">
          <a:xfrm>
            <a:off x="663575" y="838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SzTx/>
              <a:buFontTx/>
              <a:buNone/>
            </a:pPr>
            <a:r>
              <a:rPr lang="zh-CN" altLang="en-US" sz="2400" b="1">
                <a:solidFill>
                  <a:schemeClr val="tx2"/>
                </a:solidFill>
              </a:rPr>
              <a:t>若</a:t>
            </a:r>
            <a:r>
              <a:rPr lang="en-US" altLang="zh-CN" sz="2400" b="1" i="1">
                <a:solidFill>
                  <a:schemeClr val="tx2"/>
                </a:solidFill>
                <a:ea typeface="华文中宋" panose="02010600040101010101" pitchFamily="2" charset="-122"/>
              </a:rPr>
              <a:t>x</a:t>
            </a:r>
            <a:r>
              <a:rPr lang="en-US" altLang="zh-CN" sz="2400" b="1">
                <a:solidFill>
                  <a:schemeClr val="tx2"/>
                </a:solidFill>
                <a:ea typeface="华文中宋" panose="02010600040101010101" pitchFamily="2" charset="-122"/>
              </a:rPr>
              <a:t>[</a:t>
            </a:r>
            <a:r>
              <a:rPr lang="en-US" altLang="zh-CN" sz="2400" b="1" i="1">
                <a:solidFill>
                  <a:schemeClr val="tx2"/>
                </a:solidFill>
                <a:ea typeface="华文中宋" panose="02010600040101010101" pitchFamily="2" charset="-122"/>
              </a:rPr>
              <a:t>k</a:t>
            </a:r>
            <a:r>
              <a:rPr lang="en-US" altLang="zh-CN" sz="2400" b="1">
                <a:solidFill>
                  <a:schemeClr val="tx2"/>
                </a:solidFill>
                <a:ea typeface="华文中宋" panose="02010600040101010101" pitchFamily="2" charset="-122"/>
              </a:rPr>
              <a:t>]</a:t>
            </a:r>
            <a:r>
              <a:rPr lang="zh-CN" altLang="en-US" sz="2400" b="1">
                <a:solidFill>
                  <a:schemeClr val="tx2"/>
                </a:solidFill>
              </a:rPr>
              <a:t>的长度为</a:t>
            </a:r>
            <a:r>
              <a:rPr lang="en-US" altLang="zh-CN" sz="2400" b="1" i="1">
                <a:solidFill>
                  <a:schemeClr val="tx2"/>
                </a:solidFill>
                <a:ea typeface="华文中宋" panose="02010600040101010101" pitchFamily="2" charset="-122"/>
              </a:rPr>
              <a:t>N</a:t>
            </a:r>
            <a:r>
              <a:rPr lang="zh-CN" altLang="en-US" sz="2400" b="1" baseline="-25000">
                <a:solidFill>
                  <a:schemeClr val="tx2"/>
                </a:solidFill>
                <a:ea typeface="华文中宋" panose="02010600040101010101" pitchFamily="2" charset="-122"/>
              </a:rPr>
              <a:t>1</a:t>
            </a:r>
            <a:r>
              <a:rPr lang="zh-CN" altLang="en-US" sz="2400" b="1">
                <a:solidFill>
                  <a:schemeClr val="tx2"/>
                </a:solidFill>
              </a:rPr>
              <a:t>，</a:t>
            </a:r>
            <a:r>
              <a:rPr lang="en-US" altLang="zh-CN" sz="2400" b="1" i="1">
                <a:solidFill>
                  <a:schemeClr val="tx2"/>
                </a:solidFill>
                <a:ea typeface="华文中宋" panose="02010600040101010101" pitchFamily="2" charset="-122"/>
              </a:rPr>
              <a:t>h</a:t>
            </a:r>
            <a:r>
              <a:rPr lang="en-US" altLang="zh-CN" sz="2400" b="1">
                <a:solidFill>
                  <a:schemeClr val="tx2"/>
                </a:solidFill>
                <a:ea typeface="华文中宋" panose="02010600040101010101" pitchFamily="2" charset="-122"/>
              </a:rPr>
              <a:t>[</a:t>
            </a:r>
            <a:r>
              <a:rPr lang="en-US" altLang="zh-CN" sz="2400" b="1" i="1">
                <a:solidFill>
                  <a:schemeClr val="tx2"/>
                </a:solidFill>
                <a:ea typeface="华文中宋" panose="02010600040101010101" pitchFamily="2" charset="-122"/>
              </a:rPr>
              <a:t>k</a:t>
            </a:r>
            <a:r>
              <a:rPr lang="en-US" altLang="zh-CN" sz="2400" b="1">
                <a:solidFill>
                  <a:schemeClr val="tx2"/>
                </a:solidFill>
                <a:ea typeface="华文中宋" panose="02010600040101010101" pitchFamily="2" charset="-122"/>
              </a:rPr>
              <a:t>]</a:t>
            </a:r>
            <a:r>
              <a:rPr lang="zh-CN" altLang="en-US" sz="2400" b="1">
                <a:solidFill>
                  <a:schemeClr val="tx2"/>
                </a:solidFill>
              </a:rPr>
              <a:t>的长度为</a:t>
            </a:r>
            <a:r>
              <a:rPr lang="zh-CN" altLang="en-US" sz="2400" b="1" i="1">
                <a:solidFill>
                  <a:schemeClr val="tx2"/>
                </a:solidFill>
                <a:ea typeface="华文中宋" panose="02010600040101010101" pitchFamily="2" charset="-122"/>
              </a:rPr>
              <a:t>N</a:t>
            </a:r>
            <a:r>
              <a:rPr lang="zh-CN" altLang="en-US" sz="2400" b="1" baseline="-25000">
                <a:solidFill>
                  <a:schemeClr val="tx2"/>
                </a:solidFill>
                <a:ea typeface="华文中宋" panose="02010600040101010101" pitchFamily="2" charset="-122"/>
              </a:rPr>
              <a:t>2</a:t>
            </a:r>
            <a:r>
              <a:rPr lang="zh-CN" altLang="en-US" sz="2400" b="1">
                <a:solidFill>
                  <a:schemeClr val="tx2"/>
                </a:solidFill>
              </a:rPr>
              <a:t>，则线性卷积</a:t>
            </a:r>
            <a:r>
              <a:rPr lang="en-US" altLang="zh-CN" sz="2400" b="1" i="1">
                <a:solidFill>
                  <a:schemeClr val="tx2"/>
                </a:solidFill>
              </a:rPr>
              <a:t>x</a:t>
            </a:r>
            <a:r>
              <a:rPr lang="en-US" altLang="zh-CN" sz="2400" b="1">
                <a:solidFill>
                  <a:schemeClr val="tx2"/>
                </a:solidFill>
              </a:rPr>
              <a:t>[</a:t>
            </a:r>
            <a:r>
              <a:rPr lang="en-US" altLang="zh-CN" sz="2400" b="1" i="1">
                <a:solidFill>
                  <a:schemeClr val="tx2"/>
                </a:solidFill>
              </a:rPr>
              <a:t>k</a:t>
            </a:r>
            <a:r>
              <a:rPr lang="en-US" altLang="zh-CN" sz="2400" b="1">
                <a:solidFill>
                  <a:schemeClr val="tx2"/>
                </a:solidFill>
              </a:rPr>
              <a:t>]*</a:t>
            </a:r>
            <a:r>
              <a:rPr lang="en-US" altLang="zh-CN" sz="2400" b="1" i="1">
                <a:solidFill>
                  <a:schemeClr val="tx2"/>
                </a:solidFill>
              </a:rPr>
              <a:t>h</a:t>
            </a:r>
            <a:r>
              <a:rPr lang="en-US" altLang="zh-CN" sz="2400" b="1">
                <a:solidFill>
                  <a:schemeClr val="tx2"/>
                </a:solidFill>
              </a:rPr>
              <a:t>[</a:t>
            </a:r>
            <a:r>
              <a:rPr lang="en-US" altLang="zh-CN" sz="2400" b="1" i="1">
                <a:solidFill>
                  <a:schemeClr val="tx2"/>
                </a:solidFill>
              </a:rPr>
              <a:t>k</a:t>
            </a:r>
            <a:r>
              <a:rPr lang="en-US" altLang="zh-CN" sz="2400" b="1">
                <a:solidFill>
                  <a:schemeClr val="tx2"/>
                </a:solidFill>
              </a:rPr>
              <a:t>]</a:t>
            </a:r>
            <a:r>
              <a:rPr lang="zh-CN" altLang="en-US" sz="2400" b="1">
                <a:solidFill>
                  <a:schemeClr val="tx2"/>
                </a:solidFill>
              </a:rPr>
              <a:t>的长度为</a:t>
            </a:r>
            <a:r>
              <a:rPr lang="en-US" altLang="zh-CN" sz="2400" b="1" i="1">
                <a:solidFill>
                  <a:schemeClr val="tx2"/>
                </a:solidFill>
              </a:rPr>
              <a:t>L</a:t>
            </a:r>
            <a:r>
              <a:rPr lang="en-US" altLang="zh-CN" sz="2400" b="1">
                <a:solidFill>
                  <a:schemeClr val="tx2"/>
                </a:solidFill>
              </a:rPr>
              <a:t>=</a:t>
            </a:r>
            <a:r>
              <a:rPr lang="en-US" altLang="zh-CN" sz="2400" b="1" i="1">
                <a:solidFill>
                  <a:schemeClr val="tx2"/>
                </a:solidFill>
              </a:rPr>
              <a:t>N</a:t>
            </a:r>
            <a:r>
              <a:rPr lang="en-US" altLang="zh-CN" sz="2400" b="1" baseline="-25000">
                <a:solidFill>
                  <a:schemeClr val="tx2"/>
                </a:solidFill>
              </a:rPr>
              <a:t>1</a:t>
            </a:r>
            <a:r>
              <a:rPr lang="en-US" altLang="zh-CN" sz="2400" b="1">
                <a:solidFill>
                  <a:schemeClr val="tx2"/>
                </a:solidFill>
              </a:rPr>
              <a:t>+</a:t>
            </a:r>
            <a:r>
              <a:rPr lang="en-US" altLang="zh-CN" sz="2400" b="1" i="1">
                <a:solidFill>
                  <a:schemeClr val="tx2"/>
                </a:solidFill>
              </a:rPr>
              <a:t>N</a:t>
            </a:r>
            <a:r>
              <a:rPr lang="en-US" altLang="zh-CN" sz="2400" b="1" baseline="-25000">
                <a:solidFill>
                  <a:schemeClr val="tx2"/>
                </a:solidFill>
              </a:rPr>
              <a:t>2</a:t>
            </a:r>
            <a:r>
              <a:rPr lang="en-US" altLang="zh-CN" sz="2400" b="1">
                <a:solidFill>
                  <a:schemeClr val="tx2"/>
                </a:solidFill>
              </a:rPr>
              <a:t>-1</a:t>
            </a:r>
            <a:r>
              <a:rPr lang="zh-CN" altLang="en-US" sz="2400" b="1">
                <a:solidFill>
                  <a:schemeClr val="tx2"/>
                </a:solidFill>
              </a:rPr>
              <a:t>。</a:t>
            </a:r>
            <a:endParaRPr lang="en-US" altLang="zh-CN" sz="2400" b="1">
              <a:solidFill>
                <a:schemeClr val="tx2"/>
              </a:solidFill>
            </a:endParaRPr>
          </a:p>
          <a:p>
            <a:pPr eaLnBrk="1" hangingPunct="1">
              <a:lnSpc>
                <a:spcPct val="120000"/>
              </a:lnSpc>
              <a:spcBef>
                <a:spcPct val="0"/>
              </a:spcBef>
              <a:buClrTx/>
              <a:buSzTx/>
              <a:buFontTx/>
              <a:buNone/>
            </a:pPr>
            <a:r>
              <a:rPr lang="zh-CN" altLang="en-US" sz="2400" b="1">
                <a:solidFill>
                  <a:schemeClr val="tx2"/>
                </a:solidFill>
              </a:rPr>
              <a:t>当</a:t>
            </a:r>
            <a:r>
              <a:rPr lang="zh-CN" altLang="en-US" sz="2400" b="1">
                <a:solidFill>
                  <a:srgbClr val="FF0000"/>
                </a:solidFill>
              </a:rPr>
              <a:t>循环卷积的长度</a:t>
            </a:r>
            <a:r>
              <a:rPr lang="en-US" altLang="zh-CN" sz="2400" b="1" i="1">
                <a:solidFill>
                  <a:srgbClr val="FF0000"/>
                </a:solidFill>
              </a:rPr>
              <a:t>N</a:t>
            </a:r>
            <a:r>
              <a:rPr lang="en-US" altLang="zh-CN" sz="2400" b="1">
                <a:solidFill>
                  <a:srgbClr val="FF0000"/>
                </a:solidFill>
              </a:rPr>
              <a:t> </a:t>
            </a:r>
            <a:r>
              <a:rPr lang="zh-CN" altLang="en-US" sz="2400" b="1">
                <a:solidFill>
                  <a:srgbClr val="FF0000"/>
                </a:solidFill>
                <a:ea typeface="华文中宋" panose="02010600040101010101" pitchFamily="2" charset="-122"/>
              </a:rPr>
              <a:t>≥ 线性卷积的长度</a:t>
            </a:r>
            <a:r>
              <a:rPr lang="en-US" altLang="zh-CN" sz="2400" b="1" i="1">
                <a:solidFill>
                  <a:srgbClr val="FF0000"/>
                </a:solidFill>
                <a:ea typeface="华文中宋" panose="02010600040101010101" pitchFamily="2" charset="-122"/>
              </a:rPr>
              <a:t>L</a:t>
            </a:r>
            <a:r>
              <a:rPr lang="zh-CN" altLang="en-US" sz="2400" b="1">
                <a:solidFill>
                  <a:schemeClr val="tx2"/>
                </a:solidFill>
              </a:rPr>
              <a:t>时，</a:t>
            </a:r>
            <a:r>
              <a:rPr lang="en-US" altLang="zh-CN" sz="2400" b="1" i="1">
                <a:solidFill>
                  <a:schemeClr val="tx2"/>
                </a:solidFill>
                <a:ea typeface="华文中宋" panose="02010600040101010101" pitchFamily="2" charset="-122"/>
              </a:rPr>
              <a:t>x</a:t>
            </a:r>
            <a:r>
              <a:rPr lang="en-US" altLang="zh-CN" sz="2400" b="1">
                <a:solidFill>
                  <a:schemeClr val="tx2"/>
                </a:solidFill>
                <a:ea typeface="华文中宋" panose="02010600040101010101" pitchFamily="2" charset="-122"/>
              </a:rPr>
              <a:t>[</a:t>
            </a:r>
            <a:r>
              <a:rPr lang="en-US" altLang="zh-CN" sz="2400" b="1" i="1">
                <a:solidFill>
                  <a:schemeClr val="tx2"/>
                </a:solidFill>
                <a:ea typeface="华文中宋" panose="02010600040101010101" pitchFamily="2" charset="-122"/>
              </a:rPr>
              <a:t>k</a:t>
            </a:r>
            <a:r>
              <a:rPr lang="en-US" altLang="zh-CN" sz="2400" b="1">
                <a:solidFill>
                  <a:schemeClr val="tx2"/>
                </a:solidFill>
                <a:ea typeface="华文中宋" panose="02010600040101010101" pitchFamily="2" charset="-122"/>
              </a:rPr>
              <a:t>] </a:t>
            </a:r>
            <a:r>
              <a:rPr lang="zh-CN" altLang="en-US" sz="2400" b="1">
                <a:solidFill>
                  <a:schemeClr val="tx2"/>
                </a:solidFill>
              </a:rPr>
              <a:t>与</a:t>
            </a:r>
            <a:r>
              <a:rPr lang="en-US" altLang="zh-CN" sz="2400" b="1" i="1">
                <a:solidFill>
                  <a:schemeClr val="tx2"/>
                </a:solidFill>
                <a:ea typeface="华文中宋" panose="02010600040101010101" pitchFamily="2" charset="-122"/>
              </a:rPr>
              <a:t>h</a:t>
            </a:r>
            <a:r>
              <a:rPr lang="en-US" altLang="zh-CN" sz="2400" b="1">
                <a:solidFill>
                  <a:schemeClr val="tx2"/>
                </a:solidFill>
                <a:ea typeface="华文中宋" panose="02010600040101010101" pitchFamily="2" charset="-122"/>
              </a:rPr>
              <a:t>[</a:t>
            </a:r>
            <a:r>
              <a:rPr lang="en-US" altLang="zh-CN" sz="2400" b="1" i="1">
                <a:solidFill>
                  <a:schemeClr val="tx2"/>
                </a:solidFill>
                <a:ea typeface="华文中宋" panose="02010600040101010101" pitchFamily="2" charset="-122"/>
              </a:rPr>
              <a:t>k</a:t>
            </a:r>
            <a:r>
              <a:rPr lang="en-US" altLang="zh-CN" sz="2400" b="1">
                <a:solidFill>
                  <a:schemeClr val="tx2"/>
                </a:solidFill>
                <a:ea typeface="华文中宋" panose="02010600040101010101" pitchFamily="2" charset="-122"/>
              </a:rPr>
              <a:t>]</a:t>
            </a:r>
            <a:r>
              <a:rPr lang="zh-CN" altLang="en-US" sz="2400" b="1">
                <a:solidFill>
                  <a:schemeClr val="tx2"/>
                </a:solidFill>
              </a:rPr>
              <a:t>的循环卷积等于线性卷积。</a:t>
            </a:r>
          </a:p>
        </p:txBody>
      </p:sp>
      <p:grpSp>
        <p:nvGrpSpPr>
          <p:cNvPr id="2" name="Group 5">
            <a:extLst>
              <a:ext uri="{FF2B5EF4-FFF2-40B4-BE49-F238E27FC236}">
                <a16:creationId xmlns:a16="http://schemas.microsoft.com/office/drawing/2014/main" id="{AE92917F-98EA-4393-8E1F-6E7D101BA986}"/>
              </a:ext>
            </a:extLst>
          </p:cNvPr>
          <p:cNvGrpSpPr>
            <a:grpSpLocks/>
          </p:cNvGrpSpPr>
          <p:nvPr/>
        </p:nvGrpSpPr>
        <p:grpSpPr bwMode="auto">
          <a:xfrm>
            <a:off x="1871663" y="3124200"/>
            <a:ext cx="5143500" cy="503238"/>
            <a:chOff x="-52" y="0"/>
            <a:chExt cx="8099" cy="792"/>
          </a:xfrm>
        </p:grpSpPr>
        <p:graphicFrame>
          <p:nvGraphicFramePr>
            <p:cNvPr id="71686" name="Object 6">
              <a:extLst>
                <a:ext uri="{FF2B5EF4-FFF2-40B4-BE49-F238E27FC236}">
                  <a16:creationId xmlns:a16="http://schemas.microsoft.com/office/drawing/2014/main" id="{8EF0E423-5DC3-488C-AD8F-CD84EF0680C5}"/>
                </a:ext>
              </a:extLst>
            </p:cNvPr>
            <p:cNvGraphicFramePr>
              <a:graphicFrameLocks noChangeAspect="1"/>
            </p:cNvGraphicFramePr>
            <p:nvPr/>
          </p:nvGraphicFramePr>
          <p:xfrm>
            <a:off x="-52" y="0"/>
            <a:ext cx="8099" cy="792"/>
          </p:xfrm>
          <a:graphic>
            <a:graphicData uri="http://schemas.openxmlformats.org/presentationml/2006/ole">
              <mc:AlternateContent xmlns:mc="http://schemas.openxmlformats.org/markup-compatibility/2006">
                <mc:Choice xmlns:v="urn:schemas-microsoft-com:vml" Requires="v">
                  <p:oleObj spid="_x0000_s71700" name="Equation" r:id="rId3" imgW="1574800" imgH="203200" progId="Equation.DSMT4">
                    <p:embed/>
                  </p:oleObj>
                </mc:Choice>
                <mc:Fallback>
                  <p:oleObj name="Equation" r:id="rId3" imgW="1574800" imgH="203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 y="0"/>
                          <a:ext cx="8099" cy="792"/>
                        </a:xfrm>
                        <a:prstGeom prst="rect">
                          <a:avLst/>
                        </a:prstGeom>
                        <a:noFill/>
                        <a:ln>
                          <a:noFill/>
                        </a:ln>
                        <a:effectLst/>
                        <a:extLst>
                          <a:ext uri="{909E8E84-426E-40DD-AFC4-6F175D3DCCD1}">
                            <a14:hiddenFill xmlns:a14="http://schemas.microsoft.com/office/drawing/2010/main">
                              <a:solidFill>
                                <a:srgbClr val="CCFFCC">
                                  <a:alpha val="2705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7" name="Oval 9">
              <a:extLst>
                <a:ext uri="{FF2B5EF4-FFF2-40B4-BE49-F238E27FC236}">
                  <a16:creationId xmlns:a16="http://schemas.microsoft.com/office/drawing/2014/main" id="{2C4DD93C-1812-4C48-8C71-19EC9B8EE801}"/>
                </a:ext>
              </a:extLst>
            </p:cNvPr>
            <p:cNvSpPr>
              <a:spLocks noChangeArrowheads="1"/>
            </p:cNvSpPr>
            <p:nvPr/>
          </p:nvSpPr>
          <p:spPr bwMode="auto">
            <a:xfrm>
              <a:off x="1560" y="0"/>
              <a:ext cx="680" cy="6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b="1"/>
            </a:p>
          </p:txBody>
        </p:sp>
      </p:grpSp>
      <p:graphicFrame>
        <p:nvGraphicFramePr>
          <p:cNvPr id="10" name="Object 10">
            <a:extLst>
              <a:ext uri="{FF2B5EF4-FFF2-40B4-BE49-F238E27FC236}">
                <a16:creationId xmlns:a16="http://schemas.microsoft.com/office/drawing/2014/main" id="{529015CB-F48E-46D8-B1AB-2CCBB18C1E5B}"/>
              </a:ext>
            </a:extLst>
          </p:cNvPr>
          <p:cNvGraphicFramePr>
            <a:graphicFrameLocks noChangeAspect="1"/>
          </p:cNvGraphicFramePr>
          <p:nvPr/>
        </p:nvGraphicFramePr>
        <p:xfrm>
          <a:off x="152400" y="3657600"/>
          <a:ext cx="8774113" cy="2209800"/>
        </p:xfrm>
        <a:graphic>
          <a:graphicData uri="http://schemas.openxmlformats.org/presentationml/2006/ole">
            <mc:AlternateContent xmlns:mc="http://schemas.openxmlformats.org/markup-compatibility/2006">
              <mc:Choice xmlns:v="urn:schemas-microsoft-com:vml" Requires="v">
                <p:oleObj spid="_x0000_s71701" name="Visio" r:id="rId5" imgW="5118697" imgH="1289242" progId="Visio.Drawing.11">
                  <p:embed/>
                </p:oleObj>
              </mc:Choice>
              <mc:Fallback>
                <p:oleObj name="Visio" r:id="rId5" imgW="5118697" imgH="1289242" progId="Visio.Drawing.11">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657600"/>
                        <a:ext cx="8774113"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Effect transition="in" filter="blinds(horizontal)">
                                      <p:cBhvr>
                                        <p:cTn id="7" dur="500"/>
                                        <p:tgtEl>
                                          <p:spTgt spid="522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228">
                                            <p:txEl>
                                              <p:pRg st="1" end="1"/>
                                            </p:txEl>
                                          </p:spTgt>
                                        </p:tgtEl>
                                        <p:attrNameLst>
                                          <p:attrName>style.visibility</p:attrName>
                                        </p:attrNameLst>
                                      </p:cBhvr>
                                      <p:to>
                                        <p:strVal val="visible"/>
                                      </p:to>
                                    </p:set>
                                    <p:animEffect transition="in" filter="blinds(horizontal)">
                                      <p:cBhvr>
                                        <p:cTn id="12" dur="500"/>
                                        <p:tgtEl>
                                          <p:spTgt spid="52228">
                                            <p:txEl>
                                              <p:pRg st="1" end="1"/>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C21D1D0-53EC-4734-8659-B42178FC68CF}"/>
              </a:ext>
            </a:extLst>
          </p:cNvPr>
          <p:cNvSpPr>
            <a:spLocks noGrp="1" noChangeArrowheads="1"/>
          </p:cNvSpPr>
          <p:nvPr>
            <p:ph type="title"/>
          </p:nvPr>
        </p:nvSpPr>
        <p:spPr>
          <a:xfrm>
            <a:off x="457200" y="457200"/>
            <a:ext cx="8686800" cy="1371600"/>
          </a:xfrm>
        </p:spPr>
        <p:txBody>
          <a:bodyPr/>
          <a:lstStyle/>
          <a:p>
            <a:pPr eaLnBrk="1" hangingPunct="1"/>
            <a:r>
              <a:rPr lang="en-US" altLang="zh-CN" sz="3600"/>
              <a:t>2.3.2 </a:t>
            </a:r>
            <a:r>
              <a:rPr lang="zh-CN" altLang="en-US" sz="3600"/>
              <a:t>有限长序列和无穷长序列的线性卷积</a:t>
            </a:r>
          </a:p>
        </p:txBody>
      </p:sp>
      <p:sp>
        <p:nvSpPr>
          <p:cNvPr id="53251" name="Text Box 3">
            <a:extLst>
              <a:ext uri="{FF2B5EF4-FFF2-40B4-BE49-F238E27FC236}">
                <a16:creationId xmlns:a16="http://schemas.microsoft.com/office/drawing/2014/main" id="{E2B79771-22AD-4FEA-9366-9C79C8C04E4F}"/>
              </a:ext>
            </a:extLst>
          </p:cNvPr>
          <p:cNvSpPr txBox="1">
            <a:spLocks noChangeArrowheads="1"/>
          </p:cNvSpPr>
          <p:nvPr/>
        </p:nvSpPr>
        <p:spPr bwMode="auto">
          <a:xfrm>
            <a:off x="822325" y="1795463"/>
            <a:ext cx="5334000" cy="519112"/>
          </a:xfrm>
          <a:prstGeom prst="rect">
            <a:avLst/>
          </a:prstGeom>
          <a:noFill/>
          <a:ln w="9525">
            <a:noFill/>
            <a:miter lim="800000"/>
            <a:headEnd/>
            <a:tailEnd/>
          </a:ln>
        </p:spPr>
        <p:txBody>
          <a:bodyPr>
            <a:spAutoFit/>
          </a:bodyPr>
          <a:lstStyle/>
          <a:p>
            <a:pPr eaLnBrk="1" hangingPunct="1">
              <a:spcBef>
                <a:spcPct val="50000"/>
              </a:spcBef>
              <a:buFont typeface="Wingdings" pitchFamily="2" charset="2"/>
              <a:buChar char="Ø"/>
              <a:defRPr/>
            </a:pPr>
            <a:r>
              <a:rPr lang="zh-CN" altLang="en-US" sz="2800" b="1" dirty="0">
                <a:solidFill>
                  <a:schemeClr val="bg2">
                    <a:lumMod val="60000"/>
                    <a:lumOff val="40000"/>
                  </a:schemeClr>
                </a:solidFill>
                <a:latin typeface="Arial" charset="0"/>
              </a:rPr>
              <a:t> 直接利用</a:t>
            </a:r>
            <a:r>
              <a:rPr lang="en-US" altLang="zh-CN" sz="2800" b="1" dirty="0">
                <a:solidFill>
                  <a:schemeClr val="bg2">
                    <a:lumMod val="60000"/>
                    <a:lumOff val="40000"/>
                  </a:schemeClr>
                </a:solidFill>
                <a:latin typeface="Arial" charset="0"/>
              </a:rPr>
              <a:t>DFT</a:t>
            </a:r>
            <a:r>
              <a:rPr lang="zh-CN" altLang="en-US" sz="2800" b="1" dirty="0">
                <a:solidFill>
                  <a:schemeClr val="bg2">
                    <a:lumMod val="60000"/>
                    <a:lumOff val="40000"/>
                  </a:schemeClr>
                </a:solidFill>
                <a:latin typeface="Arial" charset="0"/>
              </a:rPr>
              <a:t>计算的缺点：</a:t>
            </a:r>
          </a:p>
        </p:txBody>
      </p:sp>
      <p:sp>
        <p:nvSpPr>
          <p:cNvPr id="53252" name="Text Box 4">
            <a:extLst>
              <a:ext uri="{FF2B5EF4-FFF2-40B4-BE49-F238E27FC236}">
                <a16:creationId xmlns:a16="http://schemas.microsoft.com/office/drawing/2014/main" id="{BAE0FAFF-9B02-4F17-A214-EC4BF1FB67E6}"/>
              </a:ext>
            </a:extLst>
          </p:cNvPr>
          <p:cNvSpPr txBox="1">
            <a:spLocks noChangeArrowheads="1"/>
          </p:cNvSpPr>
          <p:nvPr/>
        </p:nvSpPr>
        <p:spPr bwMode="auto">
          <a:xfrm>
            <a:off x="971550" y="2490788"/>
            <a:ext cx="784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Arial" panose="020B0604020202020204" pitchFamily="34" charset="0"/>
              </a:rPr>
              <a:t>(1) </a:t>
            </a:r>
            <a:r>
              <a:rPr lang="zh-CN" altLang="en-US" sz="2800" b="1">
                <a:latin typeface="Arial" panose="020B0604020202020204" pitchFamily="34" charset="0"/>
              </a:rPr>
              <a:t>信号要全部输入后才能进行计算，延迟太多。</a:t>
            </a:r>
          </a:p>
        </p:txBody>
      </p:sp>
      <p:sp>
        <p:nvSpPr>
          <p:cNvPr id="53253" name="Text Box 5">
            <a:extLst>
              <a:ext uri="{FF2B5EF4-FFF2-40B4-BE49-F238E27FC236}">
                <a16:creationId xmlns:a16="http://schemas.microsoft.com/office/drawing/2014/main" id="{E4AAA9B0-5319-4765-BFBC-ABEAEC978B35}"/>
              </a:ext>
            </a:extLst>
          </p:cNvPr>
          <p:cNvSpPr txBox="1">
            <a:spLocks noChangeArrowheads="1"/>
          </p:cNvSpPr>
          <p:nvPr/>
        </p:nvSpPr>
        <p:spPr bwMode="auto">
          <a:xfrm>
            <a:off x="971550" y="3138488"/>
            <a:ext cx="670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800" b="1">
                <a:latin typeface="Arial" panose="020B0604020202020204" pitchFamily="34" charset="0"/>
              </a:rPr>
              <a:t>(2) </a:t>
            </a:r>
            <a:r>
              <a:rPr lang="zh-CN" altLang="en-US" sz="2800" b="1">
                <a:latin typeface="Arial" panose="020B0604020202020204" pitchFamily="34" charset="0"/>
              </a:rPr>
              <a:t>内存要求大，算法效率不高。</a:t>
            </a:r>
          </a:p>
        </p:txBody>
      </p:sp>
      <p:sp>
        <p:nvSpPr>
          <p:cNvPr id="53255" name="Text Box 9">
            <a:extLst>
              <a:ext uri="{FF2B5EF4-FFF2-40B4-BE49-F238E27FC236}">
                <a16:creationId xmlns:a16="http://schemas.microsoft.com/office/drawing/2014/main" id="{05C3EB02-8471-40F4-982B-8DDB378BCCE3}"/>
              </a:ext>
            </a:extLst>
          </p:cNvPr>
          <p:cNvSpPr txBox="1">
            <a:spLocks noChangeArrowheads="1"/>
          </p:cNvSpPr>
          <p:nvPr/>
        </p:nvSpPr>
        <p:spPr bwMode="auto">
          <a:xfrm>
            <a:off x="822325" y="4191000"/>
            <a:ext cx="5254625" cy="523875"/>
          </a:xfrm>
          <a:prstGeom prst="rect">
            <a:avLst/>
          </a:prstGeom>
          <a:noFill/>
          <a:ln w="9525">
            <a:noFill/>
            <a:miter lim="800000"/>
            <a:headEnd/>
            <a:tailEnd/>
          </a:ln>
        </p:spPr>
        <p:txBody>
          <a:bodyPr wrap="none">
            <a:spAutoFit/>
          </a:bodyPr>
          <a:lstStyle/>
          <a:p>
            <a:pPr eaLnBrk="1" hangingPunct="1">
              <a:buClr>
                <a:schemeClr val="bg2">
                  <a:lumMod val="60000"/>
                  <a:lumOff val="40000"/>
                </a:schemeClr>
              </a:buClr>
              <a:buFont typeface="Wingdings" pitchFamily="2" charset="2"/>
              <a:buChar char="ü"/>
              <a:defRPr/>
            </a:pPr>
            <a:r>
              <a:rPr lang="en-US" altLang="zh-CN" sz="2800" b="1" dirty="0">
                <a:latin typeface="Arial" charset="0"/>
              </a:rPr>
              <a:t> </a:t>
            </a:r>
            <a:r>
              <a:rPr lang="zh-CN" altLang="en-US" sz="2800" b="1" dirty="0">
                <a:solidFill>
                  <a:schemeClr val="bg2">
                    <a:lumMod val="60000"/>
                    <a:lumOff val="40000"/>
                  </a:schemeClr>
                </a:solidFill>
                <a:latin typeface="Arial" charset="0"/>
              </a:rPr>
              <a:t>解决问题方法：采用分段卷积</a:t>
            </a:r>
            <a:endParaRPr lang="zh-CN" altLang="en-US" b="1" dirty="0">
              <a:solidFill>
                <a:schemeClr val="bg2">
                  <a:lumMod val="60000"/>
                  <a:lumOff val="40000"/>
                </a:schemeClr>
              </a:solidFill>
              <a:latin typeface="Arial" charset="0"/>
            </a:endParaRPr>
          </a:p>
        </p:txBody>
      </p:sp>
      <p:sp>
        <p:nvSpPr>
          <p:cNvPr id="53256" name="Text Box 10">
            <a:extLst>
              <a:ext uri="{FF2B5EF4-FFF2-40B4-BE49-F238E27FC236}">
                <a16:creationId xmlns:a16="http://schemas.microsoft.com/office/drawing/2014/main" id="{EB505191-07B0-420C-88C5-8F858F1A6F69}"/>
              </a:ext>
            </a:extLst>
          </p:cNvPr>
          <p:cNvSpPr txBox="1">
            <a:spLocks noChangeArrowheads="1"/>
          </p:cNvSpPr>
          <p:nvPr/>
        </p:nvSpPr>
        <p:spPr bwMode="auto">
          <a:xfrm>
            <a:off x="1004888" y="4911725"/>
            <a:ext cx="723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a:latin typeface="Arial" panose="020B0604020202020204" pitchFamily="34" charset="0"/>
              </a:rPr>
              <a:t>分段卷积可采用</a:t>
            </a:r>
            <a:r>
              <a:rPr lang="zh-CN" altLang="en-US" sz="2800" b="1">
                <a:solidFill>
                  <a:srgbClr val="FF0000"/>
                </a:solidFill>
                <a:latin typeface="Arial" panose="020B0604020202020204" pitchFamily="34" charset="0"/>
              </a:rPr>
              <a:t>重叠相加法</a:t>
            </a:r>
            <a:r>
              <a:rPr lang="zh-CN" altLang="en-US" sz="2800" b="1">
                <a:latin typeface="Arial" panose="020B0604020202020204" pitchFamily="34" charset="0"/>
              </a:rPr>
              <a:t>和</a:t>
            </a:r>
            <a:r>
              <a:rPr lang="zh-CN" altLang="en-US" sz="2800" b="1">
                <a:solidFill>
                  <a:srgbClr val="FF0000"/>
                </a:solidFill>
                <a:latin typeface="Arial" panose="020B0604020202020204" pitchFamily="34" charset="0"/>
              </a:rPr>
              <a:t>重叠保留法</a:t>
            </a:r>
            <a:r>
              <a:rPr lang="zh-CN" altLang="en-US" sz="2800" b="1">
                <a:latin typeface="Arial" panose="020B0604020202020204" pitchFamily="34" charset="0"/>
              </a:rPr>
              <a:t>。</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 calcmode="lin" valueType="num">
                                      <p:cBhvr additive="base">
                                        <p:cTn id="7" dur="500" fill="hold"/>
                                        <p:tgtEl>
                                          <p:spTgt spid="53251"/>
                                        </p:tgtEl>
                                        <p:attrNameLst>
                                          <p:attrName>ppt_x</p:attrName>
                                        </p:attrNameLst>
                                      </p:cBhvr>
                                      <p:tavLst>
                                        <p:tav tm="0">
                                          <p:val>
                                            <p:strVal val="1+#ppt_w/2"/>
                                          </p:val>
                                        </p:tav>
                                        <p:tav tm="100000">
                                          <p:val>
                                            <p:strVal val="#ppt_x"/>
                                          </p:val>
                                        </p:tav>
                                      </p:tavLst>
                                    </p:anim>
                                    <p:anim calcmode="lin" valueType="num">
                                      <p:cBhvr additive="base">
                                        <p:cTn id="8" dur="500" fill="hold"/>
                                        <p:tgtEl>
                                          <p:spTgt spid="532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1+#ppt_w/2"/>
                                          </p:val>
                                        </p:tav>
                                        <p:tav tm="100000">
                                          <p:val>
                                            <p:strVal val="#ppt_x"/>
                                          </p:val>
                                        </p:tav>
                                      </p:tavLst>
                                    </p:anim>
                                    <p:anim calcmode="lin" valueType="num">
                                      <p:cBhvr additive="base">
                                        <p:cTn id="14" dur="500" fill="hold"/>
                                        <p:tgtEl>
                                          <p:spTgt spid="532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3253"/>
                                        </p:tgtEl>
                                        <p:attrNameLst>
                                          <p:attrName>style.visibility</p:attrName>
                                        </p:attrNameLst>
                                      </p:cBhvr>
                                      <p:to>
                                        <p:strVal val="visible"/>
                                      </p:to>
                                    </p:set>
                                    <p:anim calcmode="lin" valueType="num">
                                      <p:cBhvr additive="base">
                                        <p:cTn id="19" dur="500" fill="hold"/>
                                        <p:tgtEl>
                                          <p:spTgt spid="53253"/>
                                        </p:tgtEl>
                                        <p:attrNameLst>
                                          <p:attrName>ppt_x</p:attrName>
                                        </p:attrNameLst>
                                      </p:cBhvr>
                                      <p:tavLst>
                                        <p:tav tm="0">
                                          <p:val>
                                            <p:strVal val="1+#ppt_w/2"/>
                                          </p:val>
                                        </p:tav>
                                        <p:tav tm="100000">
                                          <p:val>
                                            <p:strVal val="#ppt_x"/>
                                          </p:val>
                                        </p:tav>
                                      </p:tavLst>
                                    </p:anim>
                                    <p:anim calcmode="lin" valueType="num">
                                      <p:cBhvr additive="base">
                                        <p:cTn id="20" dur="500" fill="hold"/>
                                        <p:tgtEl>
                                          <p:spTgt spid="5325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3255"/>
                                        </p:tgtEl>
                                        <p:attrNameLst>
                                          <p:attrName>style.visibility</p:attrName>
                                        </p:attrNameLst>
                                      </p:cBhvr>
                                      <p:to>
                                        <p:strVal val="visible"/>
                                      </p:to>
                                    </p:set>
                                    <p:anim calcmode="lin" valueType="num">
                                      <p:cBhvr additive="base">
                                        <p:cTn id="25" dur="500" fill="hold"/>
                                        <p:tgtEl>
                                          <p:spTgt spid="53255"/>
                                        </p:tgtEl>
                                        <p:attrNameLst>
                                          <p:attrName>ppt_x</p:attrName>
                                        </p:attrNameLst>
                                      </p:cBhvr>
                                      <p:tavLst>
                                        <p:tav tm="0">
                                          <p:val>
                                            <p:strVal val="1+#ppt_w/2"/>
                                          </p:val>
                                        </p:tav>
                                        <p:tav tm="100000">
                                          <p:val>
                                            <p:strVal val="#ppt_x"/>
                                          </p:val>
                                        </p:tav>
                                      </p:tavLst>
                                    </p:anim>
                                    <p:anim calcmode="lin" valueType="num">
                                      <p:cBhvr additive="base">
                                        <p:cTn id="26" dur="500" fill="hold"/>
                                        <p:tgtEl>
                                          <p:spTgt spid="5325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3256"/>
                                        </p:tgtEl>
                                        <p:attrNameLst>
                                          <p:attrName>style.visibility</p:attrName>
                                        </p:attrNameLst>
                                      </p:cBhvr>
                                      <p:to>
                                        <p:strVal val="visible"/>
                                      </p:to>
                                    </p:set>
                                    <p:anim calcmode="lin" valueType="num">
                                      <p:cBhvr additive="base">
                                        <p:cTn id="31" dur="500" fill="hold"/>
                                        <p:tgtEl>
                                          <p:spTgt spid="53256"/>
                                        </p:tgtEl>
                                        <p:attrNameLst>
                                          <p:attrName>ppt_x</p:attrName>
                                        </p:attrNameLst>
                                      </p:cBhvr>
                                      <p:tavLst>
                                        <p:tav tm="0">
                                          <p:val>
                                            <p:strVal val="1+#ppt_w/2"/>
                                          </p:val>
                                        </p:tav>
                                        <p:tav tm="100000">
                                          <p:val>
                                            <p:strVal val="#ppt_x"/>
                                          </p:val>
                                        </p:tav>
                                      </p:tavLst>
                                    </p:anim>
                                    <p:anim calcmode="lin" valueType="num">
                                      <p:cBhvr additive="base">
                                        <p:cTn id="32" dur="500" fill="hold"/>
                                        <p:tgtEl>
                                          <p:spTgt spid="532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52" grpId="0" autoUpdateAnimBg="0"/>
      <p:bldP spid="53253" grpId="0" autoUpdateAnimBg="0"/>
      <p:bldP spid="53255" grpId="0"/>
      <p:bldP spid="53256"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7">
            <a:extLst>
              <a:ext uri="{FF2B5EF4-FFF2-40B4-BE49-F238E27FC236}">
                <a16:creationId xmlns:a16="http://schemas.microsoft.com/office/drawing/2014/main" id="{B8C3D5A6-06DA-4838-84DD-99F503537A8B}"/>
              </a:ext>
            </a:extLst>
          </p:cNvPr>
          <p:cNvSpPr>
            <a:spLocks noGrp="1" noChangeArrowheads="1"/>
          </p:cNvSpPr>
          <p:nvPr>
            <p:ph type="title"/>
          </p:nvPr>
        </p:nvSpPr>
        <p:spPr>
          <a:xfrm>
            <a:off x="457200" y="457200"/>
            <a:ext cx="8229600" cy="914400"/>
          </a:xfrm>
        </p:spPr>
        <p:txBody>
          <a:bodyPr/>
          <a:lstStyle/>
          <a:p>
            <a:r>
              <a:rPr lang="en-US" altLang="zh-CN" sz="3600"/>
              <a:t>1. </a:t>
            </a:r>
            <a:r>
              <a:rPr lang="zh-CN" altLang="en-US" sz="3600"/>
              <a:t>重叠相加法（</a:t>
            </a:r>
            <a:r>
              <a:rPr lang="en-US" altLang="zh-CN" sz="3600"/>
              <a:t>overlap add</a:t>
            </a:r>
            <a:r>
              <a:rPr lang="zh-CN" altLang="en-US" sz="3600"/>
              <a:t>）</a:t>
            </a:r>
            <a:endParaRPr lang="zh-CN" altLang="en-US"/>
          </a:p>
        </p:txBody>
      </p:sp>
      <p:graphicFrame>
        <p:nvGraphicFramePr>
          <p:cNvPr id="54275" name="Object 13">
            <a:extLst>
              <a:ext uri="{FF2B5EF4-FFF2-40B4-BE49-F238E27FC236}">
                <a16:creationId xmlns:a16="http://schemas.microsoft.com/office/drawing/2014/main" id="{310FCA60-A5E8-42A1-9661-5AD6916C38B6}"/>
              </a:ext>
            </a:extLst>
          </p:cNvPr>
          <p:cNvGraphicFramePr>
            <a:graphicFrameLocks noChangeAspect="1"/>
          </p:cNvGraphicFramePr>
          <p:nvPr>
            <p:ph idx="4294967295"/>
          </p:nvPr>
        </p:nvGraphicFramePr>
        <p:xfrm>
          <a:off x="88900" y="1295400"/>
          <a:ext cx="9055100" cy="2898775"/>
        </p:xfrm>
        <a:graphic>
          <a:graphicData uri="http://schemas.openxmlformats.org/presentationml/2006/ole">
            <mc:AlternateContent xmlns:mc="http://schemas.openxmlformats.org/markup-compatibility/2006">
              <mc:Choice xmlns:v="urn:schemas-microsoft-com:vml" Requires="v">
                <p:oleObj spid="_x0000_s73754" r:id="rId3" imgW="4556160" imgH="1477800" progId="Visio.Drawing.6">
                  <p:embed/>
                </p:oleObj>
              </mc:Choice>
              <mc:Fallback>
                <p:oleObj r:id="rId3" imgW="4556160" imgH="1477800" progId="Visio.Drawing.6">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1295400"/>
                        <a:ext cx="9055100"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77" name="Object 5">
            <a:extLst>
              <a:ext uri="{FF2B5EF4-FFF2-40B4-BE49-F238E27FC236}">
                <a16:creationId xmlns:a16="http://schemas.microsoft.com/office/drawing/2014/main" id="{C047334B-5A31-4F14-AFFE-80137302DD55}"/>
              </a:ext>
            </a:extLst>
          </p:cNvPr>
          <p:cNvGraphicFramePr>
            <a:graphicFrameLocks noChangeAspect="1"/>
          </p:cNvGraphicFramePr>
          <p:nvPr>
            <p:ph idx="4294967295"/>
          </p:nvPr>
        </p:nvGraphicFramePr>
        <p:xfrm>
          <a:off x="2051050" y="4094163"/>
          <a:ext cx="3206750" cy="1011237"/>
        </p:xfrm>
        <a:graphic>
          <a:graphicData uri="http://schemas.openxmlformats.org/presentationml/2006/ole">
            <mc:AlternateContent xmlns:mc="http://schemas.openxmlformats.org/markup-compatibility/2006">
              <mc:Choice xmlns:v="urn:schemas-microsoft-com:vml" Requires="v">
                <p:oleObj spid="_x0000_s73755" r:id="rId5" imgW="1289416" imgH="408528" progId="Equation.3">
                  <p:embed/>
                </p:oleObj>
              </mc:Choice>
              <mc:Fallback>
                <p:oleObj r:id="rId5" imgW="1289416" imgH="408528"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4094163"/>
                        <a:ext cx="3206750" cy="10112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78" name="Object 6">
            <a:extLst>
              <a:ext uri="{FF2B5EF4-FFF2-40B4-BE49-F238E27FC236}">
                <a16:creationId xmlns:a16="http://schemas.microsoft.com/office/drawing/2014/main" id="{412EFEA6-98CC-4C9C-9E02-5000E46D736A}"/>
              </a:ext>
            </a:extLst>
          </p:cNvPr>
          <p:cNvGraphicFramePr>
            <a:graphicFrameLocks noChangeAspect="1"/>
          </p:cNvGraphicFramePr>
          <p:nvPr>
            <p:ph idx="4294967295"/>
          </p:nvPr>
        </p:nvGraphicFramePr>
        <p:xfrm>
          <a:off x="2209800" y="5138738"/>
          <a:ext cx="5695950" cy="1109662"/>
        </p:xfrm>
        <a:graphic>
          <a:graphicData uri="http://schemas.openxmlformats.org/presentationml/2006/ole">
            <mc:AlternateContent xmlns:mc="http://schemas.openxmlformats.org/markup-compatibility/2006">
              <mc:Choice xmlns:v="urn:schemas-microsoft-com:vml" Requires="v">
                <p:oleObj spid="_x0000_s73756" r:id="rId7" imgW="2337815" imgH="470104" progId="Equation.3">
                  <p:embed/>
                </p:oleObj>
              </mc:Choice>
              <mc:Fallback>
                <p:oleObj r:id="rId7" imgW="2337815" imgH="470104"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5138738"/>
                        <a:ext cx="5695950"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6" name="Text Box 10">
            <a:extLst>
              <a:ext uri="{FF2B5EF4-FFF2-40B4-BE49-F238E27FC236}">
                <a16:creationId xmlns:a16="http://schemas.microsoft.com/office/drawing/2014/main" id="{898A3583-A170-4C41-AAB1-65869C47DC70}"/>
              </a:ext>
            </a:extLst>
          </p:cNvPr>
          <p:cNvSpPr txBox="1">
            <a:spLocks noChangeArrowheads="1"/>
          </p:cNvSpPr>
          <p:nvPr/>
        </p:nvSpPr>
        <p:spPr bwMode="auto">
          <a:xfrm>
            <a:off x="1828800" y="1427163"/>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2400" b="1"/>
              <a:t>将长序列</a:t>
            </a:r>
            <a:r>
              <a:rPr lang="en-US" altLang="zh-CN" sz="2400" b="1" i="1">
                <a:ea typeface="华文中宋" panose="02010600040101010101" pitchFamily="2" charset="-122"/>
              </a:rPr>
              <a:t>x</a:t>
            </a:r>
            <a:r>
              <a:rPr lang="en-US" altLang="zh-CN" sz="2400" b="1">
                <a:ea typeface="华文中宋" panose="02010600040101010101" pitchFamily="2" charset="-122"/>
              </a:rPr>
              <a:t>[</a:t>
            </a:r>
            <a:r>
              <a:rPr lang="en-US" altLang="zh-CN" sz="2400" b="1" i="1">
                <a:ea typeface="华文中宋" panose="02010600040101010101" pitchFamily="2" charset="-122"/>
              </a:rPr>
              <a:t>k</a:t>
            </a:r>
            <a:r>
              <a:rPr lang="en-US" altLang="zh-CN" sz="2400" b="1">
                <a:ea typeface="华文中宋" panose="02010600040101010101" pitchFamily="2" charset="-122"/>
              </a:rPr>
              <a:t>] </a:t>
            </a:r>
            <a:r>
              <a:rPr lang="zh-CN" altLang="en-US" sz="2400" b="1"/>
              <a:t>分为若干段长度为</a:t>
            </a:r>
            <a:r>
              <a:rPr lang="en-US" altLang="zh-CN" sz="2400" b="1" i="1">
                <a:ea typeface="华文中宋" panose="02010600040101010101" pitchFamily="2" charset="-122"/>
              </a:rPr>
              <a:t>L</a:t>
            </a:r>
            <a:r>
              <a:rPr lang="zh-CN" altLang="en-US" sz="2400" b="1"/>
              <a:t>的序列</a:t>
            </a:r>
          </a:p>
        </p:txBody>
      </p:sp>
      <p:sp>
        <p:nvSpPr>
          <p:cNvPr id="54279" name="Text Box 14">
            <a:extLst>
              <a:ext uri="{FF2B5EF4-FFF2-40B4-BE49-F238E27FC236}">
                <a16:creationId xmlns:a16="http://schemas.microsoft.com/office/drawing/2014/main" id="{54893D24-A75C-4185-92FB-518DDC7DCC85}"/>
              </a:ext>
            </a:extLst>
          </p:cNvPr>
          <p:cNvSpPr txBox="1">
            <a:spLocks noChangeArrowheads="1"/>
          </p:cNvSpPr>
          <p:nvPr/>
        </p:nvSpPr>
        <p:spPr bwMode="auto">
          <a:xfrm>
            <a:off x="1447800" y="5476875"/>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其中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wipe(left)">
                                      <p:cBhvr>
                                        <p:cTn id="7" dur="500"/>
                                        <p:tgtEl>
                                          <p:spTgt spid="54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wipe(left)">
                                      <p:cBhvr>
                                        <p:cTn id="12" dur="500"/>
                                        <p:tgtEl>
                                          <p:spTgt spid="542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277"/>
                                        </p:tgtEl>
                                        <p:attrNameLst>
                                          <p:attrName>style.visibility</p:attrName>
                                        </p:attrNameLst>
                                      </p:cBhvr>
                                      <p:to>
                                        <p:strVal val="visible"/>
                                      </p:to>
                                    </p:set>
                                    <p:animEffect transition="in" filter="wipe(left)">
                                      <p:cBhvr>
                                        <p:cTn id="17" dur="500"/>
                                        <p:tgtEl>
                                          <p:spTgt spid="542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wipe(left)">
                                      <p:cBhvr>
                                        <p:cTn id="22" dur="500"/>
                                        <p:tgtEl>
                                          <p:spTgt spid="542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4278"/>
                                        </p:tgtEl>
                                        <p:attrNameLst>
                                          <p:attrName>style.visibility</p:attrName>
                                        </p:attrNameLst>
                                      </p:cBhvr>
                                      <p:to>
                                        <p:strVal val="visible"/>
                                      </p:to>
                                    </p:set>
                                    <p:animEffect transition="in" filter="wipe(left)">
                                      <p:cBhvr>
                                        <p:cTn id="27"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ldLvl="0"/>
      <p:bldP spid="54279"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7">
            <a:extLst>
              <a:ext uri="{FF2B5EF4-FFF2-40B4-BE49-F238E27FC236}">
                <a16:creationId xmlns:a16="http://schemas.microsoft.com/office/drawing/2014/main" id="{17397821-A321-4290-A051-0BBEEAE55CFA}"/>
              </a:ext>
            </a:extLst>
          </p:cNvPr>
          <p:cNvSpPr>
            <a:spLocks noGrp="1" noChangeArrowheads="1"/>
          </p:cNvSpPr>
          <p:nvPr>
            <p:ph type="title"/>
          </p:nvPr>
        </p:nvSpPr>
        <p:spPr>
          <a:xfrm>
            <a:off x="457200" y="457200"/>
            <a:ext cx="8229600" cy="914400"/>
          </a:xfrm>
        </p:spPr>
        <p:txBody>
          <a:bodyPr/>
          <a:lstStyle/>
          <a:p>
            <a:r>
              <a:rPr lang="en-US" altLang="zh-CN" sz="3600"/>
              <a:t>1. </a:t>
            </a:r>
            <a:r>
              <a:rPr lang="zh-CN" altLang="en-US" sz="3600"/>
              <a:t>重叠相加法（</a:t>
            </a:r>
            <a:r>
              <a:rPr lang="en-US" altLang="zh-CN" sz="3600"/>
              <a:t>overlap add</a:t>
            </a:r>
            <a:r>
              <a:rPr lang="zh-CN" altLang="en-US" sz="3600"/>
              <a:t>）</a:t>
            </a:r>
            <a:endParaRPr lang="zh-CN" altLang="en-US"/>
          </a:p>
        </p:txBody>
      </p:sp>
      <p:graphicFrame>
        <p:nvGraphicFramePr>
          <p:cNvPr id="9" name="Object 2">
            <a:extLst>
              <a:ext uri="{FF2B5EF4-FFF2-40B4-BE49-F238E27FC236}">
                <a16:creationId xmlns:a16="http://schemas.microsoft.com/office/drawing/2014/main" id="{03AA13ED-58F0-4C82-B116-08ACDA0E834B}"/>
              </a:ext>
            </a:extLst>
          </p:cNvPr>
          <p:cNvGraphicFramePr>
            <a:graphicFrameLocks noChangeAspect="1"/>
          </p:cNvGraphicFramePr>
          <p:nvPr/>
        </p:nvGraphicFramePr>
        <p:xfrm>
          <a:off x="381000" y="1984375"/>
          <a:ext cx="6162675" cy="1076325"/>
        </p:xfrm>
        <a:graphic>
          <a:graphicData uri="http://schemas.openxmlformats.org/presentationml/2006/ole">
            <mc:AlternateContent xmlns:mc="http://schemas.openxmlformats.org/markup-compatibility/2006">
              <mc:Choice xmlns:v="urn:schemas-microsoft-com:vml" Requires="v">
                <p:oleObj spid="_x0000_s74803" r:id="rId3" imgW="2464450" imgH="431810" progId="Equation.3">
                  <p:embed/>
                </p:oleObj>
              </mc:Choice>
              <mc:Fallback>
                <p:oleObj r:id="rId3" imgW="2464450" imgH="43181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4375"/>
                        <a:ext cx="616267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3">
            <a:extLst>
              <a:ext uri="{FF2B5EF4-FFF2-40B4-BE49-F238E27FC236}">
                <a16:creationId xmlns:a16="http://schemas.microsoft.com/office/drawing/2014/main" id="{51E051C0-8A58-4BFE-9207-0EA9B972646D}"/>
              </a:ext>
            </a:extLst>
          </p:cNvPr>
          <p:cNvGraphicFramePr>
            <a:graphicFrameLocks noChangeAspect="1"/>
          </p:cNvGraphicFramePr>
          <p:nvPr/>
        </p:nvGraphicFramePr>
        <p:xfrm>
          <a:off x="6477000" y="1981200"/>
          <a:ext cx="2632075" cy="1074738"/>
        </p:xfrm>
        <a:graphic>
          <a:graphicData uri="http://schemas.openxmlformats.org/presentationml/2006/ole">
            <mc:AlternateContent xmlns:mc="http://schemas.openxmlformats.org/markup-compatibility/2006">
              <mc:Choice xmlns:v="urn:schemas-microsoft-com:vml" Requires="v">
                <p:oleObj spid="_x0000_s74804" r:id="rId5" imgW="1059619" imgH="434061" progId="Equation.3">
                  <p:embed/>
                </p:oleObj>
              </mc:Choice>
              <mc:Fallback>
                <p:oleObj r:id="rId5" imgW="1059619" imgH="43406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1981200"/>
                        <a:ext cx="2632075"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11">
            <a:extLst>
              <a:ext uri="{FF2B5EF4-FFF2-40B4-BE49-F238E27FC236}">
                <a16:creationId xmlns:a16="http://schemas.microsoft.com/office/drawing/2014/main" id="{709FAE53-F9CB-4D8F-8F7C-CB7009DAA4AA}"/>
              </a:ext>
            </a:extLst>
          </p:cNvPr>
          <p:cNvSpPr txBox="1">
            <a:spLocks noChangeArrowheads="1"/>
          </p:cNvSpPr>
          <p:nvPr/>
        </p:nvSpPr>
        <p:spPr bwMode="auto">
          <a:xfrm>
            <a:off x="1042988" y="3649663"/>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i="1"/>
              <a:t>y</a:t>
            </a:r>
            <a:r>
              <a:rPr lang="en-US" altLang="zh-CN" sz="2400" baseline="-25000"/>
              <a:t>0</a:t>
            </a:r>
            <a:r>
              <a:rPr lang="en-US" altLang="zh-CN" sz="2400"/>
              <a:t>[</a:t>
            </a:r>
            <a:r>
              <a:rPr lang="en-US" altLang="zh-CN" sz="2400" i="1"/>
              <a:t>k</a:t>
            </a:r>
            <a:r>
              <a:rPr lang="en-US" altLang="zh-CN" sz="2400"/>
              <a:t>]</a:t>
            </a:r>
            <a:r>
              <a:rPr lang="zh-CN" altLang="en-US" sz="2400">
                <a:ea typeface="华文中宋" panose="02010600040101010101" pitchFamily="2" charset="-122"/>
              </a:rPr>
              <a:t>的非零范围</a:t>
            </a:r>
          </a:p>
        </p:txBody>
      </p:sp>
      <p:graphicFrame>
        <p:nvGraphicFramePr>
          <p:cNvPr id="12" name="Object 5">
            <a:extLst>
              <a:ext uri="{FF2B5EF4-FFF2-40B4-BE49-F238E27FC236}">
                <a16:creationId xmlns:a16="http://schemas.microsoft.com/office/drawing/2014/main" id="{E6790583-6960-4034-956F-E31A9CB67C85}"/>
              </a:ext>
            </a:extLst>
          </p:cNvPr>
          <p:cNvGraphicFramePr>
            <a:graphicFrameLocks noChangeAspect="1"/>
          </p:cNvGraphicFramePr>
          <p:nvPr/>
        </p:nvGraphicFramePr>
        <p:xfrm>
          <a:off x="4495800" y="3649663"/>
          <a:ext cx="2824163" cy="442912"/>
        </p:xfrm>
        <a:graphic>
          <a:graphicData uri="http://schemas.openxmlformats.org/presentationml/2006/ole">
            <mc:AlternateContent xmlns:mc="http://schemas.openxmlformats.org/markup-compatibility/2006">
              <mc:Choice xmlns:v="urn:schemas-microsoft-com:vml" Requires="v">
                <p:oleObj spid="_x0000_s74805" r:id="rId7" imgW="1135722" imgH="178653" progId="Equation.3">
                  <p:embed/>
                </p:oleObj>
              </mc:Choice>
              <mc:Fallback>
                <p:oleObj r:id="rId7" imgW="1135722" imgH="17865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3649663"/>
                        <a:ext cx="2824163" cy="442912"/>
                      </a:xfrm>
                      <a:prstGeom prst="rect">
                        <a:avLst/>
                      </a:prstGeom>
                      <a:noFill/>
                      <a:ln>
                        <a:noFill/>
                      </a:ln>
                      <a:effectLst/>
                      <a:extLst>
                        <a:ext uri="{909E8E84-426E-40DD-AFC4-6F175D3DCCD1}">
                          <a14:hiddenFill xmlns:a14="http://schemas.microsoft.com/office/drawing/2010/main">
                            <a:solidFill>
                              <a:srgbClr val="CCFFFF">
                                <a:alpha val="45097"/>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13">
            <a:extLst>
              <a:ext uri="{FF2B5EF4-FFF2-40B4-BE49-F238E27FC236}">
                <a16:creationId xmlns:a16="http://schemas.microsoft.com/office/drawing/2014/main" id="{DAD03C98-B5F7-4228-A2ED-FD5C62639DB2}"/>
              </a:ext>
            </a:extLst>
          </p:cNvPr>
          <p:cNvSpPr txBox="1">
            <a:spLocks noChangeArrowheads="1"/>
          </p:cNvSpPr>
          <p:nvPr/>
        </p:nvSpPr>
        <p:spPr bwMode="auto">
          <a:xfrm>
            <a:off x="1042988" y="4249738"/>
            <a:ext cx="3448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i="1"/>
              <a:t>y</a:t>
            </a:r>
            <a:r>
              <a:rPr lang="en-US" altLang="zh-CN" sz="2400" baseline="-25000"/>
              <a:t>1</a:t>
            </a:r>
            <a:r>
              <a:rPr lang="en-US" altLang="zh-CN" sz="2400"/>
              <a:t>[</a:t>
            </a:r>
            <a:r>
              <a:rPr lang="en-US" altLang="zh-CN" sz="2400" i="1"/>
              <a:t>k-L</a:t>
            </a:r>
            <a:r>
              <a:rPr lang="en-US" altLang="zh-CN" sz="2400"/>
              <a:t>]</a:t>
            </a:r>
            <a:r>
              <a:rPr lang="zh-CN" altLang="en-US" sz="2400">
                <a:ea typeface="华文中宋" panose="02010600040101010101" pitchFamily="2" charset="-122"/>
              </a:rPr>
              <a:t>的非零范围</a:t>
            </a:r>
            <a:r>
              <a:rPr lang="zh-CN" altLang="en-US" sz="2400"/>
              <a:t> </a:t>
            </a:r>
          </a:p>
        </p:txBody>
      </p:sp>
      <p:graphicFrame>
        <p:nvGraphicFramePr>
          <p:cNvPr id="14" name="Object 7">
            <a:extLst>
              <a:ext uri="{FF2B5EF4-FFF2-40B4-BE49-F238E27FC236}">
                <a16:creationId xmlns:a16="http://schemas.microsoft.com/office/drawing/2014/main" id="{8432AD7E-A469-4066-8590-E0FD831DFF8C}"/>
              </a:ext>
            </a:extLst>
          </p:cNvPr>
          <p:cNvGraphicFramePr>
            <a:graphicFrameLocks noChangeAspect="1"/>
          </p:cNvGraphicFramePr>
          <p:nvPr/>
        </p:nvGraphicFramePr>
        <p:xfrm>
          <a:off x="4495800" y="4254500"/>
          <a:ext cx="3078163" cy="442913"/>
        </p:xfrm>
        <a:graphic>
          <a:graphicData uri="http://schemas.openxmlformats.org/presentationml/2006/ole">
            <mc:AlternateContent xmlns:mc="http://schemas.openxmlformats.org/markup-compatibility/2006">
              <mc:Choice xmlns:v="urn:schemas-microsoft-com:vml" Requires="v">
                <p:oleObj spid="_x0000_s74806" r:id="rId9" imgW="1237810" imgH="178653" progId="Equation.3">
                  <p:embed/>
                </p:oleObj>
              </mc:Choice>
              <mc:Fallback>
                <p:oleObj r:id="rId9" imgW="1237810" imgH="178653"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4254500"/>
                        <a:ext cx="3078163" cy="442913"/>
                      </a:xfrm>
                      <a:prstGeom prst="rect">
                        <a:avLst/>
                      </a:prstGeom>
                      <a:noFill/>
                      <a:ln>
                        <a:noFill/>
                      </a:ln>
                      <a:effectLst/>
                      <a:extLst>
                        <a:ext uri="{909E8E84-426E-40DD-AFC4-6F175D3DCCD1}">
                          <a14:hiddenFill xmlns:a14="http://schemas.microsoft.com/office/drawing/2010/main">
                            <a:solidFill>
                              <a:srgbClr val="CCFFFF">
                                <a:alpha val="45097"/>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15">
            <a:extLst>
              <a:ext uri="{FF2B5EF4-FFF2-40B4-BE49-F238E27FC236}">
                <a16:creationId xmlns:a16="http://schemas.microsoft.com/office/drawing/2014/main" id="{F287469C-4A15-4A9C-9893-C0F0ABBF9441}"/>
              </a:ext>
            </a:extLst>
          </p:cNvPr>
          <p:cNvSpPr txBox="1">
            <a:spLocks noChangeArrowheads="1"/>
          </p:cNvSpPr>
          <p:nvPr/>
        </p:nvSpPr>
        <p:spPr bwMode="auto">
          <a:xfrm>
            <a:off x="971550" y="4802188"/>
            <a:ext cx="466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ea typeface="华文中宋" panose="02010600040101010101" pitchFamily="2" charset="-122"/>
              </a:rPr>
              <a:t>序列 </a:t>
            </a:r>
            <a:r>
              <a:rPr lang="en-US" altLang="zh-CN" sz="2400" i="1">
                <a:ea typeface="华文中宋" panose="02010600040101010101" pitchFamily="2" charset="-122"/>
              </a:rPr>
              <a:t>y</a:t>
            </a:r>
            <a:r>
              <a:rPr lang="en-US" altLang="zh-CN" sz="2400" baseline="-25000">
                <a:ea typeface="华文中宋" panose="02010600040101010101" pitchFamily="2" charset="-122"/>
              </a:rPr>
              <a:t>0</a:t>
            </a:r>
            <a:r>
              <a:rPr lang="en-US" altLang="zh-CN" sz="2400">
                <a:ea typeface="华文中宋" panose="02010600040101010101" pitchFamily="2" charset="-122"/>
              </a:rPr>
              <a:t>[</a:t>
            </a:r>
            <a:r>
              <a:rPr lang="en-US" altLang="zh-CN" sz="2400" i="1">
                <a:ea typeface="华文中宋" panose="02010600040101010101" pitchFamily="2" charset="-122"/>
              </a:rPr>
              <a:t>k</a:t>
            </a:r>
            <a:r>
              <a:rPr lang="en-US" altLang="zh-CN" sz="2400">
                <a:ea typeface="华文中宋" panose="02010600040101010101" pitchFamily="2" charset="-122"/>
              </a:rPr>
              <a:t>],  </a:t>
            </a:r>
            <a:r>
              <a:rPr lang="en-US" altLang="zh-CN" sz="2400" i="1">
                <a:ea typeface="华文中宋" panose="02010600040101010101" pitchFamily="2" charset="-122"/>
              </a:rPr>
              <a:t>y</a:t>
            </a:r>
            <a:r>
              <a:rPr lang="en-US" altLang="zh-CN" sz="2400" baseline="-25000">
                <a:ea typeface="华文中宋" panose="02010600040101010101" pitchFamily="2" charset="-122"/>
              </a:rPr>
              <a:t>1</a:t>
            </a:r>
            <a:r>
              <a:rPr lang="en-US" altLang="zh-CN" sz="2400">
                <a:ea typeface="华文中宋" panose="02010600040101010101" pitchFamily="2" charset="-122"/>
              </a:rPr>
              <a:t>[</a:t>
            </a:r>
            <a:r>
              <a:rPr lang="en-US" altLang="zh-CN" sz="2400" i="1">
                <a:ea typeface="华文中宋" panose="02010600040101010101" pitchFamily="2" charset="-122"/>
              </a:rPr>
              <a:t>k</a:t>
            </a:r>
            <a:r>
              <a:rPr lang="en-US" altLang="zh-CN" sz="2400">
                <a:ea typeface="华文中宋" panose="02010600040101010101" pitchFamily="2" charset="-122"/>
              </a:rPr>
              <a:t>]</a:t>
            </a:r>
            <a:r>
              <a:rPr lang="zh-CN" altLang="en-US" sz="2400">
                <a:ea typeface="华文中宋" panose="02010600040101010101" pitchFamily="2" charset="-122"/>
              </a:rPr>
              <a:t>的重叠部分</a:t>
            </a:r>
          </a:p>
        </p:txBody>
      </p:sp>
      <p:graphicFrame>
        <p:nvGraphicFramePr>
          <p:cNvPr id="16" name="Object 9">
            <a:extLst>
              <a:ext uri="{FF2B5EF4-FFF2-40B4-BE49-F238E27FC236}">
                <a16:creationId xmlns:a16="http://schemas.microsoft.com/office/drawing/2014/main" id="{304693FA-95B8-4F06-95EF-592F2209A8BD}"/>
              </a:ext>
            </a:extLst>
          </p:cNvPr>
          <p:cNvGraphicFramePr>
            <a:graphicFrameLocks noChangeAspect="1"/>
          </p:cNvGraphicFramePr>
          <p:nvPr/>
        </p:nvGraphicFramePr>
        <p:xfrm>
          <a:off x="5219700" y="4819650"/>
          <a:ext cx="2887663" cy="442913"/>
        </p:xfrm>
        <a:graphic>
          <a:graphicData uri="http://schemas.openxmlformats.org/presentationml/2006/ole">
            <mc:AlternateContent xmlns:mc="http://schemas.openxmlformats.org/markup-compatibility/2006">
              <mc:Choice xmlns:v="urn:schemas-microsoft-com:vml" Requires="v">
                <p:oleObj spid="_x0000_s74807" r:id="rId11" imgW="1161244" imgH="178653" progId="Equation.3">
                  <p:embed/>
                </p:oleObj>
              </mc:Choice>
              <mc:Fallback>
                <p:oleObj r:id="rId11" imgW="1161244" imgH="178653"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9700" y="4819650"/>
                        <a:ext cx="2887663" cy="442913"/>
                      </a:xfrm>
                      <a:prstGeom prst="rect">
                        <a:avLst/>
                      </a:prstGeom>
                      <a:noFill/>
                      <a:ln>
                        <a:noFill/>
                      </a:ln>
                      <a:effectLst/>
                      <a:extLst>
                        <a:ext uri="{909E8E84-426E-40DD-AFC4-6F175D3DCCD1}">
                          <a14:hiddenFill xmlns:a14="http://schemas.microsoft.com/office/drawing/2010/main">
                            <a:solidFill>
                              <a:srgbClr val="FFFF99">
                                <a:alpha val="45097"/>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17">
            <a:extLst>
              <a:ext uri="{FF2B5EF4-FFF2-40B4-BE49-F238E27FC236}">
                <a16:creationId xmlns:a16="http://schemas.microsoft.com/office/drawing/2014/main" id="{D781FE62-1578-4177-A0DA-A8790C8F4E0F}"/>
              </a:ext>
            </a:extLst>
          </p:cNvPr>
          <p:cNvSpPr txBox="1">
            <a:spLocks noChangeArrowheads="1"/>
          </p:cNvSpPr>
          <p:nvPr/>
        </p:nvSpPr>
        <p:spPr bwMode="auto">
          <a:xfrm>
            <a:off x="971550" y="53340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ea typeface="华文中宋" panose="02010600040101010101" pitchFamily="2" charset="-122"/>
              </a:rPr>
              <a:t>重叠的点数</a:t>
            </a:r>
          </a:p>
        </p:txBody>
      </p:sp>
      <p:sp>
        <p:nvSpPr>
          <p:cNvPr id="18" name="Text Box 18">
            <a:extLst>
              <a:ext uri="{FF2B5EF4-FFF2-40B4-BE49-F238E27FC236}">
                <a16:creationId xmlns:a16="http://schemas.microsoft.com/office/drawing/2014/main" id="{3409378D-62F0-468C-A652-2A8A32EF2E73}"/>
              </a:ext>
            </a:extLst>
          </p:cNvPr>
          <p:cNvSpPr txBox="1">
            <a:spLocks noChangeArrowheads="1"/>
          </p:cNvSpPr>
          <p:nvPr/>
        </p:nvSpPr>
        <p:spPr bwMode="auto">
          <a:xfrm>
            <a:off x="3375025" y="53340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en-US" altLang="zh-CN" sz="2400" b="1" i="1"/>
              <a:t>L</a:t>
            </a:r>
            <a:r>
              <a:rPr lang="en-US" altLang="zh-CN" sz="2400" b="1"/>
              <a:t>+</a:t>
            </a:r>
            <a:r>
              <a:rPr lang="en-US" altLang="zh-CN" sz="2400" b="1" i="1"/>
              <a:t>M</a:t>
            </a:r>
            <a:r>
              <a:rPr lang="en-US" altLang="zh-CN" sz="2400" b="1"/>
              <a:t>-2-</a:t>
            </a:r>
            <a:r>
              <a:rPr lang="en-US" altLang="zh-CN" sz="2400" b="1" i="1"/>
              <a:t>L</a:t>
            </a:r>
            <a:r>
              <a:rPr lang="en-US" altLang="zh-CN" sz="2400" b="1"/>
              <a:t>+1=</a:t>
            </a:r>
            <a:r>
              <a:rPr lang="en-US" altLang="zh-CN" sz="2400" b="1" i="1">
                <a:solidFill>
                  <a:srgbClr val="FF0000"/>
                </a:solidFill>
              </a:rPr>
              <a:t>M</a:t>
            </a:r>
            <a:r>
              <a:rPr lang="en-US" altLang="zh-CN" sz="2400" b="1">
                <a:solidFill>
                  <a:srgbClr val="FF0000"/>
                </a:solidFill>
              </a:rPr>
              <a:t>-1</a:t>
            </a:r>
          </a:p>
        </p:txBody>
      </p:sp>
      <p:graphicFrame>
        <p:nvGraphicFramePr>
          <p:cNvPr id="19" name="Object 12">
            <a:extLst>
              <a:ext uri="{FF2B5EF4-FFF2-40B4-BE49-F238E27FC236}">
                <a16:creationId xmlns:a16="http://schemas.microsoft.com/office/drawing/2014/main" id="{6D9C2432-D554-4793-ACEA-31778EE349E6}"/>
              </a:ext>
            </a:extLst>
          </p:cNvPr>
          <p:cNvGraphicFramePr>
            <a:graphicFrameLocks noChangeAspect="1"/>
          </p:cNvGraphicFramePr>
          <p:nvPr/>
        </p:nvGraphicFramePr>
        <p:xfrm>
          <a:off x="2514600" y="1447800"/>
          <a:ext cx="3752850" cy="539750"/>
        </p:xfrm>
        <a:graphic>
          <a:graphicData uri="http://schemas.openxmlformats.org/presentationml/2006/ole">
            <mc:AlternateContent xmlns:mc="http://schemas.openxmlformats.org/markup-compatibility/2006">
              <mc:Choice xmlns:v="urn:schemas-microsoft-com:vml" Requires="v">
                <p:oleObj spid="_x0000_s74808" r:id="rId13" imgW="1588189" imgH="228699" progId="Equation.3">
                  <p:embed/>
                </p:oleObj>
              </mc:Choice>
              <mc:Fallback>
                <p:oleObj r:id="rId13" imgW="1588189" imgH="228699"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4600" y="1447800"/>
                        <a:ext cx="375285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11">
            <a:extLst>
              <a:ext uri="{FF2B5EF4-FFF2-40B4-BE49-F238E27FC236}">
                <a16:creationId xmlns:a16="http://schemas.microsoft.com/office/drawing/2014/main" id="{AE29F4E4-AF4C-471B-A218-8772A91ED7E0}"/>
              </a:ext>
            </a:extLst>
          </p:cNvPr>
          <p:cNvSpPr txBox="1">
            <a:spLocks noChangeArrowheads="1"/>
          </p:cNvSpPr>
          <p:nvPr/>
        </p:nvSpPr>
        <p:spPr bwMode="auto">
          <a:xfrm>
            <a:off x="990600" y="3048000"/>
            <a:ext cx="312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设</a:t>
            </a:r>
            <a:r>
              <a:rPr lang="en-US" altLang="zh-CN" sz="2400" b="1" i="1"/>
              <a:t>h</a:t>
            </a:r>
            <a:r>
              <a:rPr lang="en-US" altLang="zh-CN" sz="2400" b="1"/>
              <a:t>[</a:t>
            </a:r>
            <a:r>
              <a:rPr lang="en-US" altLang="zh-CN" sz="2400" b="1" i="1"/>
              <a:t>k</a:t>
            </a:r>
            <a:r>
              <a:rPr lang="en-US" altLang="zh-CN" sz="2400" b="1"/>
              <a:t>]</a:t>
            </a:r>
            <a:r>
              <a:rPr lang="zh-CN" altLang="en-US" sz="2400" b="1"/>
              <a:t>的长度为</a:t>
            </a:r>
            <a:r>
              <a:rPr lang="en-US" altLang="zh-CN" sz="2400" b="1" i="1"/>
              <a:t>M</a:t>
            </a:r>
            <a:endParaRPr lang="zh-CN" altLang="en-US" sz="2400" b="1" i="1">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vertical)">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vertic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vertic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vertical)">
                                      <p:cBhvr>
                                        <p:cTn id="22" dur="5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vertical)">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vertical)">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vertical)">
                                      <p:cBhvr>
                                        <p:cTn id="37" dur="500"/>
                                        <p:tgtEl>
                                          <p:spTgt spid="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vertical)">
                                      <p:cBhvr>
                                        <p:cTn id="42" dur="500"/>
                                        <p:tgtEl>
                                          <p:spTgt spid="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vertical)">
                                      <p:cBhvr>
                                        <p:cTn id="47" dur="500"/>
                                        <p:tgtEl>
                                          <p:spTgt spid="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linds(vertical)">
                                      <p:cBhvr>
                                        <p:cTn id="52" dur="500"/>
                                        <p:tgtEl>
                                          <p:spTgt spid="1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vertical)">
                                      <p:cBhvr>
                                        <p:cTn id="57" dur="500"/>
                                        <p:tgtEl>
                                          <p:spTgt spid="1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linds(vertical)">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3" grpId="0" autoUpdateAnimBg="0"/>
      <p:bldP spid="15" grpId="0" autoUpdateAnimBg="0"/>
      <p:bldP spid="17" grpId="0" autoUpdateAnimBg="0"/>
      <p:bldP spid="18" grpId="0" autoUpdateAnimBg="0"/>
      <p:bldP spid="20"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0">
            <a:extLst>
              <a:ext uri="{FF2B5EF4-FFF2-40B4-BE49-F238E27FC236}">
                <a16:creationId xmlns:a16="http://schemas.microsoft.com/office/drawing/2014/main" id="{4F7425C3-FF3C-48CD-8764-9C6AF984855C}"/>
              </a:ext>
            </a:extLst>
          </p:cNvPr>
          <p:cNvSpPr txBox="1">
            <a:spLocks noChangeArrowheads="1"/>
          </p:cNvSpPr>
          <p:nvPr/>
        </p:nvSpPr>
        <p:spPr bwMode="auto">
          <a:xfrm>
            <a:off x="990600" y="1295400"/>
            <a:ext cx="7450138"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ClrTx/>
              <a:buSzTx/>
              <a:buFontTx/>
              <a:buNone/>
            </a:pPr>
            <a:r>
              <a:rPr lang="en-US" altLang="zh-CN" sz="2400" b="1">
                <a:ea typeface="华文中宋" panose="02010600040101010101" pitchFamily="2" charset="-122"/>
              </a:rPr>
              <a:t>      </a:t>
            </a:r>
            <a:r>
              <a:rPr lang="zh-CN" altLang="en-US" sz="2400" b="1"/>
              <a:t>依次将相邻两段的</a:t>
            </a:r>
            <a:r>
              <a:rPr lang="en-US" altLang="zh-CN" sz="2400" b="1" i="1"/>
              <a:t>M</a:t>
            </a:r>
            <a:r>
              <a:rPr lang="en-US" altLang="zh-CN" sz="2400" b="1"/>
              <a:t>-1</a:t>
            </a:r>
            <a:r>
              <a:rPr lang="zh-CN" altLang="en-US" sz="2400" b="1"/>
              <a:t>个重叠点相加，即得到最终的线性卷积结果。</a:t>
            </a:r>
          </a:p>
        </p:txBody>
      </p:sp>
      <p:graphicFrame>
        <p:nvGraphicFramePr>
          <p:cNvPr id="56323" name="Object 3">
            <a:extLst>
              <a:ext uri="{FF2B5EF4-FFF2-40B4-BE49-F238E27FC236}">
                <a16:creationId xmlns:a16="http://schemas.microsoft.com/office/drawing/2014/main" id="{6F5C00D7-CE80-4E20-95A6-63243621A584}"/>
              </a:ext>
            </a:extLst>
          </p:cNvPr>
          <p:cNvGraphicFramePr>
            <a:graphicFrameLocks noChangeAspect="1"/>
          </p:cNvGraphicFramePr>
          <p:nvPr/>
        </p:nvGraphicFramePr>
        <p:xfrm>
          <a:off x="1371600" y="2438400"/>
          <a:ext cx="1600200" cy="465138"/>
        </p:xfrm>
        <a:graphic>
          <a:graphicData uri="http://schemas.openxmlformats.org/presentationml/2006/ole">
            <mc:AlternateContent xmlns:mc="http://schemas.openxmlformats.org/markup-compatibility/2006">
              <mc:Choice xmlns:v="urn:schemas-microsoft-com:vml" Requires="v">
                <p:oleObj spid="_x0000_s75864" r:id="rId3" imgW="790120" imgH="229413" progId="Equation.3">
                  <p:embed/>
                </p:oleObj>
              </mc:Choice>
              <mc:Fallback>
                <p:oleObj r:id="rId3" imgW="790120" imgH="2294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438400"/>
                        <a:ext cx="16002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4" name="Object 4">
            <a:extLst>
              <a:ext uri="{FF2B5EF4-FFF2-40B4-BE49-F238E27FC236}">
                <a16:creationId xmlns:a16="http://schemas.microsoft.com/office/drawing/2014/main" id="{1F391D06-D0B9-44C2-8922-2550BE09F920}"/>
              </a:ext>
            </a:extLst>
          </p:cNvPr>
          <p:cNvGraphicFramePr>
            <a:graphicFrameLocks noChangeAspect="1"/>
          </p:cNvGraphicFramePr>
          <p:nvPr/>
        </p:nvGraphicFramePr>
        <p:xfrm>
          <a:off x="5881688" y="2438400"/>
          <a:ext cx="1600200" cy="361950"/>
        </p:xfrm>
        <a:graphic>
          <a:graphicData uri="http://schemas.openxmlformats.org/presentationml/2006/ole">
            <mc:AlternateContent xmlns:mc="http://schemas.openxmlformats.org/markup-compatibility/2006">
              <mc:Choice xmlns:v="urn:schemas-microsoft-com:vml" Requires="v">
                <p:oleObj spid="_x0000_s75865" r:id="rId5" imgW="788769" imgH="178109" progId="Equation.3">
                  <p:embed/>
                </p:oleObj>
              </mc:Choice>
              <mc:Fallback>
                <p:oleObj r:id="rId5" imgW="788769" imgH="17810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1688" y="2438400"/>
                        <a:ext cx="16002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5" name="Object 5">
            <a:extLst>
              <a:ext uri="{FF2B5EF4-FFF2-40B4-BE49-F238E27FC236}">
                <a16:creationId xmlns:a16="http://schemas.microsoft.com/office/drawing/2014/main" id="{87C3B251-BB48-42A1-99B2-CB46EB5CC3BD}"/>
              </a:ext>
            </a:extLst>
          </p:cNvPr>
          <p:cNvGraphicFramePr>
            <a:graphicFrameLocks noChangeAspect="1"/>
          </p:cNvGraphicFramePr>
          <p:nvPr/>
        </p:nvGraphicFramePr>
        <p:xfrm>
          <a:off x="1371600" y="2438400"/>
          <a:ext cx="1600200" cy="465138"/>
        </p:xfrm>
        <a:graphic>
          <a:graphicData uri="http://schemas.openxmlformats.org/presentationml/2006/ole">
            <mc:AlternateContent xmlns:mc="http://schemas.openxmlformats.org/markup-compatibility/2006">
              <mc:Choice xmlns:v="urn:schemas-microsoft-com:vml" Requires="v">
                <p:oleObj spid="_x0000_s75866" r:id="rId7" imgW="790120" imgH="229413" progId="Equation.3">
                  <p:embed/>
                </p:oleObj>
              </mc:Choice>
              <mc:Fallback>
                <p:oleObj r:id="rId7" imgW="790120" imgH="2294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438400"/>
                        <a:ext cx="16002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6" name="Object 6">
            <a:extLst>
              <a:ext uri="{FF2B5EF4-FFF2-40B4-BE49-F238E27FC236}">
                <a16:creationId xmlns:a16="http://schemas.microsoft.com/office/drawing/2014/main" id="{B6E17A27-1F9A-46E5-BFC9-555C639B7FF7}"/>
              </a:ext>
            </a:extLst>
          </p:cNvPr>
          <p:cNvGraphicFramePr>
            <a:graphicFrameLocks noChangeAspect="1"/>
          </p:cNvGraphicFramePr>
          <p:nvPr/>
        </p:nvGraphicFramePr>
        <p:xfrm>
          <a:off x="5881688" y="2438400"/>
          <a:ext cx="1600200" cy="361950"/>
        </p:xfrm>
        <a:graphic>
          <a:graphicData uri="http://schemas.openxmlformats.org/presentationml/2006/ole">
            <mc:AlternateContent xmlns:mc="http://schemas.openxmlformats.org/markup-compatibility/2006">
              <mc:Choice xmlns:v="urn:schemas-microsoft-com:vml" Requires="v">
                <p:oleObj spid="_x0000_s75867" r:id="rId8" imgW="788769" imgH="178109" progId="Equation.3">
                  <p:embed/>
                </p:oleObj>
              </mc:Choice>
              <mc:Fallback>
                <p:oleObj r:id="rId8" imgW="788769" imgH="17810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1688" y="2438400"/>
                        <a:ext cx="16002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7" name="Object 7">
            <a:extLst>
              <a:ext uri="{FF2B5EF4-FFF2-40B4-BE49-F238E27FC236}">
                <a16:creationId xmlns:a16="http://schemas.microsoft.com/office/drawing/2014/main" id="{6228E5C8-A2B1-42DE-A8D0-AA4982200B4E}"/>
              </a:ext>
            </a:extLst>
          </p:cNvPr>
          <p:cNvGraphicFramePr>
            <a:graphicFrameLocks noChangeAspect="1"/>
          </p:cNvGraphicFramePr>
          <p:nvPr/>
        </p:nvGraphicFramePr>
        <p:xfrm>
          <a:off x="1376363" y="3124200"/>
          <a:ext cx="2967037" cy="465138"/>
        </p:xfrm>
        <a:graphic>
          <a:graphicData uri="http://schemas.openxmlformats.org/presentationml/2006/ole">
            <mc:AlternateContent xmlns:mc="http://schemas.openxmlformats.org/markup-compatibility/2006">
              <mc:Choice xmlns:v="urn:schemas-microsoft-com:vml" Requires="v">
                <p:oleObj spid="_x0000_s75868" r:id="rId9" imgW="1460500" imgH="228600" progId="Equation.3">
                  <p:embed/>
                </p:oleObj>
              </mc:Choice>
              <mc:Fallback>
                <p:oleObj r:id="rId9" imgW="14605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6363" y="3124200"/>
                        <a:ext cx="296703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8" name="Object 8">
            <a:extLst>
              <a:ext uri="{FF2B5EF4-FFF2-40B4-BE49-F238E27FC236}">
                <a16:creationId xmlns:a16="http://schemas.microsoft.com/office/drawing/2014/main" id="{4C5E0620-FFF0-467E-BB34-315A294AA06F}"/>
              </a:ext>
            </a:extLst>
          </p:cNvPr>
          <p:cNvGraphicFramePr>
            <a:graphicFrameLocks noChangeAspect="1"/>
          </p:cNvGraphicFramePr>
          <p:nvPr/>
        </p:nvGraphicFramePr>
        <p:xfrm>
          <a:off x="5534025" y="3124200"/>
          <a:ext cx="2297113" cy="361950"/>
        </p:xfrm>
        <a:graphic>
          <a:graphicData uri="http://schemas.openxmlformats.org/presentationml/2006/ole">
            <mc:AlternateContent xmlns:mc="http://schemas.openxmlformats.org/markup-compatibility/2006">
              <mc:Choice xmlns:v="urn:schemas-microsoft-com:vml" Requires="v">
                <p:oleObj spid="_x0000_s75869" r:id="rId11" imgW="1131774" imgH="178032" progId="Equation.3">
                  <p:embed/>
                </p:oleObj>
              </mc:Choice>
              <mc:Fallback>
                <p:oleObj r:id="rId11" imgW="1131774" imgH="178032"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34025" y="3124200"/>
                        <a:ext cx="229711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9" name="Object 9">
            <a:extLst>
              <a:ext uri="{FF2B5EF4-FFF2-40B4-BE49-F238E27FC236}">
                <a16:creationId xmlns:a16="http://schemas.microsoft.com/office/drawing/2014/main" id="{2ABD2A2F-DD5C-462A-BC55-E3D81766595F}"/>
              </a:ext>
            </a:extLst>
          </p:cNvPr>
          <p:cNvGraphicFramePr>
            <a:graphicFrameLocks noChangeAspect="1"/>
          </p:cNvGraphicFramePr>
          <p:nvPr/>
        </p:nvGraphicFramePr>
        <p:xfrm>
          <a:off x="1389063" y="3810000"/>
          <a:ext cx="2039937" cy="439738"/>
        </p:xfrm>
        <a:graphic>
          <a:graphicData uri="http://schemas.openxmlformats.org/presentationml/2006/ole">
            <mc:AlternateContent xmlns:mc="http://schemas.openxmlformats.org/markup-compatibility/2006">
              <mc:Choice xmlns:v="urn:schemas-microsoft-com:vml" Requires="v">
                <p:oleObj spid="_x0000_s75870" r:id="rId13" imgW="1005045" imgH="216275" progId="Equation.3">
                  <p:embed/>
                </p:oleObj>
              </mc:Choice>
              <mc:Fallback>
                <p:oleObj r:id="rId13" imgW="1005045" imgH="216275"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89063" y="3810000"/>
                        <a:ext cx="2039937"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0" name="Object 10">
            <a:extLst>
              <a:ext uri="{FF2B5EF4-FFF2-40B4-BE49-F238E27FC236}">
                <a16:creationId xmlns:a16="http://schemas.microsoft.com/office/drawing/2014/main" id="{73CB1724-62C2-4686-8AA1-B3B1A99C599A}"/>
              </a:ext>
            </a:extLst>
          </p:cNvPr>
          <p:cNvGraphicFramePr>
            <a:graphicFrameLocks noChangeAspect="1"/>
          </p:cNvGraphicFramePr>
          <p:nvPr/>
        </p:nvGraphicFramePr>
        <p:xfrm>
          <a:off x="5275263" y="3810000"/>
          <a:ext cx="2813050" cy="361950"/>
        </p:xfrm>
        <a:graphic>
          <a:graphicData uri="http://schemas.openxmlformats.org/presentationml/2006/ole">
            <mc:AlternateContent xmlns:mc="http://schemas.openxmlformats.org/markup-compatibility/2006">
              <mc:Choice xmlns:v="urn:schemas-microsoft-com:vml" Requires="v">
                <p:oleObj spid="_x0000_s75871" r:id="rId15" imgW="1386105" imgH="178032" progId="Equation.3">
                  <p:embed/>
                </p:oleObj>
              </mc:Choice>
              <mc:Fallback>
                <p:oleObj r:id="rId15" imgW="1386105" imgH="178032"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75263" y="3810000"/>
                        <a:ext cx="28130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1" name="Object 11">
            <a:extLst>
              <a:ext uri="{FF2B5EF4-FFF2-40B4-BE49-F238E27FC236}">
                <a16:creationId xmlns:a16="http://schemas.microsoft.com/office/drawing/2014/main" id="{454E3B3A-0772-496B-9109-DE6FFFB17CA2}"/>
              </a:ext>
            </a:extLst>
          </p:cNvPr>
          <p:cNvGraphicFramePr>
            <a:graphicFrameLocks noChangeAspect="1"/>
          </p:cNvGraphicFramePr>
          <p:nvPr/>
        </p:nvGraphicFramePr>
        <p:xfrm>
          <a:off x="1371600" y="4495800"/>
          <a:ext cx="3613150" cy="439738"/>
        </p:xfrm>
        <a:graphic>
          <a:graphicData uri="http://schemas.openxmlformats.org/presentationml/2006/ole">
            <mc:AlternateContent xmlns:mc="http://schemas.openxmlformats.org/markup-compatibility/2006">
              <mc:Choice xmlns:v="urn:schemas-microsoft-com:vml" Requires="v">
                <p:oleObj spid="_x0000_s75872" r:id="rId17" imgW="1776458" imgH="215713" progId="Equation.3">
                  <p:embed/>
                </p:oleObj>
              </mc:Choice>
              <mc:Fallback>
                <p:oleObj r:id="rId17" imgW="1776458" imgH="215713"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71600" y="4495800"/>
                        <a:ext cx="36131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2" name="Object 12">
            <a:extLst>
              <a:ext uri="{FF2B5EF4-FFF2-40B4-BE49-F238E27FC236}">
                <a16:creationId xmlns:a16="http://schemas.microsoft.com/office/drawing/2014/main" id="{74F33684-940F-48B8-B9D9-6A8625087657}"/>
              </a:ext>
            </a:extLst>
          </p:cNvPr>
          <p:cNvGraphicFramePr>
            <a:graphicFrameLocks noChangeAspect="1"/>
          </p:cNvGraphicFramePr>
          <p:nvPr/>
        </p:nvGraphicFramePr>
        <p:xfrm>
          <a:off x="5334000" y="4514850"/>
          <a:ext cx="2632075" cy="361950"/>
        </p:xfrm>
        <a:graphic>
          <a:graphicData uri="http://schemas.openxmlformats.org/presentationml/2006/ole">
            <mc:AlternateContent xmlns:mc="http://schemas.openxmlformats.org/markup-compatibility/2006">
              <mc:Choice xmlns:v="urn:schemas-microsoft-com:vml" Requires="v">
                <p:oleObj spid="_x0000_s75873" r:id="rId19" imgW="1297089" imgH="178032" progId="Equation.3">
                  <p:embed/>
                </p:oleObj>
              </mc:Choice>
              <mc:Fallback>
                <p:oleObj r:id="rId19" imgW="1297089" imgH="178032"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4000" y="4514850"/>
                        <a:ext cx="263207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3" name="Object 13">
            <a:extLst>
              <a:ext uri="{FF2B5EF4-FFF2-40B4-BE49-F238E27FC236}">
                <a16:creationId xmlns:a16="http://schemas.microsoft.com/office/drawing/2014/main" id="{969DB2A2-4B5F-478C-A310-C121AD702FEC}"/>
              </a:ext>
            </a:extLst>
          </p:cNvPr>
          <p:cNvGraphicFramePr>
            <a:graphicFrameLocks noChangeAspect="1"/>
          </p:cNvGraphicFramePr>
          <p:nvPr/>
        </p:nvGraphicFramePr>
        <p:xfrm>
          <a:off x="1371600" y="5181600"/>
          <a:ext cx="2246313" cy="439738"/>
        </p:xfrm>
        <a:graphic>
          <a:graphicData uri="http://schemas.openxmlformats.org/presentationml/2006/ole">
            <mc:AlternateContent xmlns:mc="http://schemas.openxmlformats.org/markup-compatibility/2006">
              <mc:Choice xmlns:v="urn:schemas-microsoft-com:vml" Requires="v">
                <p:oleObj spid="_x0000_s75874" r:id="rId21" imgW="1106822" imgH="216275" progId="Equation.3">
                  <p:embed/>
                </p:oleObj>
              </mc:Choice>
              <mc:Fallback>
                <p:oleObj r:id="rId21" imgW="1106822" imgH="216275" progId="Equation.3">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71600" y="5181600"/>
                        <a:ext cx="2246313"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4" name="Object 14">
            <a:extLst>
              <a:ext uri="{FF2B5EF4-FFF2-40B4-BE49-F238E27FC236}">
                <a16:creationId xmlns:a16="http://schemas.microsoft.com/office/drawing/2014/main" id="{41EBAE35-3D21-4D87-9534-427F38645F5E}"/>
              </a:ext>
            </a:extLst>
          </p:cNvPr>
          <p:cNvGraphicFramePr>
            <a:graphicFrameLocks noChangeAspect="1"/>
          </p:cNvGraphicFramePr>
          <p:nvPr/>
        </p:nvGraphicFramePr>
        <p:xfrm>
          <a:off x="5181600" y="5200650"/>
          <a:ext cx="2941638" cy="361950"/>
        </p:xfrm>
        <a:graphic>
          <a:graphicData uri="http://schemas.openxmlformats.org/presentationml/2006/ole">
            <mc:AlternateContent xmlns:mc="http://schemas.openxmlformats.org/markup-compatibility/2006">
              <mc:Choice xmlns:v="urn:schemas-microsoft-com:vml" Requires="v">
                <p:oleObj spid="_x0000_s75875" r:id="rId23" imgW="1449688" imgH="178032" progId="Equation.3">
                  <p:embed/>
                </p:oleObj>
              </mc:Choice>
              <mc:Fallback>
                <p:oleObj r:id="rId23" imgW="1449688" imgH="178032" progId="Equation.3">
                  <p:embed/>
                  <p:pic>
                    <p:nvPicPr>
                      <p:cNvPr id="0" name="Object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81600" y="5200650"/>
                        <a:ext cx="2941638"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91" name="标题 7">
            <a:extLst>
              <a:ext uri="{FF2B5EF4-FFF2-40B4-BE49-F238E27FC236}">
                <a16:creationId xmlns:a16="http://schemas.microsoft.com/office/drawing/2014/main" id="{BEDD3926-9E4B-494C-AE8E-A58305D5A566}"/>
              </a:ext>
            </a:extLst>
          </p:cNvPr>
          <p:cNvSpPr>
            <a:spLocks noGrp="1" noChangeArrowheads="1"/>
          </p:cNvSpPr>
          <p:nvPr>
            <p:ph type="title"/>
          </p:nvPr>
        </p:nvSpPr>
        <p:spPr>
          <a:xfrm>
            <a:off x="457200" y="457200"/>
            <a:ext cx="8229600" cy="914400"/>
          </a:xfrm>
        </p:spPr>
        <p:txBody>
          <a:bodyPr/>
          <a:lstStyle/>
          <a:p>
            <a:r>
              <a:rPr lang="en-US" altLang="zh-CN" sz="3600"/>
              <a:t>1. </a:t>
            </a:r>
            <a:r>
              <a:rPr lang="zh-CN" altLang="en-US" sz="3600"/>
              <a:t>重叠相加法（</a:t>
            </a:r>
            <a:r>
              <a:rPr lang="en-US" altLang="zh-CN" sz="3600"/>
              <a:t>overlap add</a:t>
            </a:r>
            <a:r>
              <a:rPr lang="zh-CN" altLang="en-US" sz="3600"/>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vertical)">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324"/>
                                        </p:tgtEl>
                                        <p:attrNameLst>
                                          <p:attrName>style.visibility</p:attrName>
                                        </p:attrNameLst>
                                      </p:cBhvr>
                                      <p:to>
                                        <p:strVal val="visible"/>
                                      </p:to>
                                    </p:set>
                                    <p:animEffect transition="in" filter="blinds(horizontal)">
                                      <p:cBhvr>
                                        <p:cTn id="12" dur="500"/>
                                        <p:tgtEl>
                                          <p:spTgt spid="563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323"/>
                                        </p:tgtEl>
                                        <p:attrNameLst>
                                          <p:attrName>style.visibility</p:attrName>
                                        </p:attrNameLst>
                                      </p:cBhvr>
                                      <p:to>
                                        <p:strVal val="visible"/>
                                      </p:to>
                                    </p:set>
                                    <p:animEffect transition="in" filter="blinds(horizontal)">
                                      <p:cBhvr>
                                        <p:cTn id="17" dur="500"/>
                                        <p:tgtEl>
                                          <p:spTgt spid="563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326"/>
                                        </p:tgtEl>
                                        <p:attrNameLst>
                                          <p:attrName>style.visibility</p:attrName>
                                        </p:attrNameLst>
                                      </p:cBhvr>
                                      <p:to>
                                        <p:strVal val="visible"/>
                                      </p:to>
                                    </p:set>
                                    <p:animEffect transition="in" filter="blinds(horizontal)">
                                      <p:cBhvr>
                                        <p:cTn id="22" dur="500"/>
                                        <p:tgtEl>
                                          <p:spTgt spid="563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325"/>
                                        </p:tgtEl>
                                        <p:attrNameLst>
                                          <p:attrName>style.visibility</p:attrName>
                                        </p:attrNameLst>
                                      </p:cBhvr>
                                      <p:to>
                                        <p:strVal val="visible"/>
                                      </p:to>
                                    </p:set>
                                    <p:animEffect transition="in" filter="blinds(horizontal)">
                                      <p:cBhvr>
                                        <p:cTn id="27" dur="500"/>
                                        <p:tgtEl>
                                          <p:spTgt spid="563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328"/>
                                        </p:tgtEl>
                                        <p:attrNameLst>
                                          <p:attrName>style.visibility</p:attrName>
                                        </p:attrNameLst>
                                      </p:cBhvr>
                                      <p:to>
                                        <p:strVal val="visible"/>
                                      </p:to>
                                    </p:set>
                                    <p:animEffect transition="in" filter="blinds(horizontal)">
                                      <p:cBhvr>
                                        <p:cTn id="32" dur="500"/>
                                        <p:tgtEl>
                                          <p:spTgt spid="563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327"/>
                                        </p:tgtEl>
                                        <p:attrNameLst>
                                          <p:attrName>style.visibility</p:attrName>
                                        </p:attrNameLst>
                                      </p:cBhvr>
                                      <p:to>
                                        <p:strVal val="visible"/>
                                      </p:to>
                                    </p:set>
                                    <p:animEffect transition="in" filter="blinds(horizontal)">
                                      <p:cBhvr>
                                        <p:cTn id="37" dur="500"/>
                                        <p:tgtEl>
                                          <p:spTgt spid="563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330"/>
                                        </p:tgtEl>
                                        <p:attrNameLst>
                                          <p:attrName>style.visibility</p:attrName>
                                        </p:attrNameLst>
                                      </p:cBhvr>
                                      <p:to>
                                        <p:strVal val="visible"/>
                                      </p:to>
                                    </p:set>
                                    <p:animEffect transition="in" filter="blinds(horizontal)">
                                      <p:cBhvr>
                                        <p:cTn id="42" dur="500"/>
                                        <p:tgtEl>
                                          <p:spTgt spid="563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6329"/>
                                        </p:tgtEl>
                                        <p:attrNameLst>
                                          <p:attrName>style.visibility</p:attrName>
                                        </p:attrNameLst>
                                      </p:cBhvr>
                                      <p:to>
                                        <p:strVal val="visible"/>
                                      </p:to>
                                    </p:set>
                                    <p:animEffect transition="in" filter="blinds(horizontal)">
                                      <p:cBhvr>
                                        <p:cTn id="47" dur="500"/>
                                        <p:tgtEl>
                                          <p:spTgt spid="563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6332"/>
                                        </p:tgtEl>
                                        <p:attrNameLst>
                                          <p:attrName>style.visibility</p:attrName>
                                        </p:attrNameLst>
                                      </p:cBhvr>
                                      <p:to>
                                        <p:strVal val="visible"/>
                                      </p:to>
                                    </p:set>
                                    <p:animEffect transition="in" filter="blinds(horizontal)">
                                      <p:cBhvr>
                                        <p:cTn id="52" dur="500"/>
                                        <p:tgtEl>
                                          <p:spTgt spid="5633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6331"/>
                                        </p:tgtEl>
                                        <p:attrNameLst>
                                          <p:attrName>style.visibility</p:attrName>
                                        </p:attrNameLst>
                                      </p:cBhvr>
                                      <p:to>
                                        <p:strVal val="visible"/>
                                      </p:to>
                                    </p:set>
                                    <p:animEffect transition="in" filter="blinds(horizontal)">
                                      <p:cBhvr>
                                        <p:cTn id="57" dur="500"/>
                                        <p:tgtEl>
                                          <p:spTgt spid="5633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6334"/>
                                        </p:tgtEl>
                                        <p:attrNameLst>
                                          <p:attrName>style.visibility</p:attrName>
                                        </p:attrNameLst>
                                      </p:cBhvr>
                                      <p:to>
                                        <p:strVal val="visible"/>
                                      </p:to>
                                    </p:set>
                                    <p:animEffect transition="in" filter="blinds(horizontal)">
                                      <p:cBhvr>
                                        <p:cTn id="62" dur="500"/>
                                        <p:tgtEl>
                                          <p:spTgt spid="5633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6333"/>
                                        </p:tgtEl>
                                        <p:attrNameLst>
                                          <p:attrName>style.visibility</p:attrName>
                                        </p:attrNameLst>
                                      </p:cBhvr>
                                      <p:to>
                                        <p:strVal val="visible"/>
                                      </p:to>
                                    </p:set>
                                    <p:animEffect transition="in" filter="blinds(horizontal)">
                                      <p:cBhvr>
                                        <p:cTn id="67" dur="500"/>
                                        <p:tgtEl>
                                          <p:spTgt spid="56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ldLvl="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7">
            <a:extLst>
              <a:ext uri="{FF2B5EF4-FFF2-40B4-BE49-F238E27FC236}">
                <a16:creationId xmlns:a16="http://schemas.microsoft.com/office/drawing/2014/main" id="{236F1EF5-BECB-4607-9565-1488249F4E7C}"/>
              </a:ext>
            </a:extLst>
          </p:cNvPr>
          <p:cNvSpPr>
            <a:spLocks noGrp="1" noChangeArrowheads="1"/>
          </p:cNvSpPr>
          <p:nvPr>
            <p:ph type="title"/>
          </p:nvPr>
        </p:nvSpPr>
        <p:spPr>
          <a:xfrm>
            <a:off x="457200" y="457200"/>
            <a:ext cx="8229600" cy="914400"/>
          </a:xfrm>
        </p:spPr>
        <p:txBody>
          <a:bodyPr/>
          <a:lstStyle/>
          <a:p>
            <a:r>
              <a:rPr lang="en-US" altLang="zh-CN" sz="3600"/>
              <a:t>1. </a:t>
            </a:r>
            <a:r>
              <a:rPr lang="zh-CN" altLang="en-US" sz="3600"/>
              <a:t>重叠相加法（</a:t>
            </a:r>
            <a:r>
              <a:rPr lang="en-US" altLang="zh-CN" sz="3600"/>
              <a:t>overlap add</a:t>
            </a:r>
            <a:r>
              <a:rPr lang="zh-CN" altLang="en-US" sz="3600"/>
              <a:t>）</a:t>
            </a:r>
            <a:endParaRPr lang="zh-CN" altLang="en-US"/>
          </a:p>
        </p:txBody>
      </p:sp>
      <p:sp>
        <p:nvSpPr>
          <p:cNvPr id="16" name="Text Box 16">
            <a:extLst>
              <a:ext uri="{FF2B5EF4-FFF2-40B4-BE49-F238E27FC236}">
                <a16:creationId xmlns:a16="http://schemas.microsoft.com/office/drawing/2014/main" id="{CD98ADB8-633A-4594-B4BA-E9B4A639C756}"/>
              </a:ext>
            </a:extLst>
          </p:cNvPr>
          <p:cNvSpPr txBox="1">
            <a:spLocks noChangeArrowheads="1"/>
          </p:cNvSpPr>
          <p:nvPr/>
        </p:nvSpPr>
        <p:spPr bwMode="auto">
          <a:xfrm>
            <a:off x="838200" y="1676400"/>
            <a:ext cx="7913688"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
              </a:spcBef>
              <a:buClrTx/>
              <a:buSzTx/>
              <a:buFontTx/>
              <a:buBlip>
                <a:blip r:embed="rId2"/>
              </a:buBlip>
            </a:pPr>
            <a:r>
              <a:rPr lang="en-US" altLang="zh-CN" sz="2800" b="1"/>
              <a:t> </a:t>
            </a:r>
            <a:r>
              <a:rPr lang="zh-CN" altLang="en-US" sz="2800" b="1"/>
              <a:t>方法：</a:t>
            </a:r>
          </a:p>
          <a:p>
            <a:pPr eaLnBrk="1" hangingPunct="1">
              <a:lnSpc>
                <a:spcPct val="150000"/>
              </a:lnSpc>
              <a:spcBef>
                <a:spcPct val="5000"/>
              </a:spcBef>
              <a:buClrTx/>
              <a:buSzTx/>
              <a:buFontTx/>
              <a:buNone/>
            </a:pPr>
            <a:r>
              <a:rPr lang="zh-CN" altLang="en-US" sz="2400" b="1"/>
              <a:t> </a:t>
            </a:r>
            <a:r>
              <a:rPr lang="en-US" altLang="zh-CN" sz="2400" b="1"/>
              <a:t>(1) </a:t>
            </a:r>
            <a:r>
              <a:rPr lang="zh-CN" altLang="en-US" sz="2400" b="1"/>
              <a:t>将长序列</a:t>
            </a:r>
            <a:r>
              <a:rPr lang="en-US" altLang="zh-CN" sz="2400" b="1" i="1">
                <a:ea typeface="华文中宋" panose="02010600040101010101" pitchFamily="2" charset="-122"/>
              </a:rPr>
              <a:t>x</a:t>
            </a:r>
            <a:r>
              <a:rPr lang="en-US" altLang="zh-CN" sz="2400" b="1">
                <a:ea typeface="华文中宋" panose="02010600040101010101" pitchFamily="2" charset="-122"/>
              </a:rPr>
              <a:t>[</a:t>
            </a:r>
            <a:r>
              <a:rPr lang="en-US" altLang="zh-CN" sz="2400" b="1" i="1">
                <a:ea typeface="华文中宋" panose="02010600040101010101" pitchFamily="2" charset="-122"/>
              </a:rPr>
              <a:t>k</a:t>
            </a:r>
            <a:r>
              <a:rPr lang="en-US" altLang="zh-CN" sz="2400" b="1">
                <a:ea typeface="华文中宋" panose="02010600040101010101" pitchFamily="2" charset="-122"/>
              </a:rPr>
              <a:t>]</a:t>
            </a:r>
            <a:r>
              <a:rPr lang="zh-CN" altLang="en-US" sz="2400" b="1"/>
              <a:t>分段，每段</a:t>
            </a:r>
            <a:r>
              <a:rPr lang="zh-CN" altLang="en-US" sz="2400" b="1">
                <a:solidFill>
                  <a:srgbClr val="FF0000"/>
                </a:solidFill>
              </a:rPr>
              <a:t>互不重叠</a:t>
            </a:r>
            <a:r>
              <a:rPr lang="zh-CN" altLang="en-US" sz="2400" b="1"/>
              <a:t>，长度为</a:t>
            </a:r>
            <a:r>
              <a:rPr lang="en-US" altLang="zh-CN" sz="2400" b="1" i="1">
                <a:ea typeface="华文中宋" panose="02010600040101010101" pitchFamily="2" charset="-122"/>
              </a:rPr>
              <a:t>L</a:t>
            </a:r>
            <a:r>
              <a:rPr lang="zh-CN" altLang="en-US" sz="2400" b="1"/>
              <a:t>。</a:t>
            </a:r>
            <a:endParaRPr lang="zh-CN" altLang="en-US" sz="2400" b="1">
              <a:ea typeface="华文中宋" panose="02010600040101010101" pitchFamily="2" charset="-122"/>
            </a:endParaRPr>
          </a:p>
          <a:p>
            <a:pPr eaLnBrk="1" hangingPunct="1">
              <a:lnSpc>
                <a:spcPct val="150000"/>
              </a:lnSpc>
              <a:spcBef>
                <a:spcPct val="5000"/>
              </a:spcBef>
              <a:buClrTx/>
              <a:buSzTx/>
              <a:buFontTx/>
              <a:buNone/>
            </a:pPr>
            <a:r>
              <a:rPr lang="zh-CN" altLang="en-US" sz="2400" b="1"/>
              <a:t> </a:t>
            </a:r>
            <a:r>
              <a:rPr lang="en-US" altLang="zh-CN" sz="2400" b="1"/>
              <a:t>(2) </a:t>
            </a:r>
            <a:r>
              <a:rPr lang="zh-CN" altLang="en-US" sz="2400" b="1"/>
              <a:t>各段序列</a:t>
            </a:r>
            <a:r>
              <a:rPr lang="en-US" altLang="zh-CN" sz="2400" b="1" i="1">
                <a:ea typeface="华文中宋" panose="02010600040101010101" pitchFamily="2" charset="-122"/>
              </a:rPr>
              <a:t>x</a:t>
            </a:r>
            <a:r>
              <a:rPr lang="en-US" altLang="zh-CN" sz="2400" b="1" i="1" baseline="-25000">
                <a:ea typeface="华文中宋" panose="02010600040101010101" pitchFamily="2" charset="-122"/>
              </a:rPr>
              <a:t>n</a:t>
            </a:r>
            <a:r>
              <a:rPr lang="en-US" altLang="zh-CN" sz="2400" b="1">
                <a:ea typeface="华文中宋" panose="02010600040101010101" pitchFamily="2" charset="-122"/>
              </a:rPr>
              <a:t>[</a:t>
            </a:r>
            <a:r>
              <a:rPr lang="en-US" altLang="zh-CN" sz="2400" b="1" i="1">
                <a:ea typeface="华文中宋" panose="02010600040101010101" pitchFamily="2" charset="-122"/>
              </a:rPr>
              <a:t>k</a:t>
            </a:r>
            <a:r>
              <a:rPr lang="en-US" altLang="zh-CN" sz="2400" b="1">
                <a:ea typeface="华文中宋" panose="02010600040101010101" pitchFamily="2" charset="-122"/>
              </a:rPr>
              <a:t>]</a:t>
            </a:r>
            <a:r>
              <a:rPr lang="zh-CN" altLang="en-US" sz="2400" b="1"/>
              <a:t>与</a:t>
            </a:r>
            <a:r>
              <a:rPr lang="zh-CN" altLang="en-US" sz="2400" b="1">
                <a:ea typeface="华文中宋" panose="02010600040101010101" pitchFamily="2" charset="-122"/>
              </a:rPr>
              <a:t> </a:t>
            </a:r>
            <a:r>
              <a:rPr lang="en-US" altLang="zh-CN" sz="2400" b="1" i="1">
                <a:ea typeface="华文中宋" panose="02010600040101010101" pitchFamily="2" charset="-122"/>
              </a:rPr>
              <a:t>M</a:t>
            </a:r>
            <a:r>
              <a:rPr lang="zh-CN" altLang="en-US" sz="2400" b="1"/>
              <a:t>点短序列</a:t>
            </a:r>
            <a:r>
              <a:rPr lang="en-US" altLang="zh-CN" sz="2400" b="1" i="1">
                <a:ea typeface="华文中宋" panose="02010600040101010101" pitchFamily="2" charset="-122"/>
              </a:rPr>
              <a:t>h</a:t>
            </a:r>
            <a:r>
              <a:rPr lang="en-US" altLang="zh-CN" sz="2400" b="1">
                <a:ea typeface="华文中宋" panose="02010600040101010101" pitchFamily="2" charset="-122"/>
              </a:rPr>
              <a:t>[</a:t>
            </a:r>
            <a:r>
              <a:rPr lang="en-US" altLang="zh-CN" sz="2400" b="1" i="1">
                <a:ea typeface="华文中宋" panose="02010600040101010101" pitchFamily="2" charset="-122"/>
              </a:rPr>
              <a:t>k</a:t>
            </a:r>
            <a:r>
              <a:rPr lang="en-US" altLang="zh-CN" sz="2400" b="1">
                <a:ea typeface="华文中宋" panose="02010600040101010101" pitchFamily="2" charset="-122"/>
              </a:rPr>
              <a:t>]</a:t>
            </a:r>
            <a:r>
              <a:rPr lang="zh-CN" altLang="en-US" sz="2400" b="1"/>
              <a:t>进行</a:t>
            </a:r>
            <a:r>
              <a:rPr lang="zh-CN" altLang="en-US" sz="2400" b="1">
                <a:solidFill>
                  <a:srgbClr val="FF0000"/>
                </a:solidFill>
              </a:rPr>
              <a:t>线性卷积</a:t>
            </a:r>
            <a:r>
              <a:rPr lang="zh-CN" altLang="en-US" sz="2400" b="1"/>
              <a:t>。</a:t>
            </a:r>
          </a:p>
          <a:p>
            <a:pPr eaLnBrk="1" hangingPunct="1">
              <a:lnSpc>
                <a:spcPct val="150000"/>
              </a:lnSpc>
              <a:spcBef>
                <a:spcPct val="5000"/>
              </a:spcBef>
              <a:buClrTx/>
              <a:buSzTx/>
              <a:buFontTx/>
              <a:buNone/>
            </a:pPr>
            <a:r>
              <a:rPr lang="zh-CN" altLang="en-US" sz="2400" b="1"/>
              <a:t> </a:t>
            </a:r>
            <a:r>
              <a:rPr lang="en-US" altLang="zh-CN" sz="2400" b="1"/>
              <a:t>(3) </a:t>
            </a:r>
            <a:r>
              <a:rPr lang="zh-CN" altLang="en-US" sz="2400" b="1"/>
              <a:t>依次将相邻两段的</a:t>
            </a:r>
            <a:r>
              <a:rPr lang="en-US" altLang="zh-CN" sz="2400" b="1" i="1">
                <a:solidFill>
                  <a:srgbClr val="FF0000"/>
                </a:solidFill>
              </a:rPr>
              <a:t>M</a:t>
            </a:r>
            <a:r>
              <a:rPr lang="en-US" altLang="zh-CN" sz="2400" b="1">
                <a:solidFill>
                  <a:srgbClr val="FF0000"/>
                </a:solidFill>
              </a:rPr>
              <a:t>-1</a:t>
            </a:r>
            <a:r>
              <a:rPr lang="zh-CN" altLang="en-US" sz="2400" b="1">
                <a:solidFill>
                  <a:srgbClr val="FF0000"/>
                </a:solidFill>
              </a:rPr>
              <a:t>个重叠点相加</a:t>
            </a:r>
            <a:r>
              <a:rPr lang="zh-CN" altLang="en-US" sz="2400" b="1"/>
              <a:t>，即得到最终的线性卷积结果。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a:extLst>
              <a:ext uri="{FF2B5EF4-FFF2-40B4-BE49-F238E27FC236}">
                <a16:creationId xmlns:a16="http://schemas.microsoft.com/office/drawing/2014/main" id="{91762851-6407-45DA-9A68-B2B77E1655EF}"/>
              </a:ext>
            </a:extLst>
          </p:cNvPr>
          <p:cNvSpPr>
            <a:spLocks noGrp="1" noChangeArrowheads="1"/>
          </p:cNvSpPr>
          <p:nvPr>
            <p:ph type="body" idx="1"/>
          </p:nvPr>
        </p:nvSpPr>
        <p:spPr>
          <a:xfrm>
            <a:off x="457200" y="533400"/>
            <a:ext cx="8229600" cy="5334000"/>
          </a:xfrm>
        </p:spPr>
        <p:txBody>
          <a:bodyPr/>
          <a:lstStyle/>
          <a:p>
            <a:pPr eaLnBrk="1" hangingPunct="1">
              <a:lnSpc>
                <a:spcPct val="120000"/>
              </a:lnSpc>
              <a:buFont typeface="Wingdings" panose="05000000000000000000" pitchFamily="2" charset="2"/>
              <a:buNone/>
            </a:pPr>
            <a:r>
              <a:rPr lang="zh-CN" altLang="en-US" sz="2800" b="1"/>
              <a:t>例</a:t>
            </a:r>
            <a:r>
              <a:rPr lang="en-US" altLang="zh-CN" sz="2800" b="1"/>
              <a:t>2-4 </a:t>
            </a:r>
            <a:r>
              <a:rPr lang="zh-CN" altLang="en-US" sz="2800" b="1"/>
              <a:t>已知序列</a:t>
            </a:r>
            <a:r>
              <a:rPr lang="en-US" altLang="zh-CN" sz="2800" b="1" i="1"/>
              <a:t>x</a:t>
            </a:r>
            <a:r>
              <a:rPr lang="en-US" altLang="zh-CN" sz="2800" b="1"/>
              <a:t>[</a:t>
            </a:r>
            <a:r>
              <a:rPr lang="en-US" altLang="zh-CN" sz="2800" b="1" i="1"/>
              <a:t>k</a:t>
            </a:r>
            <a:r>
              <a:rPr lang="en-US" altLang="zh-CN" sz="2800" b="1"/>
              <a:t>]=2</a:t>
            </a:r>
            <a:r>
              <a:rPr lang="en-US" altLang="zh-CN" sz="2800" b="1" i="1"/>
              <a:t>k</a:t>
            </a:r>
            <a:r>
              <a:rPr lang="en-US" altLang="zh-CN" sz="2800" b="1"/>
              <a:t>+1,0≤</a:t>
            </a:r>
            <a:r>
              <a:rPr lang="en-US" altLang="zh-CN" sz="2800" b="1" i="1"/>
              <a:t>k</a:t>
            </a:r>
            <a:r>
              <a:rPr lang="en-US" altLang="zh-CN" sz="2800" b="1"/>
              <a:t>≤18</a:t>
            </a:r>
            <a:r>
              <a:rPr lang="zh-CN" altLang="en-US" sz="2800" b="1"/>
              <a:t>，</a:t>
            </a:r>
            <a:r>
              <a:rPr lang="en-US" altLang="zh-CN" sz="2800" b="1" i="1"/>
              <a:t>h</a:t>
            </a:r>
            <a:r>
              <a:rPr lang="en-US" altLang="zh-CN" sz="2800" b="1"/>
              <a:t>[</a:t>
            </a:r>
            <a:r>
              <a:rPr lang="en-US" altLang="zh-CN" sz="2800" b="1" i="1"/>
              <a:t>k</a:t>
            </a:r>
            <a:r>
              <a:rPr lang="en-US" altLang="zh-CN" sz="2800" b="1"/>
              <a:t>]={1,3,2,4},</a:t>
            </a:r>
            <a:r>
              <a:rPr lang="zh-CN" altLang="en-US" sz="2800" b="1"/>
              <a:t>试按</a:t>
            </a:r>
            <a:r>
              <a:rPr lang="en-US" altLang="zh-CN" sz="2800" b="1" i="1"/>
              <a:t>L</a:t>
            </a:r>
            <a:r>
              <a:rPr lang="en-US" altLang="zh-CN" sz="2800" b="1"/>
              <a:t>=7</a:t>
            </a:r>
            <a:r>
              <a:rPr lang="zh-CN" altLang="en-US" sz="2800" b="1"/>
              <a:t>对序列</a:t>
            </a:r>
            <a:r>
              <a:rPr lang="en-US" altLang="zh-CN" sz="2800" b="1" i="1"/>
              <a:t>x</a:t>
            </a:r>
            <a:r>
              <a:rPr lang="en-US" altLang="zh-CN" sz="2800" b="1"/>
              <a:t>[</a:t>
            </a:r>
            <a:r>
              <a:rPr lang="en-US" altLang="zh-CN" sz="2800" b="1" i="1"/>
              <a:t>k</a:t>
            </a:r>
            <a:r>
              <a:rPr lang="en-US" altLang="zh-CN" sz="2800" b="1"/>
              <a:t>]</a:t>
            </a:r>
            <a:r>
              <a:rPr lang="zh-CN" altLang="en-US" sz="2800" b="1"/>
              <a:t>分段，并利用重叠相加法计算线性卷积</a:t>
            </a:r>
            <a:r>
              <a:rPr lang="en-US" altLang="zh-CN" sz="2800" b="1" i="1"/>
              <a:t>y</a:t>
            </a:r>
            <a:r>
              <a:rPr lang="en-US" altLang="zh-CN" sz="2800" b="1"/>
              <a:t>[</a:t>
            </a:r>
            <a:r>
              <a:rPr lang="en-US" altLang="zh-CN" sz="2800" b="1" i="1"/>
              <a:t>k</a:t>
            </a:r>
            <a:r>
              <a:rPr lang="en-US" altLang="zh-CN" sz="2800" b="1"/>
              <a:t>]=</a:t>
            </a:r>
            <a:r>
              <a:rPr lang="en-US" altLang="zh-CN" sz="2800" b="1" i="1"/>
              <a:t>x</a:t>
            </a:r>
            <a:r>
              <a:rPr lang="en-US" altLang="zh-CN" sz="2800" b="1"/>
              <a:t>[</a:t>
            </a:r>
            <a:r>
              <a:rPr lang="en-US" altLang="zh-CN" sz="2800" b="1" i="1"/>
              <a:t>k</a:t>
            </a:r>
            <a:r>
              <a:rPr lang="en-US" altLang="zh-CN" sz="2800" b="1"/>
              <a:t>]*</a:t>
            </a:r>
            <a:r>
              <a:rPr lang="en-US" altLang="zh-CN" sz="2800" b="1" i="1"/>
              <a:t>h</a:t>
            </a:r>
            <a:r>
              <a:rPr lang="en-US" altLang="zh-CN" sz="2800" b="1"/>
              <a:t>[</a:t>
            </a:r>
            <a:r>
              <a:rPr lang="en-US" altLang="zh-CN" sz="2800" b="1" i="1"/>
              <a:t>k</a:t>
            </a:r>
            <a:r>
              <a:rPr lang="en-US" altLang="zh-CN" sz="2800" b="1"/>
              <a:t>]</a:t>
            </a:r>
          </a:p>
          <a:p>
            <a:pPr eaLnBrk="1" hangingPunct="1">
              <a:lnSpc>
                <a:spcPct val="120000"/>
              </a:lnSpc>
              <a:buFont typeface="Wingdings" panose="05000000000000000000" pitchFamily="2" charset="2"/>
              <a:buNone/>
            </a:pPr>
            <a:r>
              <a:rPr lang="zh-CN" altLang="en-US" sz="2400" b="1"/>
              <a:t>解</a:t>
            </a:r>
            <a:r>
              <a:rPr lang="zh-CN" altLang="en-US" sz="2400" b="1">
                <a:sym typeface="Wingdings" panose="05000000000000000000" pitchFamily="2" charset="2"/>
              </a:rPr>
              <a:t>：（</a:t>
            </a:r>
            <a:r>
              <a:rPr lang="en-US" altLang="zh-CN" sz="2400" b="1">
                <a:sym typeface="Wingdings" panose="05000000000000000000" pitchFamily="2" charset="2"/>
              </a:rPr>
              <a:t>1</a:t>
            </a:r>
            <a:r>
              <a:rPr lang="zh-CN" altLang="en-US" sz="2400" b="1">
                <a:sym typeface="Wingdings" panose="05000000000000000000" pitchFamily="2" charset="2"/>
              </a:rPr>
              <a:t>）序列</a:t>
            </a:r>
            <a:r>
              <a:rPr lang="en-US" altLang="zh-CN" sz="2400" b="1" i="1"/>
              <a:t>x</a:t>
            </a:r>
            <a:r>
              <a:rPr lang="en-US" altLang="zh-CN" sz="2400" b="1"/>
              <a:t>[</a:t>
            </a:r>
            <a:r>
              <a:rPr lang="en-US" altLang="zh-CN" sz="2400" b="1" i="1"/>
              <a:t>k</a:t>
            </a:r>
            <a:r>
              <a:rPr lang="en-US" altLang="zh-CN" sz="2400" b="1"/>
              <a:t>]</a:t>
            </a:r>
            <a:r>
              <a:rPr lang="zh-CN" altLang="en-US" sz="2400" b="1"/>
              <a:t>的长度为</a:t>
            </a:r>
            <a:r>
              <a:rPr lang="en-US" altLang="zh-CN" sz="2400" b="1"/>
              <a:t>19</a:t>
            </a:r>
            <a:r>
              <a:rPr lang="zh-CN" altLang="en-US" sz="2400" b="1"/>
              <a:t>，若按</a:t>
            </a:r>
            <a:r>
              <a:rPr lang="en-US" altLang="zh-CN" sz="2400" b="1" i="1"/>
              <a:t>L</a:t>
            </a:r>
            <a:r>
              <a:rPr lang="en-US" altLang="zh-CN" sz="2400" b="1"/>
              <a:t>=7</a:t>
            </a:r>
            <a:r>
              <a:rPr lang="zh-CN" altLang="en-US" sz="2400" b="1"/>
              <a:t>对序列分段，可分为以下</a:t>
            </a:r>
            <a:r>
              <a:rPr lang="en-US" altLang="zh-CN" sz="2400" b="1"/>
              <a:t>3</a:t>
            </a:r>
            <a:r>
              <a:rPr lang="zh-CN" altLang="en-US" sz="2400" b="1"/>
              <a:t>段：</a:t>
            </a:r>
            <a:endParaRPr lang="en-US" altLang="zh-CN" sz="2400" b="1"/>
          </a:p>
          <a:p>
            <a:pPr eaLnBrk="1" hangingPunct="1">
              <a:lnSpc>
                <a:spcPct val="120000"/>
              </a:lnSpc>
              <a:buFont typeface="Wingdings" panose="05000000000000000000" pitchFamily="2" charset="2"/>
              <a:buNone/>
            </a:pPr>
            <a:r>
              <a:rPr lang="en-US" altLang="zh-CN" sz="2400" b="1" i="1"/>
              <a:t>		x</a:t>
            </a:r>
            <a:r>
              <a:rPr lang="en-US" altLang="zh-CN" sz="2400" b="1" baseline="-25000"/>
              <a:t>0</a:t>
            </a:r>
            <a:r>
              <a:rPr lang="en-US" altLang="zh-CN" sz="2400" b="1"/>
              <a:t>[</a:t>
            </a:r>
            <a:r>
              <a:rPr lang="en-US" altLang="zh-CN" sz="2400" b="1" i="1"/>
              <a:t>k</a:t>
            </a:r>
            <a:r>
              <a:rPr lang="en-US" altLang="zh-CN" sz="2400" b="1"/>
              <a:t>]={1,3,5,7,9,11,13}</a:t>
            </a:r>
          </a:p>
          <a:p>
            <a:pPr eaLnBrk="1" hangingPunct="1">
              <a:lnSpc>
                <a:spcPct val="120000"/>
              </a:lnSpc>
              <a:buFont typeface="Wingdings" panose="05000000000000000000" pitchFamily="2" charset="2"/>
              <a:buNone/>
            </a:pPr>
            <a:r>
              <a:rPr lang="en-US" altLang="zh-CN" sz="2400" b="1" i="1"/>
              <a:t>		x</a:t>
            </a:r>
            <a:r>
              <a:rPr lang="en-US" altLang="zh-CN" sz="2400" b="1" baseline="-25000"/>
              <a:t>1</a:t>
            </a:r>
            <a:r>
              <a:rPr lang="en-US" altLang="zh-CN" sz="2400" b="1"/>
              <a:t>[</a:t>
            </a:r>
            <a:r>
              <a:rPr lang="en-US" altLang="zh-CN" sz="2400" b="1" i="1"/>
              <a:t>k</a:t>
            </a:r>
            <a:r>
              <a:rPr lang="en-US" altLang="zh-CN" sz="2400" b="1"/>
              <a:t>]={15,17,19,21,23,25,27}</a:t>
            </a:r>
          </a:p>
          <a:p>
            <a:pPr eaLnBrk="1" hangingPunct="1">
              <a:lnSpc>
                <a:spcPct val="120000"/>
              </a:lnSpc>
              <a:buFont typeface="Wingdings" panose="05000000000000000000" pitchFamily="2" charset="2"/>
              <a:buNone/>
            </a:pPr>
            <a:r>
              <a:rPr lang="en-US" altLang="zh-CN" sz="2400" b="1" i="1"/>
              <a:t>		x</a:t>
            </a:r>
            <a:r>
              <a:rPr lang="en-US" altLang="zh-CN" sz="2400" b="1" baseline="-25000"/>
              <a:t>2</a:t>
            </a:r>
            <a:r>
              <a:rPr lang="en-US" altLang="zh-CN" sz="2400" b="1"/>
              <a:t>[</a:t>
            </a:r>
            <a:r>
              <a:rPr lang="en-US" altLang="zh-CN" sz="2400" b="1" i="1"/>
              <a:t>k</a:t>
            </a:r>
            <a:r>
              <a:rPr lang="en-US" altLang="zh-CN" sz="2400" b="1"/>
              <a:t>]={29,31,33,35,37}</a:t>
            </a:r>
          </a:p>
          <a:p>
            <a:pPr eaLnBrk="1" hangingPunct="1">
              <a:lnSpc>
                <a:spcPct val="150000"/>
              </a:lnSpc>
              <a:buFont typeface="Wingdings" panose="05000000000000000000" pitchFamily="2" charset="2"/>
              <a:buNone/>
            </a:pPr>
            <a:endParaRPr lang="en-US" altLang="zh-CN" sz="2800" b="1"/>
          </a:p>
          <a:p>
            <a:pPr eaLnBrk="1" hangingPunct="1">
              <a:lnSpc>
                <a:spcPct val="150000"/>
              </a:lnSpc>
              <a:buFont typeface="Wingdings" panose="05000000000000000000" pitchFamily="2" charset="2"/>
              <a:buNone/>
            </a:pP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Effect transition="in" filter="wipe(left)">
                                      <p:cBhvr>
                                        <p:cTn id="7" dur="500"/>
                                        <p:tgtEl>
                                          <p:spTgt spid="686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8611">
                                            <p:txEl>
                                              <p:pRg st="2" end="2"/>
                                            </p:txEl>
                                          </p:spTgt>
                                        </p:tgtEl>
                                        <p:attrNameLst>
                                          <p:attrName>style.visibility</p:attrName>
                                        </p:attrNameLst>
                                      </p:cBhvr>
                                      <p:to>
                                        <p:strVal val="visible"/>
                                      </p:to>
                                    </p:set>
                                    <p:animEffect transition="in" filter="wipe(left)">
                                      <p:cBhvr>
                                        <p:cTn id="12" dur="500"/>
                                        <p:tgtEl>
                                          <p:spTgt spid="686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8611">
                                            <p:txEl>
                                              <p:pRg st="3" end="3"/>
                                            </p:txEl>
                                          </p:spTgt>
                                        </p:tgtEl>
                                        <p:attrNameLst>
                                          <p:attrName>style.visibility</p:attrName>
                                        </p:attrNameLst>
                                      </p:cBhvr>
                                      <p:to>
                                        <p:strVal val="visible"/>
                                      </p:to>
                                    </p:set>
                                    <p:animEffect transition="in" filter="wipe(left)">
                                      <p:cBhvr>
                                        <p:cTn id="17" dur="500"/>
                                        <p:tgtEl>
                                          <p:spTgt spid="686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8611">
                                            <p:txEl>
                                              <p:pRg st="4" end="4"/>
                                            </p:txEl>
                                          </p:spTgt>
                                        </p:tgtEl>
                                        <p:attrNameLst>
                                          <p:attrName>style.visibility</p:attrName>
                                        </p:attrNameLst>
                                      </p:cBhvr>
                                      <p:to>
                                        <p:strVal val="visible"/>
                                      </p:to>
                                    </p:set>
                                    <p:animEffect transition="in" filter="wipe(left)">
                                      <p:cBhvr>
                                        <p:cTn id="22" dur="500"/>
                                        <p:tgtEl>
                                          <p:spTgt spid="68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a:extLst>
              <a:ext uri="{FF2B5EF4-FFF2-40B4-BE49-F238E27FC236}">
                <a16:creationId xmlns:a16="http://schemas.microsoft.com/office/drawing/2014/main" id="{4497D5B8-5B3E-4A79-8CF2-22AC778A7A16}"/>
              </a:ext>
            </a:extLst>
          </p:cNvPr>
          <p:cNvSpPr>
            <a:spLocks noGrp="1" noChangeArrowheads="1"/>
          </p:cNvSpPr>
          <p:nvPr>
            <p:ph type="body" idx="1"/>
          </p:nvPr>
        </p:nvSpPr>
        <p:spPr>
          <a:xfrm>
            <a:off x="457200" y="533400"/>
            <a:ext cx="8229600" cy="5334000"/>
          </a:xfrm>
        </p:spPr>
        <p:txBody>
          <a:bodyPr/>
          <a:lstStyle/>
          <a:p>
            <a:pPr eaLnBrk="1" hangingPunct="1">
              <a:lnSpc>
                <a:spcPct val="120000"/>
              </a:lnSpc>
              <a:buFont typeface="Wingdings" panose="05000000000000000000" pitchFamily="2" charset="2"/>
              <a:buNone/>
            </a:pPr>
            <a:r>
              <a:rPr lang="zh-CN" altLang="en-US" sz="2800" b="1"/>
              <a:t>例</a:t>
            </a:r>
            <a:r>
              <a:rPr lang="en-US" altLang="zh-CN" sz="2800" b="1"/>
              <a:t>2-4 </a:t>
            </a:r>
            <a:r>
              <a:rPr lang="zh-CN" altLang="en-US" sz="2800" b="1"/>
              <a:t>已知序列</a:t>
            </a:r>
            <a:r>
              <a:rPr lang="en-US" altLang="zh-CN" sz="2800" b="1" i="1"/>
              <a:t>x</a:t>
            </a:r>
            <a:r>
              <a:rPr lang="en-US" altLang="zh-CN" sz="2800" b="1"/>
              <a:t>[</a:t>
            </a:r>
            <a:r>
              <a:rPr lang="en-US" altLang="zh-CN" sz="2800" b="1" i="1"/>
              <a:t>k</a:t>
            </a:r>
            <a:r>
              <a:rPr lang="en-US" altLang="zh-CN" sz="2800" b="1"/>
              <a:t>]=2</a:t>
            </a:r>
            <a:r>
              <a:rPr lang="en-US" altLang="zh-CN" sz="2800" b="1" i="1"/>
              <a:t>k</a:t>
            </a:r>
            <a:r>
              <a:rPr lang="en-US" altLang="zh-CN" sz="2800" b="1"/>
              <a:t>+1,0≤</a:t>
            </a:r>
            <a:r>
              <a:rPr lang="en-US" altLang="zh-CN" sz="2800" b="1" i="1"/>
              <a:t>k</a:t>
            </a:r>
            <a:r>
              <a:rPr lang="en-US" altLang="zh-CN" sz="2800" b="1"/>
              <a:t>≤18</a:t>
            </a:r>
            <a:r>
              <a:rPr lang="zh-CN" altLang="en-US" sz="2800" b="1"/>
              <a:t>，</a:t>
            </a:r>
            <a:r>
              <a:rPr lang="en-US" altLang="zh-CN" sz="2800" b="1" i="1"/>
              <a:t>h</a:t>
            </a:r>
            <a:r>
              <a:rPr lang="en-US" altLang="zh-CN" sz="2800" b="1"/>
              <a:t>[</a:t>
            </a:r>
            <a:r>
              <a:rPr lang="en-US" altLang="zh-CN" sz="2800" b="1" i="1"/>
              <a:t>k</a:t>
            </a:r>
            <a:r>
              <a:rPr lang="en-US" altLang="zh-CN" sz="2800" b="1"/>
              <a:t>]={1,3,2,4},</a:t>
            </a:r>
            <a:r>
              <a:rPr lang="zh-CN" altLang="en-US" sz="2800" b="1"/>
              <a:t>试按</a:t>
            </a:r>
            <a:r>
              <a:rPr lang="en-US" altLang="zh-CN" sz="2800" b="1" i="1"/>
              <a:t>L</a:t>
            </a:r>
            <a:r>
              <a:rPr lang="en-US" altLang="zh-CN" sz="2800" b="1"/>
              <a:t>=7</a:t>
            </a:r>
            <a:r>
              <a:rPr lang="zh-CN" altLang="en-US" sz="2800" b="1"/>
              <a:t>对序列</a:t>
            </a:r>
            <a:r>
              <a:rPr lang="en-US" altLang="zh-CN" sz="2800" b="1" i="1"/>
              <a:t>x</a:t>
            </a:r>
            <a:r>
              <a:rPr lang="en-US" altLang="zh-CN" sz="2800" b="1"/>
              <a:t>[</a:t>
            </a:r>
            <a:r>
              <a:rPr lang="en-US" altLang="zh-CN" sz="2800" b="1" i="1"/>
              <a:t>k</a:t>
            </a:r>
            <a:r>
              <a:rPr lang="en-US" altLang="zh-CN" sz="2800" b="1"/>
              <a:t>]</a:t>
            </a:r>
            <a:r>
              <a:rPr lang="zh-CN" altLang="en-US" sz="2800" b="1"/>
              <a:t>分段，并利用重叠相加法计算线性卷积</a:t>
            </a:r>
            <a:r>
              <a:rPr lang="en-US" altLang="zh-CN" sz="2800" b="1" i="1"/>
              <a:t>y</a:t>
            </a:r>
            <a:r>
              <a:rPr lang="en-US" altLang="zh-CN" sz="2800" b="1"/>
              <a:t>[</a:t>
            </a:r>
            <a:r>
              <a:rPr lang="en-US" altLang="zh-CN" sz="2800" b="1" i="1"/>
              <a:t>k</a:t>
            </a:r>
            <a:r>
              <a:rPr lang="en-US" altLang="zh-CN" sz="2800" b="1"/>
              <a:t>]=</a:t>
            </a:r>
            <a:r>
              <a:rPr lang="en-US" altLang="zh-CN" sz="2800" b="1" i="1"/>
              <a:t>x</a:t>
            </a:r>
            <a:r>
              <a:rPr lang="en-US" altLang="zh-CN" sz="2800" b="1"/>
              <a:t>[</a:t>
            </a:r>
            <a:r>
              <a:rPr lang="en-US" altLang="zh-CN" sz="2800" b="1" i="1"/>
              <a:t>k</a:t>
            </a:r>
            <a:r>
              <a:rPr lang="en-US" altLang="zh-CN" sz="2800" b="1"/>
              <a:t>]*</a:t>
            </a:r>
            <a:r>
              <a:rPr lang="en-US" altLang="zh-CN" sz="2800" b="1" i="1"/>
              <a:t>h</a:t>
            </a:r>
            <a:r>
              <a:rPr lang="en-US" altLang="zh-CN" sz="2800" b="1"/>
              <a:t>[</a:t>
            </a:r>
            <a:r>
              <a:rPr lang="en-US" altLang="zh-CN" sz="2800" b="1" i="1"/>
              <a:t>k</a:t>
            </a:r>
            <a:r>
              <a:rPr lang="en-US" altLang="zh-CN" sz="2800" b="1"/>
              <a:t>]</a:t>
            </a:r>
          </a:p>
          <a:p>
            <a:pPr eaLnBrk="1" hangingPunct="1">
              <a:lnSpc>
                <a:spcPct val="120000"/>
              </a:lnSpc>
              <a:buFont typeface="Wingdings" panose="05000000000000000000" pitchFamily="2" charset="2"/>
              <a:buNone/>
            </a:pPr>
            <a:r>
              <a:rPr lang="zh-CN" altLang="en-US" sz="2400" b="1">
                <a:sym typeface="Wingdings" panose="05000000000000000000" pitchFamily="2" charset="2"/>
              </a:rPr>
              <a:t>（</a:t>
            </a:r>
            <a:r>
              <a:rPr lang="en-US" altLang="zh-CN" sz="2400" b="1">
                <a:sym typeface="Wingdings" panose="05000000000000000000" pitchFamily="2" charset="2"/>
              </a:rPr>
              <a:t>2</a:t>
            </a:r>
            <a:r>
              <a:rPr lang="zh-CN" altLang="en-US" sz="2400" b="1">
                <a:sym typeface="Wingdings" panose="05000000000000000000" pitchFamily="2" charset="2"/>
              </a:rPr>
              <a:t>）将</a:t>
            </a:r>
            <a:r>
              <a:rPr lang="en-US" altLang="zh-CN" sz="2400" b="1" i="1"/>
              <a:t>x</a:t>
            </a:r>
            <a:r>
              <a:rPr lang="en-US" altLang="zh-CN" sz="2400" b="1"/>
              <a:t>[</a:t>
            </a:r>
            <a:r>
              <a:rPr lang="en-US" altLang="zh-CN" sz="2400" b="1" i="1"/>
              <a:t>k</a:t>
            </a:r>
            <a:r>
              <a:rPr lang="en-US" altLang="zh-CN" sz="2400" b="1"/>
              <a:t>]</a:t>
            </a:r>
            <a:r>
              <a:rPr lang="zh-CN" altLang="en-US" sz="2400" b="1"/>
              <a:t>的各段分别与</a:t>
            </a:r>
            <a:r>
              <a:rPr lang="en-US" altLang="zh-CN" sz="2400" b="1" i="1"/>
              <a:t>h</a:t>
            </a:r>
            <a:r>
              <a:rPr lang="en-US" altLang="zh-CN" sz="2400" b="1"/>
              <a:t>[</a:t>
            </a:r>
            <a:r>
              <a:rPr lang="en-US" altLang="zh-CN" sz="2400" b="1" i="1"/>
              <a:t>k</a:t>
            </a:r>
            <a:r>
              <a:rPr lang="en-US" altLang="zh-CN" sz="2400" b="1"/>
              <a:t>]</a:t>
            </a:r>
            <a:r>
              <a:rPr lang="zh-CN" altLang="en-US" sz="2400" b="1"/>
              <a:t>线性卷积：</a:t>
            </a:r>
            <a:endParaRPr lang="en-US" altLang="zh-CN" sz="2400" b="1"/>
          </a:p>
          <a:p>
            <a:pPr eaLnBrk="1" hangingPunct="1">
              <a:lnSpc>
                <a:spcPct val="120000"/>
              </a:lnSpc>
              <a:buFont typeface="Wingdings" panose="05000000000000000000" pitchFamily="2" charset="2"/>
              <a:buNone/>
            </a:pPr>
            <a:r>
              <a:rPr lang="en-US" altLang="zh-CN" sz="2400" b="1" i="1"/>
              <a:t>		y</a:t>
            </a:r>
            <a:r>
              <a:rPr lang="en-US" altLang="zh-CN" sz="2400" b="1" baseline="-25000"/>
              <a:t>0</a:t>
            </a:r>
            <a:r>
              <a:rPr lang="en-US" altLang="zh-CN" sz="2400" b="1"/>
              <a:t>[</a:t>
            </a:r>
            <a:r>
              <a:rPr lang="en-US" altLang="zh-CN" sz="2400" b="1" i="1"/>
              <a:t>k</a:t>
            </a:r>
            <a:r>
              <a:rPr lang="en-US" altLang="zh-CN" sz="2400" b="1"/>
              <a:t>]={1,6,16,32,52,72,92,97,70,52}</a:t>
            </a:r>
          </a:p>
          <a:p>
            <a:pPr eaLnBrk="1" hangingPunct="1">
              <a:lnSpc>
                <a:spcPct val="120000"/>
              </a:lnSpc>
              <a:buFont typeface="Wingdings" panose="05000000000000000000" pitchFamily="2" charset="2"/>
              <a:buNone/>
            </a:pPr>
            <a:r>
              <a:rPr lang="en-US" altLang="zh-CN" sz="2400" b="1" i="1"/>
              <a:t>		y</a:t>
            </a:r>
            <a:r>
              <a:rPr lang="en-US" altLang="zh-CN" sz="2400" b="1" baseline="-25000"/>
              <a:t>1</a:t>
            </a:r>
            <a:r>
              <a:rPr lang="en-US" altLang="zh-CN" sz="2400" b="1"/>
              <a:t>[</a:t>
            </a:r>
            <a:r>
              <a:rPr lang="en-US" altLang="zh-CN" sz="2400" b="1" i="1"/>
              <a:t>k</a:t>
            </a:r>
            <a:r>
              <a:rPr lang="en-US" altLang="zh-CN" sz="2400" b="1"/>
              <a:t>]={15,62,100,172,192,212,232,223,154,108}</a:t>
            </a:r>
          </a:p>
          <a:p>
            <a:pPr eaLnBrk="1" hangingPunct="1">
              <a:lnSpc>
                <a:spcPct val="120000"/>
              </a:lnSpc>
              <a:buFont typeface="Wingdings" panose="05000000000000000000" pitchFamily="2" charset="2"/>
              <a:buNone/>
            </a:pPr>
            <a:r>
              <a:rPr lang="en-US" altLang="zh-CN" sz="2400" b="1" i="1"/>
              <a:t>		y</a:t>
            </a:r>
            <a:r>
              <a:rPr lang="en-US" altLang="zh-CN" sz="2400" b="1" baseline="-25000"/>
              <a:t>2</a:t>
            </a:r>
            <a:r>
              <a:rPr lang="en-US" altLang="zh-CN" sz="2400" b="1"/>
              <a:t>[</a:t>
            </a:r>
            <a:r>
              <a:rPr lang="en-US" altLang="zh-CN" sz="2400" b="1" i="1"/>
              <a:t>k</a:t>
            </a:r>
            <a:r>
              <a:rPr lang="en-US" altLang="zh-CN" sz="2400" b="1"/>
              <a:t>]={29,118,184,312,332,313,214,148}</a:t>
            </a:r>
          </a:p>
          <a:p>
            <a:pPr eaLnBrk="1" hangingPunct="1">
              <a:lnSpc>
                <a:spcPct val="120000"/>
              </a:lnSpc>
              <a:buFont typeface="Wingdings" panose="05000000000000000000" pitchFamily="2" charset="2"/>
              <a:buNone/>
            </a:pPr>
            <a:r>
              <a:rPr lang="zh-CN" altLang="en-US" sz="2400" b="1"/>
              <a:t>（</a:t>
            </a:r>
            <a:r>
              <a:rPr lang="en-US" altLang="zh-CN" sz="2400" b="1"/>
              <a:t>3</a:t>
            </a:r>
            <a:r>
              <a:rPr lang="zh-CN" altLang="en-US" sz="2400" b="1"/>
              <a:t>）由于序列</a:t>
            </a:r>
            <a:r>
              <a:rPr lang="en-US" altLang="zh-CN" sz="2400" b="1" i="1"/>
              <a:t>h</a:t>
            </a:r>
            <a:r>
              <a:rPr lang="en-US" altLang="zh-CN" sz="2400" b="1"/>
              <a:t>[</a:t>
            </a:r>
            <a:r>
              <a:rPr lang="en-US" altLang="zh-CN" sz="2400" b="1" i="1"/>
              <a:t>k</a:t>
            </a:r>
            <a:r>
              <a:rPr lang="en-US" altLang="zh-CN" sz="2400" b="1"/>
              <a:t>]</a:t>
            </a:r>
            <a:r>
              <a:rPr lang="zh-CN" altLang="en-US" sz="2400" b="1"/>
              <a:t>的长度</a:t>
            </a:r>
            <a:r>
              <a:rPr lang="en-US" altLang="zh-CN" sz="2400" b="1" i="1"/>
              <a:t>M</a:t>
            </a:r>
            <a:r>
              <a:rPr lang="en-US" altLang="zh-CN" sz="2400" b="1"/>
              <a:t>=4</a:t>
            </a:r>
            <a:r>
              <a:rPr lang="zh-CN" altLang="en-US" sz="2400" b="1"/>
              <a:t>，依次将相邻两段的</a:t>
            </a:r>
            <a:r>
              <a:rPr lang="en-US" altLang="zh-CN" sz="2400" b="1" i="1"/>
              <a:t>M</a:t>
            </a:r>
            <a:r>
              <a:rPr lang="en-US" altLang="zh-CN" sz="2400" b="1"/>
              <a:t>-1=3</a:t>
            </a:r>
            <a:r>
              <a:rPr lang="zh-CN" altLang="en-US" sz="2400" b="1"/>
              <a:t>个重叠点相加，即得到线性卷积为：</a:t>
            </a:r>
            <a:endParaRPr lang="en-US" altLang="zh-CN" sz="2400" b="1"/>
          </a:p>
          <a:p>
            <a:pPr eaLnBrk="1" hangingPunct="1">
              <a:lnSpc>
                <a:spcPct val="120000"/>
              </a:lnSpc>
              <a:buFont typeface="Wingdings" panose="05000000000000000000" pitchFamily="2" charset="2"/>
              <a:buNone/>
            </a:pPr>
            <a:r>
              <a:rPr lang="en-US" altLang="zh-CN" sz="2400" b="1" i="1"/>
              <a:t>		y</a:t>
            </a:r>
            <a:r>
              <a:rPr lang="en-US" altLang="zh-CN" sz="2400" b="1"/>
              <a:t>[</a:t>
            </a:r>
            <a:r>
              <a:rPr lang="en-US" altLang="zh-CN" sz="2400" b="1" i="1"/>
              <a:t>k</a:t>
            </a:r>
            <a:r>
              <a:rPr lang="en-US" altLang="zh-CN" sz="2400" b="1"/>
              <a:t>]=</a:t>
            </a:r>
            <a:r>
              <a:rPr lang="en-US" altLang="zh-CN" sz="2400" b="1" i="1"/>
              <a:t>x</a:t>
            </a:r>
            <a:r>
              <a:rPr lang="en-US" altLang="zh-CN" sz="2400" b="1"/>
              <a:t>[</a:t>
            </a:r>
            <a:r>
              <a:rPr lang="en-US" altLang="zh-CN" sz="2400" b="1" i="1"/>
              <a:t>k</a:t>
            </a:r>
            <a:r>
              <a:rPr lang="en-US" altLang="zh-CN" sz="2400" b="1"/>
              <a:t>]*</a:t>
            </a:r>
            <a:r>
              <a:rPr lang="en-US" altLang="zh-CN" sz="2400" b="1" i="1"/>
              <a:t>h</a:t>
            </a:r>
            <a:r>
              <a:rPr lang="en-US" altLang="zh-CN" sz="2400" b="1"/>
              <a:t>[</a:t>
            </a:r>
            <a:r>
              <a:rPr lang="en-US" altLang="zh-CN" sz="2400" b="1" i="1"/>
              <a:t>k</a:t>
            </a:r>
            <a:r>
              <a:rPr lang="en-US" altLang="zh-CN" sz="2400" b="1"/>
              <a:t>]={1,6,16,32,52,72,92,</a:t>
            </a:r>
            <a:r>
              <a:rPr lang="en-US" altLang="zh-CN" sz="2400" b="1">
                <a:solidFill>
                  <a:srgbClr val="FF0000"/>
                </a:solidFill>
              </a:rPr>
              <a:t>112,132,152</a:t>
            </a:r>
            <a:r>
              <a:rPr lang="en-US" altLang="zh-CN" sz="2400" b="1"/>
              <a:t>, 	172,192,212,232,</a:t>
            </a:r>
            <a:r>
              <a:rPr lang="en-US" altLang="zh-CN" sz="2400" b="1">
                <a:solidFill>
                  <a:srgbClr val="FF0000"/>
                </a:solidFill>
              </a:rPr>
              <a:t>252,272,292</a:t>
            </a:r>
            <a:r>
              <a:rPr lang="en-US" altLang="zh-CN" sz="2400" b="1"/>
              <a:t>, 312,332,313,214,148}</a:t>
            </a:r>
          </a:p>
          <a:p>
            <a:pPr eaLnBrk="1" hangingPunct="1">
              <a:lnSpc>
                <a:spcPct val="150000"/>
              </a:lnSpc>
              <a:buFont typeface="Wingdings" panose="05000000000000000000" pitchFamily="2" charset="2"/>
              <a:buNone/>
            </a:pPr>
            <a:endParaRPr lang="en-US" altLang="zh-CN" sz="2800" b="1"/>
          </a:p>
          <a:p>
            <a:pPr eaLnBrk="1" hangingPunct="1">
              <a:lnSpc>
                <a:spcPct val="150000"/>
              </a:lnSpc>
              <a:buFont typeface="Wingdings" panose="05000000000000000000" pitchFamily="2" charset="2"/>
              <a:buNone/>
            </a:pPr>
            <a:endParaRPr lang="zh-CN" altLang="en-US" sz="2800" b="1"/>
          </a:p>
        </p:txBody>
      </p:sp>
      <p:sp>
        <p:nvSpPr>
          <p:cNvPr id="68612" name="Line 4">
            <a:extLst>
              <a:ext uri="{FF2B5EF4-FFF2-40B4-BE49-F238E27FC236}">
                <a16:creationId xmlns:a16="http://schemas.microsoft.com/office/drawing/2014/main" id="{D2F72A73-6BC2-40BF-A58C-CF6E43F0BF2C}"/>
              </a:ext>
            </a:extLst>
          </p:cNvPr>
          <p:cNvSpPr>
            <a:spLocks noChangeShapeType="1"/>
          </p:cNvSpPr>
          <p:nvPr/>
        </p:nvSpPr>
        <p:spPr bwMode="auto">
          <a:xfrm>
            <a:off x="7315200" y="457200"/>
            <a:ext cx="0" cy="228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6" name="直接连接符 5">
            <a:extLst>
              <a:ext uri="{FF2B5EF4-FFF2-40B4-BE49-F238E27FC236}">
                <a16:creationId xmlns:a16="http://schemas.microsoft.com/office/drawing/2014/main" id="{511B4442-B1C5-4627-92D2-C99166FB4927}"/>
              </a:ext>
            </a:extLst>
          </p:cNvPr>
          <p:cNvCxnSpPr/>
          <p:nvPr/>
        </p:nvCxnSpPr>
        <p:spPr>
          <a:xfrm>
            <a:off x="4648200" y="3048000"/>
            <a:ext cx="11430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B2F4556A-08B9-4F04-8D35-D7D99AA9EA16}"/>
              </a:ext>
            </a:extLst>
          </p:cNvPr>
          <p:cNvCxnSpPr/>
          <p:nvPr/>
        </p:nvCxnSpPr>
        <p:spPr>
          <a:xfrm>
            <a:off x="2362200" y="3581400"/>
            <a:ext cx="12954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661C319-7184-456F-BCB6-AE2EF2536163}"/>
              </a:ext>
            </a:extLst>
          </p:cNvPr>
          <p:cNvCxnSpPr/>
          <p:nvPr/>
        </p:nvCxnSpPr>
        <p:spPr>
          <a:xfrm>
            <a:off x="5791200" y="3581400"/>
            <a:ext cx="15240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B47A9C1-DD18-4D6C-924D-B7A29910B661}"/>
              </a:ext>
            </a:extLst>
          </p:cNvPr>
          <p:cNvCxnSpPr/>
          <p:nvPr/>
        </p:nvCxnSpPr>
        <p:spPr>
          <a:xfrm>
            <a:off x="2362200" y="4114800"/>
            <a:ext cx="14478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D94D269-0D4D-4A43-97F7-074A5D16A2E1}"/>
              </a:ext>
            </a:extLst>
          </p:cNvPr>
          <p:cNvCxnSpPr/>
          <p:nvPr/>
        </p:nvCxnSpPr>
        <p:spPr>
          <a:xfrm rot="10800000" flipV="1">
            <a:off x="3200400" y="3048000"/>
            <a:ext cx="1981200" cy="228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316DE2EF-55CB-44D7-B1D3-E8355096CAE9}"/>
              </a:ext>
            </a:extLst>
          </p:cNvPr>
          <p:cNvCxnSpPr/>
          <p:nvPr/>
        </p:nvCxnSpPr>
        <p:spPr>
          <a:xfrm rot="10800000" flipV="1">
            <a:off x="3276600" y="3581400"/>
            <a:ext cx="3048000" cy="228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Line 4">
            <a:extLst>
              <a:ext uri="{FF2B5EF4-FFF2-40B4-BE49-F238E27FC236}">
                <a16:creationId xmlns:a16="http://schemas.microsoft.com/office/drawing/2014/main" id="{49DD385C-17B6-4455-B147-0D8F19E9C151}"/>
              </a:ext>
            </a:extLst>
          </p:cNvPr>
          <p:cNvSpPr>
            <a:spLocks noChangeShapeType="1"/>
          </p:cNvSpPr>
          <p:nvPr/>
        </p:nvSpPr>
        <p:spPr bwMode="auto">
          <a:xfrm>
            <a:off x="3886200" y="5105400"/>
            <a:ext cx="0" cy="228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Effect transition="in" filter="wipe(left)">
                                      <p:cBhvr>
                                        <p:cTn id="7" dur="500"/>
                                        <p:tgtEl>
                                          <p:spTgt spid="686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8611">
                                            <p:txEl>
                                              <p:pRg st="2" end="2"/>
                                            </p:txEl>
                                          </p:spTgt>
                                        </p:tgtEl>
                                        <p:attrNameLst>
                                          <p:attrName>style.visibility</p:attrName>
                                        </p:attrNameLst>
                                      </p:cBhvr>
                                      <p:to>
                                        <p:strVal val="visible"/>
                                      </p:to>
                                    </p:set>
                                    <p:animEffect transition="in" filter="wipe(left)">
                                      <p:cBhvr>
                                        <p:cTn id="12" dur="500"/>
                                        <p:tgtEl>
                                          <p:spTgt spid="686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8611">
                                            <p:txEl>
                                              <p:pRg st="3" end="3"/>
                                            </p:txEl>
                                          </p:spTgt>
                                        </p:tgtEl>
                                        <p:attrNameLst>
                                          <p:attrName>style.visibility</p:attrName>
                                        </p:attrNameLst>
                                      </p:cBhvr>
                                      <p:to>
                                        <p:strVal val="visible"/>
                                      </p:to>
                                    </p:set>
                                    <p:animEffect transition="in" filter="wipe(left)">
                                      <p:cBhvr>
                                        <p:cTn id="17" dur="500"/>
                                        <p:tgtEl>
                                          <p:spTgt spid="686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8611">
                                            <p:txEl>
                                              <p:pRg st="4" end="4"/>
                                            </p:txEl>
                                          </p:spTgt>
                                        </p:tgtEl>
                                        <p:attrNameLst>
                                          <p:attrName>style.visibility</p:attrName>
                                        </p:attrNameLst>
                                      </p:cBhvr>
                                      <p:to>
                                        <p:strVal val="visible"/>
                                      </p:to>
                                    </p:set>
                                    <p:animEffect transition="in" filter="wipe(left)">
                                      <p:cBhvr>
                                        <p:cTn id="22" dur="500"/>
                                        <p:tgtEl>
                                          <p:spTgt spid="686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8611">
                                            <p:txEl>
                                              <p:pRg st="5" end="5"/>
                                            </p:txEl>
                                          </p:spTgt>
                                        </p:tgtEl>
                                        <p:attrNameLst>
                                          <p:attrName>style.visibility</p:attrName>
                                        </p:attrNameLst>
                                      </p:cBhvr>
                                      <p:to>
                                        <p:strVal val="visible"/>
                                      </p:to>
                                    </p:set>
                                    <p:animEffect transition="in" filter="wipe(left)">
                                      <p:cBhvr>
                                        <p:cTn id="27" dur="500"/>
                                        <p:tgtEl>
                                          <p:spTgt spid="6861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up)">
                                      <p:cBhvr>
                                        <p:cTn id="57" dur="500"/>
                                        <p:tgtEl>
                                          <p:spTgt spid="1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68611">
                                            <p:txEl>
                                              <p:pRg st="6" end="6"/>
                                            </p:txEl>
                                          </p:spTgt>
                                        </p:tgtEl>
                                        <p:attrNameLst>
                                          <p:attrName>style.visibility</p:attrName>
                                        </p:attrNameLst>
                                      </p:cBhvr>
                                      <p:to>
                                        <p:strVal val="visible"/>
                                      </p:to>
                                    </p:set>
                                    <p:animEffect transition="in" filter="wipe(left)">
                                      <p:cBhvr>
                                        <p:cTn id="62" dur="500"/>
                                        <p:tgtEl>
                                          <p:spTgt spid="68611">
                                            <p:txEl>
                                              <p:pRg st="6" end="6"/>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68612"/>
                                        </p:tgtEl>
                                        <p:attrNameLst>
                                          <p:attrName>style.visibility</p:attrName>
                                        </p:attrNameLst>
                                      </p:cBhvr>
                                      <p:to>
                                        <p:strVal val="visible"/>
                                      </p:to>
                                    </p:set>
                                    <p:animEffect transition="in" filter="wipe(up)">
                                      <p:cBhvr>
                                        <p:cTn id="67" dur="500"/>
                                        <p:tgtEl>
                                          <p:spTgt spid="6861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up)">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8AAEE26-F08D-41BB-B7DC-23E80B729BE5}"/>
              </a:ext>
            </a:extLst>
          </p:cNvPr>
          <p:cNvSpPr>
            <a:spLocks noGrp="1" noChangeArrowheads="1"/>
          </p:cNvSpPr>
          <p:nvPr>
            <p:ph type="title"/>
          </p:nvPr>
        </p:nvSpPr>
        <p:spPr/>
        <p:txBody>
          <a:bodyPr/>
          <a:lstStyle/>
          <a:p>
            <a:pPr eaLnBrk="1" hangingPunct="1"/>
            <a:r>
              <a:rPr lang="en-US" altLang="zh-CN" sz="3600"/>
              <a:t>2.</a:t>
            </a:r>
            <a:r>
              <a:rPr lang="en-US" altLang="en-US" sz="3600"/>
              <a:t> </a:t>
            </a:r>
            <a:r>
              <a:rPr lang="zh-CN" altLang="en-US" sz="3600"/>
              <a:t>重叠保留法（</a:t>
            </a:r>
            <a:r>
              <a:rPr lang="en-US" altLang="zh-CN" sz="3600"/>
              <a:t>overlap save</a:t>
            </a:r>
            <a:r>
              <a:rPr lang="zh-CN" altLang="en-US" sz="3600"/>
              <a:t>）</a:t>
            </a:r>
          </a:p>
        </p:txBody>
      </p:sp>
      <p:sp>
        <p:nvSpPr>
          <p:cNvPr id="58371" name="Text Box 17">
            <a:extLst>
              <a:ext uri="{FF2B5EF4-FFF2-40B4-BE49-F238E27FC236}">
                <a16:creationId xmlns:a16="http://schemas.microsoft.com/office/drawing/2014/main" id="{118BFF55-791E-484B-B8E9-9C22C7D7B503}"/>
              </a:ext>
            </a:extLst>
          </p:cNvPr>
          <p:cNvSpPr txBox="1">
            <a:spLocks noChangeArrowheads="1"/>
          </p:cNvSpPr>
          <p:nvPr/>
        </p:nvSpPr>
        <p:spPr bwMode="auto">
          <a:xfrm>
            <a:off x="762000" y="1905000"/>
            <a:ext cx="8077200" cy="1200150"/>
          </a:xfrm>
          <a:prstGeom prst="rect">
            <a:avLst/>
          </a:prstGeom>
          <a:noFill/>
          <a:ln w="9525">
            <a:noFill/>
            <a:miter lim="800000"/>
            <a:headEnd/>
            <a:tailEnd/>
          </a:ln>
        </p:spPr>
        <p:txBody>
          <a:bodyPr>
            <a:spAutoFit/>
          </a:bodyPr>
          <a:lstStyle/>
          <a:p>
            <a:pPr eaLnBrk="1" hangingPunct="1">
              <a:spcBef>
                <a:spcPts val="0"/>
              </a:spcBef>
              <a:defRPr/>
            </a:pPr>
            <a:r>
              <a:rPr lang="zh-CN" altLang="en-US" sz="2400" b="1" dirty="0">
                <a:latin typeface="宋体" pitchFamily="2" charset="-122"/>
              </a:rPr>
              <a:t>当</a:t>
            </a:r>
            <a:r>
              <a:rPr lang="en-US" altLang="zh-CN" sz="2400" b="1" i="1" dirty="0">
                <a:latin typeface="Times New Roman" pitchFamily="18" charset="0"/>
                <a:ea typeface="华文中宋" pitchFamily="2" charset="-122"/>
              </a:rPr>
              <a:t>L</a:t>
            </a:r>
            <a:r>
              <a:rPr lang="zh-CN" altLang="en-US" sz="2400" b="1" dirty="0">
                <a:latin typeface="+mn-ea"/>
                <a:ea typeface="+mn-ea"/>
              </a:rPr>
              <a:t>点各段序列</a:t>
            </a:r>
            <a:r>
              <a:rPr lang="en-US" altLang="zh-CN" sz="2400" b="1" i="1" dirty="0" err="1">
                <a:latin typeface="Times New Roman" pitchFamily="18" charset="0"/>
                <a:ea typeface="华文中宋" pitchFamily="2" charset="-122"/>
              </a:rPr>
              <a:t>x</a:t>
            </a:r>
            <a:r>
              <a:rPr lang="en-US" altLang="zh-CN" sz="2400" b="1" i="1" baseline="-25000" dirty="0" err="1">
                <a:latin typeface="Times New Roman" pitchFamily="18" charset="0"/>
                <a:ea typeface="华文中宋" pitchFamily="2" charset="-122"/>
              </a:rPr>
              <a:t>n</a:t>
            </a:r>
            <a:r>
              <a:rPr lang="en-US" altLang="zh-CN" sz="2400" b="1" dirty="0">
                <a:latin typeface="Times New Roman" pitchFamily="18" charset="0"/>
                <a:ea typeface="华文中宋" pitchFamily="2" charset="-122"/>
              </a:rPr>
              <a:t>[</a:t>
            </a:r>
            <a:r>
              <a:rPr lang="en-US" altLang="zh-CN" sz="2400" b="1" i="1" dirty="0">
                <a:latin typeface="Times New Roman" pitchFamily="18" charset="0"/>
                <a:ea typeface="华文中宋" pitchFamily="2" charset="-122"/>
              </a:rPr>
              <a:t>k</a:t>
            </a:r>
            <a:r>
              <a:rPr lang="en-US" altLang="zh-CN" sz="2400" b="1" dirty="0">
                <a:latin typeface="Times New Roman" pitchFamily="18" charset="0"/>
                <a:ea typeface="华文中宋" pitchFamily="2" charset="-122"/>
              </a:rPr>
              <a:t>]</a:t>
            </a:r>
            <a:r>
              <a:rPr lang="zh-CN" altLang="en-US" sz="2400" b="1" dirty="0">
                <a:latin typeface="+mn-ea"/>
                <a:ea typeface="+mn-ea"/>
              </a:rPr>
              <a:t>与</a:t>
            </a:r>
            <a:r>
              <a:rPr lang="en-US" altLang="zh-CN" sz="2400" b="1" i="1" dirty="0">
                <a:solidFill>
                  <a:srgbClr val="000000"/>
                </a:solidFill>
                <a:latin typeface="Times New Roman"/>
              </a:rPr>
              <a:t> M</a:t>
            </a:r>
            <a:r>
              <a:rPr lang="zh-CN" altLang="en-US" sz="2400" b="1" dirty="0">
                <a:latin typeface="宋体" pitchFamily="2" charset="-122"/>
              </a:rPr>
              <a:t>点序列</a:t>
            </a:r>
            <a:r>
              <a:rPr lang="en-US" altLang="zh-CN" sz="2400" b="1" i="1" dirty="0">
                <a:latin typeface="Times New Roman" pitchFamily="18" charset="0"/>
                <a:ea typeface="华文中宋" pitchFamily="2" charset="-122"/>
              </a:rPr>
              <a:t>h</a:t>
            </a:r>
            <a:r>
              <a:rPr lang="en-US" altLang="zh-CN" sz="2400" b="1" dirty="0">
                <a:latin typeface="Times New Roman" pitchFamily="18" charset="0"/>
                <a:ea typeface="华文中宋" pitchFamily="2" charset="-122"/>
              </a:rPr>
              <a:t>[</a:t>
            </a:r>
            <a:r>
              <a:rPr lang="en-US" altLang="zh-CN" sz="2400" b="1" i="1" dirty="0">
                <a:latin typeface="Times New Roman" pitchFamily="18" charset="0"/>
                <a:ea typeface="华文中宋" pitchFamily="2" charset="-122"/>
              </a:rPr>
              <a:t>k</a:t>
            </a:r>
            <a:r>
              <a:rPr lang="en-US" altLang="zh-CN" sz="2400" b="1" dirty="0">
                <a:latin typeface="Times New Roman" pitchFamily="18" charset="0"/>
                <a:ea typeface="华文中宋" pitchFamily="2" charset="-122"/>
              </a:rPr>
              <a:t>]</a:t>
            </a:r>
            <a:r>
              <a:rPr lang="zh-CN" altLang="en-US" sz="2400" b="1" dirty="0">
                <a:latin typeface="+mn-ea"/>
                <a:ea typeface="+mn-ea"/>
              </a:rPr>
              <a:t>进行</a:t>
            </a:r>
            <a:r>
              <a:rPr lang="en-US" altLang="zh-CN" sz="2400" b="1" i="1" dirty="0">
                <a:latin typeface="Times New Roman" pitchFamily="18" charset="0"/>
                <a:ea typeface="华文中宋" pitchFamily="2" charset="-122"/>
              </a:rPr>
              <a:t>L</a:t>
            </a:r>
            <a:r>
              <a:rPr lang="zh-CN" altLang="en-US" sz="2400" b="1" dirty="0">
                <a:latin typeface="+mn-ea"/>
                <a:ea typeface="+mn-ea"/>
              </a:rPr>
              <a:t>点循环卷积时，</a:t>
            </a:r>
            <a:endParaRPr lang="en-US" altLang="zh-CN" sz="2400" b="1" dirty="0">
              <a:latin typeface="+mn-ea"/>
              <a:ea typeface="+mn-ea"/>
            </a:endParaRPr>
          </a:p>
          <a:p>
            <a:pPr marL="720000" eaLnBrk="1" hangingPunct="1">
              <a:spcBef>
                <a:spcPts val="0"/>
              </a:spcBef>
              <a:defRPr/>
            </a:pPr>
            <a:r>
              <a:rPr lang="zh-CN" altLang="en-US" sz="2400" b="1" dirty="0">
                <a:latin typeface="宋体" pitchFamily="2" charset="-122"/>
              </a:rPr>
              <a:t>前</a:t>
            </a:r>
            <a:r>
              <a:rPr lang="en-US" altLang="zh-CN" sz="2400" b="1" i="1" dirty="0">
                <a:latin typeface="+mj-lt"/>
              </a:rPr>
              <a:t>M</a:t>
            </a:r>
            <a:r>
              <a:rPr lang="en-US" altLang="zh-CN" sz="2400" b="1" dirty="0">
                <a:latin typeface="+mj-lt"/>
              </a:rPr>
              <a:t>-1</a:t>
            </a:r>
            <a:r>
              <a:rPr lang="zh-CN" altLang="en-US" sz="2400" b="1" dirty="0">
                <a:latin typeface="宋体" pitchFamily="2" charset="-122"/>
              </a:rPr>
              <a:t>个点不是线性卷积的点，只有剩下的</a:t>
            </a:r>
            <a:r>
              <a:rPr lang="en-US" altLang="zh-CN" sz="2400" b="1" i="1" dirty="0">
                <a:latin typeface="+mj-lt"/>
                <a:sym typeface="Arial" charset="0"/>
              </a:rPr>
              <a:t>L-M+</a:t>
            </a:r>
            <a:r>
              <a:rPr lang="en-US" altLang="zh-CN" sz="2400" b="1" dirty="0">
                <a:latin typeface="+mj-lt"/>
                <a:sym typeface="Arial" charset="0"/>
              </a:rPr>
              <a:t>1</a:t>
            </a:r>
            <a:r>
              <a:rPr lang="zh-CN" altLang="en-US" sz="2400" b="1" dirty="0">
                <a:latin typeface="宋体" pitchFamily="2" charset="-122"/>
              </a:rPr>
              <a:t>点与线性卷积相同</a:t>
            </a:r>
          </a:p>
        </p:txBody>
      </p:sp>
      <p:grpSp>
        <p:nvGrpSpPr>
          <p:cNvPr id="2" name="Group 4">
            <a:extLst>
              <a:ext uri="{FF2B5EF4-FFF2-40B4-BE49-F238E27FC236}">
                <a16:creationId xmlns:a16="http://schemas.microsoft.com/office/drawing/2014/main" id="{D1967DCA-0CC9-40CB-9A52-DC82E03F5F03}"/>
              </a:ext>
            </a:extLst>
          </p:cNvPr>
          <p:cNvGrpSpPr>
            <a:grpSpLocks/>
          </p:cNvGrpSpPr>
          <p:nvPr/>
        </p:nvGrpSpPr>
        <p:grpSpPr bwMode="auto">
          <a:xfrm>
            <a:off x="609600" y="1447800"/>
            <a:ext cx="3457575" cy="519113"/>
            <a:chOff x="0" y="0"/>
            <a:chExt cx="2178" cy="327"/>
          </a:xfrm>
        </p:grpSpPr>
        <p:sp>
          <p:nvSpPr>
            <p:cNvPr id="44038" name="Text Box 19">
              <a:extLst>
                <a:ext uri="{FF2B5EF4-FFF2-40B4-BE49-F238E27FC236}">
                  <a16:creationId xmlns:a16="http://schemas.microsoft.com/office/drawing/2014/main" id="{6A2A2F73-1E9C-48DD-8C20-3AB132338CB0}"/>
                </a:ext>
              </a:extLst>
            </p:cNvPr>
            <p:cNvSpPr txBox="1">
              <a:spLocks noChangeArrowheads="1"/>
            </p:cNvSpPr>
            <p:nvPr/>
          </p:nvSpPr>
          <p:spPr bwMode="auto">
            <a:xfrm>
              <a:off x="0" y="0"/>
              <a:ext cx="2178" cy="327"/>
            </a:xfrm>
            <a:prstGeom prst="rect">
              <a:avLst/>
            </a:prstGeom>
            <a:noFill/>
            <a:ln w="9525">
              <a:noFill/>
              <a:miter lim="800000"/>
              <a:headEnd/>
              <a:tailEnd/>
            </a:ln>
          </p:spPr>
          <p:txBody>
            <a:bodyPr>
              <a:spAutoFit/>
            </a:bodyPr>
            <a:lstStyle/>
            <a:p>
              <a:pPr eaLnBrk="1" hangingPunct="1">
                <a:spcBef>
                  <a:spcPct val="50000"/>
                </a:spcBef>
                <a:defRPr/>
              </a:pPr>
              <a:r>
                <a:rPr lang="zh-CN" altLang="en-US" sz="2800" b="1" dirty="0">
                  <a:latin typeface="宋体" pitchFamily="2" charset="-122"/>
                </a:rPr>
                <a:t>因</a:t>
              </a:r>
              <a:r>
                <a:rPr lang="en-US" altLang="zh-CN" sz="2800" b="1" i="1" dirty="0" err="1">
                  <a:latin typeface="+mj-lt"/>
                </a:rPr>
                <a:t>y</a:t>
              </a:r>
              <a:r>
                <a:rPr lang="en-US" altLang="zh-CN" sz="2800" b="1" i="1" baseline="-25000" dirty="0" err="1">
                  <a:latin typeface="+mj-lt"/>
                </a:rPr>
                <a:t>n</a:t>
              </a:r>
              <a:r>
                <a:rPr lang="en-US" altLang="zh-CN" sz="2800" b="1" dirty="0">
                  <a:latin typeface="+mj-lt"/>
                </a:rPr>
                <a:t>[</a:t>
              </a:r>
              <a:r>
                <a:rPr lang="en-US" altLang="zh-CN" sz="2800" b="1" i="1" dirty="0">
                  <a:latin typeface="+mj-lt"/>
                </a:rPr>
                <a:t>k</a:t>
              </a:r>
              <a:r>
                <a:rPr lang="en-US" altLang="zh-CN" sz="2800" b="1" dirty="0">
                  <a:latin typeface="+mj-lt"/>
                </a:rPr>
                <a:t>]=</a:t>
              </a:r>
              <a:r>
                <a:rPr lang="en-US" altLang="zh-CN" sz="2800" b="1" i="1" dirty="0" err="1">
                  <a:latin typeface="+mj-lt"/>
                </a:rPr>
                <a:t>x</a:t>
              </a:r>
              <a:r>
                <a:rPr lang="en-US" altLang="zh-CN" sz="2800" b="1" i="1" baseline="-25000" dirty="0" err="1">
                  <a:latin typeface="+mj-lt"/>
                </a:rPr>
                <a:t>n</a:t>
              </a:r>
              <a:r>
                <a:rPr lang="en-US" altLang="zh-CN" sz="2800" b="1" i="1" baseline="-25000" dirty="0">
                  <a:latin typeface="+mj-lt"/>
                </a:rPr>
                <a:t> </a:t>
              </a:r>
              <a:r>
                <a:rPr lang="en-US" altLang="zh-CN" sz="2800" b="1" dirty="0">
                  <a:latin typeface="+mj-lt"/>
                </a:rPr>
                <a:t>[</a:t>
              </a:r>
              <a:r>
                <a:rPr lang="en-US" altLang="zh-CN" sz="2800" b="1" i="1" dirty="0">
                  <a:latin typeface="+mj-lt"/>
                </a:rPr>
                <a:t>k</a:t>
              </a:r>
              <a:r>
                <a:rPr lang="en-US" altLang="zh-CN" sz="2800" b="1" dirty="0">
                  <a:latin typeface="+mj-lt"/>
                </a:rPr>
                <a:t>] </a:t>
              </a:r>
              <a:r>
                <a:rPr lang="en-US" altLang="zh-CN" sz="2800" b="1" i="1" dirty="0">
                  <a:latin typeface="+mj-lt"/>
                </a:rPr>
                <a:t>L h</a:t>
              </a:r>
              <a:r>
                <a:rPr lang="en-US" altLang="zh-CN" sz="2800" b="1" dirty="0">
                  <a:latin typeface="+mj-lt"/>
                </a:rPr>
                <a:t>[</a:t>
              </a:r>
              <a:r>
                <a:rPr lang="en-US" altLang="zh-CN" sz="2800" b="1" i="1" dirty="0">
                  <a:latin typeface="+mj-lt"/>
                </a:rPr>
                <a:t>k</a:t>
              </a:r>
              <a:r>
                <a:rPr lang="en-US" altLang="zh-CN" sz="2800" b="1" dirty="0">
                  <a:latin typeface="+mj-lt"/>
                </a:rPr>
                <a:t>]</a:t>
              </a:r>
              <a:endParaRPr lang="en-US" altLang="zh-CN" sz="2800" b="1" i="1" dirty="0">
                <a:latin typeface="+mj-lt"/>
              </a:endParaRPr>
            </a:p>
          </p:txBody>
        </p:sp>
        <p:sp>
          <p:nvSpPr>
            <p:cNvPr id="79879" name="Oval 20">
              <a:extLst>
                <a:ext uri="{FF2B5EF4-FFF2-40B4-BE49-F238E27FC236}">
                  <a16:creationId xmlns:a16="http://schemas.microsoft.com/office/drawing/2014/main" id="{33AD306F-D2B5-496C-9B46-E6EB6A6F3265}"/>
                </a:ext>
              </a:extLst>
            </p:cNvPr>
            <p:cNvSpPr>
              <a:spLocks noChangeArrowheads="1"/>
            </p:cNvSpPr>
            <p:nvPr/>
          </p:nvSpPr>
          <p:spPr bwMode="auto">
            <a:xfrm>
              <a:off x="1296" y="69"/>
              <a:ext cx="244" cy="2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b="1">
                <a:latin typeface="Arial" panose="020B0604020202020204" pitchFamily="34" charset="0"/>
              </a:endParaRPr>
            </a:p>
          </p:txBody>
        </p:sp>
      </p:grpSp>
      <p:graphicFrame>
        <p:nvGraphicFramePr>
          <p:cNvPr id="44034" name="Object 122">
            <a:extLst>
              <a:ext uri="{FF2B5EF4-FFF2-40B4-BE49-F238E27FC236}">
                <a16:creationId xmlns:a16="http://schemas.microsoft.com/office/drawing/2014/main" id="{F7EE805A-502C-460E-A46D-9ED42C8F473D}"/>
              </a:ext>
            </a:extLst>
          </p:cNvPr>
          <p:cNvGraphicFramePr>
            <a:graphicFrameLocks noChangeAspect="1"/>
          </p:cNvGraphicFramePr>
          <p:nvPr/>
        </p:nvGraphicFramePr>
        <p:xfrm>
          <a:off x="314325" y="2798763"/>
          <a:ext cx="8601075" cy="3906837"/>
        </p:xfrm>
        <a:graphic>
          <a:graphicData uri="http://schemas.openxmlformats.org/presentationml/2006/ole">
            <mc:AlternateContent xmlns:mc="http://schemas.openxmlformats.org/markup-compatibility/2006">
              <mc:Choice xmlns:v="urn:schemas-microsoft-com:vml" Requires="v">
                <p:oleObj spid="_x0000_s79886" r:id="rId4" imgW="4459320" imgH="2013120" progId="Visio.Drawing.6">
                  <p:embed/>
                </p:oleObj>
              </mc:Choice>
              <mc:Fallback>
                <p:oleObj r:id="rId4" imgW="4459320" imgH="2013120" progId="Visio.Drawing.6">
                  <p:embed/>
                  <p:pic>
                    <p:nvPicPr>
                      <p:cNvPr id="0" name="Object 1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 y="2798763"/>
                        <a:ext cx="8601075" cy="390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58371"/>
                                        </p:tgtEl>
                                        <p:attrNameLst>
                                          <p:attrName>style.visibility</p:attrName>
                                        </p:attrNameLst>
                                      </p:cBhvr>
                                      <p:to>
                                        <p:strVal val="visible"/>
                                      </p:to>
                                    </p:set>
                                    <p:animEffect transition="in" filter="blinds(vertical)">
                                      <p:cBhvr>
                                        <p:cTn id="11" dur="500"/>
                                        <p:tgtEl>
                                          <p:spTgt spid="583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4034"/>
                                        </p:tgtEl>
                                        <p:attrNameLst>
                                          <p:attrName>style.visibility</p:attrName>
                                        </p:attrNameLst>
                                      </p:cBhvr>
                                      <p:to>
                                        <p:strVal val="visible"/>
                                      </p:to>
                                    </p:set>
                                    <p:animEffect transition="in" filter="wipe(left)">
                                      <p:cBhvr>
                                        <p:cTn id="16" dur="20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25F7B4C-5FE6-4FFE-9BEE-AC78CDAC1AD9}"/>
              </a:ext>
            </a:extLst>
          </p:cNvPr>
          <p:cNvSpPr>
            <a:spLocks noGrp="1" noChangeArrowheads="1"/>
          </p:cNvSpPr>
          <p:nvPr>
            <p:ph type="title"/>
          </p:nvPr>
        </p:nvSpPr>
        <p:spPr/>
        <p:txBody>
          <a:bodyPr/>
          <a:lstStyle/>
          <a:p>
            <a:pPr eaLnBrk="1" hangingPunct="1"/>
            <a:r>
              <a:rPr lang="en-US" altLang="zh-CN" sz="3600"/>
              <a:t>2.</a:t>
            </a:r>
            <a:r>
              <a:rPr lang="en-US" altLang="en-US" sz="3600"/>
              <a:t> </a:t>
            </a:r>
            <a:r>
              <a:rPr lang="zh-CN" altLang="en-US" sz="3600"/>
              <a:t>重叠保留法（</a:t>
            </a:r>
            <a:r>
              <a:rPr lang="en-US" altLang="zh-CN" sz="3600"/>
              <a:t>overlap save</a:t>
            </a:r>
            <a:r>
              <a:rPr lang="zh-CN" altLang="en-US" sz="3600"/>
              <a:t>）</a:t>
            </a:r>
          </a:p>
        </p:txBody>
      </p:sp>
      <p:sp>
        <p:nvSpPr>
          <p:cNvPr id="8" name="Text Box 16">
            <a:extLst>
              <a:ext uri="{FF2B5EF4-FFF2-40B4-BE49-F238E27FC236}">
                <a16:creationId xmlns:a16="http://schemas.microsoft.com/office/drawing/2014/main" id="{FA1F0CDD-8744-4604-9AF6-1D0A57136DD4}"/>
              </a:ext>
            </a:extLst>
          </p:cNvPr>
          <p:cNvSpPr txBox="1">
            <a:spLocks noChangeArrowheads="1"/>
          </p:cNvSpPr>
          <p:nvPr/>
        </p:nvSpPr>
        <p:spPr bwMode="auto">
          <a:xfrm>
            <a:off x="696913" y="1447800"/>
            <a:ext cx="7913687" cy="467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
              </a:spcBef>
              <a:buClrTx/>
              <a:buSzTx/>
              <a:buFontTx/>
              <a:buBlip>
                <a:blip r:embed="rId3"/>
              </a:buBlip>
            </a:pPr>
            <a:r>
              <a:rPr lang="en-US" altLang="zh-CN" sz="2800" b="1"/>
              <a:t> </a:t>
            </a:r>
            <a:r>
              <a:rPr lang="zh-CN" altLang="en-US" sz="2800" b="1"/>
              <a:t>方法：</a:t>
            </a:r>
          </a:p>
          <a:p>
            <a:pPr eaLnBrk="1" hangingPunct="1">
              <a:lnSpc>
                <a:spcPct val="150000"/>
              </a:lnSpc>
              <a:spcBef>
                <a:spcPct val="5000"/>
              </a:spcBef>
              <a:buClrTx/>
              <a:buSzTx/>
              <a:buFontTx/>
              <a:buNone/>
            </a:pPr>
            <a:r>
              <a:rPr lang="zh-CN" altLang="en-US" sz="2400" b="1"/>
              <a:t> </a:t>
            </a:r>
            <a:r>
              <a:rPr lang="en-US" altLang="zh-CN" sz="2400" b="1"/>
              <a:t>(1) </a:t>
            </a:r>
            <a:r>
              <a:rPr lang="zh-CN" altLang="en-US" sz="2400" b="1"/>
              <a:t>将</a:t>
            </a:r>
            <a:r>
              <a:rPr lang="en-US" altLang="zh-CN" sz="2400" b="1" i="1">
                <a:ea typeface="华文中宋" panose="02010600040101010101" pitchFamily="2" charset="-122"/>
              </a:rPr>
              <a:t>x</a:t>
            </a:r>
            <a:r>
              <a:rPr lang="en-US" altLang="zh-CN" sz="2400" b="1">
                <a:ea typeface="华文中宋" panose="02010600040101010101" pitchFamily="2" charset="-122"/>
              </a:rPr>
              <a:t>[</a:t>
            </a:r>
            <a:r>
              <a:rPr lang="en-US" altLang="zh-CN" sz="2400" b="1" i="1">
                <a:ea typeface="华文中宋" panose="02010600040101010101" pitchFamily="2" charset="-122"/>
              </a:rPr>
              <a:t>k</a:t>
            </a:r>
            <a:r>
              <a:rPr lang="en-US" altLang="zh-CN" sz="2400" b="1">
                <a:ea typeface="华文中宋" panose="02010600040101010101" pitchFamily="2" charset="-122"/>
              </a:rPr>
              <a:t>]</a:t>
            </a:r>
            <a:r>
              <a:rPr lang="zh-CN" altLang="en-US" sz="2400" b="1"/>
              <a:t>长序列分段，每段长度为</a:t>
            </a:r>
            <a:r>
              <a:rPr lang="en-US" altLang="zh-CN" sz="2400" b="1" i="1">
                <a:ea typeface="华文中宋" panose="02010600040101010101" pitchFamily="2" charset="-122"/>
              </a:rPr>
              <a:t>L</a:t>
            </a:r>
            <a:r>
              <a:rPr lang="en-US" altLang="zh-CN" sz="2400" b="1"/>
              <a:t>,</a:t>
            </a:r>
            <a:r>
              <a:rPr lang="zh-CN" altLang="en-US" sz="2400" b="1">
                <a:solidFill>
                  <a:srgbClr val="FF0000"/>
                </a:solidFill>
                <a:sym typeface="Arial" panose="020B0604020202020204" pitchFamily="34" charset="0"/>
              </a:rPr>
              <a:t>每段开头</a:t>
            </a:r>
            <a:r>
              <a:rPr lang="zh-CN" altLang="en-US" sz="2400" b="1">
                <a:solidFill>
                  <a:srgbClr val="FF0000"/>
                </a:solidFill>
              </a:rPr>
              <a:t>与其前一段结尾有</a:t>
            </a:r>
            <a:r>
              <a:rPr lang="en-US" altLang="zh-CN" sz="2400" b="1" i="1">
                <a:solidFill>
                  <a:srgbClr val="FF0000"/>
                </a:solidFill>
                <a:ea typeface="华文中宋" panose="02010600040101010101" pitchFamily="2" charset="-122"/>
              </a:rPr>
              <a:t>M-1</a:t>
            </a:r>
            <a:r>
              <a:rPr lang="zh-CN" altLang="en-US" sz="2400" b="1">
                <a:solidFill>
                  <a:srgbClr val="FF0000"/>
                </a:solidFill>
              </a:rPr>
              <a:t>个点重叠</a:t>
            </a:r>
            <a:r>
              <a:rPr lang="zh-CN" altLang="en-US" sz="2400" b="1"/>
              <a:t>。对于第一段序列，需要在其前面添加</a:t>
            </a:r>
            <a:r>
              <a:rPr lang="en-US" altLang="zh-CN" sz="2400" b="1" i="1"/>
              <a:t>M</a:t>
            </a:r>
            <a:r>
              <a:rPr lang="en-US" altLang="zh-CN" sz="2400" b="1"/>
              <a:t>-1</a:t>
            </a:r>
            <a:r>
              <a:rPr lang="zh-CN" altLang="en-US" sz="2400" b="1"/>
              <a:t>个</a:t>
            </a:r>
            <a:r>
              <a:rPr lang="en-US" altLang="zh-CN" sz="2400" b="1"/>
              <a:t>0</a:t>
            </a:r>
            <a:r>
              <a:rPr lang="zh-CN" altLang="en-US" sz="2400" b="1"/>
              <a:t>。</a:t>
            </a:r>
            <a:endParaRPr lang="zh-CN" altLang="en-US" sz="2400" b="1">
              <a:ea typeface="华文中宋" panose="02010600040101010101" pitchFamily="2" charset="-122"/>
            </a:endParaRPr>
          </a:p>
          <a:p>
            <a:pPr eaLnBrk="1" hangingPunct="1">
              <a:lnSpc>
                <a:spcPct val="150000"/>
              </a:lnSpc>
              <a:spcBef>
                <a:spcPct val="5000"/>
              </a:spcBef>
              <a:buClrTx/>
              <a:buSzTx/>
              <a:buFontTx/>
              <a:buNone/>
            </a:pPr>
            <a:r>
              <a:rPr lang="zh-CN" altLang="en-US" sz="2400" b="1"/>
              <a:t> </a:t>
            </a:r>
            <a:r>
              <a:rPr lang="en-US" altLang="zh-CN" sz="2400" b="1"/>
              <a:t>(2) </a:t>
            </a:r>
            <a:r>
              <a:rPr lang="zh-CN" altLang="en-US" sz="2400" b="1"/>
              <a:t>各段序列</a:t>
            </a:r>
            <a:r>
              <a:rPr lang="en-US" altLang="zh-CN" sz="2400" b="1" i="1">
                <a:ea typeface="华文中宋" panose="02010600040101010101" pitchFamily="2" charset="-122"/>
              </a:rPr>
              <a:t>x</a:t>
            </a:r>
            <a:r>
              <a:rPr lang="en-US" altLang="zh-CN" sz="2400" b="1" i="1" baseline="-25000">
                <a:ea typeface="华文中宋" panose="02010600040101010101" pitchFamily="2" charset="-122"/>
              </a:rPr>
              <a:t>n</a:t>
            </a:r>
            <a:r>
              <a:rPr lang="en-US" altLang="zh-CN" sz="2400" b="1">
                <a:ea typeface="华文中宋" panose="02010600040101010101" pitchFamily="2" charset="-122"/>
              </a:rPr>
              <a:t>[</a:t>
            </a:r>
            <a:r>
              <a:rPr lang="en-US" altLang="zh-CN" sz="2400" b="1" i="1">
                <a:ea typeface="华文中宋" panose="02010600040101010101" pitchFamily="2" charset="-122"/>
              </a:rPr>
              <a:t>k</a:t>
            </a:r>
            <a:r>
              <a:rPr lang="en-US" altLang="zh-CN" sz="2400" b="1">
                <a:ea typeface="华文中宋" panose="02010600040101010101" pitchFamily="2" charset="-122"/>
              </a:rPr>
              <a:t>]</a:t>
            </a:r>
            <a:r>
              <a:rPr lang="zh-CN" altLang="en-US" sz="2400" b="1"/>
              <a:t>与</a:t>
            </a:r>
            <a:r>
              <a:rPr lang="zh-CN" altLang="en-US" sz="2400" b="1">
                <a:ea typeface="华文中宋" panose="02010600040101010101" pitchFamily="2" charset="-122"/>
              </a:rPr>
              <a:t> </a:t>
            </a:r>
            <a:r>
              <a:rPr lang="en-US" altLang="zh-CN" sz="2400" b="1" i="1">
                <a:ea typeface="华文中宋" panose="02010600040101010101" pitchFamily="2" charset="-122"/>
              </a:rPr>
              <a:t>M</a:t>
            </a:r>
            <a:r>
              <a:rPr lang="zh-CN" altLang="en-US" sz="2400" b="1"/>
              <a:t>点短序列</a:t>
            </a:r>
            <a:r>
              <a:rPr lang="en-US" altLang="zh-CN" sz="2400" b="1" i="1">
                <a:ea typeface="华文中宋" panose="02010600040101010101" pitchFamily="2" charset="-122"/>
              </a:rPr>
              <a:t>h</a:t>
            </a:r>
            <a:r>
              <a:rPr lang="en-US" altLang="zh-CN" sz="2400" b="1">
                <a:ea typeface="华文中宋" panose="02010600040101010101" pitchFamily="2" charset="-122"/>
              </a:rPr>
              <a:t>[</a:t>
            </a:r>
            <a:r>
              <a:rPr lang="en-US" altLang="zh-CN" sz="2400" b="1" i="1">
                <a:ea typeface="华文中宋" panose="02010600040101010101" pitchFamily="2" charset="-122"/>
              </a:rPr>
              <a:t>k</a:t>
            </a:r>
            <a:r>
              <a:rPr lang="en-US" altLang="zh-CN" sz="2400" b="1">
                <a:ea typeface="华文中宋" panose="02010600040101010101" pitchFamily="2" charset="-122"/>
              </a:rPr>
              <a:t>]</a:t>
            </a:r>
            <a:r>
              <a:rPr lang="zh-CN" altLang="en-US" sz="2400" b="1"/>
              <a:t>进行</a:t>
            </a:r>
            <a:r>
              <a:rPr lang="en-US" altLang="zh-CN" sz="2400" b="1" i="1"/>
              <a:t>L</a:t>
            </a:r>
            <a:r>
              <a:rPr lang="zh-CN" altLang="en-US" sz="2400" b="1"/>
              <a:t>点</a:t>
            </a:r>
            <a:r>
              <a:rPr lang="zh-CN" altLang="en-US" sz="2400" b="1">
                <a:solidFill>
                  <a:srgbClr val="FF0000"/>
                </a:solidFill>
              </a:rPr>
              <a:t>循环卷积</a:t>
            </a:r>
            <a:r>
              <a:rPr lang="zh-CN" altLang="en-US" sz="2400" b="1"/>
              <a:t>。</a:t>
            </a:r>
          </a:p>
          <a:p>
            <a:pPr eaLnBrk="1" hangingPunct="1">
              <a:lnSpc>
                <a:spcPct val="150000"/>
              </a:lnSpc>
              <a:spcBef>
                <a:spcPct val="5000"/>
              </a:spcBef>
              <a:buClrTx/>
              <a:buSzTx/>
              <a:buFontTx/>
              <a:buNone/>
            </a:pPr>
            <a:r>
              <a:rPr lang="zh-CN" altLang="en-US" sz="2400" b="1"/>
              <a:t> </a:t>
            </a:r>
            <a:r>
              <a:rPr lang="en-US" altLang="zh-CN" sz="2400" b="1"/>
              <a:t>(3) </a:t>
            </a:r>
            <a:r>
              <a:rPr lang="zh-CN" altLang="en-US" sz="2400" b="1"/>
              <a:t>从各段循环卷积中提取线性卷积结果（</a:t>
            </a:r>
            <a:r>
              <a:rPr lang="zh-CN" altLang="en-US" sz="2400" b="1">
                <a:solidFill>
                  <a:srgbClr val="FF0000"/>
                </a:solidFill>
              </a:rPr>
              <a:t>去掉前</a:t>
            </a:r>
            <a:r>
              <a:rPr lang="en-US" altLang="zh-CN" sz="2400" b="1" i="1">
                <a:solidFill>
                  <a:srgbClr val="FF0000"/>
                </a:solidFill>
              </a:rPr>
              <a:t>M</a:t>
            </a:r>
            <a:r>
              <a:rPr lang="en-US" altLang="zh-CN" sz="2400" b="1">
                <a:solidFill>
                  <a:srgbClr val="FF0000"/>
                </a:solidFill>
              </a:rPr>
              <a:t>-1</a:t>
            </a:r>
            <a:r>
              <a:rPr lang="zh-CN" altLang="en-US" sz="2400" b="1">
                <a:solidFill>
                  <a:srgbClr val="FF0000"/>
                </a:solidFill>
              </a:rPr>
              <a:t>点，保留后</a:t>
            </a:r>
            <a:r>
              <a:rPr lang="zh-CN" altLang="en-US" sz="2400" b="1" i="1">
                <a:solidFill>
                  <a:srgbClr val="FF0000"/>
                </a:solidFill>
                <a:sym typeface="Arial" panose="020B0604020202020204" pitchFamily="34" charset="0"/>
              </a:rPr>
              <a:t>L</a:t>
            </a:r>
            <a:r>
              <a:rPr lang="zh-CN" altLang="en-US" sz="2400" b="1">
                <a:solidFill>
                  <a:srgbClr val="FF0000"/>
                </a:solidFill>
                <a:sym typeface="Arial" panose="020B0604020202020204" pitchFamily="34" charset="0"/>
              </a:rPr>
              <a:t>-</a:t>
            </a:r>
            <a:r>
              <a:rPr lang="zh-CN" altLang="en-US" sz="2400" b="1" i="1">
                <a:solidFill>
                  <a:srgbClr val="FF0000"/>
                </a:solidFill>
                <a:sym typeface="Arial" panose="020B0604020202020204" pitchFamily="34" charset="0"/>
              </a:rPr>
              <a:t>M</a:t>
            </a:r>
            <a:r>
              <a:rPr lang="zh-CN" altLang="en-US" sz="2400" b="1">
                <a:solidFill>
                  <a:srgbClr val="FF0000"/>
                </a:solidFill>
                <a:sym typeface="Arial" panose="020B0604020202020204" pitchFamily="34" charset="0"/>
              </a:rPr>
              <a:t>+1</a:t>
            </a:r>
            <a:r>
              <a:rPr lang="zh-CN" altLang="en-US" sz="2400" b="1">
                <a:solidFill>
                  <a:srgbClr val="FF0000"/>
                </a:solidFill>
              </a:rPr>
              <a:t>点</a:t>
            </a:r>
            <a:r>
              <a:rPr lang="zh-CN" altLang="en-US" sz="2400" b="1"/>
              <a:t>），依次拼接起来就得到最终的线性卷积结果。</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a:extLst>
              <a:ext uri="{FF2B5EF4-FFF2-40B4-BE49-F238E27FC236}">
                <a16:creationId xmlns:a16="http://schemas.microsoft.com/office/drawing/2014/main" id="{79C84B8C-4237-4FFA-AEBB-360B8A933492}"/>
              </a:ext>
            </a:extLst>
          </p:cNvPr>
          <p:cNvGraphicFramePr>
            <a:graphicFrameLocks noChangeAspect="1"/>
          </p:cNvGraphicFramePr>
          <p:nvPr/>
        </p:nvGraphicFramePr>
        <p:xfrm>
          <a:off x="592138" y="4406900"/>
          <a:ext cx="6230937" cy="1074738"/>
        </p:xfrm>
        <a:graphic>
          <a:graphicData uri="http://schemas.openxmlformats.org/presentationml/2006/ole">
            <mc:AlternateContent xmlns:mc="http://schemas.openxmlformats.org/markup-compatibility/2006">
              <mc:Choice xmlns:v="urn:schemas-microsoft-com:vml" Requires="v">
                <p:oleObj spid="_x0000_s12341" name="Equation" r:id="rId3" imgW="2184400" imgH="431800" progId="Equation.DSMT4">
                  <p:embed/>
                </p:oleObj>
              </mc:Choice>
              <mc:Fallback>
                <p:oleObj name="Equation" r:id="rId3" imgW="2184400" imgH="431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8" y="4406900"/>
                        <a:ext cx="6230937" cy="1074738"/>
                      </a:xfrm>
                      <a:prstGeom prst="rect">
                        <a:avLst/>
                      </a:prstGeom>
                      <a:noFill/>
                      <a:ln>
                        <a:noFill/>
                      </a:ln>
                      <a:effectLst/>
                      <a:extLst>
                        <a:ext uri="{909E8E84-426E-40DD-AFC4-6F175D3DCCD1}">
                          <a14:hiddenFill xmlns:a14="http://schemas.microsoft.com/office/drawing/2010/main">
                            <a:solidFill>
                              <a:srgbClr val="CC99FF">
                                <a:alpha val="32941"/>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3">
            <a:extLst>
              <a:ext uri="{FF2B5EF4-FFF2-40B4-BE49-F238E27FC236}">
                <a16:creationId xmlns:a16="http://schemas.microsoft.com/office/drawing/2014/main" id="{6F546080-107A-4A35-B0B2-1586211FD2D9}"/>
              </a:ext>
            </a:extLst>
          </p:cNvPr>
          <p:cNvGraphicFramePr>
            <a:graphicFrameLocks noChangeAspect="1"/>
          </p:cNvGraphicFramePr>
          <p:nvPr/>
        </p:nvGraphicFramePr>
        <p:xfrm>
          <a:off x="617538" y="3095625"/>
          <a:ext cx="7112000" cy="1071563"/>
        </p:xfrm>
        <a:graphic>
          <a:graphicData uri="http://schemas.openxmlformats.org/presentationml/2006/ole">
            <mc:AlternateContent xmlns:mc="http://schemas.openxmlformats.org/markup-compatibility/2006">
              <mc:Choice xmlns:v="urn:schemas-microsoft-com:vml" Requires="v">
                <p:oleObj spid="_x0000_s12342" name="Equation" r:id="rId5" imgW="2552700" imgH="419100" progId="Equation.DSMT4">
                  <p:embed/>
                </p:oleObj>
              </mc:Choice>
              <mc:Fallback>
                <p:oleObj name="Equation" r:id="rId5" imgW="2552700" imgH="4191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538" y="3095625"/>
                        <a:ext cx="7112000" cy="1071563"/>
                      </a:xfrm>
                      <a:prstGeom prst="rect">
                        <a:avLst/>
                      </a:prstGeom>
                      <a:noFill/>
                      <a:ln>
                        <a:noFill/>
                      </a:ln>
                      <a:effectLst/>
                      <a:extLst>
                        <a:ext uri="{909E8E84-426E-40DD-AFC4-6F175D3DCCD1}">
                          <a14:hiddenFill xmlns:a14="http://schemas.microsoft.com/office/drawing/2010/main">
                            <a:solidFill>
                              <a:srgbClr val="FF99CC">
                                <a:alpha val="38823"/>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4">
            <a:extLst>
              <a:ext uri="{FF2B5EF4-FFF2-40B4-BE49-F238E27FC236}">
                <a16:creationId xmlns:a16="http://schemas.microsoft.com/office/drawing/2014/main" id="{5FBB05D5-FC91-422D-AFF6-7FEBD3445DE3}"/>
              </a:ext>
            </a:extLst>
          </p:cNvPr>
          <p:cNvGraphicFramePr>
            <a:graphicFrameLocks noChangeAspect="1"/>
          </p:cNvGraphicFramePr>
          <p:nvPr/>
        </p:nvGraphicFramePr>
        <p:xfrm>
          <a:off x="6948488" y="4551363"/>
          <a:ext cx="1957387" cy="819150"/>
        </p:xfrm>
        <a:graphic>
          <a:graphicData uri="http://schemas.openxmlformats.org/presentationml/2006/ole">
            <mc:AlternateContent xmlns:mc="http://schemas.openxmlformats.org/markup-compatibility/2006">
              <mc:Choice xmlns:v="urn:schemas-microsoft-com:vml" Requires="v">
                <p:oleObj spid="_x0000_s12343" name="Equation" r:id="rId7" imgW="692412" imgH="333383" progId="Equation.DSMT4">
                  <p:embed/>
                </p:oleObj>
              </mc:Choice>
              <mc:Fallback>
                <p:oleObj name="Equation" r:id="rId7" imgW="692412" imgH="333383"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8488" y="4551363"/>
                        <a:ext cx="1957387" cy="819150"/>
                      </a:xfrm>
                      <a:prstGeom prst="rect">
                        <a:avLst/>
                      </a:prstGeom>
                      <a:noFill/>
                      <a:ln>
                        <a:noFill/>
                      </a:ln>
                      <a:effectLst/>
                      <a:extLst>
                        <a:ext uri="{909E8E84-426E-40DD-AFC4-6F175D3DCCD1}">
                          <a14:hiddenFill xmlns:a14="http://schemas.microsoft.com/office/drawing/2010/main">
                            <a:solidFill>
                              <a:srgbClr val="FFFF99">
                                <a:alpha val="4705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1" name="Object 5">
            <a:extLst>
              <a:ext uri="{FF2B5EF4-FFF2-40B4-BE49-F238E27FC236}">
                <a16:creationId xmlns:a16="http://schemas.microsoft.com/office/drawing/2014/main" id="{1A502717-51E0-4BA4-B6DB-8A7B4B3B3603}"/>
              </a:ext>
            </a:extLst>
          </p:cNvPr>
          <p:cNvGraphicFramePr>
            <a:graphicFrameLocks/>
          </p:cNvGraphicFramePr>
          <p:nvPr/>
        </p:nvGraphicFramePr>
        <p:xfrm>
          <a:off x="836613" y="990600"/>
          <a:ext cx="4100512" cy="1011238"/>
        </p:xfrm>
        <a:graphic>
          <a:graphicData uri="http://schemas.openxmlformats.org/presentationml/2006/ole">
            <mc:AlternateContent xmlns:mc="http://schemas.openxmlformats.org/markup-compatibility/2006">
              <mc:Choice xmlns:v="urn:schemas-microsoft-com:vml" Requires="v">
                <p:oleObj spid="_x0000_s12344" name="Equation" r:id="rId9" imgW="1637589" imgH="406224" progId="Equation.DSMT4">
                  <p:embed/>
                </p:oleObj>
              </mc:Choice>
              <mc:Fallback>
                <p:oleObj name="Equation" r:id="rId9" imgW="1637589" imgH="406224" progId="Equation.DSMT4">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6613" y="990600"/>
                        <a:ext cx="4100512" cy="1011238"/>
                      </a:xfrm>
                      <a:prstGeom prst="rect">
                        <a:avLst/>
                      </a:prstGeom>
                      <a:noFill/>
                      <a:ln>
                        <a:noFill/>
                      </a:ln>
                      <a:effectLst/>
                      <a:extLst>
                        <a:ext uri="{909E8E84-426E-40DD-AFC4-6F175D3DCCD1}">
                          <a14:hiddenFill xmlns:a14="http://schemas.microsoft.com/office/drawing/2010/main">
                            <a:solidFill>
                              <a:srgbClr val="CC99FF">
                                <a:alpha val="32941"/>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2" name="Object 6">
            <a:extLst>
              <a:ext uri="{FF2B5EF4-FFF2-40B4-BE49-F238E27FC236}">
                <a16:creationId xmlns:a16="http://schemas.microsoft.com/office/drawing/2014/main" id="{ADD04A49-CE03-476D-858B-D10EF2120BB6}"/>
              </a:ext>
            </a:extLst>
          </p:cNvPr>
          <p:cNvGraphicFramePr>
            <a:graphicFrameLocks/>
          </p:cNvGraphicFramePr>
          <p:nvPr/>
        </p:nvGraphicFramePr>
        <p:xfrm>
          <a:off x="4935538" y="995363"/>
          <a:ext cx="3540125" cy="936625"/>
        </p:xfrm>
        <a:graphic>
          <a:graphicData uri="http://schemas.openxmlformats.org/presentationml/2006/ole">
            <mc:AlternateContent xmlns:mc="http://schemas.openxmlformats.org/markup-compatibility/2006">
              <mc:Choice xmlns:v="urn:schemas-microsoft-com:vml" Requires="v">
                <p:oleObj spid="_x0000_s12345" name="Equation" r:id="rId11" imgW="1497950" imgH="444307" progId="Equation.DSMT4">
                  <p:embed/>
                </p:oleObj>
              </mc:Choice>
              <mc:Fallback>
                <p:oleObj name="Equation" r:id="rId11" imgW="1497950" imgH="444307" progId="Equation.DSMT4">
                  <p:embed/>
                  <p:pic>
                    <p:nvPicPr>
                      <p:cNvPr id="0" name="Object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5538" y="995363"/>
                        <a:ext cx="3540125" cy="936625"/>
                      </a:xfrm>
                      <a:prstGeom prst="rect">
                        <a:avLst/>
                      </a:prstGeom>
                      <a:noFill/>
                      <a:ln>
                        <a:noFill/>
                      </a:ln>
                      <a:effectLst/>
                      <a:extLst>
                        <a:ext uri="{909E8E84-426E-40DD-AFC4-6F175D3DCCD1}">
                          <a14:hiddenFill xmlns:a14="http://schemas.microsoft.com/office/drawing/2010/main">
                            <a:solidFill>
                              <a:srgbClr val="CC99FF">
                                <a:alpha val="32941"/>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a:extLst>
              <a:ext uri="{FF2B5EF4-FFF2-40B4-BE49-F238E27FC236}">
                <a16:creationId xmlns:a16="http://schemas.microsoft.com/office/drawing/2014/main" id="{F1CF7594-2E58-4E52-AEDC-F8B777830371}"/>
              </a:ext>
            </a:extLst>
          </p:cNvPr>
          <p:cNvGrpSpPr>
            <a:grpSpLocks/>
          </p:cNvGrpSpPr>
          <p:nvPr/>
        </p:nvGrpSpPr>
        <p:grpSpPr bwMode="auto">
          <a:xfrm>
            <a:off x="331788" y="2208213"/>
            <a:ext cx="8964612" cy="539750"/>
            <a:chOff x="0" y="31"/>
            <a:chExt cx="5352" cy="340"/>
          </a:xfrm>
        </p:grpSpPr>
        <p:sp>
          <p:nvSpPr>
            <p:cNvPr id="12296" name="Text Box 22">
              <a:extLst>
                <a:ext uri="{FF2B5EF4-FFF2-40B4-BE49-F238E27FC236}">
                  <a16:creationId xmlns:a16="http://schemas.microsoft.com/office/drawing/2014/main" id="{D91DE3A6-D9AF-4E58-BFF2-38A6140755F2}"/>
                </a:ext>
              </a:extLst>
            </p:cNvPr>
            <p:cNvSpPr txBox="1">
              <a:spLocks noChangeArrowheads="1"/>
            </p:cNvSpPr>
            <p:nvPr/>
          </p:nvSpPr>
          <p:spPr bwMode="auto">
            <a:xfrm>
              <a:off x="0" y="35"/>
              <a:ext cx="53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solidFill>
                    <a:srgbClr val="FF0000"/>
                  </a:solidFill>
                  <a:latin typeface="Arial" panose="020B0604020202020204" pitchFamily="34" charset="0"/>
                </a:rPr>
                <a:t>周期为</a:t>
              </a:r>
              <a:r>
                <a:rPr lang="en-US" altLang="zh-CN" sz="2800" b="1" i="1">
                  <a:solidFill>
                    <a:srgbClr val="FF0000"/>
                  </a:solidFill>
                  <a:latin typeface="Arial" panose="020B0604020202020204" pitchFamily="34" charset="0"/>
                </a:rPr>
                <a:t>N</a:t>
              </a:r>
              <a:r>
                <a:rPr lang="zh-CN" altLang="en-US" sz="2800" b="1">
                  <a:solidFill>
                    <a:srgbClr val="FF0000"/>
                  </a:solidFill>
                  <a:latin typeface="Arial" panose="020B0604020202020204" pitchFamily="34" charset="0"/>
                </a:rPr>
                <a:t>的序列        的频谱         也是周期为</a:t>
              </a:r>
              <a:r>
                <a:rPr lang="en-US" altLang="zh-CN" sz="2800" b="1" i="1">
                  <a:solidFill>
                    <a:srgbClr val="FF0000"/>
                  </a:solidFill>
                  <a:latin typeface="Arial" panose="020B0604020202020204" pitchFamily="34" charset="0"/>
                </a:rPr>
                <a:t>N</a:t>
              </a:r>
              <a:r>
                <a:rPr lang="zh-CN" altLang="en-US" sz="2800" b="1">
                  <a:solidFill>
                    <a:srgbClr val="FF0000"/>
                  </a:solidFill>
                  <a:latin typeface="Arial" panose="020B0604020202020204" pitchFamily="34" charset="0"/>
                </a:rPr>
                <a:t>的序列</a:t>
              </a:r>
            </a:p>
          </p:txBody>
        </p:sp>
        <p:graphicFrame>
          <p:nvGraphicFramePr>
            <p:cNvPr id="12297" name="Object 9">
              <a:extLst>
                <a:ext uri="{FF2B5EF4-FFF2-40B4-BE49-F238E27FC236}">
                  <a16:creationId xmlns:a16="http://schemas.microsoft.com/office/drawing/2014/main" id="{64E7D229-A625-4CC8-8FC8-C19421CA41DA}"/>
                </a:ext>
              </a:extLst>
            </p:cNvPr>
            <p:cNvGraphicFramePr>
              <a:graphicFrameLocks noChangeAspect="1"/>
            </p:cNvGraphicFramePr>
            <p:nvPr/>
          </p:nvGraphicFramePr>
          <p:xfrm>
            <a:off x="1521" y="74"/>
            <a:ext cx="419" cy="297"/>
          </p:xfrm>
          <a:graphic>
            <a:graphicData uri="http://schemas.openxmlformats.org/presentationml/2006/ole">
              <mc:AlternateContent xmlns:mc="http://schemas.openxmlformats.org/markup-compatibility/2006">
                <mc:Choice xmlns:v="urn:schemas-microsoft-com:vml" Requires="v">
                  <p:oleObj spid="_x0000_s12346" r:id="rId13" imgW="274565" imgH="196118" progId="Equation.DSMT4">
                    <p:embed/>
                  </p:oleObj>
                </mc:Choice>
                <mc:Fallback>
                  <p:oleObj r:id="rId13" imgW="274565" imgH="196118"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1" y="74"/>
                          <a:ext cx="419"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8" name="Object 10">
              <a:extLst>
                <a:ext uri="{FF2B5EF4-FFF2-40B4-BE49-F238E27FC236}">
                  <a16:creationId xmlns:a16="http://schemas.microsoft.com/office/drawing/2014/main" id="{A32B4BB3-28F7-43CC-B77B-B9D4FADA8E41}"/>
                </a:ext>
              </a:extLst>
            </p:cNvPr>
            <p:cNvGraphicFramePr>
              <a:graphicFrameLocks noChangeAspect="1"/>
            </p:cNvGraphicFramePr>
            <p:nvPr/>
          </p:nvGraphicFramePr>
          <p:xfrm>
            <a:off x="2577" y="31"/>
            <a:ext cx="542" cy="340"/>
          </p:xfrm>
          <a:graphic>
            <a:graphicData uri="http://schemas.openxmlformats.org/presentationml/2006/ole">
              <mc:AlternateContent xmlns:mc="http://schemas.openxmlformats.org/markup-compatibility/2006">
                <mc:Choice xmlns:v="urn:schemas-microsoft-com:vml" Requires="v">
                  <p:oleObj spid="_x0000_s12347" r:id="rId15" imgW="349576" imgH="220103" progId="Equation.DSMT4">
                    <p:embed/>
                  </p:oleObj>
                </mc:Choice>
                <mc:Fallback>
                  <p:oleObj r:id="rId15" imgW="349576" imgH="220103"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7" y="31"/>
                          <a:ext cx="542"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dissolve">
                                      <p:cBhvr>
                                        <p:cTn id="7" dur="500"/>
                                        <p:tgtEl>
                                          <p:spTgt spid="9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222"/>
                                        </p:tgtEl>
                                        <p:attrNameLst>
                                          <p:attrName>style.visibility</p:attrName>
                                        </p:attrNameLst>
                                      </p:cBhvr>
                                      <p:to>
                                        <p:strVal val="visible"/>
                                      </p:to>
                                    </p:set>
                                    <p:animEffect transition="in" filter="dissolve">
                                      <p:cBhvr>
                                        <p:cTn id="12" dur="500"/>
                                        <p:tgtEl>
                                          <p:spTgt spid="92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Bottom)">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219"/>
                                        </p:tgtEl>
                                        <p:attrNameLst>
                                          <p:attrName>style.visibility</p:attrName>
                                        </p:attrNameLst>
                                      </p:cBhvr>
                                      <p:to>
                                        <p:strVal val="visible"/>
                                      </p:to>
                                    </p:set>
                                    <p:animEffect transition="in" filter="dissolve">
                                      <p:cBhvr>
                                        <p:cTn id="22" dur="500"/>
                                        <p:tgtEl>
                                          <p:spTgt spid="92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218"/>
                                        </p:tgtEl>
                                        <p:attrNameLst>
                                          <p:attrName>style.visibility</p:attrName>
                                        </p:attrNameLst>
                                      </p:cBhvr>
                                      <p:to>
                                        <p:strVal val="visible"/>
                                      </p:to>
                                    </p:set>
                                    <p:animEffect transition="in" filter="dissolve">
                                      <p:cBhvr>
                                        <p:cTn id="27" dur="500"/>
                                        <p:tgtEl>
                                          <p:spTgt spid="92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220"/>
                                        </p:tgtEl>
                                        <p:attrNameLst>
                                          <p:attrName>style.visibility</p:attrName>
                                        </p:attrNameLst>
                                      </p:cBhvr>
                                      <p:to>
                                        <p:strVal val="visible"/>
                                      </p:to>
                                    </p:set>
                                    <p:animEffect transition="in" filter="dissolve">
                                      <p:cBhvr>
                                        <p:cTn id="32"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a:extLst>
              <a:ext uri="{FF2B5EF4-FFF2-40B4-BE49-F238E27FC236}">
                <a16:creationId xmlns:a16="http://schemas.microsoft.com/office/drawing/2014/main" id="{09768739-8774-46A5-BB94-1F48CE461F42}"/>
              </a:ext>
            </a:extLst>
          </p:cNvPr>
          <p:cNvSpPr>
            <a:spLocks noGrp="1" noChangeArrowheads="1"/>
          </p:cNvSpPr>
          <p:nvPr>
            <p:ph type="body" idx="1"/>
          </p:nvPr>
        </p:nvSpPr>
        <p:spPr>
          <a:xfrm>
            <a:off x="457200" y="533400"/>
            <a:ext cx="8229600" cy="5334000"/>
          </a:xfrm>
        </p:spPr>
        <p:txBody>
          <a:bodyPr/>
          <a:lstStyle/>
          <a:p>
            <a:pPr eaLnBrk="1" hangingPunct="1">
              <a:lnSpc>
                <a:spcPct val="120000"/>
              </a:lnSpc>
              <a:buFont typeface="Wingdings" panose="05000000000000000000" pitchFamily="2" charset="2"/>
              <a:buNone/>
            </a:pPr>
            <a:r>
              <a:rPr lang="zh-CN" altLang="en-US" sz="2400" b="1"/>
              <a:t>例</a:t>
            </a:r>
            <a:r>
              <a:rPr lang="en-US" altLang="zh-CN" sz="2400" b="1"/>
              <a:t>2-</a:t>
            </a:r>
            <a:r>
              <a:rPr lang="zh-CN" altLang="en-US" sz="2400" b="1"/>
              <a:t>5 已知序列</a:t>
            </a:r>
            <a:r>
              <a:rPr lang="en-US" altLang="zh-CN" sz="2400" b="1" i="1"/>
              <a:t>x</a:t>
            </a:r>
            <a:r>
              <a:rPr lang="en-US" altLang="zh-CN" sz="2400" b="1"/>
              <a:t>[</a:t>
            </a:r>
            <a:r>
              <a:rPr lang="en-US" altLang="zh-CN" sz="2400" b="1" i="1"/>
              <a:t>k</a:t>
            </a:r>
            <a:r>
              <a:rPr lang="en-US" altLang="zh-CN" sz="2400" b="1"/>
              <a:t>]=2</a:t>
            </a:r>
            <a:r>
              <a:rPr lang="en-US" altLang="zh-CN" sz="2400" b="1" i="1"/>
              <a:t>k</a:t>
            </a:r>
            <a:r>
              <a:rPr lang="en-US" altLang="zh-CN" sz="2400" b="1"/>
              <a:t>+1,0≤</a:t>
            </a:r>
            <a:r>
              <a:rPr lang="en-US" altLang="zh-CN" sz="2400" b="1" i="1"/>
              <a:t>k</a:t>
            </a:r>
            <a:r>
              <a:rPr lang="en-US" altLang="zh-CN" sz="2400" b="1"/>
              <a:t>≤18</a:t>
            </a:r>
            <a:r>
              <a:rPr lang="zh-CN" altLang="en-US" sz="2400" b="1"/>
              <a:t>，</a:t>
            </a:r>
            <a:r>
              <a:rPr lang="en-US" altLang="zh-CN" sz="2400" b="1" i="1"/>
              <a:t>h</a:t>
            </a:r>
            <a:r>
              <a:rPr lang="en-US" altLang="zh-CN" sz="2400" b="1"/>
              <a:t>[</a:t>
            </a:r>
            <a:r>
              <a:rPr lang="en-US" altLang="zh-CN" sz="2400" b="1" i="1"/>
              <a:t>k</a:t>
            </a:r>
            <a:r>
              <a:rPr lang="en-US" altLang="zh-CN" sz="2400" b="1"/>
              <a:t>]={1,3,2,4},</a:t>
            </a:r>
            <a:r>
              <a:rPr lang="zh-CN" altLang="en-US" sz="2400" b="1"/>
              <a:t>试按</a:t>
            </a:r>
            <a:r>
              <a:rPr lang="en-US" altLang="zh-CN" sz="2400" b="1" i="1"/>
              <a:t>L</a:t>
            </a:r>
            <a:r>
              <a:rPr lang="en-US" altLang="zh-CN" sz="2400" b="1"/>
              <a:t>=7</a:t>
            </a:r>
            <a:r>
              <a:rPr lang="zh-CN" altLang="en-US" sz="2400" b="1"/>
              <a:t>对序列</a:t>
            </a:r>
            <a:r>
              <a:rPr lang="en-US" altLang="zh-CN" sz="2400" b="1" i="1"/>
              <a:t>x</a:t>
            </a:r>
            <a:r>
              <a:rPr lang="en-US" altLang="zh-CN" sz="2400" b="1"/>
              <a:t>[</a:t>
            </a:r>
            <a:r>
              <a:rPr lang="en-US" altLang="zh-CN" sz="2400" b="1" i="1"/>
              <a:t>k</a:t>
            </a:r>
            <a:r>
              <a:rPr lang="en-US" altLang="zh-CN" sz="2400" b="1"/>
              <a:t>]</a:t>
            </a:r>
            <a:r>
              <a:rPr lang="zh-CN" altLang="en-US" sz="2400" b="1"/>
              <a:t>分段，并利用重叠保留法计算线性卷积</a:t>
            </a:r>
            <a:r>
              <a:rPr lang="en-US" altLang="zh-CN" sz="2400" b="1" i="1"/>
              <a:t>y</a:t>
            </a:r>
            <a:r>
              <a:rPr lang="en-US" altLang="zh-CN" sz="2400" b="1"/>
              <a:t>[</a:t>
            </a:r>
            <a:r>
              <a:rPr lang="en-US" altLang="zh-CN" sz="2400" b="1" i="1"/>
              <a:t>k</a:t>
            </a:r>
            <a:r>
              <a:rPr lang="en-US" altLang="zh-CN" sz="2400" b="1"/>
              <a:t>]=</a:t>
            </a:r>
            <a:r>
              <a:rPr lang="en-US" altLang="zh-CN" sz="2400" b="1" i="1"/>
              <a:t>x</a:t>
            </a:r>
            <a:r>
              <a:rPr lang="en-US" altLang="zh-CN" sz="2400" b="1"/>
              <a:t>[</a:t>
            </a:r>
            <a:r>
              <a:rPr lang="en-US" altLang="zh-CN" sz="2400" b="1" i="1"/>
              <a:t>k</a:t>
            </a:r>
            <a:r>
              <a:rPr lang="en-US" altLang="zh-CN" sz="2400" b="1"/>
              <a:t>]*</a:t>
            </a:r>
            <a:r>
              <a:rPr lang="en-US" altLang="zh-CN" sz="2400" b="1" i="1"/>
              <a:t>h</a:t>
            </a:r>
            <a:r>
              <a:rPr lang="en-US" altLang="zh-CN" sz="2400" b="1"/>
              <a:t>[</a:t>
            </a:r>
            <a:r>
              <a:rPr lang="en-US" altLang="zh-CN" sz="2400" b="1" i="1"/>
              <a:t>k</a:t>
            </a:r>
            <a:r>
              <a:rPr lang="en-US" altLang="zh-CN" sz="2400" b="1"/>
              <a:t>]</a:t>
            </a:r>
          </a:p>
          <a:p>
            <a:pPr eaLnBrk="1" hangingPunct="1">
              <a:lnSpc>
                <a:spcPct val="120000"/>
              </a:lnSpc>
              <a:buFont typeface="Wingdings" panose="05000000000000000000" pitchFamily="2" charset="2"/>
              <a:buNone/>
            </a:pPr>
            <a:r>
              <a:rPr lang="zh-CN" altLang="en-US" sz="2400" b="1"/>
              <a:t>解</a:t>
            </a:r>
            <a:r>
              <a:rPr lang="zh-CN" altLang="en-US" sz="2400" b="1">
                <a:sym typeface="Wingdings" panose="05000000000000000000" pitchFamily="2" charset="2"/>
              </a:rPr>
              <a:t>：（</a:t>
            </a:r>
            <a:r>
              <a:rPr lang="en-US" altLang="zh-CN" sz="2400" b="1">
                <a:sym typeface="Wingdings" panose="05000000000000000000" pitchFamily="2" charset="2"/>
              </a:rPr>
              <a:t>1</a:t>
            </a:r>
            <a:r>
              <a:rPr lang="zh-CN" altLang="en-US" sz="2400" b="1">
                <a:sym typeface="Wingdings" panose="05000000000000000000" pitchFamily="2" charset="2"/>
              </a:rPr>
              <a:t>）</a:t>
            </a:r>
            <a:r>
              <a:rPr lang="zh-CN" altLang="en-US" sz="2400" b="1"/>
              <a:t>由于序列</a:t>
            </a:r>
            <a:r>
              <a:rPr lang="en-US" altLang="zh-CN" sz="2400" b="1" i="1"/>
              <a:t>h</a:t>
            </a:r>
            <a:r>
              <a:rPr lang="en-US" altLang="zh-CN" sz="2400" b="1"/>
              <a:t>[</a:t>
            </a:r>
            <a:r>
              <a:rPr lang="en-US" altLang="zh-CN" sz="2400" b="1" i="1"/>
              <a:t>k</a:t>
            </a:r>
            <a:r>
              <a:rPr lang="en-US" altLang="zh-CN" sz="2400" b="1"/>
              <a:t>]</a:t>
            </a:r>
            <a:r>
              <a:rPr lang="zh-CN" altLang="en-US" sz="2400" b="1"/>
              <a:t>的长度</a:t>
            </a:r>
            <a:r>
              <a:rPr lang="en-US" altLang="zh-CN" sz="2400" b="1" i="1"/>
              <a:t>M</a:t>
            </a:r>
            <a:r>
              <a:rPr lang="en-US" altLang="zh-CN" sz="2400" b="1"/>
              <a:t>=4</a:t>
            </a:r>
            <a:r>
              <a:rPr lang="zh-CN" altLang="en-US" sz="2400" b="1"/>
              <a:t>，故每段开头与其前一段结尾有</a:t>
            </a:r>
            <a:r>
              <a:rPr lang="en-US" altLang="zh-CN" sz="2400" b="1" i="1"/>
              <a:t>M</a:t>
            </a:r>
            <a:r>
              <a:rPr lang="en-US" altLang="zh-CN" sz="2400" b="1"/>
              <a:t>-1=3</a:t>
            </a:r>
            <a:r>
              <a:rPr lang="zh-CN" altLang="en-US" sz="2400" b="1"/>
              <a:t>个重叠点。对于第一段需要在其前面添加</a:t>
            </a:r>
            <a:r>
              <a:rPr lang="en-US" altLang="zh-CN" sz="2400" b="1"/>
              <a:t>3</a:t>
            </a:r>
            <a:r>
              <a:rPr lang="zh-CN" altLang="en-US" sz="2400" b="1"/>
              <a:t>个</a:t>
            </a:r>
            <a:r>
              <a:rPr lang="en-US" altLang="zh-CN" sz="2400" b="1"/>
              <a:t>0</a:t>
            </a:r>
            <a:r>
              <a:rPr lang="zh-CN" altLang="en-US" sz="2400" b="1"/>
              <a:t>。因为</a:t>
            </a:r>
            <a:r>
              <a:rPr lang="zh-CN" altLang="en-US" sz="2400" b="1">
                <a:sym typeface="Wingdings" panose="05000000000000000000" pitchFamily="2" charset="2"/>
              </a:rPr>
              <a:t>序列</a:t>
            </a:r>
            <a:r>
              <a:rPr lang="en-US" altLang="zh-CN" sz="2400" b="1" i="1"/>
              <a:t>x</a:t>
            </a:r>
            <a:r>
              <a:rPr lang="en-US" altLang="zh-CN" sz="2400" b="1"/>
              <a:t>[</a:t>
            </a:r>
            <a:r>
              <a:rPr lang="en-US" altLang="zh-CN" sz="2400" b="1" i="1"/>
              <a:t>k</a:t>
            </a:r>
            <a:r>
              <a:rPr lang="en-US" altLang="zh-CN" sz="2400" b="1"/>
              <a:t>]</a:t>
            </a:r>
            <a:r>
              <a:rPr lang="zh-CN" altLang="en-US" sz="2400" b="1"/>
              <a:t>的长度为</a:t>
            </a:r>
            <a:r>
              <a:rPr lang="en-US" altLang="zh-CN" sz="2400" b="1"/>
              <a:t>19</a:t>
            </a:r>
            <a:r>
              <a:rPr lang="zh-CN" altLang="en-US" sz="2400" b="1"/>
              <a:t>，若按</a:t>
            </a:r>
            <a:r>
              <a:rPr lang="en-US" altLang="zh-CN" sz="2400" b="1" i="1"/>
              <a:t>L</a:t>
            </a:r>
            <a:r>
              <a:rPr lang="en-US" altLang="zh-CN" sz="2400" b="1"/>
              <a:t>=7</a:t>
            </a:r>
            <a:r>
              <a:rPr lang="zh-CN" altLang="en-US" sz="2400" b="1"/>
              <a:t>对序列分段，可分为以下</a:t>
            </a:r>
            <a:r>
              <a:rPr lang="en-US" altLang="zh-CN" sz="2400" b="1"/>
              <a:t>6</a:t>
            </a:r>
            <a:r>
              <a:rPr lang="zh-CN" altLang="en-US" sz="2400" b="1"/>
              <a:t>段：</a:t>
            </a:r>
            <a:endParaRPr lang="en-US" altLang="zh-CN" sz="2400" b="1"/>
          </a:p>
          <a:p>
            <a:pPr eaLnBrk="1" hangingPunct="1">
              <a:buFont typeface="Wingdings" panose="05000000000000000000" pitchFamily="2" charset="2"/>
              <a:buNone/>
            </a:pPr>
            <a:r>
              <a:rPr lang="en-US" altLang="zh-CN" sz="2400" b="1" i="1"/>
              <a:t>		x</a:t>
            </a:r>
            <a:r>
              <a:rPr lang="en-US" altLang="zh-CN" sz="2400" b="1" baseline="-25000"/>
              <a:t>0</a:t>
            </a:r>
            <a:r>
              <a:rPr lang="en-US" altLang="zh-CN" sz="2400" b="1"/>
              <a:t>[</a:t>
            </a:r>
            <a:r>
              <a:rPr lang="en-US" altLang="zh-CN" sz="2400" b="1" i="1"/>
              <a:t>k</a:t>
            </a:r>
            <a:r>
              <a:rPr lang="en-US" altLang="zh-CN" sz="2400" b="1"/>
              <a:t>]={0,0,0,1,3,5,7}</a:t>
            </a:r>
          </a:p>
          <a:p>
            <a:pPr eaLnBrk="1" hangingPunct="1">
              <a:buFont typeface="Wingdings" panose="05000000000000000000" pitchFamily="2" charset="2"/>
              <a:buNone/>
            </a:pPr>
            <a:r>
              <a:rPr lang="en-US" altLang="zh-CN" sz="2400" b="1" i="1"/>
              <a:t>		x</a:t>
            </a:r>
            <a:r>
              <a:rPr lang="en-US" altLang="zh-CN" sz="2400" b="1" baseline="-25000"/>
              <a:t>1</a:t>
            </a:r>
            <a:r>
              <a:rPr lang="en-US" altLang="zh-CN" sz="2400" b="1"/>
              <a:t>[</a:t>
            </a:r>
            <a:r>
              <a:rPr lang="en-US" altLang="zh-CN" sz="2400" b="1" i="1"/>
              <a:t>k</a:t>
            </a:r>
            <a:r>
              <a:rPr lang="en-US" altLang="zh-CN" sz="2400" b="1"/>
              <a:t>]={3,5,7,9,11,13,15}</a:t>
            </a:r>
          </a:p>
          <a:p>
            <a:pPr eaLnBrk="1" hangingPunct="1">
              <a:buFont typeface="Wingdings" panose="05000000000000000000" pitchFamily="2" charset="2"/>
              <a:buNone/>
            </a:pPr>
            <a:r>
              <a:rPr lang="en-US" altLang="zh-CN" sz="2400" b="1" i="1"/>
              <a:t>		x</a:t>
            </a:r>
            <a:r>
              <a:rPr lang="en-US" altLang="zh-CN" sz="2400" b="1" baseline="-25000"/>
              <a:t>2</a:t>
            </a:r>
            <a:r>
              <a:rPr lang="en-US" altLang="zh-CN" sz="2400" b="1"/>
              <a:t>[</a:t>
            </a:r>
            <a:r>
              <a:rPr lang="en-US" altLang="zh-CN" sz="2400" b="1" i="1"/>
              <a:t>k</a:t>
            </a:r>
            <a:r>
              <a:rPr lang="en-US" altLang="zh-CN" sz="2400" b="1"/>
              <a:t>]={11,13,15,17,19,21,23}</a:t>
            </a:r>
          </a:p>
          <a:p>
            <a:pPr eaLnBrk="1" hangingPunct="1">
              <a:buFont typeface="Wingdings" panose="05000000000000000000" pitchFamily="2" charset="2"/>
              <a:buNone/>
            </a:pPr>
            <a:r>
              <a:rPr lang="en-US" altLang="zh-CN" sz="2400" b="1" i="1"/>
              <a:t>		x</a:t>
            </a:r>
            <a:r>
              <a:rPr lang="en-US" altLang="zh-CN" sz="2400" b="1" baseline="-25000"/>
              <a:t>3</a:t>
            </a:r>
            <a:r>
              <a:rPr lang="en-US" altLang="zh-CN" sz="2400" b="1"/>
              <a:t>[</a:t>
            </a:r>
            <a:r>
              <a:rPr lang="en-US" altLang="zh-CN" sz="2400" b="1" i="1"/>
              <a:t>k</a:t>
            </a:r>
            <a:r>
              <a:rPr lang="en-US" altLang="zh-CN" sz="2400" b="1"/>
              <a:t>]={19,21,23,25,27,29,31}</a:t>
            </a:r>
          </a:p>
          <a:p>
            <a:pPr eaLnBrk="1" hangingPunct="1">
              <a:buFont typeface="Wingdings" panose="05000000000000000000" pitchFamily="2" charset="2"/>
              <a:buNone/>
            </a:pPr>
            <a:r>
              <a:rPr lang="en-US" altLang="zh-CN" sz="2400" b="1" i="1"/>
              <a:t>		x</a:t>
            </a:r>
            <a:r>
              <a:rPr lang="en-US" altLang="zh-CN" sz="2400" b="1" baseline="-25000"/>
              <a:t>4</a:t>
            </a:r>
            <a:r>
              <a:rPr lang="en-US" altLang="zh-CN" sz="2400" b="1"/>
              <a:t>[</a:t>
            </a:r>
            <a:r>
              <a:rPr lang="en-US" altLang="zh-CN" sz="2400" b="1" i="1"/>
              <a:t>k</a:t>
            </a:r>
            <a:r>
              <a:rPr lang="en-US" altLang="zh-CN" sz="2400" b="1"/>
              <a:t>]={27,29,31,33,35,37,0}</a:t>
            </a:r>
          </a:p>
          <a:p>
            <a:pPr eaLnBrk="1" hangingPunct="1">
              <a:buFont typeface="Wingdings" panose="05000000000000000000" pitchFamily="2" charset="2"/>
              <a:buNone/>
            </a:pPr>
            <a:r>
              <a:rPr lang="en-US" altLang="zh-CN" sz="2400" b="1" i="1"/>
              <a:t>		x</a:t>
            </a:r>
            <a:r>
              <a:rPr lang="en-US" altLang="zh-CN" sz="2400" b="1" baseline="-25000"/>
              <a:t>5</a:t>
            </a:r>
            <a:r>
              <a:rPr lang="en-US" altLang="zh-CN" sz="2400" b="1"/>
              <a:t>[</a:t>
            </a:r>
            <a:r>
              <a:rPr lang="en-US" altLang="zh-CN" sz="2400" b="1" i="1"/>
              <a:t>k</a:t>
            </a:r>
            <a:r>
              <a:rPr lang="en-US" altLang="zh-CN" sz="2400" b="1"/>
              <a:t>]={35,37,0,0,0,0,0}</a:t>
            </a:r>
          </a:p>
          <a:p>
            <a:pPr eaLnBrk="1" hangingPunct="1">
              <a:lnSpc>
                <a:spcPct val="120000"/>
              </a:lnSpc>
              <a:buFont typeface="Wingdings" panose="05000000000000000000" pitchFamily="2" charset="2"/>
              <a:buNone/>
            </a:pPr>
            <a:endParaRPr lang="en-US" altLang="zh-CN" sz="2400" b="1"/>
          </a:p>
          <a:p>
            <a:pPr eaLnBrk="1" hangingPunct="1">
              <a:lnSpc>
                <a:spcPct val="150000"/>
              </a:lnSpc>
              <a:buFont typeface="Wingdings" panose="05000000000000000000" pitchFamily="2" charset="2"/>
              <a:buNone/>
            </a:pPr>
            <a:endParaRPr lang="en-US" altLang="zh-CN" sz="2800" b="1"/>
          </a:p>
          <a:p>
            <a:pPr eaLnBrk="1" hangingPunct="1">
              <a:lnSpc>
                <a:spcPct val="150000"/>
              </a:lnSpc>
              <a:buFont typeface="Wingdings" panose="05000000000000000000" pitchFamily="2" charset="2"/>
              <a:buNone/>
            </a:pPr>
            <a:endParaRPr lang="zh-CN" altLang="en-US" sz="2800" b="1"/>
          </a:p>
        </p:txBody>
      </p:sp>
      <p:cxnSp>
        <p:nvCxnSpPr>
          <p:cNvPr id="4" name="直接连接符 3">
            <a:extLst>
              <a:ext uri="{FF2B5EF4-FFF2-40B4-BE49-F238E27FC236}">
                <a16:creationId xmlns:a16="http://schemas.microsoft.com/office/drawing/2014/main" id="{222A6EE4-97D6-46D8-B5BD-1C837CEF1995}"/>
              </a:ext>
            </a:extLst>
          </p:cNvPr>
          <p:cNvCxnSpPr/>
          <p:nvPr/>
        </p:nvCxnSpPr>
        <p:spPr>
          <a:xfrm>
            <a:off x="2362200" y="4114800"/>
            <a:ext cx="6096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C672EDF-8DB8-49C7-B4DB-A6B559F9D9D2}"/>
              </a:ext>
            </a:extLst>
          </p:cNvPr>
          <p:cNvCxnSpPr/>
          <p:nvPr/>
        </p:nvCxnSpPr>
        <p:spPr>
          <a:xfrm>
            <a:off x="3276600" y="4114800"/>
            <a:ext cx="6096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A9485F7-8048-4C72-AB71-8B01F39668B7}"/>
              </a:ext>
            </a:extLst>
          </p:cNvPr>
          <p:cNvCxnSpPr/>
          <p:nvPr/>
        </p:nvCxnSpPr>
        <p:spPr>
          <a:xfrm>
            <a:off x="2438400" y="4572000"/>
            <a:ext cx="6096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BE9A134-D151-4EDE-BF05-6567449F8DC4}"/>
              </a:ext>
            </a:extLst>
          </p:cNvPr>
          <p:cNvCxnSpPr/>
          <p:nvPr/>
        </p:nvCxnSpPr>
        <p:spPr>
          <a:xfrm>
            <a:off x="3886200" y="5867400"/>
            <a:ext cx="9906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A310D0E-2435-4A44-B56D-F8C24E85DD01}"/>
              </a:ext>
            </a:extLst>
          </p:cNvPr>
          <p:cNvCxnSpPr/>
          <p:nvPr/>
        </p:nvCxnSpPr>
        <p:spPr>
          <a:xfrm>
            <a:off x="2362200" y="6324600"/>
            <a:ext cx="9906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Effect transition="in" filter="wipe(left)">
                                      <p:cBhvr>
                                        <p:cTn id="7" dur="500"/>
                                        <p:tgtEl>
                                          <p:spTgt spid="686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8611">
                                            <p:txEl>
                                              <p:pRg st="2" end="2"/>
                                            </p:txEl>
                                          </p:spTgt>
                                        </p:tgtEl>
                                        <p:attrNameLst>
                                          <p:attrName>style.visibility</p:attrName>
                                        </p:attrNameLst>
                                      </p:cBhvr>
                                      <p:to>
                                        <p:strVal val="visible"/>
                                      </p:to>
                                    </p:set>
                                    <p:animEffect transition="in" filter="wipe(left)">
                                      <p:cBhvr>
                                        <p:cTn id="12" dur="500"/>
                                        <p:tgtEl>
                                          <p:spTgt spid="686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8611">
                                            <p:txEl>
                                              <p:pRg st="3" end="3"/>
                                            </p:txEl>
                                          </p:spTgt>
                                        </p:tgtEl>
                                        <p:attrNameLst>
                                          <p:attrName>style.visibility</p:attrName>
                                        </p:attrNameLst>
                                      </p:cBhvr>
                                      <p:to>
                                        <p:strVal val="visible"/>
                                      </p:to>
                                    </p:set>
                                    <p:animEffect transition="in" filter="wipe(left)">
                                      <p:cBhvr>
                                        <p:cTn id="27" dur="500"/>
                                        <p:tgtEl>
                                          <p:spTgt spid="6861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8611">
                                            <p:txEl>
                                              <p:pRg st="4" end="4"/>
                                            </p:txEl>
                                          </p:spTgt>
                                        </p:tgtEl>
                                        <p:attrNameLst>
                                          <p:attrName>style.visibility</p:attrName>
                                        </p:attrNameLst>
                                      </p:cBhvr>
                                      <p:to>
                                        <p:strVal val="visible"/>
                                      </p:to>
                                    </p:set>
                                    <p:animEffect transition="in" filter="wipe(left)">
                                      <p:cBhvr>
                                        <p:cTn id="37" dur="500"/>
                                        <p:tgtEl>
                                          <p:spTgt spid="68611">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8611">
                                            <p:txEl>
                                              <p:pRg st="5" end="5"/>
                                            </p:txEl>
                                          </p:spTgt>
                                        </p:tgtEl>
                                        <p:attrNameLst>
                                          <p:attrName>style.visibility</p:attrName>
                                        </p:attrNameLst>
                                      </p:cBhvr>
                                      <p:to>
                                        <p:strVal val="visible"/>
                                      </p:to>
                                    </p:set>
                                    <p:animEffect transition="in" filter="wipe(left)">
                                      <p:cBhvr>
                                        <p:cTn id="42" dur="500"/>
                                        <p:tgtEl>
                                          <p:spTgt spid="68611">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8611">
                                            <p:txEl>
                                              <p:pRg st="6" end="6"/>
                                            </p:txEl>
                                          </p:spTgt>
                                        </p:tgtEl>
                                        <p:attrNameLst>
                                          <p:attrName>style.visibility</p:attrName>
                                        </p:attrNameLst>
                                      </p:cBhvr>
                                      <p:to>
                                        <p:strVal val="visible"/>
                                      </p:to>
                                    </p:set>
                                    <p:animEffect transition="in" filter="wipe(left)">
                                      <p:cBhvr>
                                        <p:cTn id="47" dur="500"/>
                                        <p:tgtEl>
                                          <p:spTgt spid="68611">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68611">
                                            <p:txEl>
                                              <p:pRg st="7" end="7"/>
                                            </p:txEl>
                                          </p:spTgt>
                                        </p:tgtEl>
                                        <p:attrNameLst>
                                          <p:attrName>style.visibility</p:attrName>
                                        </p:attrNameLst>
                                      </p:cBhvr>
                                      <p:to>
                                        <p:strVal val="visible"/>
                                      </p:to>
                                    </p:set>
                                    <p:animEffect transition="in" filter="wipe(left)">
                                      <p:cBhvr>
                                        <p:cTn id="57" dur="500"/>
                                        <p:tgtEl>
                                          <p:spTgt spid="68611">
                                            <p:txEl>
                                              <p:pRg st="7" end="7"/>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9ABC6467-DB62-4F59-931A-D7DDEE4B8F7A}"/>
              </a:ext>
            </a:extLst>
          </p:cNvPr>
          <p:cNvSpPr/>
          <p:nvPr/>
        </p:nvSpPr>
        <p:spPr>
          <a:xfrm>
            <a:off x="-76200" y="4981575"/>
            <a:ext cx="9296400" cy="1495425"/>
          </a:xfrm>
          <a:prstGeom prst="rect">
            <a:avLst/>
          </a:prstGeom>
        </p:spPr>
        <p:txBody>
          <a:bodyPr>
            <a:spAutoFit/>
          </a:bodyPr>
          <a:lstStyle/>
          <a:p>
            <a:pPr marL="342900" indent="-342900" eaLnBrk="1" hangingPunct="1">
              <a:lnSpc>
                <a:spcPct val="120000"/>
              </a:lnSpc>
              <a:spcBef>
                <a:spcPct val="20000"/>
              </a:spcBef>
              <a:buClr>
                <a:srgbClr val="00007D"/>
              </a:buClr>
              <a:buSzPct val="75000"/>
              <a:defRPr/>
            </a:pPr>
            <a:r>
              <a:rPr lang="zh-CN" altLang="en-US" sz="2400" b="1" kern="0" dirty="0">
                <a:solidFill>
                  <a:srgbClr val="000000"/>
                </a:solidFill>
                <a:latin typeface="Times New Roman"/>
                <a:ea typeface="宋体"/>
              </a:rPr>
              <a:t>（</a:t>
            </a:r>
            <a:r>
              <a:rPr lang="en-US" altLang="zh-CN" sz="2400" b="1" kern="0" dirty="0">
                <a:solidFill>
                  <a:srgbClr val="000000"/>
                </a:solidFill>
                <a:latin typeface="Times New Roman"/>
                <a:ea typeface="宋体"/>
              </a:rPr>
              <a:t>3</a:t>
            </a:r>
            <a:r>
              <a:rPr lang="zh-CN" altLang="en-US" sz="2400" b="1" kern="0" dirty="0">
                <a:solidFill>
                  <a:srgbClr val="000000"/>
                </a:solidFill>
                <a:latin typeface="Times New Roman"/>
                <a:ea typeface="宋体"/>
              </a:rPr>
              <a:t>）去掉各段前面的</a:t>
            </a:r>
            <a:r>
              <a:rPr lang="en-US" altLang="zh-CN" sz="2400" b="1" kern="0" dirty="0">
                <a:solidFill>
                  <a:srgbClr val="000000"/>
                </a:solidFill>
                <a:latin typeface="Times New Roman"/>
                <a:ea typeface="宋体"/>
              </a:rPr>
              <a:t>3</a:t>
            </a:r>
            <a:r>
              <a:rPr lang="zh-CN" altLang="en-US" sz="2400" b="1" kern="0" dirty="0">
                <a:solidFill>
                  <a:srgbClr val="000000"/>
                </a:solidFill>
                <a:latin typeface="Times New Roman"/>
                <a:ea typeface="宋体"/>
              </a:rPr>
              <a:t>个点后依次拼接起来就得到最终的线性卷积：</a:t>
            </a:r>
            <a:endParaRPr lang="en-US" altLang="zh-CN" sz="2400" b="1" kern="0" dirty="0">
              <a:solidFill>
                <a:srgbClr val="000000"/>
              </a:solidFill>
              <a:latin typeface="Times New Roman"/>
              <a:ea typeface="宋体"/>
            </a:endParaRPr>
          </a:p>
          <a:p>
            <a:pPr marL="342900" indent="-342900" eaLnBrk="1" hangingPunct="1">
              <a:lnSpc>
                <a:spcPct val="120000"/>
              </a:lnSpc>
              <a:spcBef>
                <a:spcPct val="20000"/>
              </a:spcBef>
              <a:buClr>
                <a:srgbClr val="00007D"/>
              </a:buClr>
              <a:buSzPct val="75000"/>
              <a:defRPr/>
            </a:pPr>
            <a:r>
              <a:rPr lang="en-US" altLang="zh-CN" sz="2400" b="1" i="1" kern="0" dirty="0">
                <a:solidFill>
                  <a:srgbClr val="000000"/>
                </a:solidFill>
                <a:latin typeface="Times New Roman"/>
                <a:ea typeface="宋体"/>
              </a:rPr>
              <a:t>		y</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x</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h</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a:t>
            </a:r>
            <a:r>
              <a:rPr lang="en-US" altLang="zh-CN" sz="2400" b="1" kern="0" dirty="0">
                <a:latin typeface="Times New Roman"/>
                <a:ea typeface="宋体"/>
              </a:rPr>
              <a:t>1,6,16,32,52,72,92,112,132,152, 	172,192,212,232,252,272,292, 312,332,313,214,148</a:t>
            </a:r>
            <a:r>
              <a:rPr lang="en-US" altLang="zh-CN" sz="2400" b="1" kern="0" dirty="0">
                <a:solidFill>
                  <a:srgbClr val="000000"/>
                </a:solidFill>
                <a:latin typeface="Times New Roman"/>
                <a:ea typeface="宋体"/>
              </a:rPr>
              <a:t>}</a:t>
            </a:r>
          </a:p>
        </p:txBody>
      </p:sp>
      <p:sp>
        <p:nvSpPr>
          <p:cNvPr id="68611" name="Rectangle 3">
            <a:extLst>
              <a:ext uri="{FF2B5EF4-FFF2-40B4-BE49-F238E27FC236}">
                <a16:creationId xmlns:a16="http://schemas.microsoft.com/office/drawing/2014/main" id="{827F83B7-4D82-4E34-82C4-FAC564C5FE6C}"/>
              </a:ext>
            </a:extLst>
          </p:cNvPr>
          <p:cNvSpPr>
            <a:spLocks noGrp="1" noChangeArrowheads="1"/>
          </p:cNvSpPr>
          <p:nvPr>
            <p:ph type="body" idx="1"/>
          </p:nvPr>
        </p:nvSpPr>
        <p:spPr>
          <a:xfrm>
            <a:off x="457200" y="533400"/>
            <a:ext cx="8229600" cy="5334000"/>
          </a:xfrm>
        </p:spPr>
        <p:txBody>
          <a:bodyPr/>
          <a:lstStyle/>
          <a:p>
            <a:pPr eaLnBrk="1" hangingPunct="1">
              <a:lnSpc>
                <a:spcPct val="120000"/>
              </a:lnSpc>
              <a:buFont typeface="Wingdings" panose="05000000000000000000" pitchFamily="2" charset="2"/>
              <a:buNone/>
            </a:pPr>
            <a:r>
              <a:rPr lang="zh-CN" altLang="en-US" sz="2400" b="1"/>
              <a:t>例</a:t>
            </a:r>
            <a:r>
              <a:rPr lang="en-US" altLang="zh-CN" sz="2400" b="1"/>
              <a:t>2-</a:t>
            </a:r>
            <a:r>
              <a:rPr lang="zh-CN" altLang="en-US" sz="2400" b="1"/>
              <a:t>5 已知序列</a:t>
            </a:r>
            <a:r>
              <a:rPr lang="en-US" altLang="zh-CN" sz="2400" b="1" i="1"/>
              <a:t>x</a:t>
            </a:r>
            <a:r>
              <a:rPr lang="en-US" altLang="zh-CN" sz="2400" b="1"/>
              <a:t>[</a:t>
            </a:r>
            <a:r>
              <a:rPr lang="en-US" altLang="zh-CN" sz="2400" b="1" i="1"/>
              <a:t>k</a:t>
            </a:r>
            <a:r>
              <a:rPr lang="en-US" altLang="zh-CN" sz="2400" b="1"/>
              <a:t>]=2</a:t>
            </a:r>
            <a:r>
              <a:rPr lang="en-US" altLang="zh-CN" sz="2400" b="1" i="1"/>
              <a:t>k</a:t>
            </a:r>
            <a:r>
              <a:rPr lang="en-US" altLang="zh-CN" sz="2400" b="1"/>
              <a:t>+1,0≤</a:t>
            </a:r>
            <a:r>
              <a:rPr lang="en-US" altLang="zh-CN" sz="2400" b="1" i="1"/>
              <a:t>k</a:t>
            </a:r>
            <a:r>
              <a:rPr lang="en-US" altLang="zh-CN" sz="2400" b="1"/>
              <a:t>≤18</a:t>
            </a:r>
            <a:r>
              <a:rPr lang="zh-CN" altLang="en-US" sz="2400" b="1"/>
              <a:t>，</a:t>
            </a:r>
            <a:r>
              <a:rPr lang="en-US" altLang="zh-CN" sz="2400" b="1" i="1"/>
              <a:t>h</a:t>
            </a:r>
            <a:r>
              <a:rPr lang="en-US" altLang="zh-CN" sz="2400" b="1"/>
              <a:t>[</a:t>
            </a:r>
            <a:r>
              <a:rPr lang="en-US" altLang="zh-CN" sz="2400" b="1" i="1"/>
              <a:t>k</a:t>
            </a:r>
            <a:r>
              <a:rPr lang="en-US" altLang="zh-CN" sz="2400" b="1"/>
              <a:t>]={1,3,2,4},</a:t>
            </a:r>
            <a:r>
              <a:rPr lang="zh-CN" altLang="en-US" sz="2400" b="1"/>
              <a:t>试按</a:t>
            </a:r>
            <a:r>
              <a:rPr lang="en-US" altLang="zh-CN" sz="2400" b="1" i="1"/>
              <a:t>L</a:t>
            </a:r>
            <a:r>
              <a:rPr lang="en-US" altLang="zh-CN" sz="2400" b="1"/>
              <a:t>=7</a:t>
            </a:r>
            <a:r>
              <a:rPr lang="zh-CN" altLang="en-US" sz="2400" b="1"/>
              <a:t>对序列</a:t>
            </a:r>
            <a:r>
              <a:rPr lang="en-US" altLang="zh-CN" sz="2400" b="1" i="1"/>
              <a:t>x</a:t>
            </a:r>
            <a:r>
              <a:rPr lang="en-US" altLang="zh-CN" sz="2400" b="1"/>
              <a:t>[</a:t>
            </a:r>
            <a:r>
              <a:rPr lang="en-US" altLang="zh-CN" sz="2400" b="1" i="1"/>
              <a:t>k</a:t>
            </a:r>
            <a:r>
              <a:rPr lang="en-US" altLang="zh-CN" sz="2400" b="1"/>
              <a:t>]</a:t>
            </a:r>
            <a:r>
              <a:rPr lang="zh-CN" altLang="en-US" sz="2400" b="1"/>
              <a:t>分段，并利用重叠保留法计算线性卷积</a:t>
            </a:r>
            <a:r>
              <a:rPr lang="en-US" altLang="zh-CN" sz="2400" b="1" i="1"/>
              <a:t>y</a:t>
            </a:r>
            <a:r>
              <a:rPr lang="en-US" altLang="zh-CN" sz="2400" b="1"/>
              <a:t>[</a:t>
            </a:r>
            <a:r>
              <a:rPr lang="en-US" altLang="zh-CN" sz="2400" b="1" i="1"/>
              <a:t>k</a:t>
            </a:r>
            <a:r>
              <a:rPr lang="en-US" altLang="zh-CN" sz="2400" b="1"/>
              <a:t>]=</a:t>
            </a:r>
            <a:r>
              <a:rPr lang="en-US" altLang="zh-CN" sz="2400" b="1" i="1"/>
              <a:t>x</a:t>
            </a:r>
            <a:r>
              <a:rPr lang="en-US" altLang="zh-CN" sz="2400" b="1"/>
              <a:t>[</a:t>
            </a:r>
            <a:r>
              <a:rPr lang="en-US" altLang="zh-CN" sz="2400" b="1" i="1"/>
              <a:t>k</a:t>
            </a:r>
            <a:r>
              <a:rPr lang="en-US" altLang="zh-CN" sz="2400" b="1"/>
              <a:t>]*</a:t>
            </a:r>
            <a:r>
              <a:rPr lang="en-US" altLang="zh-CN" sz="2400" b="1" i="1"/>
              <a:t>h</a:t>
            </a:r>
            <a:r>
              <a:rPr lang="en-US" altLang="zh-CN" sz="2400" b="1"/>
              <a:t>[</a:t>
            </a:r>
            <a:r>
              <a:rPr lang="en-US" altLang="zh-CN" sz="2400" b="1" i="1"/>
              <a:t>k</a:t>
            </a:r>
            <a:r>
              <a:rPr lang="en-US" altLang="zh-CN" sz="2400" b="1"/>
              <a:t>]</a:t>
            </a:r>
          </a:p>
          <a:p>
            <a:pPr eaLnBrk="1" hangingPunct="1">
              <a:lnSpc>
                <a:spcPct val="120000"/>
              </a:lnSpc>
              <a:buFont typeface="Wingdings" panose="05000000000000000000" pitchFamily="2" charset="2"/>
              <a:buNone/>
            </a:pPr>
            <a:r>
              <a:rPr lang="zh-CN" altLang="en-US" sz="2400" b="1">
                <a:sym typeface="Wingdings" panose="05000000000000000000" pitchFamily="2" charset="2"/>
              </a:rPr>
              <a:t>（</a:t>
            </a:r>
            <a:r>
              <a:rPr lang="en-US" altLang="zh-CN" sz="2400" b="1">
                <a:sym typeface="Wingdings" panose="05000000000000000000" pitchFamily="2" charset="2"/>
              </a:rPr>
              <a:t>2</a:t>
            </a:r>
            <a:r>
              <a:rPr lang="zh-CN" altLang="en-US" sz="2400" b="1">
                <a:sym typeface="Wingdings" panose="05000000000000000000" pitchFamily="2" charset="2"/>
              </a:rPr>
              <a:t>）计算</a:t>
            </a:r>
            <a:r>
              <a:rPr lang="zh-CN" altLang="en-US" sz="2400" b="1"/>
              <a:t>各段与</a:t>
            </a:r>
            <a:r>
              <a:rPr lang="en-US" altLang="zh-CN" sz="2400" b="1" i="1">
                <a:ea typeface="华文中宋" panose="02010600040101010101" pitchFamily="2" charset="-122"/>
              </a:rPr>
              <a:t>h</a:t>
            </a:r>
            <a:r>
              <a:rPr lang="en-US" altLang="zh-CN" sz="2400" b="1">
                <a:ea typeface="华文中宋" panose="02010600040101010101" pitchFamily="2" charset="-122"/>
              </a:rPr>
              <a:t>[</a:t>
            </a:r>
            <a:r>
              <a:rPr lang="en-US" altLang="zh-CN" sz="2400" b="1" i="1">
                <a:ea typeface="华文中宋" panose="02010600040101010101" pitchFamily="2" charset="-122"/>
              </a:rPr>
              <a:t>k</a:t>
            </a:r>
            <a:r>
              <a:rPr lang="en-US" altLang="zh-CN" sz="2400" b="1">
                <a:ea typeface="华文中宋" panose="02010600040101010101" pitchFamily="2" charset="-122"/>
              </a:rPr>
              <a:t>]</a:t>
            </a:r>
            <a:r>
              <a:rPr lang="zh-CN" altLang="en-US" sz="2400" b="1">
                <a:ea typeface="华文中宋" panose="02010600040101010101" pitchFamily="2" charset="-122"/>
              </a:rPr>
              <a:t>的</a:t>
            </a:r>
            <a:r>
              <a:rPr lang="en-US" altLang="zh-CN" sz="2400" b="1" i="1"/>
              <a:t>L</a:t>
            </a:r>
            <a:r>
              <a:rPr lang="zh-CN" altLang="en-US" sz="2400" b="1"/>
              <a:t>点循环卷积：</a:t>
            </a:r>
            <a:endParaRPr lang="en-US" altLang="zh-CN" sz="2400" b="1"/>
          </a:p>
          <a:p>
            <a:pPr eaLnBrk="1" hangingPunct="1">
              <a:buFont typeface="Wingdings" panose="05000000000000000000" pitchFamily="2" charset="2"/>
              <a:buNone/>
            </a:pPr>
            <a:r>
              <a:rPr lang="en-US" altLang="zh-CN" sz="2400" b="1" i="1"/>
              <a:t>		</a:t>
            </a:r>
            <a:endParaRPr lang="en-US" altLang="zh-CN" sz="2400" b="1"/>
          </a:p>
          <a:p>
            <a:pPr eaLnBrk="1" hangingPunct="1">
              <a:lnSpc>
                <a:spcPct val="150000"/>
              </a:lnSpc>
              <a:buFont typeface="Wingdings" panose="05000000000000000000" pitchFamily="2" charset="2"/>
              <a:buNone/>
            </a:pPr>
            <a:endParaRPr lang="en-US" altLang="zh-CN" sz="2800" b="1"/>
          </a:p>
          <a:p>
            <a:pPr eaLnBrk="1" hangingPunct="1">
              <a:lnSpc>
                <a:spcPct val="150000"/>
              </a:lnSpc>
              <a:buFont typeface="Wingdings" panose="05000000000000000000" pitchFamily="2" charset="2"/>
              <a:buNone/>
            </a:pPr>
            <a:endParaRPr lang="zh-CN" altLang="en-US" sz="2800" b="1"/>
          </a:p>
        </p:txBody>
      </p:sp>
      <p:grpSp>
        <p:nvGrpSpPr>
          <p:cNvPr id="2" name="组合 21">
            <a:extLst>
              <a:ext uri="{FF2B5EF4-FFF2-40B4-BE49-F238E27FC236}">
                <a16:creationId xmlns:a16="http://schemas.microsoft.com/office/drawing/2014/main" id="{23807E0C-6B7E-4EC7-B0BF-0B0DA3D62C57}"/>
              </a:ext>
            </a:extLst>
          </p:cNvPr>
          <p:cNvGrpSpPr>
            <a:grpSpLocks/>
          </p:cNvGrpSpPr>
          <p:nvPr/>
        </p:nvGrpSpPr>
        <p:grpSpPr bwMode="auto">
          <a:xfrm>
            <a:off x="1752600" y="2438400"/>
            <a:ext cx="5165725" cy="461963"/>
            <a:chOff x="3124200" y="5410200"/>
            <a:chExt cx="5165197" cy="461665"/>
          </a:xfrm>
        </p:grpSpPr>
        <p:sp>
          <p:nvSpPr>
            <p:cNvPr id="19" name="矩形 18">
              <a:extLst>
                <a:ext uri="{FF2B5EF4-FFF2-40B4-BE49-F238E27FC236}">
                  <a16:creationId xmlns:a16="http://schemas.microsoft.com/office/drawing/2014/main" id="{7B90F441-59E7-42A6-AF33-48740EE838DA}"/>
                </a:ext>
              </a:extLst>
            </p:cNvPr>
            <p:cNvSpPr/>
            <p:nvPr/>
          </p:nvSpPr>
          <p:spPr>
            <a:xfrm>
              <a:off x="3124200" y="5410200"/>
              <a:ext cx="5165197" cy="461665"/>
            </a:xfrm>
            <a:prstGeom prst="rect">
              <a:avLst/>
            </a:prstGeom>
          </p:spPr>
          <p:txBody>
            <a:bodyPr wrap="none">
              <a:spAutoFit/>
            </a:bodyPr>
            <a:lstStyle/>
            <a:p>
              <a:pPr eaLnBrk="1" hangingPunct="1">
                <a:defRPr/>
              </a:pPr>
              <a:r>
                <a:rPr lang="en-US" altLang="zh-CN" sz="2400" b="1" i="1" kern="0" dirty="0">
                  <a:solidFill>
                    <a:srgbClr val="000000"/>
                  </a:solidFill>
                  <a:latin typeface="Times New Roman"/>
                  <a:ea typeface="宋体"/>
                </a:rPr>
                <a:t>y</a:t>
              </a:r>
              <a:r>
                <a:rPr lang="en-US" altLang="zh-CN" sz="2400" b="1" kern="0" baseline="-25000" dirty="0">
                  <a:solidFill>
                    <a:srgbClr val="000000"/>
                  </a:solidFill>
                  <a:latin typeface="Times New Roman"/>
                  <a:ea typeface="宋体"/>
                </a:rPr>
                <a:t>0</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 </a:t>
              </a:r>
              <a:r>
                <a:rPr lang="en-US" altLang="zh-CN" sz="2400" b="1" i="1" kern="0" dirty="0">
                  <a:solidFill>
                    <a:srgbClr val="000000"/>
                  </a:solidFill>
                  <a:latin typeface="Times New Roman"/>
                  <a:ea typeface="宋体"/>
                </a:rPr>
                <a:t>x</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 7 </a:t>
              </a:r>
              <a:r>
                <a:rPr lang="en-US" altLang="zh-CN" sz="2400" b="1" i="1" kern="0" dirty="0">
                  <a:solidFill>
                    <a:srgbClr val="000000"/>
                  </a:solidFill>
                  <a:latin typeface="Times New Roman"/>
                  <a:ea typeface="宋体"/>
                </a:rPr>
                <a:t>h</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]={43,34,28,1,6,16,32}</a:t>
              </a:r>
              <a:endParaRPr lang="zh-CN" altLang="en-US" dirty="0">
                <a:latin typeface="Arial" charset="0"/>
              </a:endParaRPr>
            </a:p>
          </p:txBody>
        </p:sp>
        <p:sp>
          <p:nvSpPr>
            <p:cNvPr id="20" name="椭圆 19">
              <a:extLst>
                <a:ext uri="{FF2B5EF4-FFF2-40B4-BE49-F238E27FC236}">
                  <a16:creationId xmlns:a16="http://schemas.microsoft.com/office/drawing/2014/main" id="{2164C6CF-ED85-4180-A8C5-7CD1CA80286C}"/>
                </a:ext>
              </a:extLst>
            </p:cNvPr>
            <p:cNvSpPr/>
            <p:nvPr/>
          </p:nvSpPr>
          <p:spPr>
            <a:xfrm>
              <a:off x="4571852" y="5486351"/>
              <a:ext cx="304769" cy="3046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3" name="组合 22">
            <a:extLst>
              <a:ext uri="{FF2B5EF4-FFF2-40B4-BE49-F238E27FC236}">
                <a16:creationId xmlns:a16="http://schemas.microsoft.com/office/drawing/2014/main" id="{992A2D7E-7648-4E31-92E8-7E5E85C4F35B}"/>
              </a:ext>
            </a:extLst>
          </p:cNvPr>
          <p:cNvGrpSpPr>
            <a:grpSpLocks/>
          </p:cNvGrpSpPr>
          <p:nvPr/>
        </p:nvGrpSpPr>
        <p:grpSpPr bwMode="auto">
          <a:xfrm>
            <a:off x="1752600" y="2868613"/>
            <a:ext cx="5883275" cy="461962"/>
            <a:chOff x="3124200" y="5410200"/>
            <a:chExt cx="5883342" cy="461665"/>
          </a:xfrm>
        </p:grpSpPr>
        <p:sp>
          <p:nvSpPr>
            <p:cNvPr id="24" name="矩形 23">
              <a:extLst>
                <a:ext uri="{FF2B5EF4-FFF2-40B4-BE49-F238E27FC236}">
                  <a16:creationId xmlns:a16="http://schemas.microsoft.com/office/drawing/2014/main" id="{68397BF2-BA7F-4A85-AD4D-479A83F83C00}"/>
                </a:ext>
              </a:extLst>
            </p:cNvPr>
            <p:cNvSpPr/>
            <p:nvPr/>
          </p:nvSpPr>
          <p:spPr>
            <a:xfrm>
              <a:off x="3124200" y="5410200"/>
              <a:ext cx="5883342" cy="461665"/>
            </a:xfrm>
            <a:prstGeom prst="rect">
              <a:avLst/>
            </a:prstGeom>
          </p:spPr>
          <p:txBody>
            <a:bodyPr wrap="none">
              <a:spAutoFit/>
            </a:bodyPr>
            <a:lstStyle/>
            <a:p>
              <a:pPr eaLnBrk="1" hangingPunct="1">
                <a:defRPr/>
              </a:pPr>
              <a:r>
                <a:rPr lang="en-US" altLang="zh-CN" sz="2400" b="1" i="1" kern="0" dirty="0">
                  <a:solidFill>
                    <a:srgbClr val="000000"/>
                  </a:solidFill>
                  <a:latin typeface="Times New Roman"/>
                  <a:ea typeface="宋体"/>
                </a:rPr>
                <a:t>y</a:t>
              </a:r>
              <a:r>
                <a:rPr lang="en-US" altLang="zh-CN" sz="2400" b="1" kern="0" baseline="-25000" dirty="0">
                  <a:solidFill>
                    <a:srgbClr val="000000"/>
                  </a:solidFill>
                  <a:latin typeface="Times New Roman"/>
                  <a:ea typeface="宋体"/>
                </a:rPr>
                <a:t>1</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 </a:t>
              </a:r>
              <a:r>
                <a:rPr lang="en-US" altLang="zh-CN" sz="2400" b="1" i="1" kern="0" dirty="0">
                  <a:solidFill>
                    <a:srgbClr val="000000"/>
                  </a:solidFill>
                  <a:latin typeface="Times New Roman"/>
                  <a:ea typeface="宋体"/>
                </a:rPr>
                <a:t>x</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 7 </a:t>
              </a:r>
              <a:r>
                <a:rPr lang="en-US" altLang="zh-CN" sz="2400" b="1" i="1" kern="0" dirty="0">
                  <a:solidFill>
                    <a:srgbClr val="000000"/>
                  </a:solidFill>
                  <a:latin typeface="Times New Roman"/>
                  <a:ea typeface="宋体"/>
                </a:rPr>
                <a:t>h</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]={118,96,88,52,72,92,112}</a:t>
              </a:r>
              <a:endParaRPr lang="zh-CN" altLang="en-US" dirty="0">
                <a:latin typeface="Arial" charset="0"/>
              </a:endParaRPr>
            </a:p>
          </p:txBody>
        </p:sp>
        <p:sp>
          <p:nvSpPr>
            <p:cNvPr id="25" name="椭圆 24">
              <a:extLst>
                <a:ext uri="{FF2B5EF4-FFF2-40B4-BE49-F238E27FC236}">
                  <a16:creationId xmlns:a16="http://schemas.microsoft.com/office/drawing/2014/main" id="{01D54EBA-45F3-4F71-BADE-300C180CFFB4}"/>
                </a:ext>
              </a:extLst>
            </p:cNvPr>
            <p:cNvSpPr/>
            <p:nvPr/>
          </p:nvSpPr>
          <p:spPr>
            <a:xfrm>
              <a:off x="4572016" y="5486351"/>
              <a:ext cx="304803" cy="3046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5" name="组合 25">
            <a:extLst>
              <a:ext uri="{FF2B5EF4-FFF2-40B4-BE49-F238E27FC236}">
                <a16:creationId xmlns:a16="http://schemas.microsoft.com/office/drawing/2014/main" id="{D75A1741-DC68-4062-A850-6E941D568FB0}"/>
              </a:ext>
            </a:extLst>
          </p:cNvPr>
          <p:cNvGrpSpPr>
            <a:grpSpLocks/>
          </p:cNvGrpSpPr>
          <p:nvPr/>
        </p:nvGrpSpPr>
        <p:grpSpPr bwMode="auto">
          <a:xfrm>
            <a:off x="1752600" y="3298825"/>
            <a:ext cx="6653213" cy="461963"/>
            <a:chOff x="3124200" y="5410200"/>
            <a:chExt cx="6652783" cy="461665"/>
          </a:xfrm>
        </p:grpSpPr>
        <p:sp>
          <p:nvSpPr>
            <p:cNvPr id="27" name="矩形 26">
              <a:extLst>
                <a:ext uri="{FF2B5EF4-FFF2-40B4-BE49-F238E27FC236}">
                  <a16:creationId xmlns:a16="http://schemas.microsoft.com/office/drawing/2014/main" id="{185F929A-1422-4B3A-902E-5C18B504A11B}"/>
                </a:ext>
              </a:extLst>
            </p:cNvPr>
            <p:cNvSpPr/>
            <p:nvPr/>
          </p:nvSpPr>
          <p:spPr>
            <a:xfrm>
              <a:off x="3124200" y="5410200"/>
              <a:ext cx="6652783" cy="461665"/>
            </a:xfrm>
            <a:prstGeom prst="rect">
              <a:avLst/>
            </a:prstGeom>
          </p:spPr>
          <p:txBody>
            <a:bodyPr wrap="none">
              <a:spAutoFit/>
            </a:bodyPr>
            <a:lstStyle/>
            <a:p>
              <a:pPr eaLnBrk="1" hangingPunct="1">
                <a:defRPr/>
              </a:pPr>
              <a:r>
                <a:rPr lang="en-US" altLang="zh-CN" sz="2400" b="1" i="1" kern="0" dirty="0">
                  <a:solidFill>
                    <a:srgbClr val="000000"/>
                  </a:solidFill>
                  <a:latin typeface="Times New Roman"/>
                  <a:ea typeface="宋体"/>
                </a:rPr>
                <a:t>y</a:t>
              </a:r>
              <a:r>
                <a:rPr lang="en-US" altLang="zh-CN" sz="2400" b="1" kern="0" baseline="-25000" dirty="0">
                  <a:solidFill>
                    <a:srgbClr val="000000"/>
                  </a:solidFill>
                  <a:latin typeface="Times New Roman"/>
                  <a:ea typeface="宋体"/>
                </a:rPr>
                <a:t>2</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 </a:t>
              </a:r>
              <a:r>
                <a:rPr lang="en-US" altLang="zh-CN" sz="2400" b="1" i="1" kern="0" dirty="0">
                  <a:solidFill>
                    <a:srgbClr val="000000"/>
                  </a:solidFill>
                  <a:latin typeface="Times New Roman"/>
                  <a:ea typeface="宋体"/>
                </a:rPr>
                <a:t>x</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 7 </a:t>
              </a:r>
              <a:r>
                <a:rPr lang="en-US" altLang="zh-CN" sz="2400" b="1" i="1" kern="0" dirty="0">
                  <a:solidFill>
                    <a:srgbClr val="000000"/>
                  </a:solidFill>
                  <a:latin typeface="Times New Roman"/>
                  <a:ea typeface="宋体"/>
                </a:rPr>
                <a:t>h</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]={198,176,168,132,152,172,192}</a:t>
              </a:r>
              <a:endParaRPr lang="zh-CN" altLang="en-US" dirty="0">
                <a:latin typeface="Arial" charset="0"/>
              </a:endParaRPr>
            </a:p>
          </p:txBody>
        </p:sp>
        <p:sp>
          <p:nvSpPr>
            <p:cNvPr id="28" name="椭圆 27">
              <a:extLst>
                <a:ext uri="{FF2B5EF4-FFF2-40B4-BE49-F238E27FC236}">
                  <a16:creationId xmlns:a16="http://schemas.microsoft.com/office/drawing/2014/main" id="{31527287-18E5-4B24-9E44-EBF0750A3449}"/>
                </a:ext>
              </a:extLst>
            </p:cNvPr>
            <p:cNvSpPr/>
            <p:nvPr/>
          </p:nvSpPr>
          <p:spPr>
            <a:xfrm>
              <a:off x="4571906" y="5486351"/>
              <a:ext cx="304780" cy="3046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6" name="组合 28">
            <a:extLst>
              <a:ext uri="{FF2B5EF4-FFF2-40B4-BE49-F238E27FC236}">
                <a16:creationId xmlns:a16="http://schemas.microsoft.com/office/drawing/2014/main" id="{216EF67C-26C8-4981-9E52-15FD77352240}"/>
              </a:ext>
            </a:extLst>
          </p:cNvPr>
          <p:cNvGrpSpPr>
            <a:grpSpLocks/>
          </p:cNvGrpSpPr>
          <p:nvPr/>
        </p:nvGrpSpPr>
        <p:grpSpPr bwMode="auto">
          <a:xfrm>
            <a:off x="1752600" y="3667125"/>
            <a:ext cx="6653213" cy="461963"/>
            <a:chOff x="3124200" y="5410200"/>
            <a:chExt cx="6652783" cy="461665"/>
          </a:xfrm>
        </p:grpSpPr>
        <p:sp>
          <p:nvSpPr>
            <p:cNvPr id="30" name="矩形 29">
              <a:extLst>
                <a:ext uri="{FF2B5EF4-FFF2-40B4-BE49-F238E27FC236}">
                  <a16:creationId xmlns:a16="http://schemas.microsoft.com/office/drawing/2014/main" id="{6BB223FD-7E00-4505-8F07-DD9F3589AC9E}"/>
                </a:ext>
              </a:extLst>
            </p:cNvPr>
            <p:cNvSpPr/>
            <p:nvPr/>
          </p:nvSpPr>
          <p:spPr>
            <a:xfrm>
              <a:off x="3124200" y="5410200"/>
              <a:ext cx="6652783" cy="461665"/>
            </a:xfrm>
            <a:prstGeom prst="rect">
              <a:avLst/>
            </a:prstGeom>
          </p:spPr>
          <p:txBody>
            <a:bodyPr wrap="none">
              <a:spAutoFit/>
            </a:bodyPr>
            <a:lstStyle/>
            <a:p>
              <a:pPr eaLnBrk="1" hangingPunct="1">
                <a:defRPr/>
              </a:pPr>
              <a:r>
                <a:rPr lang="en-US" altLang="zh-CN" sz="2400" b="1" i="1" kern="0" dirty="0">
                  <a:solidFill>
                    <a:srgbClr val="000000"/>
                  </a:solidFill>
                  <a:latin typeface="Times New Roman"/>
                  <a:ea typeface="宋体"/>
                </a:rPr>
                <a:t>y</a:t>
              </a:r>
              <a:r>
                <a:rPr lang="en-US" altLang="zh-CN" sz="2400" b="1" kern="0" baseline="-25000" dirty="0">
                  <a:solidFill>
                    <a:srgbClr val="000000"/>
                  </a:solidFill>
                  <a:latin typeface="Times New Roman"/>
                  <a:ea typeface="宋体"/>
                </a:rPr>
                <a:t>3</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 </a:t>
              </a:r>
              <a:r>
                <a:rPr lang="en-US" altLang="zh-CN" sz="2400" b="1" i="1" kern="0" dirty="0">
                  <a:solidFill>
                    <a:srgbClr val="000000"/>
                  </a:solidFill>
                  <a:latin typeface="Times New Roman"/>
                  <a:ea typeface="宋体"/>
                </a:rPr>
                <a:t>x</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 7 </a:t>
              </a:r>
              <a:r>
                <a:rPr lang="en-US" altLang="zh-CN" sz="2400" b="1" i="1" kern="0" dirty="0">
                  <a:solidFill>
                    <a:srgbClr val="000000"/>
                  </a:solidFill>
                  <a:latin typeface="Times New Roman"/>
                  <a:ea typeface="宋体"/>
                </a:rPr>
                <a:t>h</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]={278,256,248,212,232,252,272}</a:t>
              </a:r>
              <a:endParaRPr lang="zh-CN" altLang="en-US" dirty="0">
                <a:latin typeface="Arial" charset="0"/>
              </a:endParaRPr>
            </a:p>
          </p:txBody>
        </p:sp>
        <p:sp>
          <p:nvSpPr>
            <p:cNvPr id="31" name="椭圆 30">
              <a:extLst>
                <a:ext uri="{FF2B5EF4-FFF2-40B4-BE49-F238E27FC236}">
                  <a16:creationId xmlns:a16="http://schemas.microsoft.com/office/drawing/2014/main" id="{4B5BE9CD-802B-4175-B07D-E78C8C77348E}"/>
                </a:ext>
              </a:extLst>
            </p:cNvPr>
            <p:cNvSpPr/>
            <p:nvPr/>
          </p:nvSpPr>
          <p:spPr>
            <a:xfrm>
              <a:off x="4571906" y="5486351"/>
              <a:ext cx="304780" cy="3046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7" name="组合 31">
            <a:extLst>
              <a:ext uri="{FF2B5EF4-FFF2-40B4-BE49-F238E27FC236}">
                <a16:creationId xmlns:a16="http://schemas.microsoft.com/office/drawing/2014/main" id="{5D316906-9DB6-4599-AF4F-F8F3752DD243}"/>
              </a:ext>
            </a:extLst>
          </p:cNvPr>
          <p:cNvGrpSpPr>
            <a:grpSpLocks/>
          </p:cNvGrpSpPr>
          <p:nvPr/>
        </p:nvGrpSpPr>
        <p:grpSpPr bwMode="auto">
          <a:xfrm>
            <a:off x="1752600" y="4065588"/>
            <a:ext cx="6653213" cy="461962"/>
            <a:chOff x="3124200" y="5410200"/>
            <a:chExt cx="6652783" cy="461665"/>
          </a:xfrm>
        </p:grpSpPr>
        <p:sp>
          <p:nvSpPr>
            <p:cNvPr id="33" name="矩形 32">
              <a:extLst>
                <a:ext uri="{FF2B5EF4-FFF2-40B4-BE49-F238E27FC236}">
                  <a16:creationId xmlns:a16="http://schemas.microsoft.com/office/drawing/2014/main" id="{28B39982-CEBA-469F-9956-4BE7D990EEB7}"/>
                </a:ext>
              </a:extLst>
            </p:cNvPr>
            <p:cNvSpPr/>
            <p:nvPr/>
          </p:nvSpPr>
          <p:spPr>
            <a:xfrm>
              <a:off x="3124200" y="5410200"/>
              <a:ext cx="6652783" cy="461665"/>
            </a:xfrm>
            <a:prstGeom prst="rect">
              <a:avLst/>
            </a:prstGeom>
          </p:spPr>
          <p:txBody>
            <a:bodyPr wrap="none">
              <a:spAutoFit/>
            </a:bodyPr>
            <a:lstStyle/>
            <a:p>
              <a:pPr eaLnBrk="1" hangingPunct="1">
                <a:defRPr/>
              </a:pPr>
              <a:r>
                <a:rPr lang="en-US" altLang="zh-CN" sz="2400" b="1" i="1" kern="0" dirty="0">
                  <a:solidFill>
                    <a:srgbClr val="000000"/>
                  </a:solidFill>
                  <a:latin typeface="Times New Roman"/>
                  <a:ea typeface="宋体"/>
                </a:rPr>
                <a:t>y</a:t>
              </a:r>
              <a:r>
                <a:rPr lang="en-US" altLang="zh-CN" sz="2400" b="1" kern="0" baseline="-25000" dirty="0">
                  <a:solidFill>
                    <a:srgbClr val="000000"/>
                  </a:solidFill>
                  <a:latin typeface="Times New Roman"/>
                  <a:ea typeface="宋体"/>
                </a:rPr>
                <a:t>4</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 </a:t>
              </a:r>
              <a:r>
                <a:rPr lang="en-US" altLang="zh-CN" sz="2400" b="1" i="1" kern="0" dirty="0">
                  <a:solidFill>
                    <a:srgbClr val="000000"/>
                  </a:solidFill>
                  <a:latin typeface="Times New Roman"/>
                  <a:ea typeface="宋体"/>
                </a:rPr>
                <a:t>x</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 7 </a:t>
              </a:r>
              <a:r>
                <a:rPr lang="en-US" altLang="zh-CN" sz="2400" b="1" i="1" kern="0" dirty="0">
                  <a:solidFill>
                    <a:srgbClr val="000000"/>
                  </a:solidFill>
                  <a:latin typeface="Times New Roman"/>
                  <a:ea typeface="宋体"/>
                </a:rPr>
                <a:t>h</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]={241,258,172,292,312,332,313}</a:t>
              </a:r>
              <a:endParaRPr lang="zh-CN" altLang="en-US" dirty="0">
                <a:latin typeface="Arial" charset="0"/>
              </a:endParaRPr>
            </a:p>
          </p:txBody>
        </p:sp>
        <p:sp>
          <p:nvSpPr>
            <p:cNvPr id="34" name="椭圆 33">
              <a:extLst>
                <a:ext uri="{FF2B5EF4-FFF2-40B4-BE49-F238E27FC236}">
                  <a16:creationId xmlns:a16="http://schemas.microsoft.com/office/drawing/2014/main" id="{CC9A6227-BC9D-455B-BE38-012ADAC30392}"/>
                </a:ext>
              </a:extLst>
            </p:cNvPr>
            <p:cNvSpPr/>
            <p:nvPr/>
          </p:nvSpPr>
          <p:spPr>
            <a:xfrm>
              <a:off x="4571906" y="5486351"/>
              <a:ext cx="304780" cy="3046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pSp>
        <p:nvGrpSpPr>
          <p:cNvPr id="8" name="组合 34">
            <a:extLst>
              <a:ext uri="{FF2B5EF4-FFF2-40B4-BE49-F238E27FC236}">
                <a16:creationId xmlns:a16="http://schemas.microsoft.com/office/drawing/2014/main" id="{1B70C91E-0BB9-41E3-BC61-7125C575A751}"/>
              </a:ext>
            </a:extLst>
          </p:cNvPr>
          <p:cNvGrpSpPr>
            <a:grpSpLocks/>
          </p:cNvGrpSpPr>
          <p:nvPr/>
        </p:nvGrpSpPr>
        <p:grpSpPr bwMode="auto">
          <a:xfrm>
            <a:off x="1752600" y="4495800"/>
            <a:ext cx="5780088" cy="461963"/>
            <a:chOff x="3124200" y="5410200"/>
            <a:chExt cx="5780750" cy="461665"/>
          </a:xfrm>
        </p:grpSpPr>
        <p:sp>
          <p:nvSpPr>
            <p:cNvPr id="36" name="矩形 35">
              <a:extLst>
                <a:ext uri="{FF2B5EF4-FFF2-40B4-BE49-F238E27FC236}">
                  <a16:creationId xmlns:a16="http://schemas.microsoft.com/office/drawing/2014/main" id="{DD493910-B9CA-4BB3-BC64-C6A812762E28}"/>
                </a:ext>
              </a:extLst>
            </p:cNvPr>
            <p:cNvSpPr/>
            <p:nvPr/>
          </p:nvSpPr>
          <p:spPr>
            <a:xfrm>
              <a:off x="3124200" y="5410200"/>
              <a:ext cx="5780750" cy="461665"/>
            </a:xfrm>
            <a:prstGeom prst="rect">
              <a:avLst/>
            </a:prstGeom>
          </p:spPr>
          <p:txBody>
            <a:bodyPr wrap="none">
              <a:spAutoFit/>
            </a:bodyPr>
            <a:lstStyle/>
            <a:p>
              <a:pPr eaLnBrk="1" hangingPunct="1">
                <a:defRPr/>
              </a:pPr>
              <a:r>
                <a:rPr lang="en-US" altLang="zh-CN" sz="2400" b="1" i="1" kern="0" dirty="0">
                  <a:solidFill>
                    <a:srgbClr val="000000"/>
                  </a:solidFill>
                  <a:latin typeface="Times New Roman"/>
                  <a:ea typeface="宋体"/>
                </a:rPr>
                <a:t>y</a:t>
              </a:r>
              <a:r>
                <a:rPr lang="en-US" altLang="zh-CN" sz="2400" b="1" kern="0" baseline="-25000" dirty="0">
                  <a:solidFill>
                    <a:srgbClr val="000000"/>
                  </a:solidFill>
                  <a:latin typeface="Times New Roman"/>
                  <a:ea typeface="宋体"/>
                </a:rPr>
                <a:t>5</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 </a:t>
              </a:r>
              <a:r>
                <a:rPr lang="en-US" altLang="zh-CN" sz="2400" b="1" i="1" kern="0" dirty="0">
                  <a:solidFill>
                    <a:srgbClr val="000000"/>
                  </a:solidFill>
                  <a:latin typeface="Times New Roman"/>
                  <a:ea typeface="宋体"/>
                </a:rPr>
                <a:t>x</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 7 </a:t>
              </a:r>
              <a:r>
                <a:rPr lang="en-US" altLang="zh-CN" sz="2400" b="1" i="1" kern="0" dirty="0">
                  <a:solidFill>
                    <a:srgbClr val="000000"/>
                  </a:solidFill>
                  <a:latin typeface="Times New Roman"/>
                  <a:ea typeface="宋体"/>
                </a:rPr>
                <a:t>h</a:t>
              </a:r>
              <a:r>
                <a:rPr lang="en-US" altLang="zh-CN" sz="2400" b="1" kern="0" dirty="0">
                  <a:solidFill>
                    <a:srgbClr val="000000"/>
                  </a:solidFill>
                  <a:latin typeface="Times New Roman"/>
                  <a:ea typeface="宋体"/>
                </a:rPr>
                <a:t>[</a:t>
              </a:r>
              <a:r>
                <a:rPr lang="en-US" altLang="zh-CN" sz="2400" b="1" i="1" kern="0" dirty="0">
                  <a:solidFill>
                    <a:srgbClr val="000000"/>
                  </a:solidFill>
                  <a:latin typeface="Times New Roman"/>
                  <a:ea typeface="宋体"/>
                </a:rPr>
                <a:t>k</a:t>
              </a:r>
              <a:r>
                <a:rPr lang="en-US" altLang="zh-CN" sz="2400" b="1" kern="0" dirty="0">
                  <a:solidFill>
                    <a:srgbClr val="000000"/>
                  </a:solidFill>
                  <a:latin typeface="Times New Roman"/>
                  <a:ea typeface="宋体"/>
                </a:rPr>
                <a:t>]={35,142,181,214,148,0,0}</a:t>
              </a:r>
              <a:endParaRPr lang="zh-CN" altLang="en-US" dirty="0">
                <a:latin typeface="Arial" charset="0"/>
              </a:endParaRPr>
            </a:p>
          </p:txBody>
        </p:sp>
        <p:sp>
          <p:nvSpPr>
            <p:cNvPr id="37" name="椭圆 36">
              <a:extLst>
                <a:ext uri="{FF2B5EF4-FFF2-40B4-BE49-F238E27FC236}">
                  <a16:creationId xmlns:a16="http://schemas.microsoft.com/office/drawing/2014/main" id="{2687978F-5DEF-47A0-854F-9AE7E5CA383A}"/>
                </a:ext>
              </a:extLst>
            </p:cNvPr>
            <p:cNvSpPr/>
            <p:nvPr/>
          </p:nvSpPr>
          <p:spPr>
            <a:xfrm>
              <a:off x="4572166" y="5486351"/>
              <a:ext cx="304835" cy="3046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cxnSp>
        <p:nvCxnSpPr>
          <p:cNvPr id="4" name="直接连接符 3">
            <a:extLst>
              <a:ext uri="{FF2B5EF4-FFF2-40B4-BE49-F238E27FC236}">
                <a16:creationId xmlns:a16="http://schemas.microsoft.com/office/drawing/2014/main" id="{9E9967C8-7D22-48D9-963A-40A9B83AC750}"/>
              </a:ext>
            </a:extLst>
          </p:cNvPr>
          <p:cNvCxnSpPr/>
          <p:nvPr/>
        </p:nvCxnSpPr>
        <p:spPr>
          <a:xfrm>
            <a:off x="4343400" y="2667000"/>
            <a:ext cx="10668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39E189F-C693-43C8-93FC-5A25FC01BA03}"/>
              </a:ext>
            </a:extLst>
          </p:cNvPr>
          <p:cNvCxnSpPr/>
          <p:nvPr/>
        </p:nvCxnSpPr>
        <p:spPr>
          <a:xfrm>
            <a:off x="4343400" y="3124200"/>
            <a:ext cx="12954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CC49415A-8374-4B2A-A52B-91BA61F4FF65}"/>
              </a:ext>
            </a:extLst>
          </p:cNvPr>
          <p:cNvCxnSpPr/>
          <p:nvPr/>
        </p:nvCxnSpPr>
        <p:spPr>
          <a:xfrm>
            <a:off x="4343400" y="3505200"/>
            <a:ext cx="16002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8FC8C8D-558D-49C0-9A55-45FA729E0BA9}"/>
              </a:ext>
            </a:extLst>
          </p:cNvPr>
          <p:cNvCxnSpPr/>
          <p:nvPr/>
        </p:nvCxnSpPr>
        <p:spPr>
          <a:xfrm>
            <a:off x="4343400" y="3886200"/>
            <a:ext cx="1600200" cy="1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9B5FDE2-A594-4F06-AB7A-D98CB322E544}"/>
              </a:ext>
            </a:extLst>
          </p:cNvPr>
          <p:cNvCxnSpPr/>
          <p:nvPr/>
        </p:nvCxnSpPr>
        <p:spPr>
          <a:xfrm>
            <a:off x="4343400" y="4341813"/>
            <a:ext cx="1600200" cy="15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855F02D-8F79-4A47-85F1-B7C20EC759DA}"/>
              </a:ext>
            </a:extLst>
          </p:cNvPr>
          <p:cNvCxnSpPr/>
          <p:nvPr/>
        </p:nvCxnSpPr>
        <p:spPr>
          <a:xfrm>
            <a:off x="4343400" y="4722813"/>
            <a:ext cx="1371600" cy="15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Effect transition="in" filter="wipe(left)">
                                      <p:cBhvr>
                                        <p:cTn id="7" dur="500"/>
                                        <p:tgtEl>
                                          <p:spTgt spid="686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par>
                                <p:cTn id="19" presetID="22" presetClass="entr" presetSubtype="8"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par>
                                <p:cTn id="22" presetID="22" presetClass="entr" presetSubtype="8"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par>
                                <p:cTn id="25" presetID="22" presetClass="entr" presetSubtype="8"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8">
                                            <p:txEl>
                                              <p:pRg st="0" end="0"/>
                                            </p:txEl>
                                          </p:spTgt>
                                        </p:tgtEl>
                                        <p:attrNameLst>
                                          <p:attrName>style.visibility</p:attrName>
                                        </p:attrNameLst>
                                      </p:cBhvr>
                                      <p:to>
                                        <p:strVal val="visible"/>
                                      </p:to>
                                    </p:set>
                                    <p:animEffect transition="in" filter="wipe(left)">
                                      <p:cBhvr>
                                        <p:cTn id="32" dur="500"/>
                                        <p:tgtEl>
                                          <p:spTgt spid="3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par>
                                <p:cTn id="38" presetID="22" presetClass="entr" presetSubtype="8"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500"/>
                                        <p:tgtEl>
                                          <p:spTgt spid="40"/>
                                        </p:tgtEl>
                                      </p:cBhvr>
                                    </p:animEffect>
                                  </p:childTnLst>
                                </p:cTn>
                              </p:par>
                              <p:par>
                                <p:cTn id="41" presetID="22" presetClass="entr" presetSubtype="8"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par>
                                <p:cTn id="44" presetID="22" presetClass="entr" presetSubtype="8" fill="hold"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left)">
                                      <p:cBhvr>
                                        <p:cTn id="46" dur="500"/>
                                        <p:tgtEl>
                                          <p:spTgt spid="44"/>
                                        </p:tgtEl>
                                      </p:cBhvr>
                                    </p:animEffect>
                                  </p:childTnLst>
                                </p:cTn>
                              </p:par>
                              <p:par>
                                <p:cTn id="47" presetID="22" presetClass="entr" presetSubtype="8" fill="hold"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left)">
                                      <p:cBhvr>
                                        <p:cTn id="49" dur="500"/>
                                        <p:tgtEl>
                                          <p:spTgt spid="45"/>
                                        </p:tgtEl>
                                      </p:cBhvr>
                                    </p:animEffect>
                                  </p:childTnLst>
                                </p:cTn>
                              </p:par>
                              <p:par>
                                <p:cTn id="50" presetID="22" presetClass="entr" presetSubtype="8"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left)">
                                      <p:cBhvr>
                                        <p:cTn id="52" dur="500"/>
                                        <p:tgtEl>
                                          <p:spTgt spid="4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8">
                                            <p:txEl>
                                              <p:pRg st="1" end="1"/>
                                            </p:txEl>
                                          </p:spTgt>
                                        </p:tgtEl>
                                        <p:attrNameLst>
                                          <p:attrName>style.visibility</p:attrName>
                                        </p:attrNameLst>
                                      </p:cBhvr>
                                      <p:to>
                                        <p:strVal val="visible"/>
                                      </p:to>
                                    </p:set>
                                    <p:animEffect transition="in" filter="wipe(left)">
                                      <p:cBhvr>
                                        <p:cTn id="57" dur="500"/>
                                        <p:tgtEl>
                                          <p:spTgt spid="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a16="http://schemas.microsoft.com/office/drawing/2014/main" id="{8DCC42FC-45C3-469D-A607-4A400042D4FD}"/>
              </a:ext>
            </a:extLst>
          </p:cNvPr>
          <p:cNvSpPr>
            <a:spLocks noGrp="1" noChangeArrowheads="1"/>
          </p:cNvSpPr>
          <p:nvPr>
            <p:ph type="title"/>
          </p:nvPr>
        </p:nvSpPr>
        <p:spPr/>
        <p:txBody>
          <a:bodyPr/>
          <a:lstStyle/>
          <a:p>
            <a:r>
              <a:rPr lang="zh-CN" altLang="en-US" sz="3600"/>
              <a:t>重叠相加法与重叠保留法比较</a:t>
            </a:r>
          </a:p>
        </p:txBody>
      </p:sp>
      <p:graphicFrame>
        <p:nvGraphicFramePr>
          <p:cNvPr id="4" name="表格 3">
            <a:extLst>
              <a:ext uri="{FF2B5EF4-FFF2-40B4-BE49-F238E27FC236}">
                <a16:creationId xmlns:a16="http://schemas.microsoft.com/office/drawing/2014/main" id="{85119661-00EA-44C7-A6CA-741B24A75CCD}"/>
              </a:ext>
            </a:extLst>
          </p:cNvPr>
          <p:cNvGraphicFramePr>
            <a:graphicFrameLocks noGrp="1"/>
          </p:cNvGraphicFramePr>
          <p:nvPr/>
        </p:nvGraphicFramePr>
        <p:xfrm>
          <a:off x="1143000" y="1981200"/>
          <a:ext cx="6781800" cy="2400300"/>
        </p:xfrm>
        <a:graphic>
          <a:graphicData uri="http://schemas.openxmlformats.org/drawingml/2006/table">
            <a:tbl>
              <a:tblPr firstRow="1" bandRow="1">
                <a:tableStyleId>{5C22544A-7EE6-4342-B048-85BDC9FD1C3A}</a:tableStyleId>
              </a:tblPr>
              <a:tblGrid>
                <a:gridCol w="1356360">
                  <a:extLst>
                    <a:ext uri="{9D8B030D-6E8A-4147-A177-3AD203B41FA5}">
                      <a16:colId xmlns:a16="http://schemas.microsoft.com/office/drawing/2014/main" val="20000"/>
                    </a:ext>
                  </a:extLst>
                </a:gridCol>
                <a:gridCol w="2606039">
                  <a:extLst>
                    <a:ext uri="{9D8B030D-6E8A-4147-A177-3AD203B41FA5}">
                      <a16:colId xmlns:a16="http://schemas.microsoft.com/office/drawing/2014/main" val="20001"/>
                    </a:ext>
                  </a:extLst>
                </a:gridCol>
                <a:gridCol w="2819401">
                  <a:extLst>
                    <a:ext uri="{9D8B030D-6E8A-4147-A177-3AD203B41FA5}">
                      <a16:colId xmlns:a16="http://schemas.microsoft.com/office/drawing/2014/main" val="20002"/>
                    </a:ext>
                  </a:extLst>
                </a:gridCol>
              </a:tblGrid>
              <a:tr h="685790">
                <a:tc>
                  <a:txBody>
                    <a:bodyPr/>
                    <a:lstStyle/>
                    <a:p>
                      <a:endParaRPr lang="zh-CN" altLang="en-US" sz="2400" b="1" dirty="0"/>
                    </a:p>
                  </a:txBody>
                  <a:tcPr marL="91442" marR="91442" marT="45721" marB="45721"/>
                </a:tc>
                <a:tc>
                  <a:txBody>
                    <a:bodyPr/>
                    <a:lstStyle/>
                    <a:p>
                      <a:r>
                        <a:rPr lang="zh-CN" altLang="en-US" sz="3200" b="1" dirty="0"/>
                        <a:t>重叠相加法</a:t>
                      </a:r>
                    </a:p>
                  </a:txBody>
                  <a:tcPr marL="91442" marR="91442" marT="45721" marB="45721"/>
                </a:tc>
                <a:tc>
                  <a:txBody>
                    <a:bodyPr/>
                    <a:lstStyle/>
                    <a:p>
                      <a:r>
                        <a:rPr lang="zh-CN" altLang="en-US" sz="3200" b="1" dirty="0"/>
                        <a:t>重叠保留法</a:t>
                      </a:r>
                    </a:p>
                  </a:txBody>
                  <a:tcPr marL="91442" marR="91442" marT="45721" marB="45721"/>
                </a:tc>
                <a:extLst>
                  <a:ext uri="{0D108BD9-81ED-4DB2-BD59-A6C34878D82A}">
                    <a16:rowId xmlns:a16="http://schemas.microsoft.com/office/drawing/2014/main" val="10000"/>
                  </a:ext>
                </a:extLst>
              </a:tr>
              <a:tr h="571503">
                <a:tc>
                  <a:txBody>
                    <a:bodyPr/>
                    <a:lstStyle/>
                    <a:p>
                      <a:r>
                        <a:rPr lang="zh-CN" altLang="en-US" sz="2400" b="1" dirty="0"/>
                        <a:t>分段</a:t>
                      </a:r>
                    </a:p>
                  </a:txBody>
                  <a:tcPr marL="91442" marR="91442" marT="45721" marB="45721">
                    <a:solidFill>
                      <a:schemeClr val="accent1"/>
                    </a:solidFill>
                  </a:tcPr>
                </a:tc>
                <a:tc>
                  <a:txBody>
                    <a:bodyPr/>
                    <a:lstStyle/>
                    <a:p>
                      <a:r>
                        <a:rPr lang="zh-CN" altLang="en-US" sz="2400" b="1" dirty="0"/>
                        <a:t>不重叠</a:t>
                      </a:r>
                    </a:p>
                  </a:txBody>
                  <a:tcPr marL="91442" marR="91442" marT="45721" marB="45721"/>
                </a:tc>
                <a:tc>
                  <a:txBody>
                    <a:bodyPr/>
                    <a:lstStyle/>
                    <a:p>
                      <a:r>
                        <a:rPr lang="zh-CN" altLang="en-US" sz="2400" b="1" dirty="0"/>
                        <a:t>重叠</a:t>
                      </a:r>
                    </a:p>
                  </a:txBody>
                  <a:tcPr marL="91442" marR="91442" marT="45721" marB="45721"/>
                </a:tc>
                <a:extLst>
                  <a:ext uri="{0D108BD9-81ED-4DB2-BD59-A6C34878D82A}">
                    <a16:rowId xmlns:a16="http://schemas.microsoft.com/office/drawing/2014/main" val="10001"/>
                  </a:ext>
                </a:extLst>
              </a:tr>
              <a:tr h="571503">
                <a:tc>
                  <a:txBody>
                    <a:bodyPr/>
                    <a:lstStyle/>
                    <a:p>
                      <a:r>
                        <a:rPr lang="zh-CN" altLang="en-US" sz="2400" b="1" dirty="0"/>
                        <a:t>卷积</a:t>
                      </a:r>
                    </a:p>
                  </a:txBody>
                  <a:tcPr marL="91442" marR="91442" marT="45721" marB="45721">
                    <a:solidFill>
                      <a:schemeClr val="accent1"/>
                    </a:solidFill>
                  </a:tcPr>
                </a:tc>
                <a:tc>
                  <a:txBody>
                    <a:bodyPr/>
                    <a:lstStyle/>
                    <a:p>
                      <a:r>
                        <a:rPr lang="zh-CN" altLang="en-US" sz="2400" b="1" dirty="0"/>
                        <a:t>线性卷积</a:t>
                      </a:r>
                    </a:p>
                  </a:txBody>
                  <a:tcPr marL="91442" marR="91442" marT="45721" marB="45721"/>
                </a:tc>
                <a:tc>
                  <a:txBody>
                    <a:bodyPr/>
                    <a:lstStyle/>
                    <a:p>
                      <a:r>
                        <a:rPr lang="zh-CN" altLang="en-US" sz="2400" b="1" dirty="0"/>
                        <a:t>循环卷积</a:t>
                      </a:r>
                    </a:p>
                  </a:txBody>
                  <a:tcPr marL="91442" marR="91442" marT="45721" marB="45721"/>
                </a:tc>
                <a:extLst>
                  <a:ext uri="{0D108BD9-81ED-4DB2-BD59-A6C34878D82A}">
                    <a16:rowId xmlns:a16="http://schemas.microsoft.com/office/drawing/2014/main" val="10002"/>
                  </a:ext>
                </a:extLst>
              </a:tr>
              <a:tr h="571503">
                <a:tc>
                  <a:txBody>
                    <a:bodyPr/>
                    <a:lstStyle/>
                    <a:p>
                      <a:r>
                        <a:rPr lang="zh-CN" altLang="en-US" sz="2400" b="1" dirty="0"/>
                        <a:t>组合</a:t>
                      </a:r>
                    </a:p>
                  </a:txBody>
                  <a:tcPr marL="91442" marR="91442" marT="45721" marB="45721">
                    <a:solidFill>
                      <a:schemeClr val="accent1"/>
                    </a:solidFill>
                  </a:tcPr>
                </a:tc>
                <a:tc>
                  <a:txBody>
                    <a:bodyPr/>
                    <a:lstStyle/>
                    <a:p>
                      <a:r>
                        <a:rPr lang="zh-CN" altLang="en-US" sz="2400" b="1" dirty="0"/>
                        <a:t>重叠</a:t>
                      </a:r>
                    </a:p>
                  </a:txBody>
                  <a:tcPr marL="91442" marR="91442" marT="45721" marB="45721"/>
                </a:tc>
                <a:tc>
                  <a:txBody>
                    <a:bodyPr/>
                    <a:lstStyle/>
                    <a:p>
                      <a:r>
                        <a:rPr lang="zh-CN" altLang="en-US" sz="2400" b="1" dirty="0"/>
                        <a:t>不重叠</a:t>
                      </a:r>
                    </a:p>
                  </a:txBody>
                  <a:tcPr marL="91442" marR="91442" marT="45721" marB="45721"/>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a:extLst>
              <a:ext uri="{FF2B5EF4-FFF2-40B4-BE49-F238E27FC236}">
                <a16:creationId xmlns:a16="http://schemas.microsoft.com/office/drawing/2014/main" id="{19AAAEB7-9BC6-49A6-BFC9-D5E7598F47A0}"/>
              </a:ext>
            </a:extLst>
          </p:cNvPr>
          <p:cNvSpPr>
            <a:spLocks noGrp="1" noChangeArrowheads="1"/>
          </p:cNvSpPr>
          <p:nvPr>
            <p:ph type="title"/>
          </p:nvPr>
        </p:nvSpPr>
        <p:spPr/>
        <p:txBody>
          <a:bodyPr/>
          <a:lstStyle/>
          <a:p>
            <a:r>
              <a:rPr lang="zh-CN" altLang="en-US"/>
              <a:t>作业</a:t>
            </a:r>
          </a:p>
        </p:txBody>
      </p:sp>
      <p:sp>
        <p:nvSpPr>
          <p:cNvPr id="87043" name="内容占位符 2">
            <a:extLst>
              <a:ext uri="{FF2B5EF4-FFF2-40B4-BE49-F238E27FC236}">
                <a16:creationId xmlns:a16="http://schemas.microsoft.com/office/drawing/2014/main" id="{BF066A40-7EF4-43B2-819B-C4E4F5B64F4E}"/>
              </a:ext>
            </a:extLst>
          </p:cNvPr>
          <p:cNvSpPr>
            <a:spLocks noGrp="1" noChangeArrowheads="1"/>
          </p:cNvSpPr>
          <p:nvPr>
            <p:ph idx="1"/>
          </p:nvPr>
        </p:nvSpPr>
        <p:spPr/>
        <p:txBody>
          <a:bodyPr/>
          <a:lstStyle/>
          <a:p>
            <a:pPr>
              <a:lnSpc>
                <a:spcPct val="150000"/>
              </a:lnSpc>
            </a:pPr>
            <a:r>
              <a:rPr lang="zh-CN" altLang="en-US"/>
              <a:t>循环卷积与线性卷积：</a:t>
            </a:r>
            <a:r>
              <a:rPr lang="en-US" altLang="zh-CN"/>
              <a:t>2-14</a:t>
            </a:r>
          </a:p>
          <a:p>
            <a:pPr>
              <a:lnSpc>
                <a:spcPct val="150000"/>
              </a:lnSpc>
            </a:pPr>
            <a:r>
              <a:rPr lang="en-US" altLang="zh-CN"/>
              <a:t>DFT</a:t>
            </a:r>
            <a:r>
              <a:rPr lang="zh-CN" altLang="en-US"/>
              <a:t>与</a:t>
            </a:r>
            <a:r>
              <a:rPr lang="en-US" altLang="zh-CN"/>
              <a:t>z</a:t>
            </a:r>
            <a:r>
              <a:rPr lang="zh-CN" altLang="en-US"/>
              <a:t>变换的关系：</a:t>
            </a:r>
            <a:r>
              <a:rPr lang="en-US" altLang="zh-CN"/>
              <a:t>2-17</a:t>
            </a:r>
          </a:p>
          <a:p>
            <a:pPr>
              <a:lnSpc>
                <a:spcPct val="150000"/>
              </a:lnSpc>
            </a:pPr>
            <a:r>
              <a:rPr lang="zh-CN" altLang="en-US"/>
              <a:t>分段卷积方法：</a:t>
            </a:r>
            <a:r>
              <a:rPr lang="en-US" altLang="zh-CN"/>
              <a:t>2-18</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136D7FB-3938-40F5-AA86-55A12B9F2C59}"/>
              </a:ext>
            </a:extLst>
          </p:cNvPr>
          <p:cNvSpPr>
            <a:spLocks noGrp="1" noChangeArrowheads="1"/>
          </p:cNvSpPr>
          <p:nvPr>
            <p:ph type="title"/>
          </p:nvPr>
        </p:nvSpPr>
        <p:spPr>
          <a:xfrm>
            <a:off x="152400" y="457200"/>
            <a:ext cx="8991600" cy="990600"/>
          </a:xfrm>
        </p:spPr>
        <p:txBody>
          <a:bodyPr/>
          <a:lstStyle/>
          <a:p>
            <a:pPr eaLnBrk="1" hangingPunct="1"/>
            <a:r>
              <a:rPr lang="en-US" altLang="zh-CN"/>
              <a:t>2.4 </a:t>
            </a:r>
            <a:r>
              <a:rPr lang="zh-CN" altLang="en-US"/>
              <a:t>利用</a:t>
            </a:r>
            <a:r>
              <a:rPr lang="en-US" altLang="zh-CN"/>
              <a:t>DFT</a:t>
            </a:r>
            <a:r>
              <a:rPr lang="zh-CN" altLang="en-US"/>
              <a:t>对信号进行频域分析</a:t>
            </a:r>
          </a:p>
        </p:txBody>
      </p:sp>
      <p:sp>
        <p:nvSpPr>
          <p:cNvPr id="61443" name="Rectangle 3">
            <a:extLst>
              <a:ext uri="{FF2B5EF4-FFF2-40B4-BE49-F238E27FC236}">
                <a16:creationId xmlns:a16="http://schemas.microsoft.com/office/drawing/2014/main" id="{11C7FD19-3165-4A68-9400-DD6DF6B4FDFC}"/>
              </a:ext>
            </a:extLst>
          </p:cNvPr>
          <p:cNvSpPr>
            <a:spLocks noGrp="1" noChangeArrowheads="1"/>
          </p:cNvSpPr>
          <p:nvPr>
            <p:ph type="body" idx="1"/>
          </p:nvPr>
        </p:nvSpPr>
        <p:spPr>
          <a:xfrm>
            <a:off x="457200" y="1447800"/>
            <a:ext cx="8229600" cy="3886200"/>
          </a:xfrm>
        </p:spPr>
        <p:txBody>
          <a:bodyPr/>
          <a:lstStyle/>
          <a:p>
            <a:pPr eaLnBrk="1" hangingPunct="1"/>
            <a:r>
              <a:rPr lang="zh-CN" altLang="en-US" sz="2400" b="1">
                <a:latin typeface="宋体" panose="02010600030101010101" pitchFamily="2" charset="-122"/>
              </a:rPr>
              <a:t>问题的提出：</a:t>
            </a:r>
          </a:p>
          <a:p>
            <a:pPr lvl="1" eaLnBrk="1" hangingPunct="1"/>
            <a:r>
              <a:rPr lang="zh-CN" altLang="en-US" sz="2400" b="1">
                <a:latin typeface="宋体" panose="02010600030101010101" pitchFamily="2" charset="-122"/>
              </a:rPr>
              <a:t>如何利用数字方法分析信号的频谱？</a:t>
            </a:r>
          </a:p>
          <a:p>
            <a:pPr lvl="1" eaLnBrk="1" hangingPunct="1"/>
            <a:r>
              <a:rPr lang="zh-CN" altLang="en-US" sz="2400" b="1">
                <a:latin typeface="宋体" panose="02010600030101010101" pitchFamily="2" charset="-122"/>
              </a:rPr>
              <a:t>如何利用</a:t>
            </a:r>
            <a:r>
              <a:rPr lang="en-US" altLang="zh-CN" sz="2400" b="1"/>
              <a:t>DFT</a:t>
            </a:r>
            <a:r>
              <a:rPr lang="zh-CN" altLang="en-US" sz="2400" b="1">
                <a:latin typeface="宋体" panose="02010600030101010101" pitchFamily="2" charset="-122"/>
              </a:rPr>
              <a:t>分析四种信号的频谱？</a:t>
            </a:r>
            <a:endParaRPr lang="zh-CN" altLang="en-US" sz="2000" b="1">
              <a:solidFill>
                <a:schemeClr val="hlink"/>
              </a:solidFill>
              <a:latin typeface="宋体" panose="02010600030101010101" pitchFamily="2" charset="-122"/>
            </a:endParaRPr>
          </a:p>
        </p:txBody>
      </p:sp>
      <p:grpSp>
        <p:nvGrpSpPr>
          <p:cNvPr id="2" name="Group 4">
            <a:extLst>
              <a:ext uri="{FF2B5EF4-FFF2-40B4-BE49-F238E27FC236}">
                <a16:creationId xmlns:a16="http://schemas.microsoft.com/office/drawing/2014/main" id="{ED152493-0DC5-491D-89D0-46B26014DCB0}"/>
              </a:ext>
            </a:extLst>
          </p:cNvPr>
          <p:cNvGrpSpPr>
            <a:grpSpLocks/>
          </p:cNvGrpSpPr>
          <p:nvPr/>
        </p:nvGrpSpPr>
        <p:grpSpPr bwMode="auto">
          <a:xfrm>
            <a:off x="1752600" y="2819400"/>
            <a:ext cx="5791200" cy="3657600"/>
            <a:chOff x="0" y="0"/>
            <a:chExt cx="12230" cy="7800"/>
          </a:xfrm>
        </p:grpSpPr>
        <p:graphicFrame>
          <p:nvGraphicFramePr>
            <p:cNvPr id="88069" name="Object 5">
              <a:extLst>
                <a:ext uri="{FF2B5EF4-FFF2-40B4-BE49-F238E27FC236}">
                  <a16:creationId xmlns:a16="http://schemas.microsoft.com/office/drawing/2014/main" id="{47D8A9E9-7E4D-4354-87D1-6D92052C6F79}"/>
                </a:ext>
              </a:extLst>
            </p:cNvPr>
            <p:cNvGraphicFramePr>
              <a:graphicFrameLocks noChangeAspect="1"/>
            </p:cNvGraphicFramePr>
            <p:nvPr/>
          </p:nvGraphicFramePr>
          <p:xfrm>
            <a:off x="1475" y="1908"/>
            <a:ext cx="2540" cy="1760"/>
          </p:xfrm>
          <a:graphic>
            <a:graphicData uri="http://schemas.openxmlformats.org/presentationml/2006/ole">
              <mc:AlternateContent xmlns:mc="http://schemas.openxmlformats.org/markup-compatibility/2006">
                <mc:Choice xmlns:v="urn:schemas-microsoft-com:vml" Requires="v">
                  <p:oleObj spid="_x0000_s88137" r:id="rId3" imgW="1311254" imgH="897012" progId="Visio.Drawing.6">
                    <p:embed/>
                  </p:oleObj>
                </mc:Choice>
                <mc:Fallback>
                  <p:oleObj r:id="rId3" imgW="1311254" imgH="897012"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 y="1908"/>
                          <a:ext cx="2540" cy="17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0" name="Object 6">
              <a:extLst>
                <a:ext uri="{FF2B5EF4-FFF2-40B4-BE49-F238E27FC236}">
                  <a16:creationId xmlns:a16="http://schemas.microsoft.com/office/drawing/2014/main" id="{E53B952F-EE52-46A0-9381-415B01257473}"/>
                </a:ext>
              </a:extLst>
            </p:cNvPr>
            <p:cNvGraphicFramePr>
              <a:graphicFrameLocks noChangeAspect="1"/>
            </p:cNvGraphicFramePr>
            <p:nvPr/>
          </p:nvGraphicFramePr>
          <p:xfrm>
            <a:off x="8467" y="1858"/>
            <a:ext cx="3073" cy="1862"/>
          </p:xfrm>
          <a:graphic>
            <a:graphicData uri="http://schemas.openxmlformats.org/presentationml/2006/ole">
              <mc:AlternateContent xmlns:mc="http://schemas.openxmlformats.org/markup-compatibility/2006">
                <mc:Choice xmlns:v="urn:schemas-microsoft-com:vml" Requires="v">
                  <p:oleObj spid="_x0000_s88138" r:id="rId5" imgW="1715203" imgH="1060614" progId="Visio.Drawing.6">
                    <p:embed/>
                  </p:oleObj>
                </mc:Choice>
                <mc:Fallback>
                  <p:oleObj r:id="rId5" imgW="1715203" imgH="1060614" progId="Visio.Drawing.6">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7" y="1858"/>
                          <a:ext cx="3073" cy="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1" name="Object 7">
              <a:extLst>
                <a:ext uri="{FF2B5EF4-FFF2-40B4-BE49-F238E27FC236}">
                  <a16:creationId xmlns:a16="http://schemas.microsoft.com/office/drawing/2014/main" id="{87F6393C-2185-4E80-A763-4E6C010AF93A}"/>
                </a:ext>
              </a:extLst>
            </p:cNvPr>
            <p:cNvGraphicFramePr>
              <a:graphicFrameLocks noChangeAspect="1"/>
            </p:cNvGraphicFramePr>
            <p:nvPr/>
          </p:nvGraphicFramePr>
          <p:xfrm>
            <a:off x="0" y="0"/>
            <a:ext cx="5400" cy="1775"/>
          </p:xfrm>
          <a:graphic>
            <a:graphicData uri="http://schemas.openxmlformats.org/presentationml/2006/ole">
              <mc:AlternateContent xmlns:mc="http://schemas.openxmlformats.org/markup-compatibility/2006">
                <mc:Choice xmlns:v="urn:schemas-microsoft-com:vml" Requires="v">
                  <p:oleObj spid="_x0000_s88139" r:id="rId7" imgW="2698246" imgH="881706" progId="Visio.Drawing.6">
                    <p:embed/>
                  </p:oleObj>
                </mc:Choice>
                <mc:Fallback>
                  <p:oleObj r:id="rId7" imgW="2698246" imgH="881706" progId="Visio.Drawing.6">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5400" cy="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2" name="Object 8">
              <a:extLst>
                <a:ext uri="{FF2B5EF4-FFF2-40B4-BE49-F238E27FC236}">
                  <a16:creationId xmlns:a16="http://schemas.microsoft.com/office/drawing/2014/main" id="{9136A84B-A168-42CC-B56D-DAEA1C7E19BC}"/>
                </a:ext>
              </a:extLst>
            </p:cNvPr>
            <p:cNvGraphicFramePr>
              <a:graphicFrameLocks noChangeAspect="1"/>
            </p:cNvGraphicFramePr>
            <p:nvPr/>
          </p:nvGraphicFramePr>
          <p:xfrm>
            <a:off x="747" y="3688"/>
            <a:ext cx="3875" cy="2010"/>
          </p:xfrm>
          <a:graphic>
            <a:graphicData uri="http://schemas.openxmlformats.org/presentationml/2006/ole">
              <mc:AlternateContent xmlns:mc="http://schemas.openxmlformats.org/markup-compatibility/2006">
                <mc:Choice xmlns:v="urn:schemas-microsoft-com:vml" Requires="v">
                  <p:oleObj spid="_x0000_s88140" r:id="rId9" imgW="1785842" imgH="914400" progId="Visio.Drawing.6">
                    <p:embed/>
                  </p:oleObj>
                </mc:Choice>
                <mc:Fallback>
                  <p:oleObj r:id="rId9" imgW="1785842" imgH="914400" progId="Visio.Drawing.6">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7" y="3688"/>
                          <a:ext cx="3875" cy="2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3" name="Object 9">
              <a:extLst>
                <a:ext uri="{FF2B5EF4-FFF2-40B4-BE49-F238E27FC236}">
                  <a16:creationId xmlns:a16="http://schemas.microsoft.com/office/drawing/2014/main" id="{51DB8D2F-19B2-464B-86AD-CD0DF2FE4C7A}"/>
                </a:ext>
              </a:extLst>
            </p:cNvPr>
            <p:cNvGraphicFramePr>
              <a:graphicFrameLocks noChangeAspect="1"/>
            </p:cNvGraphicFramePr>
            <p:nvPr/>
          </p:nvGraphicFramePr>
          <p:xfrm>
            <a:off x="227" y="5885"/>
            <a:ext cx="4950" cy="1775"/>
          </p:xfrm>
          <a:graphic>
            <a:graphicData uri="http://schemas.openxmlformats.org/presentationml/2006/ole">
              <mc:AlternateContent xmlns:mc="http://schemas.openxmlformats.org/markup-compatibility/2006">
                <mc:Choice xmlns:v="urn:schemas-microsoft-com:vml" Requires="v">
                  <p:oleObj spid="_x0000_s88141" r:id="rId11" imgW="2505149" imgH="891923" progId="Visio.Drawing.6">
                    <p:embed/>
                  </p:oleObj>
                </mc:Choice>
                <mc:Fallback>
                  <p:oleObj r:id="rId11" imgW="2505149" imgH="891923" progId="Visio.Drawing.6">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 y="5885"/>
                          <a:ext cx="4950" cy="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4" name="Object 10">
              <a:extLst>
                <a:ext uri="{FF2B5EF4-FFF2-40B4-BE49-F238E27FC236}">
                  <a16:creationId xmlns:a16="http://schemas.microsoft.com/office/drawing/2014/main" id="{37CE8584-E50B-4FDF-B319-0020527F731C}"/>
                </a:ext>
              </a:extLst>
            </p:cNvPr>
            <p:cNvGraphicFramePr>
              <a:graphicFrameLocks noChangeAspect="1"/>
            </p:cNvGraphicFramePr>
            <p:nvPr/>
          </p:nvGraphicFramePr>
          <p:xfrm>
            <a:off x="7685" y="3660"/>
            <a:ext cx="4545" cy="2130"/>
          </p:xfrm>
          <a:graphic>
            <a:graphicData uri="http://schemas.openxmlformats.org/presentationml/2006/ole">
              <mc:AlternateContent xmlns:mc="http://schemas.openxmlformats.org/markup-compatibility/2006">
                <mc:Choice xmlns:v="urn:schemas-microsoft-com:vml" Requires="v">
                  <p:oleObj spid="_x0000_s88142" r:id="rId13" imgW="2488680" imgH="1060200" progId="Visio.Drawing.6">
                    <p:embed/>
                  </p:oleObj>
                </mc:Choice>
                <mc:Fallback>
                  <p:oleObj r:id="rId13" imgW="2488680" imgH="1060200" progId="Visio.Drawing.6">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85" y="3660"/>
                          <a:ext cx="4545" cy="2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5" name="Object 11">
              <a:extLst>
                <a:ext uri="{FF2B5EF4-FFF2-40B4-BE49-F238E27FC236}">
                  <a16:creationId xmlns:a16="http://schemas.microsoft.com/office/drawing/2014/main" id="{0253F0C7-9FFE-40C8-B8B9-977DDC418D9E}"/>
                </a:ext>
              </a:extLst>
            </p:cNvPr>
            <p:cNvGraphicFramePr>
              <a:graphicFrameLocks noChangeAspect="1"/>
            </p:cNvGraphicFramePr>
            <p:nvPr/>
          </p:nvGraphicFramePr>
          <p:xfrm>
            <a:off x="7667" y="5528"/>
            <a:ext cx="4545" cy="2272"/>
          </p:xfrm>
          <a:graphic>
            <a:graphicData uri="http://schemas.openxmlformats.org/presentationml/2006/ole">
              <mc:AlternateContent xmlns:mc="http://schemas.openxmlformats.org/markup-compatibility/2006">
                <mc:Choice xmlns:v="urn:schemas-microsoft-com:vml" Requires="v">
                  <p:oleObj spid="_x0000_s88143" r:id="rId15" imgW="2893320" imgH="1006200" progId="Visio.Drawing.6">
                    <p:embed/>
                  </p:oleObj>
                </mc:Choice>
                <mc:Fallback>
                  <p:oleObj r:id="rId15" imgW="2893320" imgH="1006200" progId="Visio.Drawing.6">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67" y="5528"/>
                          <a:ext cx="4545" cy="2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6" name="Object 12">
              <a:extLst>
                <a:ext uri="{FF2B5EF4-FFF2-40B4-BE49-F238E27FC236}">
                  <a16:creationId xmlns:a16="http://schemas.microsoft.com/office/drawing/2014/main" id="{A643E1C6-0150-4CAF-BB38-CB23DDC74A40}"/>
                </a:ext>
              </a:extLst>
            </p:cNvPr>
            <p:cNvGraphicFramePr>
              <a:graphicFrameLocks noChangeAspect="1"/>
            </p:cNvGraphicFramePr>
            <p:nvPr/>
          </p:nvGraphicFramePr>
          <p:xfrm>
            <a:off x="8380" y="0"/>
            <a:ext cx="3075" cy="2005"/>
          </p:xfrm>
          <a:graphic>
            <a:graphicData uri="http://schemas.openxmlformats.org/presentationml/2006/ole">
              <mc:AlternateContent xmlns:mc="http://schemas.openxmlformats.org/markup-compatibility/2006">
                <mc:Choice xmlns:v="urn:schemas-microsoft-com:vml" Requires="v">
                  <p:oleObj spid="_x0000_s88144" r:id="rId17" imgW="1850170" imgH="1042618" progId="Visio.Drawing.6">
                    <p:embed/>
                  </p:oleObj>
                </mc:Choice>
                <mc:Fallback>
                  <p:oleObj r:id="rId17" imgW="1850170" imgH="1042618" progId="Visio.Drawing.6">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80" y="0"/>
                          <a:ext cx="3075" cy="20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8077" name="Group 13">
              <a:extLst>
                <a:ext uri="{FF2B5EF4-FFF2-40B4-BE49-F238E27FC236}">
                  <a16:creationId xmlns:a16="http://schemas.microsoft.com/office/drawing/2014/main" id="{68638801-9D99-453C-A983-2CC3D4323576}"/>
                </a:ext>
              </a:extLst>
            </p:cNvPr>
            <p:cNvGrpSpPr>
              <a:grpSpLocks/>
            </p:cNvGrpSpPr>
            <p:nvPr/>
          </p:nvGrpSpPr>
          <p:grpSpPr bwMode="auto">
            <a:xfrm>
              <a:off x="5705" y="2133"/>
              <a:ext cx="1859" cy="1352"/>
              <a:chOff x="-39" y="0"/>
              <a:chExt cx="672" cy="486"/>
            </a:xfrm>
          </p:grpSpPr>
          <p:sp>
            <p:nvSpPr>
              <p:cNvPr id="88087" name="Text Box 14">
                <a:extLst>
                  <a:ext uri="{FF2B5EF4-FFF2-40B4-BE49-F238E27FC236}">
                    <a16:creationId xmlns:a16="http://schemas.microsoft.com/office/drawing/2014/main" id="{D11C01BC-3DFF-4DEE-9C47-B9F757B15D76}"/>
                  </a:ext>
                </a:extLst>
              </p:cNvPr>
              <p:cNvSpPr txBox="1">
                <a:spLocks noChangeArrowheads="1"/>
              </p:cNvSpPr>
              <p:nvPr/>
            </p:nvSpPr>
            <p:spPr bwMode="auto">
              <a:xfrm>
                <a:off x="-39" y="0"/>
                <a:ext cx="672"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a:solidFill>
                      <a:srgbClr val="800080"/>
                    </a:solidFill>
                    <a:latin typeface="Tahoma" panose="020B0604030504040204" pitchFamily="34" charset="0"/>
                  </a:rPr>
                  <a:t>CTFT</a:t>
                </a:r>
              </a:p>
            </p:txBody>
          </p:sp>
          <p:sp>
            <p:nvSpPr>
              <p:cNvPr id="88088" name="AutoShape 15">
                <a:extLst>
                  <a:ext uri="{FF2B5EF4-FFF2-40B4-BE49-F238E27FC236}">
                    <a16:creationId xmlns:a16="http://schemas.microsoft.com/office/drawing/2014/main" id="{FEBCA16E-D7CE-40C6-B31A-BCA92D71D389}"/>
                  </a:ext>
                </a:extLst>
              </p:cNvPr>
              <p:cNvSpPr>
                <a:spLocks noChangeArrowheads="1"/>
              </p:cNvSpPr>
              <p:nvPr/>
            </p:nvSpPr>
            <p:spPr bwMode="auto">
              <a:xfrm>
                <a:off x="0" y="198"/>
                <a:ext cx="576" cy="288"/>
              </a:xfrm>
              <a:prstGeom prst="rightArrow">
                <a:avLst>
                  <a:gd name="adj1" fmla="val 50000"/>
                  <a:gd name="adj2" fmla="val 50000"/>
                </a:avLst>
              </a:prstGeom>
              <a:solidFill>
                <a:srgbClr val="3366FF">
                  <a:alpha val="49019"/>
                </a:srgb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pSp>
          <p:nvGrpSpPr>
            <p:cNvPr id="88078" name="Group 16">
              <a:extLst>
                <a:ext uri="{FF2B5EF4-FFF2-40B4-BE49-F238E27FC236}">
                  <a16:creationId xmlns:a16="http://schemas.microsoft.com/office/drawing/2014/main" id="{65A79418-16D7-4728-9F46-BFF2A2034274}"/>
                </a:ext>
              </a:extLst>
            </p:cNvPr>
            <p:cNvGrpSpPr>
              <a:grpSpLocks/>
            </p:cNvGrpSpPr>
            <p:nvPr/>
          </p:nvGrpSpPr>
          <p:grpSpPr bwMode="auto">
            <a:xfrm>
              <a:off x="5812" y="113"/>
              <a:ext cx="1913" cy="1365"/>
              <a:chOff x="0" y="0"/>
              <a:chExt cx="691" cy="490"/>
            </a:xfrm>
          </p:grpSpPr>
          <p:sp>
            <p:nvSpPr>
              <p:cNvPr id="88085" name="Text Box 17">
                <a:extLst>
                  <a:ext uri="{FF2B5EF4-FFF2-40B4-BE49-F238E27FC236}">
                    <a16:creationId xmlns:a16="http://schemas.microsoft.com/office/drawing/2014/main" id="{AE8B3EDB-A6B0-4A6B-80D9-B8B7AEBE6049}"/>
                  </a:ext>
                </a:extLst>
              </p:cNvPr>
              <p:cNvSpPr txBox="1">
                <a:spLocks noChangeArrowheads="1"/>
              </p:cNvSpPr>
              <p:nvPr/>
            </p:nvSpPr>
            <p:spPr bwMode="auto">
              <a:xfrm>
                <a:off x="64" y="0"/>
                <a:ext cx="62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a:solidFill>
                      <a:srgbClr val="800080"/>
                    </a:solidFill>
                    <a:latin typeface="Tahoma" panose="020B0604030504040204" pitchFamily="34" charset="0"/>
                  </a:rPr>
                  <a:t>CFS</a:t>
                </a:r>
              </a:p>
            </p:txBody>
          </p:sp>
          <p:sp>
            <p:nvSpPr>
              <p:cNvPr id="88086" name="AutoShape 18">
                <a:extLst>
                  <a:ext uri="{FF2B5EF4-FFF2-40B4-BE49-F238E27FC236}">
                    <a16:creationId xmlns:a16="http://schemas.microsoft.com/office/drawing/2014/main" id="{DE90D13A-6180-49F6-8B47-E9059A8A0EAC}"/>
                  </a:ext>
                </a:extLst>
              </p:cNvPr>
              <p:cNvSpPr>
                <a:spLocks noChangeArrowheads="1"/>
              </p:cNvSpPr>
              <p:nvPr/>
            </p:nvSpPr>
            <p:spPr bwMode="auto">
              <a:xfrm>
                <a:off x="0" y="202"/>
                <a:ext cx="576" cy="288"/>
              </a:xfrm>
              <a:prstGeom prst="rightArrow">
                <a:avLst>
                  <a:gd name="adj1" fmla="val 50000"/>
                  <a:gd name="adj2" fmla="val 50000"/>
                </a:avLst>
              </a:prstGeom>
              <a:solidFill>
                <a:srgbClr val="3366FF">
                  <a:alpha val="49019"/>
                </a:srgb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pSp>
          <p:nvGrpSpPr>
            <p:cNvPr id="88079" name="Group 19">
              <a:extLst>
                <a:ext uri="{FF2B5EF4-FFF2-40B4-BE49-F238E27FC236}">
                  <a16:creationId xmlns:a16="http://schemas.microsoft.com/office/drawing/2014/main" id="{CE2E9EBE-6CA3-4BCE-AECB-0866F822685D}"/>
                </a:ext>
              </a:extLst>
            </p:cNvPr>
            <p:cNvGrpSpPr>
              <a:grpSpLocks/>
            </p:cNvGrpSpPr>
            <p:nvPr/>
          </p:nvGrpSpPr>
          <p:grpSpPr bwMode="auto">
            <a:xfrm>
              <a:off x="5750" y="4090"/>
              <a:ext cx="1871" cy="1203"/>
              <a:chOff x="0" y="0"/>
              <a:chExt cx="677" cy="432"/>
            </a:xfrm>
          </p:grpSpPr>
          <p:sp>
            <p:nvSpPr>
              <p:cNvPr id="88083" name="Text Box 20">
                <a:extLst>
                  <a:ext uri="{FF2B5EF4-FFF2-40B4-BE49-F238E27FC236}">
                    <a16:creationId xmlns:a16="http://schemas.microsoft.com/office/drawing/2014/main" id="{B563C00A-B1F2-4FD0-B696-32E3E324E195}"/>
                  </a:ext>
                </a:extLst>
              </p:cNvPr>
              <p:cNvSpPr txBox="1">
                <a:spLocks noChangeArrowheads="1"/>
              </p:cNvSpPr>
              <p:nvPr/>
            </p:nvSpPr>
            <p:spPr bwMode="auto">
              <a:xfrm>
                <a:off x="0" y="0"/>
                <a:ext cx="67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a:solidFill>
                      <a:srgbClr val="800080"/>
                    </a:solidFill>
                    <a:latin typeface="Tahoma" panose="020B0604030504040204" pitchFamily="34" charset="0"/>
                  </a:rPr>
                  <a:t>DTFT</a:t>
                </a:r>
              </a:p>
            </p:txBody>
          </p:sp>
          <p:sp>
            <p:nvSpPr>
              <p:cNvPr id="88084" name="AutoShape 21">
                <a:extLst>
                  <a:ext uri="{FF2B5EF4-FFF2-40B4-BE49-F238E27FC236}">
                    <a16:creationId xmlns:a16="http://schemas.microsoft.com/office/drawing/2014/main" id="{3BBED607-999E-4F28-A980-D5A67FF1A632}"/>
                  </a:ext>
                </a:extLst>
              </p:cNvPr>
              <p:cNvSpPr>
                <a:spLocks noChangeArrowheads="1"/>
              </p:cNvSpPr>
              <p:nvPr/>
            </p:nvSpPr>
            <p:spPr bwMode="auto">
              <a:xfrm>
                <a:off x="0" y="144"/>
                <a:ext cx="576" cy="288"/>
              </a:xfrm>
              <a:prstGeom prst="rightArrow">
                <a:avLst>
                  <a:gd name="adj1" fmla="val 50000"/>
                  <a:gd name="adj2" fmla="val 50000"/>
                </a:avLst>
              </a:prstGeom>
              <a:solidFill>
                <a:srgbClr val="3366FF">
                  <a:alpha val="49019"/>
                </a:srgb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pSp>
          <p:nvGrpSpPr>
            <p:cNvPr id="88080" name="Group 22">
              <a:extLst>
                <a:ext uri="{FF2B5EF4-FFF2-40B4-BE49-F238E27FC236}">
                  <a16:creationId xmlns:a16="http://schemas.microsoft.com/office/drawing/2014/main" id="{404F9DA6-3642-4CB3-AD1E-3250BAC4D9E9}"/>
                </a:ext>
              </a:extLst>
            </p:cNvPr>
            <p:cNvGrpSpPr>
              <a:grpSpLocks/>
            </p:cNvGrpSpPr>
            <p:nvPr/>
          </p:nvGrpSpPr>
          <p:grpSpPr bwMode="auto">
            <a:xfrm>
              <a:off x="5735" y="5903"/>
              <a:ext cx="1992" cy="1230"/>
              <a:chOff x="0" y="0"/>
              <a:chExt cx="720" cy="442"/>
            </a:xfrm>
          </p:grpSpPr>
          <p:sp>
            <p:nvSpPr>
              <p:cNvPr id="88081" name="Text Box 23">
                <a:extLst>
                  <a:ext uri="{FF2B5EF4-FFF2-40B4-BE49-F238E27FC236}">
                    <a16:creationId xmlns:a16="http://schemas.microsoft.com/office/drawing/2014/main" id="{5E44C995-E2A7-4FA0-BC8B-BABDAE96620F}"/>
                  </a:ext>
                </a:extLst>
              </p:cNvPr>
              <p:cNvSpPr txBox="1">
                <a:spLocks noChangeArrowheads="1"/>
              </p:cNvSpPr>
              <p:nvPr/>
            </p:nvSpPr>
            <p:spPr bwMode="auto">
              <a:xfrm>
                <a:off x="49" y="0"/>
                <a:ext cx="671"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a:solidFill>
                      <a:srgbClr val="800080"/>
                    </a:solidFill>
                    <a:latin typeface="Tahoma" panose="020B0604030504040204" pitchFamily="34" charset="0"/>
                  </a:rPr>
                  <a:t>DFS</a:t>
                </a:r>
              </a:p>
            </p:txBody>
          </p:sp>
          <p:sp>
            <p:nvSpPr>
              <p:cNvPr id="88082" name="AutoShape 24">
                <a:extLst>
                  <a:ext uri="{FF2B5EF4-FFF2-40B4-BE49-F238E27FC236}">
                    <a16:creationId xmlns:a16="http://schemas.microsoft.com/office/drawing/2014/main" id="{AF623733-6AE2-4837-B1A6-F8B772921F8A}"/>
                  </a:ext>
                </a:extLst>
              </p:cNvPr>
              <p:cNvSpPr>
                <a:spLocks noChangeArrowheads="1"/>
              </p:cNvSpPr>
              <p:nvPr/>
            </p:nvSpPr>
            <p:spPr bwMode="auto">
              <a:xfrm>
                <a:off x="0" y="154"/>
                <a:ext cx="576" cy="288"/>
              </a:xfrm>
              <a:prstGeom prst="rightArrow">
                <a:avLst>
                  <a:gd name="adj1" fmla="val 50000"/>
                  <a:gd name="adj2" fmla="val 50000"/>
                </a:avLst>
              </a:prstGeom>
              <a:solidFill>
                <a:srgbClr val="3366FF">
                  <a:alpha val="49019"/>
                </a:srgb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linds(horizontal)">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12" dur="500"/>
                                        <p:tgtEl>
                                          <p:spTgt spid="61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7" dur="500"/>
                                        <p:tgtEl>
                                          <p:spTgt spid="614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C0C2CE2B-36D0-4729-9941-2F2F8F0103CC}"/>
              </a:ext>
            </a:extLst>
          </p:cNvPr>
          <p:cNvSpPr>
            <a:spLocks noGrp="1" noChangeArrowheads="1"/>
          </p:cNvSpPr>
          <p:nvPr>
            <p:ph type="title"/>
          </p:nvPr>
        </p:nvSpPr>
        <p:spPr/>
        <p:txBody>
          <a:bodyPr/>
          <a:lstStyle/>
          <a:p>
            <a:pPr eaLnBrk="1" hangingPunct="1"/>
            <a:r>
              <a:rPr lang="en-US" altLang="zh-CN" sz="4000"/>
              <a:t>2.4.1 DFT</a:t>
            </a:r>
            <a:r>
              <a:rPr lang="zh-CN" altLang="en-US" sz="4000"/>
              <a:t>与</a:t>
            </a:r>
            <a:r>
              <a:rPr lang="en-US" altLang="zh-CN" sz="4000"/>
              <a:t>CTFT</a:t>
            </a:r>
            <a:r>
              <a:rPr lang="zh-CN" altLang="en-US" sz="4000"/>
              <a:t>的关系</a:t>
            </a:r>
          </a:p>
        </p:txBody>
      </p:sp>
      <p:graphicFrame>
        <p:nvGraphicFramePr>
          <p:cNvPr id="62467" name="Object 3">
            <a:extLst>
              <a:ext uri="{FF2B5EF4-FFF2-40B4-BE49-F238E27FC236}">
                <a16:creationId xmlns:a16="http://schemas.microsoft.com/office/drawing/2014/main" id="{C33AC6F5-6AC7-422D-8C13-18198C97CFFE}"/>
              </a:ext>
            </a:extLst>
          </p:cNvPr>
          <p:cNvGraphicFramePr>
            <a:graphicFrameLocks noChangeAspect="1"/>
          </p:cNvGraphicFramePr>
          <p:nvPr>
            <p:ph idx="1"/>
          </p:nvPr>
        </p:nvGraphicFramePr>
        <p:xfrm>
          <a:off x="587375" y="2300288"/>
          <a:ext cx="8080375" cy="977900"/>
        </p:xfrm>
        <a:graphic>
          <a:graphicData uri="http://schemas.openxmlformats.org/presentationml/2006/ole">
            <mc:AlternateContent xmlns:mc="http://schemas.openxmlformats.org/markup-compatibility/2006">
              <mc:Choice xmlns:v="urn:schemas-microsoft-com:vml" Requires="v">
                <p:oleObj spid="_x0000_s89099" name="Equation" r:id="rId3" imgW="3987800" imgH="482600" progId="Equation.DSMT4">
                  <p:embed/>
                </p:oleObj>
              </mc:Choice>
              <mc:Fallback>
                <p:oleObj name="Equation" r:id="rId3" imgW="3987800" imgH="482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375" y="2300288"/>
                        <a:ext cx="8080375"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8" name="Text Box 4">
            <a:extLst>
              <a:ext uri="{FF2B5EF4-FFF2-40B4-BE49-F238E27FC236}">
                <a16:creationId xmlns:a16="http://schemas.microsoft.com/office/drawing/2014/main" id="{04FB7EF8-2BEE-4140-9223-690E23748B27}"/>
              </a:ext>
            </a:extLst>
          </p:cNvPr>
          <p:cNvSpPr txBox="1">
            <a:spLocks noChangeArrowheads="1"/>
          </p:cNvSpPr>
          <p:nvPr/>
        </p:nvSpPr>
        <p:spPr bwMode="auto">
          <a:xfrm>
            <a:off x="990600" y="373380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SzTx/>
              <a:buFontTx/>
              <a:buNone/>
            </a:pPr>
            <a:r>
              <a:rPr lang="zh-CN" altLang="en-US" sz="2400" b="1"/>
              <a:t>DFT计算出的频谱是信号</a:t>
            </a:r>
            <a:r>
              <a:rPr lang="zh-CN" altLang="en-US" sz="2400" b="1" i="1"/>
              <a:t>x</a:t>
            </a:r>
            <a:r>
              <a:rPr lang="zh-CN" altLang="en-US" sz="2400" b="1"/>
              <a:t>(</a:t>
            </a:r>
            <a:r>
              <a:rPr lang="zh-CN" altLang="en-US" sz="2400" b="1" i="1"/>
              <a:t>t</a:t>
            </a:r>
            <a:r>
              <a:rPr lang="zh-CN" altLang="en-US" sz="2400" b="1"/>
              <a:t>)由</a:t>
            </a:r>
            <a:r>
              <a:rPr lang="en-US" altLang="zh-CN" sz="2400" b="1"/>
              <a:t>CT</a:t>
            </a:r>
            <a:r>
              <a:rPr lang="zh-CN" altLang="en-US" sz="2400" b="1"/>
              <a:t>FT计算出的频谱</a:t>
            </a:r>
            <a:r>
              <a:rPr lang="zh-CN" altLang="en-US" sz="2400" b="1" i="1"/>
              <a:t>X</a:t>
            </a:r>
            <a:r>
              <a:rPr lang="zh-CN" altLang="en-US" sz="2400" b="1"/>
              <a:t>(j</a:t>
            </a:r>
            <a:r>
              <a:rPr lang="zh-CN" altLang="en-US" sz="2400" b="1" i="1"/>
              <a:t>ω</a:t>
            </a:r>
            <a:r>
              <a:rPr lang="zh-CN" altLang="en-US" sz="2400" b="1"/>
              <a:t>)周期化后在一个周期内的抽样值，抽样间隔为</a:t>
            </a:r>
            <a:r>
              <a:rPr lang="en-US" altLang="zh-CN" sz="2400" b="1" i="1">
                <a:latin typeface="Symbol" panose="05050102010706020507" pitchFamily="18" charset="2"/>
              </a:rPr>
              <a:t>w</a:t>
            </a:r>
            <a:r>
              <a:rPr lang="zh-CN" altLang="en-US" sz="2400" b="1" baseline="-25000"/>
              <a:t>s</a:t>
            </a:r>
            <a:r>
              <a:rPr lang="zh-CN" altLang="en-US" sz="2400" b="1"/>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blinds(vertical)">
                                      <p:cBhvr>
                                        <p:cTn id="7" dur="500"/>
                                        <p:tgtEl>
                                          <p:spTgt spid="62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68"/>
                                        </p:tgtEl>
                                        <p:attrNameLst>
                                          <p:attrName>style.visibility</p:attrName>
                                        </p:attrNameLst>
                                      </p:cBhvr>
                                      <p:to>
                                        <p:strVal val="visible"/>
                                      </p:to>
                                    </p:set>
                                    <p:animEffect transition="in" filter="blinds(horizontal)">
                                      <p:cBhvr>
                                        <p:cTn id="12"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bldLvl="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B91B7140-7147-433D-9315-FEF0844955F4}"/>
              </a:ext>
            </a:extLst>
          </p:cNvPr>
          <p:cNvSpPr txBox="1">
            <a:spLocks noChangeArrowheads="1"/>
          </p:cNvSpPr>
          <p:nvPr/>
        </p:nvSpPr>
        <p:spPr bwMode="auto">
          <a:xfrm>
            <a:off x="1828800" y="5257800"/>
            <a:ext cx="6324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i="1"/>
              <a:t>X</a:t>
            </a:r>
            <a:r>
              <a:rPr lang="en-US" altLang="zh-CN" sz="2400" b="1" baseline="-25000"/>
              <a:t>1</a:t>
            </a:r>
            <a:r>
              <a:rPr lang="en-US" altLang="zh-CN" sz="2400" b="1"/>
              <a:t>[</a:t>
            </a:r>
            <a:r>
              <a:rPr lang="en-US" altLang="zh-CN" sz="2400" b="1" i="1"/>
              <a:t>m</a:t>
            </a:r>
            <a:r>
              <a:rPr lang="en-US" altLang="zh-CN" sz="2400" b="1"/>
              <a:t>]={                                                            }</a:t>
            </a:r>
          </a:p>
          <a:p>
            <a:pPr eaLnBrk="1" hangingPunct="1">
              <a:lnSpc>
                <a:spcPct val="150000"/>
              </a:lnSpc>
              <a:spcBef>
                <a:spcPct val="0"/>
              </a:spcBef>
              <a:buClrTx/>
              <a:buSzTx/>
              <a:buFontTx/>
              <a:buNone/>
            </a:pPr>
            <a:r>
              <a:rPr lang="zh-CN" altLang="en-US" sz="2400" b="1"/>
              <a:t>就可对应</a:t>
            </a:r>
            <a:r>
              <a:rPr lang="en-US" altLang="zh-CN" sz="2400" b="1" i="1"/>
              <a:t>X</a:t>
            </a:r>
            <a:r>
              <a:rPr lang="en-US" altLang="zh-CN" sz="2400" b="1"/>
              <a:t>(j</a:t>
            </a:r>
            <a:r>
              <a:rPr lang="en-US" altLang="zh-CN" sz="2400" b="1" i="1">
                <a:latin typeface="Symbol" panose="05050102010706020507" pitchFamily="18" charset="2"/>
              </a:rPr>
              <a:t>w</a:t>
            </a:r>
            <a:r>
              <a:rPr lang="en-US" altLang="zh-CN" sz="2400" b="1"/>
              <a:t>)</a:t>
            </a:r>
            <a:r>
              <a:rPr lang="zh-CN" altLang="en-US" sz="2400" b="1"/>
              <a:t>在</a:t>
            </a:r>
            <a:r>
              <a:rPr lang="en-US" altLang="zh-CN" sz="2400" b="1"/>
              <a:t>[-</a:t>
            </a:r>
            <a:r>
              <a:rPr lang="en-US" altLang="zh-CN" sz="2400" b="1" i="1">
                <a:latin typeface="Symbol" panose="05050102010706020507" pitchFamily="18" charset="2"/>
              </a:rPr>
              <a:t>w</a:t>
            </a:r>
            <a:r>
              <a:rPr lang="en-US" altLang="zh-CN" sz="2400" b="1" baseline="-25000"/>
              <a:t>s</a:t>
            </a:r>
            <a:r>
              <a:rPr lang="en-US" altLang="zh-CN" sz="2400" b="1"/>
              <a:t>/2, </a:t>
            </a:r>
            <a:r>
              <a:rPr lang="en-US" altLang="zh-CN" sz="2400" b="1" i="1">
                <a:latin typeface="Symbol" panose="05050102010706020507" pitchFamily="18" charset="2"/>
              </a:rPr>
              <a:t>w</a:t>
            </a:r>
            <a:r>
              <a:rPr lang="en-US" altLang="zh-CN" sz="2400" b="1" baseline="-25000"/>
              <a:t>s</a:t>
            </a:r>
            <a:r>
              <a:rPr lang="en-US" altLang="zh-CN" sz="2400" b="1"/>
              <a:t>/2)</a:t>
            </a:r>
            <a:r>
              <a:rPr lang="zh-CN" altLang="en-US" sz="2400" b="1"/>
              <a:t>上的抽样点</a:t>
            </a:r>
            <a:endParaRPr lang="en-US" altLang="zh-CN" sz="2400" b="1"/>
          </a:p>
        </p:txBody>
      </p:sp>
      <p:sp>
        <p:nvSpPr>
          <p:cNvPr id="63490" name="Rectangle 2">
            <a:extLst>
              <a:ext uri="{FF2B5EF4-FFF2-40B4-BE49-F238E27FC236}">
                <a16:creationId xmlns:a16="http://schemas.microsoft.com/office/drawing/2014/main" id="{FCB83A68-2B12-46DD-B761-E9595FE2FB29}"/>
              </a:ext>
            </a:extLst>
          </p:cNvPr>
          <p:cNvSpPr>
            <a:spLocks noChangeArrowheads="1"/>
          </p:cNvSpPr>
          <p:nvPr/>
        </p:nvSpPr>
        <p:spPr bwMode="auto">
          <a:xfrm>
            <a:off x="6629400" y="11430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a:t>的抽样值</a:t>
            </a:r>
          </a:p>
        </p:txBody>
      </p:sp>
      <p:graphicFrame>
        <p:nvGraphicFramePr>
          <p:cNvPr id="63491" name="Object 3">
            <a:extLst>
              <a:ext uri="{FF2B5EF4-FFF2-40B4-BE49-F238E27FC236}">
                <a16:creationId xmlns:a16="http://schemas.microsoft.com/office/drawing/2014/main" id="{0E956ED0-638F-40F4-B0A3-EFCB69662C05}"/>
              </a:ext>
            </a:extLst>
          </p:cNvPr>
          <p:cNvGraphicFramePr>
            <a:graphicFrameLocks noChangeAspect="1"/>
          </p:cNvGraphicFramePr>
          <p:nvPr/>
        </p:nvGraphicFramePr>
        <p:xfrm>
          <a:off x="5029200" y="2819400"/>
          <a:ext cx="3479800" cy="790575"/>
        </p:xfrm>
        <a:graphic>
          <a:graphicData uri="http://schemas.openxmlformats.org/presentationml/2006/ole">
            <mc:AlternateContent xmlns:mc="http://schemas.openxmlformats.org/markup-compatibility/2006">
              <mc:Choice xmlns:v="urn:schemas-microsoft-com:vml" Requires="v">
                <p:oleObj spid="_x0000_s90163" name="公式" r:id="rId4" imgW="1739900" imgH="393700" progId="Equation.3">
                  <p:embed/>
                </p:oleObj>
              </mc:Choice>
              <mc:Fallback>
                <p:oleObj name="公式" r:id="rId4" imgW="1739900" imgH="3937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819400"/>
                        <a:ext cx="34798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2" name="Object 4">
            <a:extLst>
              <a:ext uri="{FF2B5EF4-FFF2-40B4-BE49-F238E27FC236}">
                <a16:creationId xmlns:a16="http://schemas.microsoft.com/office/drawing/2014/main" id="{4C8CED75-7921-4231-9FA8-F80B4BC15108}"/>
              </a:ext>
            </a:extLst>
          </p:cNvPr>
          <p:cNvGraphicFramePr>
            <a:graphicFrameLocks noChangeAspect="1"/>
          </p:cNvGraphicFramePr>
          <p:nvPr/>
        </p:nvGraphicFramePr>
        <p:xfrm>
          <a:off x="4862513" y="914400"/>
          <a:ext cx="1563687" cy="862013"/>
        </p:xfrm>
        <a:graphic>
          <a:graphicData uri="http://schemas.openxmlformats.org/presentationml/2006/ole">
            <mc:AlternateContent xmlns:mc="http://schemas.openxmlformats.org/markup-compatibility/2006">
              <mc:Choice xmlns:v="urn:schemas-microsoft-com:vml" Requires="v">
                <p:oleObj spid="_x0000_s90164" name="公式" r:id="rId6" imgW="609336" imgH="393529" progId="Equation.3">
                  <p:embed/>
                </p:oleObj>
              </mc:Choice>
              <mc:Fallback>
                <p:oleObj name="公式" r:id="rId6" imgW="609336" imgH="393529"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2513" y="914400"/>
                        <a:ext cx="1563687"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3" name="Text Box 5">
            <a:extLst>
              <a:ext uri="{FF2B5EF4-FFF2-40B4-BE49-F238E27FC236}">
                <a16:creationId xmlns:a16="http://schemas.microsoft.com/office/drawing/2014/main" id="{6C1E9D14-C9D9-4523-9EAB-851F5AC70D71}"/>
              </a:ext>
            </a:extLst>
          </p:cNvPr>
          <p:cNvSpPr txBox="1">
            <a:spLocks noChangeArrowheads="1"/>
          </p:cNvSpPr>
          <p:nvPr/>
        </p:nvSpPr>
        <p:spPr bwMode="auto">
          <a:xfrm>
            <a:off x="3124200" y="4572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0000FF"/>
              </a:buClr>
              <a:buSzTx/>
              <a:buFont typeface="Wingdings" panose="05000000000000000000" pitchFamily="2" charset="2"/>
              <a:buChar char="Ø"/>
            </a:pPr>
            <a:r>
              <a:rPr lang="zh-CN" altLang="en-US" sz="2400"/>
              <a:t>在0</a:t>
            </a:r>
            <a:r>
              <a:rPr lang="en-US" altLang="zh-CN" sz="2400">
                <a:sym typeface="Symbol" panose="05050102010706020507" pitchFamily="18" charset="2"/>
              </a:rPr>
              <a:t></a:t>
            </a:r>
            <a:r>
              <a:rPr lang="en-US" altLang="zh-CN" sz="2400" i="1"/>
              <a:t>m</a:t>
            </a:r>
            <a:r>
              <a:rPr lang="en-US" altLang="zh-CN" sz="2400">
                <a:sym typeface="Symbol" panose="05050102010706020507" pitchFamily="18" charset="2"/>
              </a:rPr>
              <a:t>&lt;</a:t>
            </a:r>
            <a:r>
              <a:rPr lang="en-US" altLang="zh-CN" sz="2400" i="1"/>
              <a:t>N</a:t>
            </a:r>
            <a:r>
              <a:rPr lang="en-US" altLang="zh-CN" sz="2400"/>
              <a:t>/2</a:t>
            </a:r>
            <a:r>
              <a:rPr lang="zh-CN" altLang="en-US" sz="2400"/>
              <a:t>，</a:t>
            </a:r>
            <a:r>
              <a:rPr lang="en-US" altLang="zh-CN" sz="2400" i="1"/>
              <a:t>X</a:t>
            </a:r>
            <a:r>
              <a:rPr lang="en-US" altLang="zh-CN" sz="2400"/>
              <a:t>[</a:t>
            </a:r>
            <a:r>
              <a:rPr lang="en-US" altLang="zh-CN" sz="2400" i="1"/>
              <a:t>m</a:t>
            </a:r>
            <a:r>
              <a:rPr lang="en-US" altLang="zh-CN" sz="2400"/>
              <a:t>]</a:t>
            </a:r>
            <a:r>
              <a:rPr lang="zh-CN" altLang="en-US" sz="2400"/>
              <a:t>对应于</a:t>
            </a:r>
            <a:r>
              <a:rPr lang="en-US" altLang="zh-CN" sz="2400" i="1"/>
              <a:t>X</a:t>
            </a:r>
            <a:r>
              <a:rPr lang="en-US" altLang="zh-CN" sz="2400"/>
              <a:t>(j</a:t>
            </a:r>
            <a:r>
              <a:rPr lang="en-US" altLang="zh-CN" sz="2400" i="1">
                <a:latin typeface="Symbol" panose="05050102010706020507" pitchFamily="18" charset="2"/>
              </a:rPr>
              <a:t>w</a:t>
            </a:r>
            <a:r>
              <a:rPr lang="en-US" altLang="zh-CN" sz="2400"/>
              <a:t>)</a:t>
            </a:r>
            <a:r>
              <a:rPr lang="zh-CN" altLang="en-US" sz="2400"/>
              <a:t>在频率点</a:t>
            </a:r>
          </a:p>
        </p:txBody>
      </p:sp>
      <p:sp>
        <p:nvSpPr>
          <p:cNvPr id="63494" name="Text Box 6">
            <a:extLst>
              <a:ext uri="{FF2B5EF4-FFF2-40B4-BE49-F238E27FC236}">
                <a16:creationId xmlns:a16="http://schemas.microsoft.com/office/drawing/2014/main" id="{2A4EBE58-23D2-4162-B7BC-1B435C0584DC}"/>
              </a:ext>
            </a:extLst>
          </p:cNvPr>
          <p:cNvSpPr txBox="1">
            <a:spLocks noChangeArrowheads="1"/>
          </p:cNvSpPr>
          <p:nvPr/>
        </p:nvSpPr>
        <p:spPr bwMode="auto">
          <a:xfrm>
            <a:off x="4343400" y="2057400"/>
            <a:ext cx="4787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0000FF"/>
              </a:buClr>
              <a:buSzTx/>
              <a:buFont typeface="Wingdings" panose="05000000000000000000" pitchFamily="2" charset="2"/>
              <a:buChar char="Ø"/>
            </a:pPr>
            <a:r>
              <a:rPr lang="zh-CN" altLang="en-US" sz="2400"/>
              <a:t>在</a:t>
            </a:r>
            <a:r>
              <a:rPr lang="en-US" altLang="zh-CN" sz="2400" i="1"/>
              <a:t>N</a:t>
            </a:r>
            <a:r>
              <a:rPr lang="en-US" altLang="zh-CN" sz="2400"/>
              <a:t>/2 </a:t>
            </a:r>
            <a:r>
              <a:rPr lang="en-US" altLang="zh-CN" sz="2400">
                <a:sym typeface="Symbol" panose="05050102010706020507" pitchFamily="18" charset="2"/>
              </a:rPr>
              <a:t></a:t>
            </a:r>
            <a:r>
              <a:rPr lang="en-US" altLang="zh-CN" sz="2400"/>
              <a:t> </a:t>
            </a:r>
            <a:r>
              <a:rPr lang="en-US" altLang="zh-CN" sz="2400" i="1"/>
              <a:t>m</a:t>
            </a:r>
            <a:r>
              <a:rPr lang="en-US" altLang="zh-CN" sz="2400">
                <a:sym typeface="Symbol" panose="05050102010706020507" pitchFamily="18" charset="2"/>
              </a:rPr>
              <a:t></a:t>
            </a:r>
            <a:r>
              <a:rPr lang="en-US" altLang="zh-CN" sz="2400" i="1"/>
              <a:t>N</a:t>
            </a:r>
            <a:r>
              <a:rPr lang="en-US" altLang="zh-CN" sz="2400"/>
              <a:t>-1</a:t>
            </a:r>
            <a:r>
              <a:rPr lang="zh-CN" altLang="en-US" sz="2400"/>
              <a:t>，</a:t>
            </a:r>
            <a:r>
              <a:rPr lang="en-US" altLang="zh-CN" sz="2400" i="1"/>
              <a:t>X</a:t>
            </a:r>
            <a:r>
              <a:rPr lang="en-US" altLang="zh-CN" sz="2400"/>
              <a:t>[</a:t>
            </a:r>
            <a:r>
              <a:rPr lang="en-US" altLang="zh-CN" sz="2400" i="1"/>
              <a:t>m</a:t>
            </a:r>
            <a:r>
              <a:rPr lang="en-US" altLang="zh-CN" sz="2400"/>
              <a:t>]</a:t>
            </a:r>
            <a:r>
              <a:rPr lang="zh-CN" altLang="en-US" sz="2400"/>
              <a:t>对应于</a:t>
            </a:r>
            <a:r>
              <a:rPr lang="en-US" altLang="zh-CN" sz="2400" i="1"/>
              <a:t>X</a:t>
            </a:r>
            <a:r>
              <a:rPr lang="en-US" altLang="zh-CN" sz="2400"/>
              <a:t>(j</a:t>
            </a:r>
            <a:r>
              <a:rPr lang="en-US" altLang="zh-CN" sz="2400" i="1">
                <a:latin typeface="Symbol" panose="05050102010706020507" pitchFamily="18" charset="2"/>
              </a:rPr>
              <a:t>w</a:t>
            </a:r>
            <a:r>
              <a:rPr lang="en-US" altLang="zh-CN" sz="2400"/>
              <a:t>)</a:t>
            </a:r>
            <a:r>
              <a:rPr lang="zh-CN" altLang="en-US" sz="2400"/>
              <a:t>在频率点</a:t>
            </a:r>
            <a:endParaRPr lang="en-US" altLang="zh-CN" sz="2400"/>
          </a:p>
        </p:txBody>
      </p:sp>
      <p:graphicFrame>
        <p:nvGraphicFramePr>
          <p:cNvPr id="63495" name="Object 7">
            <a:extLst>
              <a:ext uri="{FF2B5EF4-FFF2-40B4-BE49-F238E27FC236}">
                <a16:creationId xmlns:a16="http://schemas.microsoft.com/office/drawing/2014/main" id="{3AECB698-8D06-475A-B14A-70A3C3C93477}"/>
              </a:ext>
            </a:extLst>
          </p:cNvPr>
          <p:cNvGraphicFramePr>
            <a:graphicFrameLocks noChangeAspect="1"/>
          </p:cNvGraphicFramePr>
          <p:nvPr/>
        </p:nvGraphicFramePr>
        <p:xfrm>
          <a:off x="758825" y="457200"/>
          <a:ext cx="2012950" cy="1373188"/>
        </p:xfrm>
        <a:graphic>
          <a:graphicData uri="http://schemas.openxmlformats.org/presentationml/2006/ole">
            <mc:AlternateContent xmlns:mc="http://schemas.openxmlformats.org/markup-compatibility/2006">
              <mc:Choice xmlns:v="urn:schemas-microsoft-com:vml" Requires="v">
                <p:oleObj spid="_x0000_s90165" r:id="rId8" imgW="1347480" imgH="929520" progId="Visio.Drawing.6">
                  <p:embed/>
                </p:oleObj>
              </mc:Choice>
              <mc:Fallback>
                <p:oleObj r:id="rId8" imgW="1347480" imgH="929520" progId="Visio.Drawing.6">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8825" y="457200"/>
                        <a:ext cx="20129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6" name="Object 8">
            <a:extLst>
              <a:ext uri="{FF2B5EF4-FFF2-40B4-BE49-F238E27FC236}">
                <a16:creationId xmlns:a16="http://schemas.microsoft.com/office/drawing/2014/main" id="{435B8335-6C5E-4A61-8893-F3B09D21BCA5}"/>
              </a:ext>
            </a:extLst>
          </p:cNvPr>
          <p:cNvGraphicFramePr>
            <a:graphicFrameLocks noChangeAspect="1"/>
          </p:cNvGraphicFramePr>
          <p:nvPr/>
        </p:nvGraphicFramePr>
        <p:xfrm>
          <a:off x="468313" y="1835150"/>
          <a:ext cx="4138612" cy="1439863"/>
        </p:xfrm>
        <a:graphic>
          <a:graphicData uri="http://schemas.openxmlformats.org/presentationml/2006/ole">
            <mc:AlternateContent xmlns:mc="http://schemas.openxmlformats.org/markup-compatibility/2006">
              <mc:Choice xmlns:v="urn:schemas-microsoft-com:vml" Requires="v">
                <p:oleObj spid="_x0000_s90166" r:id="rId10" imgW="2189880" imgH="749880" progId="Visio.Drawing.11">
                  <p:embed/>
                </p:oleObj>
              </mc:Choice>
              <mc:Fallback>
                <p:oleObj r:id="rId10" imgW="2189880" imgH="749880" progId="Visio.Drawing.11">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313" y="1835150"/>
                        <a:ext cx="4138612"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7" name="Object 9">
            <a:extLst>
              <a:ext uri="{FF2B5EF4-FFF2-40B4-BE49-F238E27FC236}">
                <a16:creationId xmlns:a16="http://schemas.microsoft.com/office/drawing/2014/main" id="{379987CD-F92E-4BF1-8CEE-0B991F5E4285}"/>
              </a:ext>
            </a:extLst>
          </p:cNvPr>
          <p:cNvGraphicFramePr>
            <a:graphicFrameLocks noChangeAspect="1"/>
          </p:cNvGraphicFramePr>
          <p:nvPr/>
        </p:nvGraphicFramePr>
        <p:xfrm>
          <a:off x="468313" y="3200400"/>
          <a:ext cx="4135437" cy="1376363"/>
        </p:xfrm>
        <a:graphic>
          <a:graphicData uri="http://schemas.openxmlformats.org/presentationml/2006/ole">
            <mc:AlternateContent xmlns:mc="http://schemas.openxmlformats.org/markup-compatibility/2006">
              <mc:Choice xmlns:v="urn:schemas-microsoft-com:vml" Requires="v">
                <p:oleObj spid="_x0000_s90167" r:id="rId12" imgW="2181240" imgH="738720" progId="Visio.Drawing.11">
                  <p:embed/>
                </p:oleObj>
              </mc:Choice>
              <mc:Fallback>
                <p:oleObj r:id="rId12" imgW="2181240" imgH="738720" progId="Visio.Drawing.11">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8313" y="3200400"/>
                        <a:ext cx="4135437" cy="137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8" name="Text Box 10">
            <a:extLst>
              <a:ext uri="{FF2B5EF4-FFF2-40B4-BE49-F238E27FC236}">
                <a16:creationId xmlns:a16="http://schemas.microsoft.com/office/drawing/2014/main" id="{60EBDD81-EA78-4189-977D-B7B07B0BDE5E}"/>
              </a:ext>
            </a:extLst>
          </p:cNvPr>
          <p:cNvSpPr txBox="1">
            <a:spLocks noChangeArrowheads="1"/>
          </p:cNvSpPr>
          <p:nvPr/>
        </p:nvSpPr>
        <p:spPr bwMode="auto">
          <a:xfrm>
            <a:off x="5105400" y="3733800"/>
            <a:ext cx="149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a:t>的抽样值</a:t>
            </a:r>
          </a:p>
        </p:txBody>
      </p:sp>
      <p:sp>
        <p:nvSpPr>
          <p:cNvPr id="11" name="矩形 10">
            <a:extLst>
              <a:ext uri="{FF2B5EF4-FFF2-40B4-BE49-F238E27FC236}">
                <a16:creationId xmlns:a16="http://schemas.microsoft.com/office/drawing/2014/main" id="{5BFFB718-5E8F-4FE0-BBA4-4AA2953270E4}"/>
              </a:ext>
            </a:extLst>
          </p:cNvPr>
          <p:cNvSpPr/>
          <p:nvPr/>
        </p:nvSpPr>
        <p:spPr>
          <a:xfrm>
            <a:off x="1524000" y="3509963"/>
            <a:ext cx="762000" cy="10668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矩形 11">
            <a:extLst>
              <a:ext uri="{FF2B5EF4-FFF2-40B4-BE49-F238E27FC236}">
                <a16:creationId xmlns:a16="http://schemas.microsoft.com/office/drawing/2014/main" id="{A950D91D-B97A-470C-BBA2-A6032E586197}"/>
              </a:ext>
            </a:extLst>
          </p:cNvPr>
          <p:cNvSpPr/>
          <p:nvPr/>
        </p:nvSpPr>
        <p:spPr>
          <a:xfrm>
            <a:off x="2286000" y="3509963"/>
            <a:ext cx="762000" cy="10668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TextBox 12">
            <a:extLst>
              <a:ext uri="{FF2B5EF4-FFF2-40B4-BE49-F238E27FC236}">
                <a16:creationId xmlns:a16="http://schemas.microsoft.com/office/drawing/2014/main" id="{35B2FF78-70E4-493C-A2EE-9E21EF8BA69A}"/>
              </a:ext>
            </a:extLst>
          </p:cNvPr>
          <p:cNvSpPr txBox="1">
            <a:spLocks noChangeArrowheads="1"/>
          </p:cNvSpPr>
          <p:nvPr/>
        </p:nvSpPr>
        <p:spPr bwMode="auto">
          <a:xfrm>
            <a:off x="685800" y="4648200"/>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t>则将</a:t>
            </a:r>
            <a:r>
              <a:rPr lang="en-US" altLang="zh-CN" sz="2400" b="1"/>
              <a:t>DFT </a:t>
            </a:r>
            <a:r>
              <a:rPr lang="en-US" altLang="zh-CN" sz="2400" b="1" i="1"/>
              <a:t>X</a:t>
            </a:r>
            <a:r>
              <a:rPr lang="en-US" altLang="zh-CN" sz="2400" b="1"/>
              <a:t>[</a:t>
            </a:r>
            <a:r>
              <a:rPr lang="en-US" altLang="zh-CN" sz="2400" b="1" i="1"/>
              <a:t>m</a:t>
            </a:r>
            <a:r>
              <a:rPr lang="en-US" altLang="zh-CN" sz="2400" b="1"/>
              <a:t>]={</a:t>
            </a:r>
            <a:r>
              <a:rPr lang="en-US" altLang="zh-CN" sz="2400" b="1" i="1"/>
              <a:t>X</a:t>
            </a:r>
            <a:r>
              <a:rPr lang="en-US" altLang="zh-CN" sz="2400" b="1"/>
              <a:t>[0],…,</a:t>
            </a:r>
            <a:r>
              <a:rPr lang="en-US" altLang="zh-CN" sz="2400" b="1" i="1"/>
              <a:t>X</a:t>
            </a:r>
            <a:r>
              <a:rPr lang="en-US" altLang="zh-CN" sz="2400" b="1"/>
              <a:t>[</a:t>
            </a:r>
            <a:r>
              <a:rPr lang="en-US" altLang="zh-CN" sz="2400" b="1" i="1"/>
              <a:t>N</a:t>
            </a:r>
            <a:r>
              <a:rPr lang="en-US" altLang="zh-CN" sz="2400" b="1"/>
              <a:t>/2-1], </a:t>
            </a:r>
            <a:r>
              <a:rPr lang="en-US" altLang="zh-CN" sz="2400" b="1" i="1"/>
              <a:t>X</a:t>
            </a:r>
            <a:r>
              <a:rPr lang="en-US" altLang="zh-CN" sz="2400" b="1"/>
              <a:t>[</a:t>
            </a:r>
            <a:r>
              <a:rPr lang="en-US" altLang="zh-CN" sz="2400" b="1" i="1"/>
              <a:t>N</a:t>
            </a:r>
            <a:r>
              <a:rPr lang="en-US" altLang="zh-CN" sz="2400" b="1"/>
              <a:t>/2],…,</a:t>
            </a:r>
            <a:r>
              <a:rPr lang="en-US" altLang="zh-CN" sz="2400" b="1" i="1"/>
              <a:t>X</a:t>
            </a:r>
            <a:r>
              <a:rPr lang="en-US" altLang="zh-CN" sz="2400" b="1"/>
              <a:t>[</a:t>
            </a:r>
            <a:r>
              <a:rPr lang="en-US" altLang="zh-CN" sz="2400" b="1" i="1"/>
              <a:t>N</a:t>
            </a:r>
            <a:r>
              <a:rPr lang="en-US" altLang="zh-CN" sz="2400" b="1"/>
              <a:t>-1]}</a:t>
            </a:r>
            <a:r>
              <a:rPr lang="zh-CN" altLang="en-US" sz="2400" b="1"/>
              <a:t>重排为</a:t>
            </a:r>
            <a:endParaRPr lang="en-US" altLang="zh-CN" sz="2400" b="1"/>
          </a:p>
        </p:txBody>
      </p:sp>
      <p:sp>
        <p:nvSpPr>
          <p:cNvPr id="14" name="TextBox 13">
            <a:extLst>
              <a:ext uri="{FF2B5EF4-FFF2-40B4-BE49-F238E27FC236}">
                <a16:creationId xmlns:a16="http://schemas.microsoft.com/office/drawing/2014/main" id="{A55EA41E-06E0-436D-BA89-9B351ED5F38B}"/>
              </a:ext>
            </a:extLst>
          </p:cNvPr>
          <p:cNvSpPr txBox="1">
            <a:spLocks noChangeArrowheads="1"/>
          </p:cNvSpPr>
          <p:nvPr/>
        </p:nvSpPr>
        <p:spPr bwMode="auto">
          <a:xfrm>
            <a:off x="2895600" y="525780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i="1"/>
              <a:t>X</a:t>
            </a:r>
            <a:r>
              <a:rPr lang="en-US" altLang="zh-CN" sz="2400" b="1"/>
              <a:t>[</a:t>
            </a:r>
            <a:r>
              <a:rPr lang="en-US" altLang="zh-CN" sz="2400" b="1" i="1"/>
              <a:t>N</a:t>
            </a:r>
            <a:r>
              <a:rPr lang="en-US" altLang="zh-CN" sz="2400" b="1"/>
              <a:t>/2],…,</a:t>
            </a:r>
            <a:r>
              <a:rPr lang="en-US" altLang="zh-CN" sz="2400" b="1" i="1"/>
              <a:t>X</a:t>
            </a:r>
            <a:r>
              <a:rPr lang="en-US" altLang="zh-CN" sz="2400" b="1"/>
              <a:t>[</a:t>
            </a:r>
            <a:r>
              <a:rPr lang="en-US" altLang="zh-CN" sz="2400" b="1" i="1"/>
              <a:t>N</a:t>
            </a:r>
            <a:r>
              <a:rPr lang="en-US" altLang="zh-CN" sz="2400" b="1"/>
              <a:t>-1]</a:t>
            </a:r>
          </a:p>
        </p:txBody>
      </p:sp>
      <p:sp>
        <p:nvSpPr>
          <p:cNvPr id="15" name="TextBox 14">
            <a:extLst>
              <a:ext uri="{FF2B5EF4-FFF2-40B4-BE49-F238E27FC236}">
                <a16:creationId xmlns:a16="http://schemas.microsoft.com/office/drawing/2014/main" id="{B69B530A-DFBA-4F62-B8E2-A2012A0769E0}"/>
              </a:ext>
            </a:extLst>
          </p:cNvPr>
          <p:cNvSpPr txBox="1">
            <a:spLocks noChangeArrowheads="1"/>
          </p:cNvSpPr>
          <p:nvPr/>
        </p:nvSpPr>
        <p:spPr bwMode="auto">
          <a:xfrm>
            <a:off x="5181600" y="525780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a:t>
            </a:r>
            <a:r>
              <a:rPr lang="en-US" altLang="zh-CN" sz="2400" b="1" i="1"/>
              <a:t>X</a:t>
            </a:r>
            <a:r>
              <a:rPr lang="en-US" altLang="zh-CN" sz="2400" b="1"/>
              <a:t>[0],…,</a:t>
            </a:r>
            <a:r>
              <a:rPr lang="en-US" altLang="zh-CN" sz="2400" b="1" i="1"/>
              <a:t>X</a:t>
            </a:r>
            <a:r>
              <a:rPr lang="en-US" altLang="zh-CN" sz="2400" b="1"/>
              <a:t>[</a:t>
            </a:r>
            <a:r>
              <a:rPr lang="en-US" altLang="zh-CN" sz="2400" b="1" i="1"/>
              <a:t>N</a:t>
            </a:r>
            <a:r>
              <a:rPr lang="en-US" altLang="zh-CN" sz="2400" b="1"/>
              <a:t>/2-1]</a:t>
            </a:r>
          </a:p>
        </p:txBody>
      </p:sp>
      <p:cxnSp>
        <p:nvCxnSpPr>
          <p:cNvPr id="19" name="直接连接符 18">
            <a:extLst>
              <a:ext uri="{FF2B5EF4-FFF2-40B4-BE49-F238E27FC236}">
                <a16:creationId xmlns:a16="http://schemas.microsoft.com/office/drawing/2014/main" id="{1CB96655-1B8E-4C78-A8D0-C5DD8EF0E874}"/>
              </a:ext>
            </a:extLst>
          </p:cNvPr>
          <p:cNvCxnSpPr/>
          <p:nvPr/>
        </p:nvCxnSpPr>
        <p:spPr>
          <a:xfrm>
            <a:off x="5410200" y="5105400"/>
            <a:ext cx="2286000" cy="0"/>
          </a:xfrm>
          <a:prstGeom prst="line">
            <a:avLst/>
          </a:prstGeom>
          <a:ln w="1905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21" name="直接箭头连接符 20">
            <a:extLst>
              <a:ext uri="{FF2B5EF4-FFF2-40B4-BE49-F238E27FC236}">
                <a16:creationId xmlns:a16="http://schemas.microsoft.com/office/drawing/2014/main" id="{5B480FFE-3958-4DA8-8942-3A9050C4FDFF}"/>
              </a:ext>
            </a:extLst>
          </p:cNvPr>
          <p:cNvCxnSpPr/>
          <p:nvPr/>
        </p:nvCxnSpPr>
        <p:spPr>
          <a:xfrm flipH="1">
            <a:off x="3962400" y="5105400"/>
            <a:ext cx="1905000" cy="304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2044B3A-51B4-4E32-AC4A-6B42457ECEE0}"/>
              </a:ext>
            </a:extLst>
          </p:cNvPr>
          <p:cNvCxnSpPr/>
          <p:nvPr/>
        </p:nvCxnSpPr>
        <p:spPr>
          <a:xfrm>
            <a:off x="2971800" y="5105400"/>
            <a:ext cx="2286000" cy="0"/>
          </a:xfrm>
          <a:prstGeom prst="line">
            <a:avLst/>
          </a:prstGeom>
          <a:ln w="1905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24" name="直接箭头连接符 23">
            <a:extLst>
              <a:ext uri="{FF2B5EF4-FFF2-40B4-BE49-F238E27FC236}">
                <a16:creationId xmlns:a16="http://schemas.microsoft.com/office/drawing/2014/main" id="{72E24EFB-B580-4B05-8A74-3C3C75D250F0}"/>
              </a:ext>
            </a:extLst>
          </p:cNvPr>
          <p:cNvCxnSpPr/>
          <p:nvPr/>
        </p:nvCxnSpPr>
        <p:spPr>
          <a:xfrm>
            <a:off x="4114800" y="5105400"/>
            <a:ext cx="1981200" cy="228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blinds(horizontal)">
                                      <p:cBhvr>
                                        <p:cTn id="7" dur="500"/>
                                        <p:tgtEl>
                                          <p:spTgt spid="63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496"/>
                                        </p:tgtEl>
                                        <p:attrNameLst>
                                          <p:attrName>style.visibility</p:attrName>
                                        </p:attrNameLst>
                                      </p:cBhvr>
                                      <p:to>
                                        <p:strVal val="visible"/>
                                      </p:to>
                                    </p:set>
                                    <p:animEffect transition="in" filter="blinds(horizontal)">
                                      <p:cBhvr>
                                        <p:cTn id="12" dur="500"/>
                                        <p:tgtEl>
                                          <p:spTgt spid="634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3497"/>
                                        </p:tgtEl>
                                        <p:attrNameLst>
                                          <p:attrName>style.visibility</p:attrName>
                                        </p:attrNameLst>
                                      </p:cBhvr>
                                      <p:to>
                                        <p:strVal val="visible"/>
                                      </p:to>
                                    </p:set>
                                    <p:animEffect transition="in" filter="blinds(horizontal)">
                                      <p:cBhvr>
                                        <p:cTn id="17" dur="500"/>
                                        <p:tgtEl>
                                          <p:spTgt spid="634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63493"/>
                                        </p:tgtEl>
                                        <p:attrNameLst>
                                          <p:attrName>style.visibility</p:attrName>
                                        </p:attrNameLst>
                                      </p:cBhvr>
                                      <p:to>
                                        <p:strVal val="visible"/>
                                      </p:to>
                                    </p:set>
                                    <p:animEffect transition="in" filter="blinds(vertical)">
                                      <p:cBhvr>
                                        <p:cTn id="22" dur="500"/>
                                        <p:tgtEl>
                                          <p:spTgt spid="634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20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4" presetClass="path" presetSubtype="0" accel="50000" decel="50000" fill="hold" grpId="1" nodeType="clickEffect">
                                  <p:stCondLst>
                                    <p:cond delay="0"/>
                                  </p:stCondLst>
                                  <p:childTnLst>
                                    <p:animMotion origin="layout" path="M 3.33333E-6 3.33333E-6 L 3.33333E-6 -0.21667 " pathEditMode="relative" rAng="0" ptsTypes="AA">
                                      <p:cBhvr>
                                        <p:cTn id="31" dur="2000" fill="hold"/>
                                        <p:tgtEl>
                                          <p:spTgt spid="11"/>
                                        </p:tgtEl>
                                        <p:attrNameLst>
                                          <p:attrName>ppt_x</p:attrName>
                                          <p:attrName>ppt_y</p:attrName>
                                        </p:attrNameLst>
                                      </p:cBhvr>
                                      <p:rCtr x="0" y="-10833"/>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64" presetClass="path" presetSubtype="0" accel="50000" decel="50000" fill="hold" grpId="2" nodeType="clickEffect">
                                  <p:stCondLst>
                                    <p:cond delay="0"/>
                                  </p:stCondLst>
                                  <p:childTnLst>
                                    <p:animMotion origin="layout" path="M 3.33333E-6 -0.21667 L 3.33333E-6 -0.42222 " pathEditMode="relative" rAng="0" ptsTypes="AA">
                                      <p:cBhvr>
                                        <p:cTn id="35" dur="2000" fill="hold"/>
                                        <p:tgtEl>
                                          <p:spTgt spid="11"/>
                                        </p:tgtEl>
                                        <p:attrNameLst>
                                          <p:attrName>ppt_x</p:attrName>
                                          <p:attrName>ppt_y</p:attrName>
                                        </p:attrNameLst>
                                      </p:cBhvr>
                                      <p:rCtr x="0" y="-10278"/>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5" fill="hold" nodeType="clickEffect">
                                  <p:stCondLst>
                                    <p:cond delay="0"/>
                                  </p:stCondLst>
                                  <p:childTnLst>
                                    <p:set>
                                      <p:cBhvr>
                                        <p:cTn id="39" dur="1" fill="hold">
                                          <p:stCondLst>
                                            <p:cond delay="0"/>
                                          </p:stCondLst>
                                        </p:cTn>
                                        <p:tgtEl>
                                          <p:spTgt spid="63492"/>
                                        </p:tgtEl>
                                        <p:attrNameLst>
                                          <p:attrName>style.visibility</p:attrName>
                                        </p:attrNameLst>
                                      </p:cBhvr>
                                      <p:to>
                                        <p:strVal val="visible"/>
                                      </p:to>
                                    </p:set>
                                    <p:animEffect transition="in" filter="blinds(vertical)">
                                      <p:cBhvr>
                                        <p:cTn id="40" dur="500"/>
                                        <p:tgtEl>
                                          <p:spTgt spid="63492"/>
                                        </p:tgtEl>
                                      </p:cBhvr>
                                    </p:animEffect>
                                  </p:childTnLst>
                                </p:cTn>
                              </p:par>
                            </p:childTnLst>
                          </p:cTn>
                        </p:par>
                        <p:par>
                          <p:cTn id="41" fill="hold" nodeType="afterGroup">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63490"/>
                                        </p:tgtEl>
                                        <p:attrNameLst>
                                          <p:attrName>style.visibility</p:attrName>
                                        </p:attrNameLst>
                                      </p:cBhvr>
                                      <p:to>
                                        <p:strVal val="visible"/>
                                      </p:to>
                                    </p:set>
                                    <p:animEffect transition="in" filter="blinds(horizontal)">
                                      <p:cBhvr>
                                        <p:cTn id="44" dur="500"/>
                                        <p:tgtEl>
                                          <p:spTgt spid="6349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3"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5" fill="hold" grpId="0" nodeType="clickEffect">
                                  <p:stCondLst>
                                    <p:cond delay="0"/>
                                  </p:stCondLst>
                                  <p:childTnLst>
                                    <p:set>
                                      <p:cBhvr>
                                        <p:cTn id="52" dur="1" fill="hold">
                                          <p:stCondLst>
                                            <p:cond delay="0"/>
                                          </p:stCondLst>
                                        </p:cTn>
                                        <p:tgtEl>
                                          <p:spTgt spid="63494"/>
                                        </p:tgtEl>
                                        <p:attrNameLst>
                                          <p:attrName>style.visibility</p:attrName>
                                        </p:attrNameLst>
                                      </p:cBhvr>
                                      <p:to>
                                        <p:strVal val="visible"/>
                                      </p:to>
                                    </p:set>
                                    <p:animEffect transition="in" filter="blinds(vertical)">
                                      <p:cBhvr>
                                        <p:cTn id="53" dur="500"/>
                                        <p:tgtEl>
                                          <p:spTgt spid="6349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ox(in)">
                                      <p:cBhvr>
                                        <p:cTn id="58" dur="2000"/>
                                        <p:tgtEl>
                                          <p:spTgt spid="1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64" presetClass="path" presetSubtype="0" accel="50000" decel="50000" fill="hold" grpId="1" nodeType="clickEffect">
                                  <p:stCondLst>
                                    <p:cond delay="0"/>
                                  </p:stCondLst>
                                  <p:childTnLst>
                                    <p:animMotion origin="layout" path="M 3.33333E-6 3.33333E-6 L 3.33333E-6 -0.21667 " pathEditMode="relative" rAng="0" ptsTypes="AA">
                                      <p:cBhvr>
                                        <p:cTn id="62" dur="2000" fill="hold"/>
                                        <p:tgtEl>
                                          <p:spTgt spid="12"/>
                                        </p:tgtEl>
                                        <p:attrNameLst>
                                          <p:attrName>ppt_x</p:attrName>
                                          <p:attrName>ppt_y</p:attrName>
                                        </p:attrNameLst>
                                      </p:cBhvr>
                                      <p:rCtr x="0" y="-10833"/>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35" presetClass="path" presetSubtype="0" accel="50000" decel="50000" fill="hold" grpId="2" nodeType="clickEffect">
                                  <p:stCondLst>
                                    <p:cond delay="0"/>
                                  </p:stCondLst>
                                  <p:childTnLst>
                                    <p:animMotion origin="layout" path="M 5.55112E-17 -0.21666 L -0.16667 -0.21666 " pathEditMode="relative" rAng="0" ptsTypes="AA">
                                      <p:cBhvr>
                                        <p:cTn id="66" dur="2000" fill="hold"/>
                                        <p:tgtEl>
                                          <p:spTgt spid="12"/>
                                        </p:tgtEl>
                                        <p:attrNameLst>
                                          <p:attrName>ppt_x</p:attrName>
                                          <p:attrName>ppt_y</p:attrName>
                                        </p:attrNameLst>
                                      </p:cBhvr>
                                      <p:rCtr x="-8333" y="0"/>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64" presetClass="path" presetSubtype="0" accel="50000" decel="50000" fill="hold" grpId="3" nodeType="clickEffect">
                                  <p:stCondLst>
                                    <p:cond delay="0"/>
                                  </p:stCondLst>
                                  <p:childTnLst>
                                    <p:animMotion origin="layout" path="M -0.16667 -0.21666 L -0.16667 -0.42222 " pathEditMode="relative" rAng="0" ptsTypes="AA">
                                      <p:cBhvr>
                                        <p:cTn id="70" dur="2000" fill="hold"/>
                                        <p:tgtEl>
                                          <p:spTgt spid="12"/>
                                        </p:tgtEl>
                                        <p:attrNameLst>
                                          <p:attrName>ppt_x</p:attrName>
                                          <p:attrName>ppt_y</p:attrName>
                                        </p:attrNameLst>
                                      </p:cBhvr>
                                      <p:rCtr x="0" y="-10278"/>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5" fill="hold" nodeType="clickEffect">
                                  <p:stCondLst>
                                    <p:cond delay="0"/>
                                  </p:stCondLst>
                                  <p:childTnLst>
                                    <p:set>
                                      <p:cBhvr>
                                        <p:cTn id="74" dur="1" fill="hold">
                                          <p:stCondLst>
                                            <p:cond delay="0"/>
                                          </p:stCondLst>
                                        </p:cTn>
                                        <p:tgtEl>
                                          <p:spTgt spid="63491"/>
                                        </p:tgtEl>
                                        <p:attrNameLst>
                                          <p:attrName>style.visibility</p:attrName>
                                        </p:attrNameLst>
                                      </p:cBhvr>
                                      <p:to>
                                        <p:strVal val="visible"/>
                                      </p:to>
                                    </p:set>
                                    <p:animEffect transition="in" filter="blinds(vertical)">
                                      <p:cBhvr>
                                        <p:cTn id="75" dur="500"/>
                                        <p:tgtEl>
                                          <p:spTgt spid="63491"/>
                                        </p:tgtEl>
                                      </p:cBhvr>
                                    </p:animEffect>
                                  </p:childTnLst>
                                </p:cTn>
                              </p:par>
                            </p:childTnLst>
                          </p:cTn>
                        </p:par>
                        <p:par>
                          <p:cTn id="76" fill="hold" nodeType="afterGroup">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63498"/>
                                        </p:tgtEl>
                                        <p:attrNameLst>
                                          <p:attrName>style.visibility</p:attrName>
                                        </p:attrNameLst>
                                      </p:cBhvr>
                                      <p:to>
                                        <p:strVal val="visible"/>
                                      </p:to>
                                    </p:set>
                                    <p:animEffect transition="in" filter="blinds(horizontal)">
                                      <p:cBhvr>
                                        <p:cTn id="79" dur="500"/>
                                        <p:tgtEl>
                                          <p:spTgt spid="6349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wipe(left)">
                                      <p:cBhvr>
                                        <p:cTn id="84" dur="500"/>
                                        <p:tgtEl>
                                          <p:spTgt spid="1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16">
                                            <p:txEl>
                                              <p:pRg st="0" end="0"/>
                                            </p:txEl>
                                          </p:spTgt>
                                        </p:tgtEl>
                                        <p:attrNameLst>
                                          <p:attrName>style.visibility</p:attrName>
                                        </p:attrNameLst>
                                      </p:cBhvr>
                                      <p:to>
                                        <p:strVal val="visible"/>
                                      </p:to>
                                    </p:set>
                                    <p:animEffect transition="in" filter="wipe(left)">
                                      <p:cBhvr>
                                        <p:cTn id="89" dur="500"/>
                                        <p:tgtEl>
                                          <p:spTgt spid="16">
                                            <p:txEl>
                                              <p:pRg st="0" end="0"/>
                                            </p:txEl>
                                          </p:spTgt>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19"/>
                                        </p:tgtEl>
                                        <p:attrNameLst>
                                          <p:attrName>style.visibility</p:attrName>
                                        </p:attrNameLst>
                                      </p:cBhvr>
                                      <p:to>
                                        <p:strVal val="visible"/>
                                      </p:to>
                                    </p:set>
                                    <p:animEffect transition="in" filter="wipe(left)">
                                      <p:cBhvr>
                                        <p:cTn id="94" dur="500"/>
                                        <p:tgtEl>
                                          <p:spTgt spid="19"/>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nodeType="click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wipe(up)">
                                      <p:cBhvr>
                                        <p:cTn id="99" dur="500"/>
                                        <p:tgtEl>
                                          <p:spTgt spid="2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wipe(left)">
                                      <p:cBhvr>
                                        <p:cTn id="104" dur="500"/>
                                        <p:tgtEl>
                                          <p:spTgt spid="1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left)">
                                      <p:cBhvr>
                                        <p:cTn id="109" dur="500"/>
                                        <p:tgtEl>
                                          <p:spTgt spid="2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1" fill="hold" nodeType="click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wipe(up)">
                                      <p:cBhvr>
                                        <p:cTn id="114" dur="500"/>
                                        <p:tgtEl>
                                          <p:spTgt spid="2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5"/>
                                        </p:tgtEl>
                                        <p:attrNameLst>
                                          <p:attrName>style.visibility</p:attrName>
                                        </p:attrNameLst>
                                      </p:cBhvr>
                                      <p:to>
                                        <p:strVal val="visible"/>
                                      </p:to>
                                    </p:set>
                                    <p:animEffect transition="in" filter="wipe(left)">
                                      <p:cBhvr>
                                        <p:cTn id="119" dur="500"/>
                                        <p:tgtEl>
                                          <p:spTgt spid="15"/>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nodeType="clickEffect">
                                  <p:stCondLst>
                                    <p:cond delay="0"/>
                                  </p:stCondLst>
                                  <p:childTnLst>
                                    <p:set>
                                      <p:cBhvr>
                                        <p:cTn id="123" dur="1" fill="hold">
                                          <p:stCondLst>
                                            <p:cond delay="0"/>
                                          </p:stCondLst>
                                        </p:cTn>
                                        <p:tgtEl>
                                          <p:spTgt spid="16">
                                            <p:txEl>
                                              <p:pRg st="1" end="1"/>
                                            </p:txEl>
                                          </p:spTgt>
                                        </p:tgtEl>
                                        <p:attrNameLst>
                                          <p:attrName>style.visibility</p:attrName>
                                        </p:attrNameLst>
                                      </p:cBhvr>
                                      <p:to>
                                        <p:strVal val="visible"/>
                                      </p:to>
                                    </p:set>
                                    <p:animEffect transition="in" filter="wipe(left)">
                                      <p:cBhvr>
                                        <p:cTn id="124"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ldLvl="0" autoUpdateAnimBg="0"/>
      <p:bldP spid="63493" grpId="0" autoUpdateAnimBg="0"/>
      <p:bldP spid="63494" grpId="0" autoUpdateAnimBg="0"/>
      <p:bldP spid="63498" grpId="0" bldLvl="0" autoUpdateAnimBg="0"/>
      <p:bldP spid="11" grpId="0" animBg="1"/>
      <p:bldP spid="11" grpId="1" animBg="1"/>
      <p:bldP spid="11" grpId="2" animBg="1"/>
      <p:bldP spid="11" grpId="3" animBg="1"/>
      <p:bldP spid="12" grpId="0" animBg="1"/>
      <p:bldP spid="12" grpId="1" animBg="1"/>
      <p:bldP spid="12" grpId="2" animBg="1"/>
      <p:bldP spid="12" grpId="3" animBg="1"/>
      <p:bldP spid="13" grpId="0"/>
      <p:bldP spid="14" grpId="0"/>
      <p:bldP spid="1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3">
            <a:extLst>
              <a:ext uri="{FF2B5EF4-FFF2-40B4-BE49-F238E27FC236}">
                <a16:creationId xmlns:a16="http://schemas.microsoft.com/office/drawing/2014/main" id="{5F288FC3-FB7F-46BB-A189-1AD102924AAD}"/>
              </a:ext>
            </a:extLst>
          </p:cNvPr>
          <p:cNvSpPr txBox="1">
            <a:spLocks noChangeArrowheads="1"/>
          </p:cNvSpPr>
          <p:nvPr/>
        </p:nvSpPr>
        <p:spPr bwMode="auto">
          <a:xfrm>
            <a:off x="0" y="369888"/>
            <a:ext cx="9144000" cy="1531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buClrTx/>
              <a:buSzTx/>
              <a:buFontTx/>
              <a:buNone/>
            </a:pPr>
            <a:r>
              <a:rPr lang="zh-CN" altLang="en-US" sz="2400" b="1"/>
              <a:t>例</a:t>
            </a:r>
            <a:r>
              <a:rPr lang="en-US" altLang="zh-CN" sz="2400" b="1"/>
              <a:t>2-6 </a:t>
            </a:r>
            <a:r>
              <a:rPr lang="zh-CN" altLang="en-US" sz="2400" b="1"/>
              <a:t>已知语音信号</a:t>
            </a:r>
            <a:r>
              <a:rPr lang="en-US" altLang="zh-CN" sz="2400" b="1" i="1">
                <a:cs typeface="Times New Roman" panose="02020603050405020304" pitchFamily="18" charset="0"/>
              </a:rPr>
              <a:t>x</a:t>
            </a:r>
            <a:r>
              <a:rPr lang="en-US" altLang="zh-CN" sz="2400" b="1">
                <a:cs typeface="Times New Roman" panose="02020603050405020304" pitchFamily="18" charset="0"/>
              </a:rPr>
              <a:t>(</a:t>
            </a:r>
            <a:r>
              <a:rPr lang="en-US" altLang="zh-CN" sz="2400" b="1" i="1">
                <a:cs typeface="Times New Roman" panose="02020603050405020304" pitchFamily="18" charset="0"/>
              </a:rPr>
              <a:t>t</a:t>
            </a:r>
            <a:r>
              <a:rPr lang="en-US" altLang="zh-CN" sz="2400" b="1">
                <a:cs typeface="Times New Roman" panose="02020603050405020304" pitchFamily="18" charset="0"/>
              </a:rPr>
              <a:t>)</a:t>
            </a:r>
            <a:r>
              <a:rPr lang="zh-CN" altLang="en-US" sz="2400" b="1"/>
              <a:t>的最高频率为</a:t>
            </a:r>
            <a:r>
              <a:rPr lang="en-US" altLang="zh-CN" sz="2400" b="1" i="1">
                <a:cs typeface="Times New Roman" panose="02020603050405020304" pitchFamily="18" charset="0"/>
              </a:rPr>
              <a:t>f</a:t>
            </a:r>
            <a:r>
              <a:rPr lang="en-US" altLang="zh-CN" sz="2400" b="1" baseline="-30000">
                <a:cs typeface="Times New Roman" panose="02020603050405020304" pitchFamily="18" charset="0"/>
              </a:rPr>
              <a:t>m</a:t>
            </a:r>
            <a:r>
              <a:rPr lang="en-US" altLang="zh-CN" sz="2400" b="1">
                <a:cs typeface="Times New Roman" panose="02020603050405020304" pitchFamily="18" charset="0"/>
              </a:rPr>
              <a:t>=3.4kHz, </a:t>
            </a:r>
            <a:r>
              <a:rPr lang="zh-CN" altLang="en-US" sz="2400" b="1"/>
              <a:t>用</a:t>
            </a:r>
            <a:r>
              <a:rPr lang="en-US" altLang="zh-CN" sz="2400" b="1" i="1">
                <a:cs typeface="Times New Roman" panose="02020603050405020304" pitchFamily="18" charset="0"/>
              </a:rPr>
              <a:t>f</a:t>
            </a:r>
            <a:r>
              <a:rPr lang="en-US" altLang="zh-CN" sz="2400" b="1" baseline="-30000">
                <a:cs typeface="Times New Roman" panose="02020603050405020304" pitchFamily="18" charset="0"/>
              </a:rPr>
              <a:t>s</a:t>
            </a:r>
            <a:r>
              <a:rPr lang="en-US" altLang="zh-CN" sz="2400" b="1">
                <a:cs typeface="Times New Roman" panose="02020603050405020304" pitchFamily="18" charset="0"/>
              </a:rPr>
              <a:t>=8kHz</a:t>
            </a:r>
            <a:r>
              <a:rPr lang="zh-CN" altLang="en-US" sz="2400" b="1"/>
              <a:t>对</a:t>
            </a:r>
            <a:r>
              <a:rPr lang="en-US" altLang="zh-CN" sz="2400" b="1" i="1">
                <a:cs typeface="Times New Roman" panose="02020603050405020304" pitchFamily="18" charset="0"/>
              </a:rPr>
              <a:t>x</a:t>
            </a:r>
            <a:r>
              <a:rPr lang="en-US" altLang="zh-CN" sz="2400" b="1">
                <a:cs typeface="Times New Roman" panose="02020603050405020304" pitchFamily="18" charset="0"/>
              </a:rPr>
              <a:t>(</a:t>
            </a:r>
            <a:r>
              <a:rPr lang="en-US" altLang="zh-CN" sz="2400" b="1" i="1">
                <a:cs typeface="Times New Roman" panose="02020603050405020304" pitchFamily="18" charset="0"/>
              </a:rPr>
              <a:t>t</a:t>
            </a:r>
            <a:r>
              <a:rPr lang="en-US" altLang="zh-CN" sz="2400" b="1">
                <a:cs typeface="Times New Roman" panose="02020603050405020304" pitchFamily="18" charset="0"/>
              </a:rPr>
              <a:t>)</a:t>
            </a:r>
            <a:r>
              <a:rPr lang="zh-CN" altLang="en-US" sz="2400" b="1"/>
              <a:t>进行抽样。如对抽样信号做</a:t>
            </a:r>
            <a:r>
              <a:rPr lang="en-US" altLang="zh-CN" sz="2400" b="1" i="1">
                <a:cs typeface="Times New Roman" panose="02020603050405020304" pitchFamily="18" charset="0"/>
              </a:rPr>
              <a:t>N</a:t>
            </a:r>
            <a:r>
              <a:rPr lang="en-US" altLang="zh-CN" sz="2400" b="1">
                <a:cs typeface="Times New Roman" panose="02020603050405020304" pitchFamily="18" charset="0"/>
              </a:rPr>
              <a:t>=1600</a:t>
            </a:r>
            <a:r>
              <a:rPr lang="zh-CN" altLang="en-US" sz="2400" b="1"/>
              <a:t>点的</a:t>
            </a:r>
            <a:r>
              <a:rPr lang="en-US" altLang="zh-CN" sz="2400" b="1">
                <a:cs typeface="Times New Roman" panose="02020603050405020304" pitchFamily="18" charset="0"/>
              </a:rPr>
              <a:t>DFT</a:t>
            </a:r>
            <a:r>
              <a:rPr lang="zh-CN" altLang="en-US" sz="2400" b="1"/>
              <a:t>，试确定</a:t>
            </a:r>
            <a:r>
              <a:rPr lang="en-US" altLang="zh-CN" sz="2400" b="1" i="1">
                <a:cs typeface="Times New Roman" panose="02020603050405020304" pitchFamily="18" charset="0"/>
              </a:rPr>
              <a:t>X</a:t>
            </a:r>
            <a:r>
              <a:rPr lang="en-US" altLang="zh-CN" sz="2400" b="1">
                <a:cs typeface="Times New Roman" panose="02020603050405020304" pitchFamily="18" charset="0"/>
              </a:rPr>
              <a:t>[</a:t>
            </a:r>
            <a:r>
              <a:rPr lang="en-US" altLang="zh-CN" sz="2400" b="1" i="1">
                <a:cs typeface="Times New Roman" panose="02020603050405020304" pitchFamily="18" charset="0"/>
              </a:rPr>
              <a:t>m</a:t>
            </a:r>
            <a:r>
              <a:rPr lang="en-US" altLang="zh-CN" sz="2400" b="1">
                <a:cs typeface="Times New Roman" panose="02020603050405020304" pitchFamily="18" charset="0"/>
              </a:rPr>
              <a:t>]</a:t>
            </a:r>
            <a:r>
              <a:rPr lang="zh-CN" altLang="en-US" sz="2400" b="1"/>
              <a:t>中</a:t>
            </a:r>
            <a:r>
              <a:rPr lang="en-US" altLang="zh-CN" sz="2400" b="1" i="1">
                <a:cs typeface="Times New Roman" panose="02020603050405020304" pitchFamily="18" charset="0"/>
              </a:rPr>
              <a:t>m</a:t>
            </a:r>
            <a:r>
              <a:rPr lang="en-US" altLang="zh-CN" sz="2400" b="1">
                <a:cs typeface="Times New Roman" panose="02020603050405020304" pitchFamily="18" charset="0"/>
              </a:rPr>
              <a:t>=600</a:t>
            </a:r>
            <a:r>
              <a:rPr lang="zh-CN" altLang="en-US" sz="2400" b="1"/>
              <a:t>和</a:t>
            </a:r>
            <a:r>
              <a:rPr lang="en-US" altLang="zh-CN" sz="2400" b="1" i="1">
                <a:cs typeface="Times New Roman" panose="02020603050405020304" pitchFamily="18" charset="0"/>
              </a:rPr>
              <a:t>m</a:t>
            </a:r>
            <a:r>
              <a:rPr lang="en-US" altLang="zh-CN" sz="2400" b="1">
                <a:cs typeface="Times New Roman" panose="02020603050405020304" pitchFamily="18" charset="0"/>
              </a:rPr>
              <a:t>=1200</a:t>
            </a:r>
            <a:r>
              <a:rPr lang="zh-CN" altLang="en-US" sz="2400" b="1"/>
              <a:t>点所分别对应原连续信号的连续频谱点</a:t>
            </a:r>
            <a:r>
              <a:rPr lang="en-US" altLang="zh-CN" sz="2400" b="1" i="1">
                <a:cs typeface="Times New Roman" panose="02020603050405020304" pitchFamily="18" charset="0"/>
              </a:rPr>
              <a:t>f</a:t>
            </a:r>
            <a:r>
              <a:rPr lang="en-US" altLang="zh-CN" sz="2400" b="1" baseline="-30000">
                <a:cs typeface="Times New Roman" panose="02020603050405020304" pitchFamily="18" charset="0"/>
              </a:rPr>
              <a:t>1</a:t>
            </a:r>
            <a:r>
              <a:rPr lang="en-US" altLang="zh-CN" sz="2400" b="1" i="1">
                <a:cs typeface="Times New Roman" panose="02020603050405020304" pitchFamily="18" charset="0"/>
              </a:rPr>
              <a:t> </a:t>
            </a:r>
            <a:r>
              <a:rPr lang="zh-CN" altLang="en-US" sz="2400" b="1"/>
              <a:t>和</a:t>
            </a:r>
            <a:r>
              <a:rPr lang="en-US" altLang="zh-CN" sz="2400" b="1" i="1">
                <a:cs typeface="Times New Roman" panose="02020603050405020304" pitchFamily="18" charset="0"/>
              </a:rPr>
              <a:t>f</a:t>
            </a:r>
            <a:r>
              <a:rPr lang="en-US" altLang="zh-CN" sz="2400" b="1" baseline="-30000">
                <a:cs typeface="Times New Roman" panose="02020603050405020304" pitchFamily="18" charset="0"/>
              </a:rPr>
              <a:t>2 </a:t>
            </a:r>
            <a:r>
              <a:rPr lang="en-US" altLang="zh-CN" sz="2400" b="1">
                <a:cs typeface="Times New Roman" panose="02020603050405020304" pitchFamily="18" charset="0"/>
              </a:rPr>
              <a:t>(kHz)</a:t>
            </a:r>
            <a:r>
              <a:rPr lang="zh-CN" altLang="en-US" sz="2400" b="1"/>
              <a:t>。 </a:t>
            </a:r>
          </a:p>
        </p:txBody>
      </p:sp>
      <p:sp>
        <p:nvSpPr>
          <p:cNvPr id="17" name="Text Box 4">
            <a:extLst>
              <a:ext uri="{FF2B5EF4-FFF2-40B4-BE49-F238E27FC236}">
                <a16:creationId xmlns:a16="http://schemas.microsoft.com/office/drawing/2014/main" id="{76860DE1-E2D9-4904-9833-0004B4754F54}"/>
              </a:ext>
            </a:extLst>
          </p:cNvPr>
          <p:cNvSpPr txBox="1">
            <a:spLocks noChangeArrowheads="1"/>
          </p:cNvSpPr>
          <p:nvPr/>
        </p:nvSpPr>
        <p:spPr bwMode="auto">
          <a:xfrm>
            <a:off x="827088" y="2343150"/>
            <a:ext cx="8043862"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ClrTx/>
              <a:buSzTx/>
              <a:buFontTx/>
              <a:buNone/>
            </a:pPr>
            <a:r>
              <a:rPr lang="zh-CN" altLang="en-US" sz="2400" b="1"/>
              <a:t>对连续信号</a:t>
            </a:r>
            <a:r>
              <a:rPr lang="en-US" altLang="zh-CN" sz="2400" b="1" i="1">
                <a:cs typeface="Times New Roman" panose="02020603050405020304" pitchFamily="18" charset="0"/>
              </a:rPr>
              <a:t>x</a:t>
            </a:r>
            <a:r>
              <a:rPr lang="en-US" altLang="zh-CN" sz="2400" b="1">
                <a:cs typeface="Times New Roman" panose="02020603050405020304" pitchFamily="18" charset="0"/>
              </a:rPr>
              <a:t>(</a:t>
            </a:r>
            <a:r>
              <a:rPr lang="en-US" altLang="zh-CN" sz="2400" b="1" i="1">
                <a:cs typeface="Times New Roman" panose="02020603050405020304" pitchFamily="18" charset="0"/>
              </a:rPr>
              <a:t>t</a:t>
            </a:r>
            <a:r>
              <a:rPr lang="en-US" altLang="zh-CN" sz="2400" b="1">
                <a:cs typeface="Times New Roman" panose="02020603050405020304" pitchFamily="18" charset="0"/>
              </a:rPr>
              <a:t>)</a:t>
            </a:r>
            <a:r>
              <a:rPr lang="zh-CN" altLang="en-US" sz="2400" b="1"/>
              <a:t>按</a:t>
            </a:r>
            <a:r>
              <a:rPr lang="en-US" altLang="zh-CN" sz="2400" b="1" i="1">
                <a:cs typeface="Times New Roman" panose="02020603050405020304" pitchFamily="18" charset="0"/>
              </a:rPr>
              <a:t>f</a:t>
            </a:r>
            <a:r>
              <a:rPr lang="en-US" altLang="zh-CN" sz="2400" b="1" baseline="-30000">
                <a:cs typeface="Times New Roman" panose="02020603050405020304" pitchFamily="18" charset="0"/>
              </a:rPr>
              <a:t>s</a:t>
            </a:r>
            <a:r>
              <a:rPr lang="en-US" altLang="zh-CN" sz="2400" b="1">
                <a:cs typeface="Times New Roman" panose="02020603050405020304" pitchFamily="18" charset="0"/>
              </a:rPr>
              <a:t>=8kHz</a:t>
            </a:r>
            <a:r>
              <a:rPr lang="zh-CN" altLang="en-US" sz="2400" b="1"/>
              <a:t>进行抽样，得到对应的离散序列</a:t>
            </a:r>
            <a:r>
              <a:rPr lang="en-US" altLang="zh-CN" sz="2400" b="1" i="1">
                <a:cs typeface="Times New Roman" panose="02020603050405020304" pitchFamily="18" charset="0"/>
              </a:rPr>
              <a:t>x</a:t>
            </a:r>
            <a:r>
              <a:rPr lang="en-US" altLang="zh-CN" sz="2400" b="1">
                <a:cs typeface="Times New Roman" panose="02020603050405020304" pitchFamily="18" charset="0"/>
              </a:rPr>
              <a:t>[</a:t>
            </a:r>
            <a:r>
              <a:rPr lang="en-US" altLang="zh-CN" sz="2400" b="1" i="1">
                <a:cs typeface="Times New Roman" panose="02020603050405020304" pitchFamily="18" charset="0"/>
              </a:rPr>
              <a:t>k</a:t>
            </a:r>
            <a:r>
              <a:rPr lang="en-US" altLang="zh-CN" sz="2400" b="1">
                <a:cs typeface="Times New Roman" panose="02020603050405020304" pitchFamily="18" charset="0"/>
              </a:rPr>
              <a:t>]</a:t>
            </a:r>
            <a:r>
              <a:rPr lang="zh-CN" altLang="en-US" sz="2400" b="1"/>
              <a:t>，在利用离散序列</a:t>
            </a:r>
            <a:r>
              <a:rPr lang="en-US" altLang="zh-CN" sz="2400" b="1" i="1">
                <a:cs typeface="Times New Roman" panose="02020603050405020304" pitchFamily="18" charset="0"/>
              </a:rPr>
              <a:t>x</a:t>
            </a:r>
            <a:r>
              <a:rPr lang="en-US" altLang="zh-CN" sz="2400" b="1">
                <a:cs typeface="Times New Roman" panose="02020603050405020304" pitchFamily="18" charset="0"/>
              </a:rPr>
              <a:t>[</a:t>
            </a:r>
            <a:r>
              <a:rPr lang="en-US" altLang="zh-CN" sz="2400" b="1" i="1">
                <a:cs typeface="Times New Roman" panose="02020603050405020304" pitchFamily="18" charset="0"/>
              </a:rPr>
              <a:t>k</a:t>
            </a:r>
            <a:r>
              <a:rPr lang="en-US" altLang="zh-CN" sz="2400" b="1">
                <a:cs typeface="Times New Roman" panose="02020603050405020304" pitchFamily="18" charset="0"/>
              </a:rPr>
              <a:t>]</a:t>
            </a:r>
            <a:r>
              <a:rPr lang="zh-CN" altLang="en-US" sz="2400" b="1"/>
              <a:t>的</a:t>
            </a:r>
            <a:r>
              <a:rPr lang="en-US" altLang="zh-CN" sz="2400" b="1">
                <a:cs typeface="Times New Roman" panose="02020603050405020304" pitchFamily="18" charset="0"/>
              </a:rPr>
              <a:t>DFT</a:t>
            </a:r>
            <a:r>
              <a:rPr lang="en-US" altLang="zh-CN" sz="2400" b="1" i="1">
                <a:cs typeface="Times New Roman" panose="02020603050405020304" pitchFamily="18" charset="0"/>
              </a:rPr>
              <a:t> X</a:t>
            </a:r>
            <a:r>
              <a:rPr lang="en-US" altLang="zh-CN" sz="2400" b="1">
                <a:cs typeface="Times New Roman" panose="02020603050405020304" pitchFamily="18" charset="0"/>
              </a:rPr>
              <a:t>[</a:t>
            </a:r>
            <a:r>
              <a:rPr lang="en-US" altLang="zh-CN" sz="2400" b="1" i="1">
                <a:cs typeface="Times New Roman" panose="02020603050405020304" pitchFamily="18" charset="0"/>
              </a:rPr>
              <a:t>m</a:t>
            </a:r>
            <a:r>
              <a:rPr lang="en-US" altLang="zh-CN" sz="2400" b="1">
                <a:cs typeface="Times New Roman" panose="02020603050405020304" pitchFamily="18" charset="0"/>
              </a:rPr>
              <a:t>]</a:t>
            </a:r>
            <a:r>
              <a:rPr lang="zh-CN" altLang="en-US" sz="2400" b="1"/>
              <a:t>分析连续信号</a:t>
            </a:r>
            <a:r>
              <a:rPr lang="en-US" altLang="zh-CN" sz="2400" b="1" i="1">
                <a:cs typeface="Times New Roman" panose="02020603050405020304" pitchFamily="18" charset="0"/>
              </a:rPr>
              <a:t>x</a:t>
            </a:r>
            <a:r>
              <a:rPr lang="en-US" altLang="zh-CN" sz="2400" b="1">
                <a:cs typeface="Times New Roman" panose="02020603050405020304" pitchFamily="18" charset="0"/>
              </a:rPr>
              <a:t>(</a:t>
            </a:r>
            <a:r>
              <a:rPr lang="en-US" altLang="zh-CN" sz="2400" b="1" i="1">
                <a:cs typeface="Times New Roman" panose="02020603050405020304" pitchFamily="18" charset="0"/>
              </a:rPr>
              <a:t>t</a:t>
            </a:r>
            <a:r>
              <a:rPr lang="en-US" altLang="zh-CN" sz="2400" b="1">
                <a:cs typeface="Times New Roman" panose="02020603050405020304" pitchFamily="18" charset="0"/>
              </a:rPr>
              <a:t>)</a:t>
            </a:r>
            <a:r>
              <a:rPr lang="zh-CN" altLang="en-US" sz="2400" b="1"/>
              <a:t>的频谱时，</a:t>
            </a:r>
            <a:r>
              <a:rPr lang="en-US" altLang="zh-CN" sz="2400" b="1" i="1">
                <a:cs typeface="Times New Roman" panose="02020603050405020304" pitchFamily="18" charset="0"/>
              </a:rPr>
              <a:t>X</a:t>
            </a:r>
            <a:r>
              <a:rPr lang="en-US" altLang="zh-CN" sz="2400" b="1">
                <a:cs typeface="Times New Roman" panose="02020603050405020304" pitchFamily="18" charset="0"/>
              </a:rPr>
              <a:t>[</a:t>
            </a:r>
            <a:r>
              <a:rPr lang="en-US" altLang="zh-CN" sz="2400" b="1" i="1">
                <a:cs typeface="Times New Roman" panose="02020603050405020304" pitchFamily="18" charset="0"/>
              </a:rPr>
              <a:t>m</a:t>
            </a:r>
            <a:r>
              <a:rPr lang="en-US" altLang="zh-CN" sz="2400" b="1">
                <a:cs typeface="Times New Roman" panose="02020603050405020304" pitchFamily="18" charset="0"/>
              </a:rPr>
              <a:t>] </a:t>
            </a:r>
            <a:r>
              <a:rPr lang="zh-CN" altLang="en-US" sz="2400" b="1"/>
              <a:t>与</a:t>
            </a:r>
            <a:r>
              <a:rPr lang="en-US" altLang="zh-CN" sz="2400" b="1" i="1">
                <a:cs typeface="Times New Roman" panose="02020603050405020304" pitchFamily="18" charset="0"/>
              </a:rPr>
              <a:t>X</a:t>
            </a:r>
            <a:r>
              <a:rPr lang="en-US" altLang="zh-CN" sz="2400" b="1">
                <a:cs typeface="Times New Roman" panose="02020603050405020304" pitchFamily="18" charset="0"/>
              </a:rPr>
              <a:t>(j</a:t>
            </a:r>
            <a:r>
              <a:rPr lang="en-US" altLang="zh-CN" sz="2400" b="1" i="1">
                <a:latin typeface="Symbol" panose="05050102010706020507" pitchFamily="18" charset="2"/>
              </a:rPr>
              <a:t>w</a:t>
            </a:r>
            <a:r>
              <a:rPr lang="en-US" altLang="zh-CN" sz="2400" b="1">
                <a:cs typeface="Times New Roman" panose="02020603050405020304" pitchFamily="18" charset="0"/>
              </a:rPr>
              <a:t>)</a:t>
            </a:r>
            <a:r>
              <a:rPr lang="zh-CN" altLang="en-US" sz="2400" b="1"/>
              <a:t>存在以下对应关系： </a:t>
            </a:r>
          </a:p>
        </p:txBody>
      </p:sp>
      <p:sp>
        <p:nvSpPr>
          <p:cNvPr id="18" name="Text Box 5">
            <a:extLst>
              <a:ext uri="{FF2B5EF4-FFF2-40B4-BE49-F238E27FC236}">
                <a16:creationId xmlns:a16="http://schemas.microsoft.com/office/drawing/2014/main" id="{93CA56FC-BA06-4554-BD84-B06464DEEA8F}"/>
              </a:ext>
            </a:extLst>
          </p:cNvPr>
          <p:cNvSpPr txBox="1">
            <a:spLocks noChangeArrowheads="1"/>
          </p:cNvSpPr>
          <p:nvPr/>
        </p:nvSpPr>
        <p:spPr bwMode="auto">
          <a:xfrm>
            <a:off x="684213" y="3716338"/>
            <a:ext cx="626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当</a:t>
            </a:r>
            <a:r>
              <a:rPr lang="en-US" altLang="zh-CN" sz="2400" b="1" i="1">
                <a:cs typeface="Times New Roman" panose="02020603050405020304" pitchFamily="18" charset="0"/>
              </a:rPr>
              <a:t>m</a:t>
            </a:r>
            <a:r>
              <a:rPr lang="en-US" altLang="zh-CN" sz="2400" b="1">
                <a:cs typeface="Times New Roman" panose="02020603050405020304" pitchFamily="18" charset="0"/>
              </a:rPr>
              <a:t>=600</a:t>
            </a:r>
            <a:r>
              <a:rPr lang="zh-CN" altLang="en-US" sz="2400" b="1"/>
              <a:t>时，由于</a:t>
            </a:r>
            <a:r>
              <a:rPr lang="en-US" altLang="zh-CN" sz="2400" b="1">
                <a:cs typeface="Times New Roman" panose="02020603050405020304" pitchFamily="18" charset="0"/>
              </a:rPr>
              <a:t>0 </a:t>
            </a:r>
            <a:r>
              <a:rPr lang="en-US" altLang="zh-CN" sz="2400" b="1">
                <a:sym typeface="Symbol" panose="05050102010706020507" pitchFamily="18" charset="2"/>
              </a:rPr>
              <a:t> </a:t>
            </a:r>
            <a:r>
              <a:rPr lang="en-US" altLang="zh-CN" sz="2400" b="1" i="1">
                <a:cs typeface="Times New Roman" panose="02020603050405020304" pitchFamily="18" charset="0"/>
              </a:rPr>
              <a:t>m </a:t>
            </a:r>
            <a:r>
              <a:rPr lang="en-US" altLang="zh-CN" sz="2400" b="1">
                <a:sym typeface="Symbol" panose="05050102010706020507" pitchFamily="18" charset="2"/>
              </a:rPr>
              <a:t>&lt; </a:t>
            </a:r>
            <a:r>
              <a:rPr lang="en-US" altLang="zh-CN" sz="2400" b="1" i="1">
                <a:cs typeface="Times New Roman" panose="02020603050405020304" pitchFamily="18" charset="0"/>
              </a:rPr>
              <a:t>N</a:t>
            </a:r>
            <a:r>
              <a:rPr lang="en-US" altLang="zh-CN" sz="2400" b="1">
                <a:cs typeface="Times New Roman" panose="02020603050405020304" pitchFamily="18" charset="0"/>
              </a:rPr>
              <a:t>/2</a:t>
            </a:r>
            <a:r>
              <a:rPr lang="zh-CN" altLang="en-US" sz="2400" b="1"/>
              <a:t>，所以 </a:t>
            </a:r>
          </a:p>
        </p:txBody>
      </p:sp>
      <p:graphicFrame>
        <p:nvGraphicFramePr>
          <p:cNvPr id="19" name="Object 6">
            <a:extLst>
              <a:ext uri="{FF2B5EF4-FFF2-40B4-BE49-F238E27FC236}">
                <a16:creationId xmlns:a16="http://schemas.microsoft.com/office/drawing/2014/main" id="{0AA1609D-E0E9-4DCF-A0A8-576B0FC7C484}"/>
              </a:ext>
            </a:extLst>
          </p:cNvPr>
          <p:cNvGraphicFramePr>
            <a:graphicFrameLocks noChangeAspect="1"/>
          </p:cNvGraphicFramePr>
          <p:nvPr/>
        </p:nvGraphicFramePr>
        <p:xfrm>
          <a:off x="2449513" y="4089400"/>
          <a:ext cx="4743450" cy="779463"/>
        </p:xfrm>
        <a:graphic>
          <a:graphicData uri="http://schemas.openxmlformats.org/presentationml/2006/ole">
            <mc:AlternateContent xmlns:mc="http://schemas.openxmlformats.org/markup-compatibility/2006">
              <mc:Choice xmlns:v="urn:schemas-microsoft-com:vml" Requires="v">
                <p:oleObj spid="_x0000_s92184" name="Equation" r:id="rId3" imgW="2159000" imgH="393700" progId="Equation.DSMT4">
                  <p:embed/>
                </p:oleObj>
              </mc:Choice>
              <mc:Fallback>
                <p:oleObj name="Equation" r:id="rId3" imgW="2159000" imgH="3937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9513" y="4089400"/>
                        <a:ext cx="47434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Text Box 7">
            <a:extLst>
              <a:ext uri="{FF2B5EF4-FFF2-40B4-BE49-F238E27FC236}">
                <a16:creationId xmlns:a16="http://schemas.microsoft.com/office/drawing/2014/main" id="{FD75EDE6-8494-4F6E-A204-C9E90F858D0D}"/>
              </a:ext>
            </a:extLst>
          </p:cNvPr>
          <p:cNvSpPr txBox="1">
            <a:spLocks noChangeArrowheads="1"/>
          </p:cNvSpPr>
          <p:nvPr/>
        </p:nvSpPr>
        <p:spPr bwMode="auto">
          <a:xfrm>
            <a:off x="722313" y="4843463"/>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当</a:t>
            </a:r>
            <a:r>
              <a:rPr lang="en-US" altLang="zh-CN" sz="2400" b="1" i="1">
                <a:cs typeface="Times New Roman" panose="02020603050405020304" pitchFamily="18" charset="0"/>
              </a:rPr>
              <a:t>m</a:t>
            </a:r>
            <a:r>
              <a:rPr lang="en-US" altLang="zh-CN" sz="2400" b="1">
                <a:cs typeface="Times New Roman" panose="02020603050405020304" pitchFamily="18" charset="0"/>
              </a:rPr>
              <a:t>=1200</a:t>
            </a:r>
            <a:r>
              <a:rPr lang="zh-CN" altLang="en-US" sz="2400" b="1"/>
              <a:t>时，由于</a:t>
            </a:r>
            <a:r>
              <a:rPr lang="en-US" altLang="zh-CN" sz="2400" b="1" i="1">
                <a:cs typeface="Times New Roman" panose="02020603050405020304" pitchFamily="18" charset="0"/>
              </a:rPr>
              <a:t>N</a:t>
            </a:r>
            <a:r>
              <a:rPr lang="en-US" altLang="zh-CN" sz="2400" b="1">
                <a:cs typeface="Times New Roman" panose="02020603050405020304" pitchFamily="18" charset="0"/>
              </a:rPr>
              <a:t>/2 </a:t>
            </a:r>
            <a:r>
              <a:rPr lang="en-US" altLang="zh-CN" sz="2400" b="1">
                <a:sym typeface="Symbol" panose="05050102010706020507" pitchFamily="18" charset="2"/>
              </a:rPr>
              <a:t> </a:t>
            </a:r>
            <a:r>
              <a:rPr lang="en-US" altLang="zh-CN" sz="2400" b="1" i="1">
                <a:cs typeface="Times New Roman" panose="02020603050405020304" pitchFamily="18" charset="0"/>
              </a:rPr>
              <a:t>m </a:t>
            </a:r>
            <a:r>
              <a:rPr lang="en-US" altLang="zh-CN" sz="2400" b="1">
                <a:sym typeface="Symbol" panose="05050102010706020507" pitchFamily="18" charset="2"/>
              </a:rPr>
              <a:t> </a:t>
            </a:r>
            <a:r>
              <a:rPr lang="en-US" altLang="zh-CN" sz="2400" b="1" i="1">
                <a:cs typeface="Times New Roman" panose="02020603050405020304" pitchFamily="18" charset="0"/>
              </a:rPr>
              <a:t>N</a:t>
            </a:r>
            <a:r>
              <a:rPr lang="en-US" altLang="zh-CN" sz="2400" b="1">
                <a:cs typeface="Times New Roman" panose="02020603050405020304" pitchFamily="18" charset="0"/>
              </a:rPr>
              <a:t>-1</a:t>
            </a:r>
            <a:r>
              <a:rPr lang="zh-CN" altLang="en-US" sz="2400" b="1"/>
              <a:t>，所以 </a:t>
            </a:r>
          </a:p>
        </p:txBody>
      </p:sp>
      <p:graphicFrame>
        <p:nvGraphicFramePr>
          <p:cNvPr id="21" name="Object 8">
            <a:extLst>
              <a:ext uri="{FF2B5EF4-FFF2-40B4-BE49-F238E27FC236}">
                <a16:creationId xmlns:a16="http://schemas.microsoft.com/office/drawing/2014/main" id="{B19E019F-63D7-4C22-90DC-07E0A07785C2}"/>
              </a:ext>
            </a:extLst>
          </p:cNvPr>
          <p:cNvGraphicFramePr>
            <a:graphicFrameLocks noChangeAspect="1"/>
          </p:cNvGraphicFramePr>
          <p:nvPr/>
        </p:nvGraphicFramePr>
        <p:xfrm>
          <a:off x="1157288" y="5238750"/>
          <a:ext cx="7213600" cy="781050"/>
        </p:xfrm>
        <a:graphic>
          <a:graphicData uri="http://schemas.openxmlformats.org/presentationml/2006/ole">
            <mc:AlternateContent xmlns:mc="http://schemas.openxmlformats.org/markup-compatibility/2006">
              <mc:Choice xmlns:v="urn:schemas-microsoft-com:vml" Requires="v">
                <p:oleObj spid="_x0000_s92185" name="Equation" r:id="rId5" imgW="3276600" imgH="393700" progId="Equation.DSMT4">
                  <p:embed/>
                </p:oleObj>
              </mc:Choice>
              <mc:Fallback>
                <p:oleObj name="Equation" r:id="rId5" imgW="3276600" imgH="3937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7288" y="5238750"/>
                        <a:ext cx="72136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4" name="Text Box 9">
            <a:extLst>
              <a:ext uri="{FF2B5EF4-FFF2-40B4-BE49-F238E27FC236}">
                <a16:creationId xmlns:a16="http://schemas.microsoft.com/office/drawing/2014/main" id="{D2C8C5D9-24A5-4F0E-8D38-945C81861583}"/>
              </a:ext>
            </a:extLst>
          </p:cNvPr>
          <p:cNvSpPr txBox="1">
            <a:spLocks noChangeArrowheads="1"/>
          </p:cNvSpPr>
          <p:nvPr/>
        </p:nvSpPr>
        <p:spPr bwMode="auto">
          <a:xfrm>
            <a:off x="179388" y="2343150"/>
            <a:ext cx="1042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解：</a:t>
            </a:r>
          </a:p>
        </p:txBody>
      </p:sp>
      <p:grpSp>
        <p:nvGrpSpPr>
          <p:cNvPr id="92169" name="Group 3">
            <a:extLst>
              <a:ext uri="{FF2B5EF4-FFF2-40B4-BE49-F238E27FC236}">
                <a16:creationId xmlns:a16="http://schemas.microsoft.com/office/drawing/2014/main" id="{1263998B-2157-4843-8D81-84931CB95224}"/>
              </a:ext>
            </a:extLst>
          </p:cNvPr>
          <p:cNvGrpSpPr>
            <a:grpSpLocks/>
          </p:cNvGrpSpPr>
          <p:nvPr/>
        </p:nvGrpSpPr>
        <p:grpSpPr bwMode="auto">
          <a:xfrm>
            <a:off x="171450" y="2057400"/>
            <a:ext cx="8826500" cy="133350"/>
            <a:chOff x="0" y="0"/>
            <a:chExt cx="5560" cy="84"/>
          </a:xfrm>
        </p:grpSpPr>
        <p:pic>
          <p:nvPicPr>
            <p:cNvPr id="92170" name="Rectangle 18">
              <a:extLst>
                <a:ext uri="{FF2B5EF4-FFF2-40B4-BE49-F238E27FC236}">
                  <a16:creationId xmlns:a16="http://schemas.microsoft.com/office/drawing/2014/main" id="{165DD13C-71A2-4A44-9643-EAFE5F43D355}"/>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5560"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71" name="Text Box 5">
              <a:extLst>
                <a:ext uri="{FF2B5EF4-FFF2-40B4-BE49-F238E27FC236}">
                  <a16:creationId xmlns:a16="http://schemas.microsoft.com/office/drawing/2014/main" id="{DFC8AB3C-5761-44C8-AD30-9BC61563BDCB}"/>
                </a:ext>
              </a:extLst>
            </p:cNvPr>
            <p:cNvSpPr txBox="1">
              <a:spLocks noChangeArrowheads="1"/>
            </p:cNvSpPr>
            <p:nvPr/>
          </p:nvSpPr>
          <p:spPr bwMode="auto">
            <a:xfrm>
              <a:off x="5" y="5"/>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b="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4"/>
                                        </p:tgtEl>
                                        <p:attrNameLst>
                                          <p:attrName>style.visibility</p:attrName>
                                        </p:attrNameLst>
                                      </p:cBhvr>
                                      <p:to>
                                        <p:strVal val="visible"/>
                                      </p:to>
                                    </p:set>
                                    <p:animEffect transition="in" filter="blinds(horizontal)">
                                      <p:cBhvr>
                                        <p:cTn id="7" dur="500"/>
                                        <p:tgtEl>
                                          <p:spTgt spid="5018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20" grpId="0" autoUpdateAnimBg="0"/>
      <p:bldP spid="5018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A5E34F4A-E822-4500-AB9D-4D14B2F77F19}"/>
              </a:ext>
            </a:extLst>
          </p:cNvPr>
          <p:cNvSpPr>
            <a:spLocks noGrp="1" noChangeArrowheads="1"/>
          </p:cNvSpPr>
          <p:nvPr>
            <p:ph type="title"/>
          </p:nvPr>
        </p:nvSpPr>
        <p:spPr/>
        <p:txBody>
          <a:bodyPr/>
          <a:lstStyle/>
          <a:p>
            <a:pPr eaLnBrk="1" hangingPunct="1"/>
            <a:r>
              <a:rPr lang="en-US" altLang="zh-CN" sz="4000"/>
              <a:t>2.4.2 </a:t>
            </a:r>
            <a:r>
              <a:rPr lang="zh-CN" altLang="en-US" sz="4000"/>
              <a:t>利用</a:t>
            </a:r>
            <a:r>
              <a:rPr lang="en-US" altLang="zh-CN" sz="4000"/>
              <a:t>DFT</a:t>
            </a:r>
            <a:r>
              <a:rPr lang="zh-CN" altLang="en-US" sz="4000"/>
              <a:t>分析连续信号频谱过程中出现的三种现象</a:t>
            </a:r>
          </a:p>
        </p:txBody>
      </p:sp>
      <p:sp>
        <p:nvSpPr>
          <p:cNvPr id="93187" name="Rectangle 3">
            <a:extLst>
              <a:ext uri="{FF2B5EF4-FFF2-40B4-BE49-F238E27FC236}">
                <a16:creationId xmlns:a16="http://schemas.microsoft.com/office/drawing/2014/main" id="{EC27D5CF-47F5-493D-B63C-C0E5FF05BBAE}"/>
              </a:ext>
            </a:extLst>
          </p:cNvPr>
          <p:cNvSpPr>
            <a:spLocks noGrp="1" noChangeArrowheads="1"/>
          </p:cNvSpPr>
          <p:nvPr>
            <p:ph type="body" idx="1"/>
          </p:nvPr>
        </p:nvSpPr>
        <p:spPr/>
        <p:txBody>
          <a:bodyPr/>
          <a:lstStyle/>
          <a:p>
            <a:pPr eaLnBrk="1" hangingPunct="1">
              <a:lnSpc>
                <a:spcPct val="150000"/>
              </a:lnSpc>
              <a:buFont typeface="Wingdings" panose="05000000000000000000" pitchFamily="2" charset="2"/>
              <a:buNone/>
            </a:pPr>
            <a:r>
              <a:rPr lang="en-US" altLang="zh-CN" b="1"/>
              <a:t>1. </a:t>
            </a:r>
            <a:r>
              <a:rPr lang="zh-CN" altLang="en-US" b="1"/>
              <a:t>混叠现象</a:t>
            </a:r>
          </a:p>
          <a:p>
            <a:pPr eaLnBrk="1" hangingPunct="1">
              <a:lnSpc>
                <a:spcPct val="150000"/>
              </a:lnSpc>
              <a:buFont typeface="Wingdings" panose="05000000000000000000" pitchFamily="2" charset="2"/>
              <a:buNone/>
            </a:pPr>
            <a:r>
              <a:rPr lang="en-US" altLang="zh-CN" b="1"/>
              <a:t>2. </a:t>
            </a:r>
            <a:r>
              <a:rPr lang="zh-CN" altLang="en-US" b="1"/>
              <a:t>泄漏现象</a:t>
            </a:r>
          </a:p>
          <a:p>
            <a:pPr eaLnBrk="1" hangingPunct="1">
              <a:lnSpc>
                <a:spcPct val="150000"/>
              </a:lnSpc>
              <a:buFont typeface="Wingdings" panose="05000000000000000000" pitchFamily="2" charset="2"/>
              <a:buNone/>
            </a:pPr>
            <a:r>
              <a:rPr lang="en-US" altLang="zh-CN" b="1"/>
              <a:t>3. </a:t>
            </a:r>
            <a:r>
              <a:rPr lang="zh-CN" altLang="en-US" b="1"/>
              <a:t>栅栏现象</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3">
            <a:extLst>
              <a:ext uri="{FF2B5EF4-FFF2-40B4-BE49-F238E27FC236}">
                <a16:creationId xmlns:a16="http://schemas.microsoft.com/office/drawing/2014/main" id="{C594003D-E403-4C7A-A843-4651FF2B9D93}"/>
              </a:ext>
            </a:extLst>
          </p:cNvPr>
          <p:cNvSpPr>
            <a:spLocks noGrp="1" noChangeArrowheads="1"/>
          </p:cNvSpPr>
          <p:nvPr>
            <p:ph type="title"/>
          </p:nvPr>
        </p:nvSpPr>
        <p:spPr/>
        <p:txBody>
          <a:bodyPr/>
          <a:lstStyle/>
          <a:p>
            <a:r>
              <a:rPr lang="en-US" altLang="zh-CN" sz="3600"/>
              <a:t>1. </a:t>
            </a:r>
            <a:r>
              <a:rPr lang="zh-CN" altLang="en-US" sz="3600"/>
              <a:t>混叠现象：由时域抽样引起频谱混叠</a:t>
            </a:r>
            <a:endParaRPr lang="zh-CN" altLang="en-US"/>
          </a:p>
        </p:txBody>
      </p:sp>
      <p:sp>
        <p:nvSpPr>
          <p:cNvPr id="66563" name="Rectangle 3">
            <a:extLst>
              <a:ext uri="{FF2B5EF4-FFF2-40B4-BE49-F238E27FC236}">
                <a16:creationId xmlns:a16="http://schemas.microsoft.com/office/drawing/2014/main" id="{E75F96F3-6C6F-4428-9EF9-BF1BFCA91C82}"/>
              </a:ext>
            </a:extLst>
          </p:cNvPr>
          <p:cNvSpPr>
            <a:spLocks noGrp="1" noChangeArrowheads="1"/>
          </p:cNvSpPr>
          <p:nvPr>
            <p:ph idx="1"/>
          </p:nvPr>
        </p:nvSpPr>
        <p:spPr/>
        <p:txBody>
          <a:bodyPr/>
          <a:lstStyle/>
          <a:p>
            <a:pPr eaLnBrk="1" hangingPunct="1">
              <a:lnSpc>
                <a:spcPct val="120000"/>
              </a:lnSpc>
            </a:pPr>
            <a:r>
              <a:rPr lang="zh-CN" altLang="en-US" sz="2800" b="1"/>
              <a:t>如果连续信号不是带限信号，或者时域抽样频率不满足时域抽样定理，在连续信号离散化时，就会出现信号频谱的混叠。</a:t>
            </a:r>
          </a:p>
          <a:p>
            <a:pPr eaLnBrk="1" hangingPunct="1">
              <a:lnSpc>
                <a:spcPct val="120000"/>
              </a:lnSpc>
            </a:pPr>
            <a:r>
              <a:rPr lang="zh-CN" altLang="en-US" sz="2800" b="1"/>
              <a:t>解决方法：</a:t>
            </a:r>
          </a:p>
          <a:p>
            <a:pPr lvl="1" eaLnBrk="1" hangingPunct="1">
              <a:lnSpc>
                <a:spcPct val="120000"/>
              </a:lnSpc>
            </a:pPr>
            <a:r>
              <a:rPr lang="zh-CN" altLang="en-US" sz="2400" b="1"/>
              <a:t>对于带限连续信号，提高时域抽样频率</a:t>
            </a:r>
          </a:p>
          <a:p>
            <a:pPr lvl="1" eaLnBrk="1" hangingPunct="1">
              <a:lnSpc>
                <a:spcPct val="120000"/>
              </a:lnSpc>
            </a:pPr>
            <a:r>
              <a:rPr lang="zh-CN" altLang="en-US" sz="2400" b="1"/>
              <a:t>对于非带限连续信号，抗混叠低通滤波后再时域抽样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linds(horizontal)">
                                      <p:cBhvr>
                                        <p:cTn id="7" dur="500"/>
                                        <p:tgtEl>
                                          <p:spTgt spid="66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12" dur="500"/>
                                        <p:tgtEl>
                                          <p:spTgt spid="66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7" dur="500"/>
                                        <p:tgtEl>
                                          <p:spTgt spid="66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6563">
                                            <p:txEl>
                                              <p:pRg st="3" end="3"/>
                                            </p:txEl>
                                          </p:spTgt>
                                        </p:tgtEl>
                                        <p:attrNameLst>
                                          <p:attrName>style.visibility</p:attrName>
                                        </p:attrNameLst>
                                      </p:cBhvr>
                                      <p:to>
                                        <p:strVal val="visible"/>
                                      </p:to>
                                    </p:set>
                                    <p:animEffect transition="in" filter="blinds(horizontal)">
                                      <p:cBhvr>
                                        <p:cTn id="22" dur="500"/>
                                        <p:tgtEl>
                                          <p:spTgt spid="66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a:extLst>
              <a:ext uri="{FF2B5EF4-FFF2-40B4-BE49-F238E27FC236}">
                <a16:creationId xmlns:a16="http://schemas.microsoft.com/office/drawing/2014/main" id="{A11EE69B-4B40-47CE-94C9-EE3934A823FF}"/>
              </a:ext>
            </a:extLst>
          </p:cNvPr>
          <p:cNvGraphicFramePr>
            <a:graphicFrameLocks noChangeAspect="1"/>
          </p:cNvGraphicFramePr>
          <p:nvPr/>
        </p:nvGraphicFramePr>
        <p:xfrm>
          <a:off x="2362200" y="2468563"/>
          <a:ext cx="2763838" cy="823912"/>
        </p:xfrm>
        <a:graphic>
          <a:graphicData uri="http://schemas.openxmlformats.org/presentationml/2006/ole">
            <mc:AlternateContent xmlns:mc="http://schemas.openxmlformats.org/markup-compatibility/2006">
              <mc:Choice xmlns:v="urn:schemas-microsoft-com:vml" Requires="v">
                <p:oleObj spid="_x0000_s13365" name="Equation" r:id="rId3" imgW="1104900" imgH="330200" progId="Equation.DSMT4">
                  <p:embed/>
                </p:oleObj>
              </mc:Choice>
              <mc:Fallback>
                <p:oleObj name="Equation" r:id="rId3" imgW="1104900" imgH="330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468563"/>
                        <a:ext cx="2763838"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4">
            <a:extLst>
              <a:ext uri="{FF2B5EF4-FFF2-40B4-BE49-F238E27FC236}">
                <a16:creationId xmlns:a16="http://schemas.microsoft.com/office/drawing/2014/main" id="{27E0E388-F7E8-4D65-A0FA-0A5342F9CC62}"/>
              </a:ext>
            </a:extLst>
          </p:cNvPr>
          <p:cNvGraphicFramePr>
            <a:graphicFrameLocks noChangeAspect="1"/>
          </p:cNvGraphicFramePr>
          <p:nvPr/>
        </p:nvGraphicFramePr>
        <p:xfrm>
          <a:off x="2947988" y="5183188"/>
          <a:ext cx="3300412" cy="1069975"/>
        </p:xfrm>
        <a:graphic>
          <a:graphicData uri="http://schemas.openxmlformats.org/presentationml/2006/ole">
            <mc:AlternateContent xmlns:mc="http://schemas.openxmlformats.org/markup-compatibility/2006">
              <mc:Choice xmlns:v="urn:schemas-microsoft-com:vml" Requires="v">
                <p:oleObj spid="_x0000_s13366" r:id="rId5" imgW="1333533" imgH="435963" progId="Equation.3">
                  <p:embed/>
                </p:oleObj>
              </mc:Choice>
              <mc:Fallback>
                <p:oleObj r:id="rId5" imgW="1333533" imgH="43596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7988" y="5183188"/>
                        <a:ext cx="3300412"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5" name="Object 5">
            <a:extLst>
              <a:ext uri="{FF2B5EF4-FFF2-40B4-BE49-F238E27FC236}">
                <a16:creationId xmlns:a16="http://schemas.microsoft.com/office/drawing/2014/main" id="{0A8D4B34-5843-4FF2-A7E0-B9CD1F689D4D}"/>
              </a:ext>
            </a:extLst>
          </p:cNvPr>
          <p:cNvGraphicFramePr>
            <a:graphicFrameLocks noChangeAspect="1"/>
          </p:cNvGraphicFramePr>
          <p:nvPr/>
        </p:nvGraphicFramePr>
        <p:xfrm>
          <a:off x="3132138" y="3429000"/>
          <a:ext cx="3687762" cy="919163"/>
        </p:xfrm>
        <a:graphic>
          <a:graphicData uri="http://schemas.openxmlformats.org/presentationml/2006/ole">
            <mc:AlternateContent xmlns:mc="http://schemas.openxmlformats.org/markup-compatibility/2006">
              <mc:Choice xmlns:v="urn:schemas-microsoft-com:vml" Requires="v">
                <p:oleObj spid="_x0000_s13367" name="Equation" r:id="rId7" imgW="1473840" imgH="368460" progId="Equation.DSMT4">
                  <p:embed/>
                </p:oleObj>
              </mc:Choice>
              <mc:Fallback>
                <p:oleObj name="Equation" r:id="rId7" imgW="1473840" imgH="36846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3429000"/>
                        <a:ext cx="3687762"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17" name="Group 6">
            <a:extLst>
              <a:ext uri="{FF2B5EF4-FFF2-40B4-BE49-F238E27FC236}">
                <a16:creationId xmlns:a16="http://schemas.microsoft.com/office/drawing/2014/main" id="{292417CC-FBEE-4AB4-A4D3-5CAFF9EDF1C7}"/>
              </a:ext>
            </a:extLst>
          </p:cNvPr>
          <p:cNvGrpSpPr>
            <a:grpSpLocks/>
          </p:cNvGrpSpPr>
          <p:nvPr/>
        </p:nvGrpSpPr>
        <p:grpSpPr bwMode="auto">
          <a:xfrm>
            <a:off x="755650" y="333375"/>
            <a:ext cx="7981950" cy="828675"/>
            <a:chOff x="0" y="0"/>
            <a:chExt cx="5028" cy="522"/>
          </a:xfrm>
        </p:grpSpPr>
        <p:sp>
          <p:nvSpPr>
            <p:cNvPr id="13327" name="Text Box 2">
              <a:extLst>
                <a:ext uri="{FF2B5EF4-FFF2-40B4-BE49-F238E27FC236}">
                  <a16:creationId xmlns:a16="http://schemas.microsoft.com/office/drawing/2014/main" id="{EDFA7677-C933-43FB-B080-C69082AB045A}"/>
                </a:ext>
              </a:extLst>
            </p:cNvPr>
            <p:cNvSpPr txBox="1">
              <a:spLocks noChangeArrowheads="1"/>
            </p:cNvSpPr>
            <p:nvPr/>
          </p:nvSpPr>
          <p:spPr bwMode="auto">
            <a:xfrm>
              <a:off x="0" y="90"/>
              <a:ext cx="50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b="1">
                  <a:latin typeface="Arial" panose="020B0604020202020204" pitchFamily="34" charset="0"/>
                </a:rPr>
                <a:t>例：求周期序列                           的</a:t>
              </a:r>
              <a:r>
                <a:rPr lang="en-US" altLang="zh-CN" sz="2800" b="1">
                  <a:latin typeface="Arial" panose="020B0604020202020204" pitchFamily="34" charset="0"/>
                </a:rPr>
                <a:t>DFS</a:t>
              </a:r>
              <a:r>
                <a:rPr lang="zh-CN" altLang="en-US" sz="2800" b="1">
                  <a:latin typeface="Arial" panose="020B0604020202020204" pitchFamily="34" charset="0"/>
                </a:rPr>
                <a:t>系数。</a:t>
              </a:r>
            </a:p>
          </p:txBody>
        </p:sp>
        <p:graphicFrame>
          <p:nvGraphicFramePr>
            <p:cNvPr id="13328" name="Object 8">
              <a:extLst>
                <a:ext uri="{FF2B5EF4-FFF2-40B4-BE49-F238E27FC236}">
                  <a16:creationId xmlns:a16="http://schemas.microsoft.com/office/drawing/2014/main" id="{7660FDC2-FD42-4E12-B644-DD4E311DED51}"/>
                </a:ext>
              </a:extLst>
            </p:cNvPr>
            <p:cNvGraphicFramePr>
              <a:graphicFrameLocks noChangeAspect="1"/>
            </p:cNvGraphicFramePr>
            <p:nvPr/>
          </p:nvGraphicFramePr>
          <p:xfrm>
            <a:off x="1679" y="0"/>
            <a:ext cx="1452" cy="522"/>
          </p:xfrm>
          <a:graphic>
            <a:graphicData uri="http://schemas.openxmlformats.org/presentationml/2006/ole">
              <mc:AlternateContent xmlns:mc="http://schemas.openxmlformats.org/markup-compatibility/2006">
                <mc:Choice xmlns:v="urn:schemas-microsoft-com:vml" Requires="v">
                  <p:oleObj spid="_x0000_s13368" r:id="rId9" imgW="923215" imgH="333383" progId="Equation.3">
                    <p:embed/>
                  </p:oleObj>
                </mc:Choice>
                <mc:Fallback>
                  <p:oleObj r:id="rId9" imgW="923215" imgH="333383"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9" y="0"/>
                          <a:ext cx="1452" cy="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9">
            <a:extLst>
              <a:ext uri="{FF2B5EF4-FFF2-40B4-BE49-F238E27FC236}">
                <a16:creationId xmlns:a16="http://schemas.microsoft.com/office/drawing/2014/main" id="{346BB60E-31B3-4495-B18C-7CE699E8D742}"/>
              </a:ext>
            </a:extLst>
          </p:cNvPr>
          <p:cNvGrpSpPr>
            <a:grpSpLocks/>
          </p:cNvGrpSpPr>
          <p:nvPr/>
        </p:nvGrpSpPr>
        <p:grpSpPr bwMode="auto">
          <a:xfrm>
            <a:off x="971550" y="1628775"/>
            <a:ext cx="7127875" cy="725488"/>
            <a:chOff x="0" y="0"/>
            <a:chExt cx="4490" cy="457"/>
          </a:xfrm>
        </p:grpSpPr>
        <p:sp>
          <p:nvSpPr>
            <p:cNvPr id="13325" name="Text Box 18">
              <a:extLst>
                <a:ext uri="{FF2B5EF4-FFF2-40B4-BE49-F238E27FC236}">
                  <a16:creationId xmlns:a16="http://schemas.microsoft.com/office/drawing/2014/main" id="{B21D45C4-B9A7-445D-A7EA-A7A27E622E86}"/>
                </a:ext>
              </a:extLst>
            </p:cNvPr>
            <p:cNvSpPr txBox="1">
              <a:spLocks noChangeArrowheads="1"/>
            </p:cNvSpPr>
            <p:nvPr/>
          </p:nvSpPr>
          <p:spPr bwMode="auto">
            <a:xfrm>
              <a:off x="0" y="65"/>
              <a:ext cx="4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解： 周期序列</a:t>
              </a:r>
              <a:r>
                <a:rPr lang="zh-CN" altLang="en-US" sz="2400" b="1" i="1">
                  <a:latin typeface="Arial" panose="020B0604020202020204" pitchFamily="34" charset="0"/>
                </a:rPr>
                <a:t>                           </a:t>
              </a:r>
              <a:r>
                <a:rPr lang="zh-CN" altLang="en-US" sz="2400" b="1">
                  <a:latin typeface="Arial" panose="020B0604020202020204" pitchFamily="34" charset="0"/>
                </a:rPr>
                <a:t>的周期为</a:t>
              </a:r>
              <a:r>
                <a:rPr lang="en-US" altLang="zh-CN" sz="2400" b="1">
                  <a:latin typeface="Arial" panose="020B0604020202020204" pitchFamily="34" charset="0"/>
                </a:rPr>
                <a:t>10</a:t>
              </a:r>
              <a:r>
                <a:rPr lang="zh-CN" altLang="en-US" sz="2400" b="1">
                  <a:latin typeface="Arial" panose="020B0604020202020204" pitchFamily="34" charset="0"/>
                </a:rPr>
                <a:t>。</a:t>
              </a:r>
            </a:p>
          </p:txBody>
        </p:sp>
        <p:graphicFrame>
          <p:nvGraphicFramePr>
            <p:cNvPr id="13326" name="Object 11">
              <a:extLst>
                <a:ext uri="{FF2B5EF4-FFF2-40B4-BE49-F238E27FC236}">
                  <a16:creationId xmlns:a16="http://schemas.microsoft.com/office/drawing/2014/main" id="{0FEBE7C3-A0EC-4698-BE43-92DE41129B04}"/>
                </a:ext>
              </a:extLst>
            </p:cNvPr>
            <p:cNvGraphicFramePr>
              <a:graphicFrameLocks noChangeAspect="1"/>
            </p:cNvGraphicFramePr>
            <p:nvPr/>
          </p:nvGraphicFramePr>
          <p:xfrm>
            <a:off x="1361" y="0"/>
            <a:ext cx="1271" cy="457"/>
          </p:xfrm>
          <a:graphic>
            <a:graphicData uri="http://schemas.openxmlformats.org/presentationml/2006/ole">
              <mc:AlternateContent xmlns:mc="http://schemas.openxmlformats.org/markup-compatibility/2006">
                <mc:Choice xmlns:v="urn:schemas-microsoft-com:vml" Requires="v">
                  <p:oleObj spid="_x0000_s13369" r:id="rId11" imgW="923215" imgH="333383" progId="Equation.3">
                    <p:embed/>
                  </p:oleObj>
                </mc:Choice>
                <mc:Fallback>
                  <p:oleObj r:id="rId11" imgW="923215" imgH="333383"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1" y="0"/>
                          <a:ext cx="1271"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319" name="Group 12">
            <a:extLst>
              <a:ext uri="{FF2B5EF4-FFF2-40B4-BE49-F238E27FC236}">
                <a16:creationId xmlns:a16="http://schemas.microsoft.com/office/drawing/2014/main" id="{8C8A21BE-8C2B-4E97-81CA-7A653FED772E}"/>
              </a:ext>
            </a:extLst>
          </p:cNvPr>
          <p:cNvGrpSpPr>
            <a:grpSpLocks/>
          </p:cNvGrpSpPr>
          <p:nvPr/>
        </p:nvGrpSpPr>
        <p:grpSpPr bwMode="auto">
          <a:xfrm>
            <a:off x="176213" y="1262063"/>
            <a:ext cx="8828087" cy="128587"/>
            <a:chOff x="0" y="0"/>
            <a:chExt cx="5561" cy="81"/>
          </a:xfrm>
        </p:grpSpPr>
        <p:pic>
          <p:nvPicPr>
            <p:cNvPr id="13323" name="Rectangle 23">
              <a:extLst>
                <a:ext uri="{FF2B5EF4-FFF2-40B4-BE49-F238E27FC236}">
                  <a16:creationId xmlns:a16="http://schemas.microsoft.com/office/drawing/2014/main" id="{F203AC0C-5567-4818-A45E-F45DCE95487F}"/>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Text Box 14">
              <a:extLst>
                <a:ext uri="{FF2B5EF4-FFF2-40B4-BE49-F238E27FC236}">
                  <a16:creationId xmlns:a16="http://schemas.microsoft.com/office/drawing/2014/main" id="{07087DDD-912B-4100-9533-355EC9F82270}"/>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b="1">
                <a:latin typeface="Arial" panose="020B0604020202020204" pitchFamily="34" charset="0"/>
              </a:endParaRPr>
            </a:p>
          </p:txBody>
        </p:sp>
      </p:grpSp>
      <p:grpSp>
        <p:nvGrpSpPr>
          <p:cNvPr id="5" name="组合 15">
            <a:extLst>
              <a:ext uri="{FF2B5EF4-FFF2-40B4-BE49-F238E27FC236}">
                <a16:creationId xmlns:a16="http://schemas.microsoft.com/office/drawing/2014/main" id="{CEF3CBB1-A61E-4E3D-825D-38F5BE245520}"/>
              </a:ext>
            </a:extLst>
          </p:cNvPr>
          <p:cNvGrpSpPr>
            <a:grpSpLocks/>
          </p:cNvGrpSpPr>
          <p:nvPr/>
        </p:nvGrpSpPr>
        <p:grpSpPr bwMode="auto">
          <a:xfrm>
            <a:off x="1066800" y="4495800"/>
            <a:ext cx="7391400" cy="506413"/>
            <a:chOff x="1219288" y="4571970"/>
            <a:chExt cx="7391206" cy="506443"/>
          </a:xfrm>
        </p:grpSpPr>
        <p:graphicFrame>
          <p:nvGraphicFramePr>
            <p:cNvPr id="13321" name="Object 3">
              <a:extLst>
                <a:ext uri="{FF2B5EF4-FFF2-40B4-BE49-F238E27FC236}">
                  <a16:creationId xmlns:a16="http://schemas.microsoft.com/office/drawing/2014/main" id="{DB9F8E4D-8723-4272-9153-9DDDD27D9E19}"/>
                </a:ext>
              </a:extLst>
            </p:cNvPr>
            <p:cNvGraphicFramePr>
              <a:graphicFrameLocks noChangeAspect="1"/>
            </p:cNvGraphicFramePr>
            <p:nvPr/>
          </p:nvGraphicFramePr>
          <p:xfrm>
            <a:off x="5638800" y="4572000"/>
            <a:ext cx="769938" cy="506413"/>
          </p:xfrm>
          <a:graphic>
            <a:graphicData uri="http://schemas.openxmlformats.org/presentationml/2006/ole">
              <mc:AlternateContent xmlns:mc="http://schemas.openxmlformats.org/markup-compatibility/2006">
                <mc:Choice xmlns:v="urn:schemas-microsoft-com:vml" Requires="v">
                  <p:oleObj spid="_x0000_s13370" name="Equation" r:id="rId13" imgW="304536" imgH="203024" progId="Equation.DSMT4">
                    <p:embed/>
                  </p:oleObj>
                </mc:Choice>
                <mc:Fallback>
                  <p:oleObj name="Equation" r:id="rId13" imgW="304536" imgH="203024" progId="Equation.DSMT4">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38800" y="4572000"/>
                          <a:ext cx="769938"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2" name="TextBox 14">
              <a:extLst>
                <a:ext uri="{FF2B5EF4-FFF2-40B4-BE49-F238E27FC236}">
                  <a16:creationId xmlns:a16="http://schemas.microsoft.com/office/drawing/2014/main" id="{2C77FBA6-71D4-49FE-9552-F80664D108AB}"/>
                </a:ext>
              </a:extLst>
            </p:cNvPr>
            <p:cNvSpPr txBox="1">
              <a:spLocks noChangeArrowheads="1"/>
            </p:cNvSpPr>
            <p:nvPr/>
          </p:nvSpPr>
          <p:spPr bwMode="auto">
            <a:xfrm>
              <a:off x="1219288" y="4571970"/>
              <a:ext cx="73912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对比</a:t>
              </a:r>
              <a:r>
                <a:rPr lang="en-US" altLang="zh-CN" sz="2400" b="1">
                  <a:latin typeface="Arial" panose="020B0604020202020204" pitchFamily="34" charset="0"/>
                </a:rPr>
                <a:t>IDFS</a:t>
              </a:r>
              <a:r>
                <a:rPr lang="zh-CN" altLang="en-US" sz="2400" b="1">
                  <a:latin typeface="Arial" panose="020B0604020202020204" pitchFamily="34" charset="0"/>
                </a:rPr>
                <a:t>表达式，可得周期序列        的</a:t>
              </a:r>
              <a:r>
                <a:rPr lang="en-US" altLang="zh-CN" sz="2400" b="1">
                  <a:latin typeface="Arial" panose="020B0604020202020204" pitchFamily="34" charset="0"/>
                </a:rPr>
                <a:t>DFS</a:t>
              </a:r>
              <a:r>
                <a:rPr lang="zh-CN" altLang="en-US" sz="2400" b="1">
                  <a:latin typeface="Arial" panose="020B0604020202020204" pitchFamily="34" charset="0"/>
                </a:rPr>
                <a:t>系数为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wipe(left)">
                                      <p:cBhvr>
                                        <p:cTn id="12" dur="500"/>
                                        <p:tgtEl>
                                          <p:spTgt spid="102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245"/>
                                        </p:tgtEl>
                                        <p:attrNameLst>
                                          <p:attrName>style.visibility</p:attrName>
                                        </p:attrNameLst>
                                      </p:cBhvr>
                                      <p:to>
                                        <p:strVal val="visible"/>
                                      </p:to>
                                    </p:set>
                                    <p:animEffect transition="in" filter="wipe(left)">
                                      <p:cBhvr>
                                        <p:cTn id="17" dur="500"/>
                                        <p:tgtEl>
                                          <p:spTgt spid="102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244"/>
                                        </p:tgtEl>
                                        <p:attrNameLst>
                                          <p:attrName>style.visibility</p:attrName>
                                        </p:attrNameLst>
                                      </p:cBhvr>
                                      <p:to>
                                        <p:strVal val="visible"/>
                                      </p:to>
                                    </p:set>
                                    <p:animEffect transition="in" filter="wipe(left)">
                                      <p:cBhvr>
                                        <p:cTn id="2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5D30D381-D6F5-4336-B83F-2AF21461221D}"/>
              </a:ext>
            </a:extLst>
          </p:cNvPr>
          <p:cNvSpPr>
            <a:spLocks noGrp="1" noChangeArrowheads="1"/>
          </p:cNvSpPr>
          <p:nvPr>
            <p:ph type="title"/>
          </p:nvPr>
        </p:nvSpPr>
        <p:spPr>
          <a:xfrm>
            <a:off x="457200" y="457200"/>
            <a:ext cx="8686800" cy="1371600"/>
          </a:xfrm>
        </p:spPr>
        <p:txBody>
          <a:bodyPr/>
          <a:lstStyle/>
          <a:p>
            <a:pPr eaLnBrk="1" hangingPunct="1"/>
            <a:r>
              <a:rPr lang="en-US" altLang="zh-CN" sz="3600"/>
              <a:t>2. </a:t>
            </a:r>
            <a:r>
              <a:rPr lang="zh-CN" altLang="en-US" sz="3600"/>
              <a:t>泄漏现象：由时域加窗引起频谱泄漏</a:t>
            </a:r>
          </a:p>
        </p:txBody>
      </p:sp>
      <p:graphicFrame>
        <p:nvGraphicFramePr>
          <p:cNvPr id="67587" name="Object 3">
            <a:extLst>
              <a:ext uri="{FF2B5EF4-FFF2-40B4-BE49-F238E27FC236}">
                <a16:creationId xmlns:a16="http://schemas.microsoft.com/office/drawing/2014/main" id="{D5C94C06-6CDA-4805-94C0-030FDAA75EB7}"/>
              </a:ext>
            </a:extLst>
          </p:cNvPr>
          <p:cNvGraphicFramePr>
            <a:graphicFrameLocks noChangeAspect="1"/>
          </p:cNvGraphicFramePr>
          <p:nvPr>
            <p:ph sz="half" idx="4294967295"/>
          </p:nvPr>
        </p:nvGraphicFramePr>
        <p:xfrm>
          <a:off x="1219200" y="3762375"/>
          <a:ext cx="6403975" cy="1038225"/>
        </p:xfrm>
        <a:graphic>
          <a:graphicData uri="http://schemas.openxmlformats.org/presentationml/2006/ole">
            <mc:AlternateContent xmlns:mc="http://schemas.openxmlformats.org/markup-compatibility/2006">
              <mc:Choice xmlns:v="urn:schemas-microsoft-com:vml" Requires="v">
                <p:oleObj spid="_x0000_s97309" r:id="rId3" imgW="2426635" imgH="393635" progId="Equation.3">
                  <p:embed/>
                </p:oleObj>
              </mc:Choice>
              <mc:Fallback>
                <p:oleObj r:id="rId3" imgW="2426635" imgH="39363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762375"/>
                        <a:ext cx="64039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
            <a:extLst>
              <a:ext uri="{FF2B5EF4-FFF2-40B4-BE49-F238E27FC236}">
                <a16:creationId xmlns:a16="http://schemas.microsoft.com/office/drawing/2014/main" id="{EB168E49-1178-440E-A8D2-3BD4197423EB}"/>
              </a:ext>
            </a:extLst>
          </p:cNvPr>
          <p:cNvGrpSpPr>
            <a:grpSpLocks/>
          </p:cNvGrpSpPr>
          <p:nvPr/>
        </p:nvGrpSpPr>
        <p:grpSpPr bwMode="auto">
          <a:xfrm>
            <a:off x="1187450" y="2060575"/>
            <a:ext cx="7218363" cy="788988"/>
            <a:chOff x="0" y="0"/>
            <a:chExt cx="4547" cy="497"/>
          </a:xfrm>
        </p:grpSpPr>
        <p:graphicFrame>
          <p:nvGraphicFramePr>
            <p:cNvPr id="97286" name="Object 5">
              <a:extLst>
                <a:ext uri="{FF2B5EF4-FFF2-40B4-BE49-F238E27FC236}">
                  <a16:creationId xmlns:a16="http://schemas.microsoft.com/office/drawing/2014/main" id="{7F1307C9-7611-4AF0-9F5B-03921F493007}"/>
                </a:ext>
              </a:extLst>
            </p:cNvPr>
            <p:cNvGraphicFramePr>
              <a:graphicFrameLocks noChangeAspect="1"/>
            </p:cNvGraphicFramePr>
            <p:nvPr/>
          </p:nvGraphicFramePr>
          <p:xfrm>
            <a:off x="0" y="0"/>
            <a:ext cx="3245" cy="497"/>
          </p:xfrm>
          <a:graphic>
            <a:graphicData uri="http://schemas.openxmlformats.org/presentationml/2006/ole">
              <mc:AlternateContent xmlns:mc="http://schemas.openxmlformats.org/markup-compatibility/2006">
                <mc:Choice xmlns:v="urn:schemas-microsoft-com:vml" Requires="v">
                  <p:oleObj spid="_x0000_s97310" r:id="rId5" imgW="1753361" imgH="228699" progId="Equation.3">
                    <p:embed/>
                  </p:oleObj>
                </mc:Choice>
                <mc:Fallback>
                  <p:oleObj r:id="rId5" imgW="1753361" imgH="22869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245" cy="4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87" name="Text Box 6">
              <a:extLst>
                <a:ext uri="{FF2B5EF4-FFF2-40B4-BE49-F238E27FC236}">
                  <a16:creationId xmlns:a16="http://schemas.microsoft.com/office/drawing/2014/main" id="{CFDEA3E8-E515-4156-AD7E-790EB5966431}"/>
                </a:ext>
              </a:extLst>
            </p:cNvPr>
            <p:cNvSpPr txBox="1">
              <a:spLocks noChangeArrowheads="1"/>
            </p:cNvSpPr>
            <p:nvPr/>
          </p:nvSpPr>
          <p:spPr bwMode="auto">
            <a:xfrm>
              <a:off x="542" y="48"/>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b="1"/>
                <a:t>加窗</a:t>
              </a:r>
            </a:p>
          </p:txBody>
        </p:sp>
        <p:graphicFrame>
          <p:nvGraphicFramePr>
            <p:cNvPr id="97288" name="Object 7">
              <a:extLst>
                <a:ext uri="{FF2B5EF4-FFF2-40B4-BE49-F238E27FC236}">
                  <a16:creationId xmlns:a16="http://schemas.microsoft.com/office/drawing/2014/main" id="{D467C998-81B6-4ACB-85F8-231F3664D62F}"/>
                </a:ext>
              </a:extLst>
            </p:cNvPr>
            <p:cNvGraphicFramePr>
              <a:graphicFrameLocks noChangeAspect="1"/>
            </p:cNvGraphicFramePr>
            <p:nvPr/>
          </p:nvGraphicFramePr>
          <p:xfrm>
            <a:off x="4026" y="153"/>
            <a:ext cx="521" cy="279"/>
          </p:xfrm>
          <a:graphic>
            <a:graphicData uri="http://schemas.openxmlformats.org/presentationml/2006/ole">
              <mc:AlternateContent xmlns:mc="http://schemas.openxmlformats.org/markup-compatibility/2006">
                <mc:Choice xmlns:v="urn:schemas-microsoft-com:vml" Requires="v">
                  <p:oleObj spid="_x0000_s97311" r:id="rId7" imgW="359343" imgH="192505" progId="Equation.3">
                    <p:embed/>
                  </p:oleObj>
                </mc:Choice>
                <mc:Fallback>
                  <p:oleObj r:id="rId7" imgW="359343" imgH="192505"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6" y="153"/>
                          <a:ext cx="521"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89" name="Line 8">
              <a:extLst>
                <a:ext uri="{FF2B5EF4-FFF2-40B4-BE49-F238E27FC236}">
                  <a16:creationId xmlns:a16="http://schemas.microsoft.com/office/drawing/2014/main" id="{5CCC52AE-4208-4F2C-9FE8-D81E42905740}"/>
                </a:ext>
              </a:extLst>
            </p:cNvPr>
            <p:cNvSpPr>
              <a:spLocks noChangeShapeType="1"/>
            </p:cNvSpPr>
            <p:nvPr/>
          </p:nvSpPr>
          <p:spPr bwMode="auto">
            <a:xfrm>
              <a:off x="3278" y="288"/>
              <a:ext cx="720"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7290" name="Text Box 9">
              <a:extLst>
                <a:ext uri="{FF2B5EF4-FFF2-40B4-BE49-F238E27FC236}">
                  <a16:creationId xmlns:a16="http://schemas.microsoft.com/office/drawing/2014/main" id="{13D2F720-B5E1-43C6-B12A-4B69AB2721D2}"/>
                </a:ext>
              </a:extLst>
            </p:cNvPr>
            <p:cNvSpPr txBox="1">
              <a:spLocks noChangeArrowheads="1"/>
            </p:cNvSpPr>
            <p:nvPr/>
          </p:nvSpPr>
          <p:spPr bwMode="auto">
            <a:xfrm>
              <a:off x="3422" y="48"/>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DFT</a:t>
              </a:r>
            </a:p>
          </p:txBody>
        </p:sp>
      </p:grpSp>
      <p:sp>
        <p:nvSpPr>
          <p:cNvPr id="10" name="TextBox 9">
            <a:extLst>
              <a:ext uri="{FF2B5EF4-FFF2-40B4-BE49-F238E27FC236}">
                <a16:creationId xmlns:a16="http://schemas.microsoft.com/office/drawing/2014/main" id="{02490560-428F-4DB9-8490-F84AA70972CE}"/>
              </a:ext>
            </a:extLst>
          </p:cNvPr>
          <p:cNvSpPr txBox="1">
            <a:spLocks noChangeArrowheads="1"/>
          </p:cNvSpPr>
          <p:nvPr/>
        </p:nvSpPr>
        <p:spPr bwMode="auto">
          <a:xfrm>
            <a:off x="1143000" y="3124200"/>
            <a:ext cx="556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a:t>加窗后序列</a:t>
            </a:r>
            <a:r>
              <a:rPr lang="en-US" altLang="zh-CN" sz="2800" b="1" i="1"/>
              <a:t>x</a:t>
            </a:r>
            <a:r>
              <a:rPr lang="en-US" altLang="zh-CN" sz="2800" b="1" i="1" baseline="-25000"/>
              <a:t>N</a:t>
            </a:r>
            <a:r>
              <a:rPr lang="en-US" altLang="zh-CN" sz="2800" b="1"/>
              <a:t>[</a:t>
            </a:r>
            <a:r>
              <a:rPr lang="en-US" altLang="zh-CN" sz="2800" b="1" i="1"/>
              <a:t>k</a:t>
            </a:r>
            <a:r>
              <a:rPr lang="en-US" altLang="zh-CN" sz="2800" b="1"/>
              <a:t>]</a:t>
            </a:r>
            <a:r>
              <a:rPr lang="zh-CN" altLang="en-US" sz="2800" b="1"/>
              <a:t>的</a:t>
            </a:r>
            <a:r>
              <a:rPr lang="en-US" altLang="zh-CN" sz="2800" b="1"/>
              <a:t>DTFT</a:t>
            </a:r>
            <a:r>
              <a:rPr lang="zh-CN" altLang="en-US" sz="2800" b="1"/>
              <a:t>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7587"/>
                                        </p:tgtEl>
                                        <p:attrNameLst>
                                          <p:attrName>style.visibility</p:attrName>
                                        </p:attrNameLst>
                                      </p:cBhvr>
                                      <p:to>
                                        <p:strVal val="visible"/>
                                      </p:to>
                                    </p:set>
                                    <p:animEffect transition="in" filter="blinds(horizontal)">
                                      <p:cBhvr>
                                        <p:cTn id="17" dur="5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3" name="Text Box 2">
            <a:extLst>
              <a:ext uri="{FF2B5EF4-FFF2-40B4-BE49-F238E27FC236}">
                <a16:creationId xmlns:a16="http://schemas.microsoft.com/office/drawing/2014/main" id="{82AE7ED4-7738-4510-8735-CB213CF8F1C9}"/>
              </a:ext>
            </a:extLst>
          </p:cNvPr>
          <p:cNvSpPr txBox="1">
            <a:spLocks noChangeArrowheads="1"/>
          </p:cNvSpPr>
          <p:nvPr/>
        </p:nvSpPr>
        <p:spPr bwMode="auto">
          <a:xfrm>
            <a:off x="1600200" y="685800"/>
            <a:ext cx="2133600" cy="523875"/>
          </a:xfrm>
          <a:prstGeom prst="rect">
            <a:avLst/>
          </a:prstGeom>
          <a:noFill/>
          <a:ln w="9525">
            <a:noFill/>
            <a:miter lim="800000"/>
            <a:headEnd/>
            <a:tailEnd/>
          </a:ln>
        </p:spPr>
        <p:txBody>
          <a:bodyPr>
            <a:spAutoFit/>
          </a:bodyPr>
          <a:lstStyle/>
          <a:p>
            <a:pPr eaLnBrk="1" hangingPunct="1">
              <a:spcBef>
                <a:spcPct val="50000"/>
              </a:spcBef>
              <a:defRPr/>
            </a:pPr>
            <a:r>
              <a:rPr lang="zh-CN" altLang="en-US" sz="2800" b="1" dirty="0">
                <a:solidFill>
                  <a:schemeClr val="accent1">
                    <a:lumMod val="50000"/>
                  </a:schemeClr>
                </a:solidFill>
                <a:latin typeface="Tahoma" pitchFamily="34" charset="0"/>
              </a:rPr>
              <a:t>矩形窗：</a:t>
            </a:r>
          </a:p>
        </p:txBody>
      </p:sp>
      <p:graphicFrame>
        <p:nvGraphicFramePr>
          <p:cNvPr id="98307" name="Object 3">
            <a:extLst>
              <a:ext uri="{FF2B5EF4-FFF2-40B4-BE49-F238E27FC236}">
                <a16:creationId xmlns:a16="http://schemas.microsoft.com/office/drawing/2014/main" id="{D35A6A0E-26C3-4CF5-BDCA-CB86346E7A38}"/>
              </a:ext>
            </a:extLst>
          </p:cNvPr>
          <p:cNvGraphicFramePr>
            <a:graphicFrameLocks noChangeAspect="1"/>
          </p:cNvGraphicFramePr>
          <p:nvPr/>
        </p:nvGraphicFramePr>
        <p:xfrm>
          <a:off x="3444875" y="436563"/>
          <a:ext cx="3703638" cy="1038225"/>
        </p:xfrm>
        <a:graphic>
          <a:graphicData uri="http://schemas.openxmlformats.org/presentationml/2006/ole">
            <mc:AlternateContent xmlns:mc="http://schemas.openxmlformats.org/markup-compatibility/2006">
              <mc:Choice xmlns:v="urn:schemas-microsoft-com:vml" Requires="v">
                <p:oleObj spid="_x0000_s98345" name="Equation" r:id="rId4" imgW="1625600" imgH="457200" progId="Equation.DSMT4">
                  <p:embed/>
                </p:oleObj>
              </mc:Choice>
              <mc:Fallback>
                <p:oleObj name="Equation" r:id="rId4" imgW="1625600" imgH="457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75" y="436563"/>
                        <a:ext cx="3703638"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2" name="Object 4">
            <a:extLst>
              <a:ext uri="{FF2B5EF4-FFF2-40B4-BE49-F238E27FC236}">
                <a16:creationId xmlns:a16="http://schemas.microsoft.com/office/drawing/2014/main" id="{1F00C82F-0748-4E5E-9C2C-1AD9386ABBBD}"/>
              </a:ext>
            </a:extLst>
          </p:cNvPr>
          <p:cNvGraphicFramePr>
            <a:graphicFrameLocks noChangeAspect="1"/>
          </p:cNvGraphicFramePr>
          <p:nvPr/>
        </p:nvGraphicFramePr>
        <p:xfrm>
          <a:off x="1371600" y="2781300"/>
          <a:ext cx="7158038" cy="3509963"/>
        </p:xfrm>
        <a:graphic>
          <a:graphicData uri="http://schemas.openxmlformats.org/presentationml/2006/ole">
            <mc:AlternateContent xmlns:mc="http://schemas.openxmlformats.org/markup-compatibility/2006">
              <mc:Choice xmlns:v="urn:schemas-microsoft-com:vml" Requires="v">
                <p:oleObj spid="_x0000_s98346" r:id="rId6" imgW="3503513" imgH="2285438" progId="Visio.Drawing.6">
                  <p:embed/>
                </p:oleObj>
              </mc:Choice>
              <mc:Fallback>
                <p:oleObj r:id="rId6" imgW="3503513" imgH="2285438" progId="Visio.Drawing.6">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781300"/>
                        <a:ext cx="7158038" cy="3509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3" name="Object 5">
            <a:extLst>
              <a:ext uri="{FF2B5EF4-FFF2-40B4-BE49-F238E27FC236}">
                <a16:creationId xmlns:a16="http://schemas.microsoft.com/office/drawing/2014/main" id="{5EEE8F14-FF1F-4C17-A761-DEACF66BB45B}"/>
              </a:ext>
            </a:extLst>
          </p:cNvPr>
          <p:cNvGraphicFramePr>
            <a:graphicFrameLocks noChangeAspect="1"/>
          </p:cNvGraphicFramePr>
          <p:nvPr/>
        </p:nvGraphicFramePr>
        <p:xfrm>
          <a:off x="1049338" y="1484313"/>
          <a:ext cx="7100887" cy="1112837"/>
        </p:xfrm>
        <a:graphic>
          <a:graphicData uri="http://schemas.openxmlformats.org/presentationml/2006/ole">
            <mc:AlternateContent xmlns:mc="http://schemas.openxmlformats.org/markup-compatibility/2006">
              <mc:Choice xmlns:v="urn:schemas-microsoft-com:vml" Requires="v">
                <p:oleObj spid="_x0000_s98347" name="Equation" r:id="rId8" imgW="2933700" imgH="444500" progId="Equation.DSMT4">
                  <p:embed/>
                </p:oleObj>
              </mc:Choice>
              <mc:Fallback>
                <p:oleObj name="Equation" r:id="rId8" imgW="2933700" imgH="4445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9338" y="1484313"/>
                        <a:ext cx="7100887" cy="1112837"/>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4" name="Object 6">
            <a:extLst>
              <a:ext uri="{FF2B5EF4-FFF2-40B4-BE49-F238E27FC236}">
                <a16:creationId xmlns:a16="http://schemas.microsoft.com/office/drawing/2014/main" id="{A6C3DAF6-70EE-4B91-B83D-7AD964B14A30}"/>
              </a:ext>
            </a:extLst>
          </p:cNvPr>
          <p:cNvGraphicFramePr>
            <a:graphicFrameLocks noChangeAspect="1"/>
          </p:cNvGraphicFramePr>
          <p:nvPr/>
        </p:nvGraphicFramePr>
        <p:xfrm>
          <a:off x="6629400" y="3962400"/>
          <a:ext cx="1889125" cy="569913"/>
        </p:xfrm>
        <a:graphic>
          <a:graphicData uri="http://schemas.openxmlformats.org/presentationml/2006/ole">
            <mc:AlternateContent xmlns:mc="http://schemas.openxmlformats.org/markup-compatibility/2006">
              <mc:Choice xmlns:v="urn:schemas-microsoft-com:vml" Requires="v">
                <p:oleObj spid="_x0000_s98348" r:id="rId10" imgW="880888" imgH="229797" progId="Equation.3">
                  <p:embed/>
                </p:oleObj>
              </mc:Choice>
              <mc:Fallback>
                <p:oleObj r:id="rId10" imgW="880888" imgH="229797"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00" y="3962400"/>
                        <a:ext cx="1889125" cy="569913"/>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1" name="AutoShape 7">
            <a:hlinkClick r:id="rId12" action="ppaction://hlinksldjump" highlightClick="1"/>
            <a:extLst>
              <a:ext uri="{FF2B5EF4-FFF2-40B4-BE49-F238E27FC236}">
                <a16:creationId xmlns:a16="http://schemas.microsoft.com/office/drawing/2014/main" id="{ACAFB278-8058-498E-98D6-50B6F6FFBA20}"/>
              </a:ext>
            </a:extLst>
          </p:cNvPr>
          <p:cNvSpPr>
            <a:spLocks noChangeArrowheads="1"/>
          </p:cNvSpPr>
          <p:nvPr/>
        </p:nvSpPr>
        <p:spPr bwMode="auto">
          <a:xfrm>
            <a:off x="8305800" y="6172200"/>
            <a:ext cx="533400" cy="457200"/>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b="1">
              <a:latin typeface="Arial" panose="020B0604020202020204" pitchFamily="34" charset="0"/>
            </a:endParaRPr>
          </a:p>
        </p:txBody>
      </p:sp>
      <p:sp>
        <p:nvSpPr>
          <p:cNvPr id="68616" name="Text Box 8">
            <a:extLst>
              <a:ext uri="{FF2B5EF4-FFF2-40B4-BE49-F238E27FC236}">
                <a16:creationId xmlns:a16="http://schemas.microsoft.com/office/drawing/2014/main" id="{16E3F625-21B1-4DCF-8106-772C6E06397C}"/>
              </a:ext>
            </a:extLst>
          </p:cNvPr>
          <p:cNvSpPr txBox="1">
            <a:spLocks noChangeArrowheads="1"/>
          </p:cNvSpPr>
          <p:nvPr/>
        </p:nvSpPr>
        <p:spPr bwMode="auto">
          <a:xfrm>
            <a:off x="6477000" y="3505200"/>
            <a:ext cx="210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主瓣有效宽度</a:t>
            </a:r>
          </a:p>
        </p:txBody>
      </p:sp>
      <p:sp>
        <p:nvSpPr>
          <p:cNvPr id="9" name="Text Box 8">
            <a:extLst>
              <a:ext uri="{FF2B5EF4-FFF2-40B4-BE49-F238E27FC236}">
                <a16:creationId xmlns:a16="http://schemas.microsoft.com/office/drawing/2014/main" id="{E67EC6F9-ED70-4C6C-A9C3-084581B652B9}"/>
              </a:ext>
            </a:extLst>
          </p:cNvPr>
          <p:cNvSpPr txBox="1">
            <a:spLocks noChangeArrowheads="1"/>
          </p:cNvSpPr>
          <p:nvPr/>
        </p:nvSpPr>
        <p:spPr bwMode="auto">
          <a:xfrm>
            <a:off x="6477000" y="2971800"/>
            <a:ext cx="210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latin typeface="Arial" panose="020B0604020202020204" pitchFamily="34" charset="0"/>
              </a:rPr>
              <a:t>主瓣宽度</a:t>
            </a:r>
          </a:p>
        </p:txBody>
      </p:sp>
      <p:graphicFrame>
        <p:nvGraphicFramePr>
          <p:cNvPr id="10" name="Object 9">
            <a:extLst>
              <a:ext uri="{FF2B5EF4-FFF2-40B4-BE49-F238E27FC236}">
                <a16:creationId xmlns:a16="http://schemas.microsoft.com/office/drawing/2014/main" id="{F5CB1F2A-2573-418E-B0B6-0B8AADE5AF27}"/>
              </a:ext>
            </a:extLst>
          </p:cNvPr>
          <p:cNvGraphicFramePr>
            <a:graphicFrameLocks noChangeAspect="1"/>
          </p:cNvGraphicFramePr>
          <p:nvPr/>
        </p:nvGraphicFramePr>
        <p:xfrm>
          <a:off x="7885113" y="2971800"/>
          <a:ext cx="954087" cy="439738"/>
        </p:xfrm>
        <a:graphic>
          <a:graphicData uri="http://schemas.openxmlformats.org/presentationml/2006/ole">
            <mc:AlternateContent xmlns:mc="http://schemas.openxmlformats.org/markup-compatibility/2006">
              <mc:Choice xmlns:v="urn:schemas-microsoft-com:vml" Requires="v">
                <p:oleObj spid="_x0000_s98349" name="Equation" r:id="rId13" imgW="444114" imgH="177646" progId="Equation.DSMT4">
                  <p:embed/>
                </p:oleObj>
              </mc:Choice>
              <mc:Fallback>
                <p:oleObj name="Equation" r:id="rId13" imgW="444114" imgH="177646"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85113" y="2971800"/>
                        <a:ext cx="954087" cy="439738"/>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613"/>
                                        </p:tgtEl>
                                        <p:attrNameLst>
                                          <p:attrName>style.visibility</p:attrName>
                                        </p:attrNameLst>
                                      </p:cBhvr>
                                      <p:to>
                                        <p:strVal val="visible"/>
                                      </p:to>
                                    </p:set>
                                    <p:animEffect transition="in" filter="blinds(horizontal)">
                                      <p:cBhvr>
                                        <p:cTn id="7" dur="500"/>
                                        <p:tgtEl>
                                          <p:spTgt spid="686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blinds(horizontal)">
                                      <p:cBhvr>
                                        <p:cTn id="12" dur="500"/>
                                        <p:tgtEl>
                                          <p:spTgt spid="686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616"/>
                                        </p:tgtEl>
                                        <p:attrNameLst>
                                          <p:attrName>style.visibility</p:attrName>
                                        </p:attrNameLst>
                                      </p:cBhvr>
                                      <p:to>
                                        <p:strVal val="visible"/>
                                      </p:to>
                                    </p:set>
                                    <p:animEffect transition="in" filter="blinds(horizontal)">
                                      <p:cBhvr>
                                        <p:cTn id="27" dur="500"/>
                                        <p:tgtEl>
                                          <p:spTgt spid="686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8614"/>
                                        </p:tgtEl>
                                        <p:attrNameLst>
                                          <p:attrName>style.visibility</p:attrName>
                                        </p:attrNameLst>
                                      </p:cBhvr>
                                      <p:to>
                                        <p:strVal val="visible"/>
                                      </p:to>
                                    </p:set>
                                    <p:animEffect transition="in" filter="blinds(horizontal)">
                                      <p:cBhvr>
                                        <p:cTn id="32" dur="500"/>
                                        <p:tgtEl>
                                          <p:spTgt spid="6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6" grpId="0" bldLvl="0" autoUpdateAnimBg="0"/>
      <p:bldP spid="9" grpId="0" bldLvl="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BCA36E1-F68F-4E45-BA76-FB7267823956}"/>
              </a:ext>
            </a:extLst>
          </p:cNvPr>
          <p:cNvSpPr>
            <a:spLocks noChangeArrowheads="1"/>
          </p:cNvSpPr>
          <p:nvPr/>
        </p:nvSpPr>
        <p:spPr bwMode="auto">
          <a:xfrm>
            <a:off x="609600" y="1158875"/>
            <a:ext cx="77724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spcBef>
                <a:spcPct val="20000"/>
              </a:spcBef>
              <a:buClr>
                <a:schemeClr val="bg2"/>
              </a:buClr>
              <a:buSzPct val="75000"/>
              <a:buFont typeface="Wingdings" panose="05000000000000000000" pitchFamily="2" charset="2"/>
              <a:buChar char="n"/>
              <a:tabLst>
                <a:tab pos="215900" algn="l"/>
                <a:tab pos="266700" algn="l"/>
              </a:tabLst>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tabLst>
                <a:tab pos="215900" algn="l"/>
                <a:tab pos="266700" algn="l"/>
              </a:tabLst>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tabLst>
                <a:tab pos="215900" algn="l"/>
                <a:tab pos="266700" algn="l"/>
              </a:tabLst>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tabLst>
                <a:tab pos="215900" algn="l"/>
                <a:tab pos="266700" algn="l"/>
              </a:tabLst>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tabLst>
                <a:tab pos="215900" algn="l"/>
                <a:tab pos="266700" algn="l"/>
              </a:tabLst>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15900" algn="l"/>
                <a:tab pos="266700" algn="l"/>
              </a:tabLst>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15900" algn="l"/>
                <a:tab pos="266700" algn="l"/>
              </a:tabLst>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15900" algn="l"/>
                <a:tab pos="266700" algn="l"/>
              </a:tabLst>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15900" algn="l"/>
                <a:tab pos="266700" algn="l"/>
              </a:tabLst>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ClrTx/>
              <a:buSzTx/>
              <a:buFont typeface="Wingdings" panose="05000000000000000000" pitchFamily="2" charset="2"/>
              <a:buChar char="l"/>
            </a:pPr>
            <a:r>
              <a:rPr lang="zh-CN" altLang="en-US" sz="2400" b="1"/>
              <a:t>矩形窗幅度谱的主瓣在</a:t>
            </a:r>
            <a:r>
              <a:rPr lang="zh-CN" altLang="en-US" sz="2400" b="1" i="1"/>
              <a:t>Ω</a:t>
            </a:r>
            <a:r>
              <a:rPr lang="zh-CN" altLang="en-US" sz="2400" b="1"/>
              <a:t>=0处有一个峰值，表示其主要是由直流分量组成。</a:t>
            </a:r>
            <a:endParaRPr lang="en-US" altLang="zh-CN" sz="2400" b="1"/>
          </a:p>
          <a:p>
            <a:pPr algn="just" eaLnBrk="1" hangingPunct="1">
              <a:spcBef>
                <a:spcPct val="0"/>
              </a:spcBef>
              <a:buClrTx/>
              <a:buSzTx/>
              <a:buFont typeface="Wingdings" panose="05000000000000000000" pitchFamily="2" charset="2"/>
              <a:buChar char="l"/>
            </a:pPr>
            <a:r>
              <a:rPr lang="zh-CN" altLang="en-US" sz="2400" b="1"/>
              <a:t>由于矩形窗函数在其两个端点的突然截断，使得频谱中出现许多高频分量。</a:t>
            </a:r>
            <a:endParaRPr lang="zh-CN" altLang="en-US" sz="2800" b="1"/>
          </a:p>
          <a:p>
            <a:pPr>
              <a:spcBef>
                <a:spcPct val="0"/>
              </a:spcBef>
              <a:buClrTx/>
              <a:buSzTx/>
              <a:buFontTx/>
              <a:buNone/>
            </a:pPr>
            <a:endParaRPr lang="zh-CN" altLang="en-US" sz="2800" b="1"/>
          </a:p>
        </p:txBody>
      </p:sp>
      <p:graphicFrame>
        <p:nvGraphicFramePr>
          <p:cNvPr id="69635" name="Object 3">
            <a:extLst>
              <a:ext uri="{FF2B5EF4-FFF2-40B4-BE49-F238E27FC236}">
                <a16:creationId xmlns:a16="http://schemas.microsoft.com/office/drawing/2014/main" id="{C530BD5E-0F58-45C3-BCC1-17151242D308}"/>
              </a:ext>
            </a:extLst>
          </p:cNvPr>
          <p:cNvGraphicFramePr>
            <a:graphicFrameLocks noChangeAspect="1"/>
          </p:cNvGraphicFramePr>
          <p:nvPr/>
        </p:nvGraphicFramePr>
        <p:xfrm>
          <a:off x="1255713" y="3962400"/>
          <a:ext cx="7075487" cy="1127125"/>
        </p:xfrm>
        <a:graphic>
          <a:graphicData uri="http://schemas.openxmlformats.org/presentationml/2006/ole">
            <mc:AlternateContent xmlns:mc="http://schemas.openxmlformats.org/markup-compatibility/2006">
              <mc:Choice xmlns:v="urn:schemas-microsoft-com:vml" Requires="v">
                <p:oleObj spid="_x0000_s100372" name="公式" r:id="rId4" imgW="3060700" imgH="482600" progId="Equation.3">
                  <p:embed/>
                </p:oleObj>
              </mc:Choice>
              <mc:Fallback>
                <p:oleObj name="公式" r:id="rId4" imgW="3060700" imgH="482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3962400"/>
                        <a:ext cx="7075487"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7" name="Text Box 5">
            <a:extLst>
              <a:ext uri="{FF2B5EF4-FFF2-40B4-BE49-F238E27FC236}">
                <a16:creationId xmlns:a16="http://schemas.microsoft.com/office/drawing/2014/main" id="{9D54965A-F753-4BF6-AF9F-ADB68BB805CA}"/>
              </a:ext>
            </a:extLst>
          </p:cNvPr>
          <p:cNvSpPr txBox="1">
            <a:spLocks noChangeArrowheads="1"/>
          </p:cNvSpPr>
          <p:nvPr/>
        </p:nvSpPr>
        <p:spPr bwMode="auto">
          <a:xfrm>
            <a:off x="609600" y="2759075"/>
            <a:ext cx="58674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 typeface="Wingdings" panose="05000000000000000000" pitchFamily="2" charset="2"/>
              <a:buChar char="l"/>
            </a:pPr>
            <a:r>
              <a:rPr lang="zh-CN" altLang="en-US" sz="2400" b="1"/>
              <a:t>增加信号的长度</a:t>
            </a:r>
            <a:r>
              <a:rPr lang="zh-CN" altLang="en-US" sz="2400" b="1" i="1"/>
              <a:t>N</a:t>
            </a:r>
            <a:r>
              <a:rPr lang="zh-CN" altLang="en-US" sz="2400" b="1"/>
              <a:t>：</a:t>
            </a:r>
          </a:p>
          <a:p>
            <a:pPr lvl="1" eaLnBrk="1" hangingPunct="1">
              <a:spcBef>
                <a:spcPct val="0"/>
              </a:spcBef>
              <a:buClrTx/>
              <a:buSzTx/>
              <a:buFont typeface="Wingdings" panose="05000000000000000000" pitchFamily="2" charset="2"/>
              <a:buChar char="Ø"/>
            </a:pPr>
            <a:r>
              <a:rPr lang="zh-CN" altLang="en-US" sz="2400" b="1"/>
              <a:t>主瓣宽度减小</a:t>
            </a:r>
            <a:endParaRPr lang="en-US" altLang="zh-CN" sz="2400" b="1"/>
          </a:p>
          <a:p>
            <a:pPr lvl="1" eaLnBrk="1" hangingPunct="1">
              <a:spcBef>
                <a:spcPct val="0"/>
              </a:spcBef>
              <a:buClrTx/>
              <a:buSzTx/>
              <a:buFont typeface="Wingdings" panose="05000000000000000000" pitchFamily="2" charset="2"/>
              <a:buChar char="Ø"/>
            </a:pPr>
            <a:r>
              <a:rPr lang="zh-CN" altLang="en-US" sz="2400" b="1"/>
              <a:t>主瓣幅度和旁瓣幅度都会增加</a:t>
            </a:r>
          </a:p>
          <a:p>
            <a:pPr eaLnBrk="1" hangingPunct="1">
              <a:spcBef>
                <a:spcPct val="0"/>
              </a:spcBef>
              <a:buClrTx/>
              <a:buSzTx/>
              <a:buFontTx/>
              <a:buNone/>
            </a:pPr>
            <a:endParaRPr lang="zh-CN" altLang="en-US" sz="2000" b="1"/>
          </a:p>
        </p:txBody>
      </p:sp>
      <p:sp>
        <p:nvSpPr>
          <p:cNvPr id="5" name="TextBox 4">
            <a:extLst>
              <a:ext uri="{FF2B5EF4-FFF2-40B4-BE49-F238E27FC236}">
                <a16:creationId xmlns:a16="http://schemas.microsoft.com/office/drawing/2014/main" id="{D39E0E3F-8E09-4BD1-A6CF-0E9EB7081A41}"/>
              </a:ext>
            </a:extLst>
          </p:cNvPr>
          <p:cNvSpPr txBox="1">
            <a:spLocks noChangeArrowheads="1"/>
          </p:cNvSpPr>
          <p:nvPr/>
        </p:nvSpPr>
        <p:spPr bwMode="auto">
          <a:xfrm>
            <a:off x="1219200" y="5410200"/>
            <a:ext cx="297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t>旁瓣峰值：</a:t>
            </a:r>
          </a:p>
        </p:txBody>
      </p:sp>
      <p:graphicFrame>
        <p:nvGraphicFramePr>
          <p:cNvPr id="69636" name="Object 4">
            <a:extLst>
              <a:ext uri="{FF2B5EF4-FFF2-40B4-BE49-F238E27FC236}">
                <a16:creationId xmlns:a16="http://schemas.microsoft.com/office/drawing/2014/main" id="{3B614341-39DF-4394-9B08-D186E3B0F2BB}"/>
              </a:ext>
            </a:extLst>
          </p:cNvPr>
          <p:cNvGraphicFramePr>
            <a:graphicFrameLocks noChangeAspect="1"/>
          </p:cNvGraphicFramePr>
          <p:nvPr/>
        </p:nvGraphicFramePr>
        <p:xfrm>
          <a:off x="2941638" y="5105400"/>
          <a:ext cx="4292600" cy="1157288"/>
        </p:xfrm>
        <a:graphic>
          <a:graphicData uri="http://schemas.openxmlformats.org/presentationml/2006/ole">
            <mc:AlternateContent xmlns:mc="http://schemas.openxmlformats.org/markup-compatibility/2006">
              <mc:Choice xmlns:v="urn:schemas-microsoft-com:vml" Requires="v">
                <p:oleObj spid="_x0000_s100373" name="Equation" r:id="rId6" imgW="1777229" imgH="482391" progId="Equation.DSMT4">
                  <p:embed/>
                </p:oleObj>
              </mc:Choice>
              <mc:Fallback>
                <p:oleObj name="Equation" r:id="rId6" imgW="1777229" imgH="482391"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1638" y="5105400"/>
                        <a:ext cx="42926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59" name="标题 6">
            <a:extLst>
              <a:ext uri="{FF2B5EF4-FFF2-40B4-BE49-F238E27FC236}">
                <a16:creationId xmlns:a16="http://schemas.microsoft.com/office/drawing/2014/main" id="{2499AE2A-5400-48F9-9E44-120D6D9993DA}"/>
              </a:ext>
            </a:extLst>
          </p:cNvPr>
          <p:cNvSpPr>
            <a:spLocks noGrp="1" noChangeArrowheads="1"/>
          </p:cNvSpPr>
          <p:nvPr>
            <p:ph type="title"/>
          </p:nvPr>
        </p:nvSpPr>
        <p:spPr>
          <a:xfrm>
            <a:off x="457200" y="457200"/>
            <a:ext cx="8229600" cy="609600"/>
          </a:xfrm>
        </p:spPr>
        <p:txBody>
          <a:bodyPr/>
          <a:lstStyle/>
          <a:p>
            <a:r>
              <a:rPr lang="zh-CN" altLang="en-US" sz="3600"/>
              <a:t>矩形窗幅度谱的特点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Effect transition="in" filter="blinds(horizontal)">
                                      <p:cBhvr>
                                        <p:cTn id="7" dur="500"/>
                                        <p:tgtEl>
                                          <p:spTgt spid="696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634">
                                            <p:txEl>
                                              <p:pRg st="1" end="1"/>
                                            </p:txEl>
                                          </p:spTgt>
                                        </p:tgtEl>
                                        <p:attrNameLst>
                                          <p:attrName>style.visibility</p:attrName>
                                        </p:attrNameLst>
                                      </p:cBhvr>
                                      <p:to>
                                        <p:strVal val="visible"/>
                                      </p:to>
                                    </p:set>
                                    <p:animEffect transition="in" filter="blinds(horizontal)">
                                      <p:cBhvr>
                                        <p:cTn id="12" dur="500"/>
                                        <p:tgtEl>
                                          <p:spTgt spid="696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637">
                                            <p:txEl>
                                              <p:pRg st="0" end="0"/>
                                            </p:txEl>
                                          </p:spTgt>
                                        </p:tgtEl>
                                        <p:attrNameLst>
                                          <p:attrName>style.visibility</p:attrName>
                                        </p:attrNameLst>
                                      </p:cBhvr>
                                      <p:to>
                                        <p:strVal val="visible"/>
                                      </p:to>
                                    </p:set>
                                    <p:animEffect transition="in" filter="blinds(horizontal)">
                                      <p:cBhvr>
                                        <p:cTn id="17" dur="500"/>
                                        <p:tgtEl>
                                          <p:spTgt spid="69637">
                                            <p:txEl>
                                              <p:pRg st="0" end="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9637">
                                            <p:txEl>
                                              <p:pRg st="1" end="1"/>
                                            </p:txEl>
                                          </p:spTgt>
                                        </p:tgtEl>
                                        <p:attrNameLst>
                                          <p:attrName>style.visibility</p:attrName>
                                        </p:attrNameLst>
                                      </p:cBhvr>
                                      <p:to>
                                        <p:strVal val="visible"/>
                                      </p:to>
                                    </p:set>
                                    <p:animEffect transition="in" filter="blinds(horizontal)">
                                      <p:cBhvr>
                                        <p:cTn id="20" dur="500"/>
                                        <p:tgtEl>
                                          <p:spTgt spid="69637">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9637">
                                            <p:txEl>
                                              <p:pRg st="2" end="2"/>
                                            </p:txEl>
                                          </p:spTgt>
                                        </p:tgtEl>
                                        <p:attrNameLst>
                                          <p:attrName>style.visibility</p:attrName>
                                        </p:attrNameLst>
                                      </p:cBhvr>
                                      <p:to>
                                        <p:strVal val="visible"/>
                                      </p:to>
                                    </p:set>
                                    <p:animEffect transition="in" filter="blinds(horizontal)">
                                      <p:cBhvr>
                                        <p:cTn id="25" dur="500"/>
                                        <p:tgtEl>
                                          <p:spTgt spid="69637">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69635"/>
                                        </p:tgtEl>
                                        <p:attrNameLst>
                                          <p:attrName>style.visibility</p:attrName>
                                        </p:attrNameLst>
                                      </p:cBhvr>
                                      <p:to>
                                        <p:strVal val="visible"/>
                                      </p:to>
                                    </p:set>
                                    <p:animEffect transition="in" filter="blinds(horizontal)">
                                      <p:cBhvr>
                                        <p:cTn id="30" dur="500"/>
                                        <p:tgtEl>
                                          <p:spTgt spid="6963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69636"/>
                                        </p:tgtEl>
                                        <p:attrNameLst>
                                          <p:attrName>style.visibility</p:attrName>
                                        </p:attrNameLst>
                                      </p:cBhvr>
                                      <p:to>
                                        <p:strVal val="visible"/>
                                      </p:to>
                                    </p:set>
                                    <p:animEffect transition="in" filter="blinds(horizontal)">
                                      <p:cBhvr>
                                        <p:cTn id="35" dur="500"/>
                                        <p:tgtEl>
                                          <p:spTgt spid="6963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slide(fromBottom)">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build="allAtOnce" bldLvl="0" autoUpdateAnimBg="0"/>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23">
            <a:extLst>
              <a:ext uri="{FF2B5EF4-FFF2-40B4-BE49-F238E27FC236}">
                <a16:creationId xmlns:a16="http://schemas.microsoft.com/office/drawing/2014/main" id="{4839B356-5E49-4A10-B6EA-0AC413456E79}"/>
              </a:ext>
            </a:extLst>
          </p:cNvPr>
          <p:cNvSpPr>
            <a:spLocks noGrp="1" noChangeArrowheads="1"/>
          </p:cNvSpPr>
          <p:nvPr>
            <p:ph type="title"/>
          </p:nvPr>
        </p:nvSpPr>
        <p:spPr>
          <a:xfrm>
            <a:off x="609600" y="457200"/>
            <a:ext cx="8077200" cy="685800"/>
          </a:xfrm>
        </p:spPr>
        <p:txBody>
          <a:bodyPr/>
          <a:lstStyle/>
          <a:p>
            <a:r>
              <a:rPr lang="zh-CN" altLang="en-US" sz="3200"/>
              <a:t>利用</a:t>
            </a:r>
            <a:r>
              <a:rPr lang="en-US" altLang="zh-CN" sz="3200"/>
              <a:t>DFT</a:t>
            </a:r>
            <a:r>
              <a:rPr lang="zh-CN" altLang="en-US" sz="3200"/>
              <a:t>分析</a:t>
            </a:r>
            <a:r>
              <a:rPr lang="en-US" altLang="zh-CN" sz="3200" i="1"/>
              <a:t>x</a:t>
            </a:r>
            <a:r>
              <a:rPr lang="en-US" altLang="zh-CN" sz="3200"/>
              <a:t>(</a:t>
            </a:r>
            <a:r>
              <a:rPr lang="en-US" altLang="zh-CN" sz="3200" i="1"/>
              <a:t>t</a:t>
            </a:r>
            <a:r>
              <a:rPr lang="en-US" altLang="zh-CN" sz="3200"/>
              <a:t>)=cos(</a:t>
            </a:r>
            <a:r>
              <a:rPr lang="en-US" altLang="zh-CN" sz="3200" i="1"/>
              <a:t>ω</a:t>
            </a:r>
            <a:r>
              <a:rPr lang="en-US" altLang="zh-CN" sz="3200" baseline="-25000"/>
              <a:t>0</a:t>
            </a:r>
            <a:r>
              <a:rPr lang="en-US" altLang="zh-CN" sz="3200" i="1"/>
              <a:t>t</a:t>
            </a:r>
            <a:r>
              <a:rPr lang="en-US" altLang="zh-CN" sz="3200"/>
              <a:t>),  -</a:t>
            </a:r>
            <a:r>
              <a:rPr lang="zh-CN" altLang="en-US" sz="3200"/>
              <a:t>∞</a:t>
            </a:r>
            <a:r>
              <a:rPr lang="en-US" altLang="zh-CN" sz="3200"/>
              <a:t>&lt;</a:t>
            </a:r>
            <a:r>
              <a:rPr lang="en-US" altLang="zh-CN" sz="3200" i="1"/>
              <a:t>t</a:t>
            </a:r>
            <a:r>
              <a:rPr lang="en-US" altLang="zh-CN" sz="3200"/>
              <a:t>&lt;</a:t>
            </a:r>
            <a:r>
              <a:rPr lang="zh-CN" altLang="en-US" sz="3200"/>
              <a:t>∞的频谱</a:t>
            </a:r>
          </a:p>
        </p:txBody>
      </p:sp>
      <p:graphicFrame>
        <p:nvGraphicFramePr>
          <p:cNvPr id="70659" name="Object 3">
            <a:extLst>
              <a:ext uri="{FF2B5EF4-FFF2-40B4-BE49-F238E27FC236}">
                <a16:creationId xmlns:a16="http://schemas.microsoft.com/office/drawing/2014/main" id="{F2D85139-3F37-49DB-B550-4A988C7635A1}"/>
              </a:ext>
            </a:extLst>
          </p:cNvPr>
          <p:cNvGraphicFramePr>
            <a:graphicFrameLocks noChangeAspect="1"/>
          </p:cNvGraphicFramePr>
          <p:nvPr/>
        </p:nvGraphicFramePr>
        <p:xfrm>
          <a:off x="1252538" y="1104900"/>
          <a:ext cx="5300662" cy="571500"/>
        </p:xfrm>
        <a:graphic>
          <a:graphicData uri="http://schemas.openxmlformats.org/presentationml/2006/ole">
            <mc:AlternateContent xmlns:mc="http://schemas.openxmlformats.org/markup-compatibility/2006">
              <mc:Choice xmlns:v="urn:schemas-microsoft-com:vml" Requires="v">
                <p:oleObj spid="_x0000_s102484" r:id="rId3" imgW="2121821" imgH="228699" progId="Equation.3">
                  <p:embed/>
                </p:oleObj>
              </mc:Choice>
              <mc:Fallback>
                <p:oleObj r:id="rId3" imgW="2121821" imgH="22869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2538" y="1104900"/>
                        <a:ext cx="5300662" cy="571500"/>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60" name="Object 4">
            <a:extLst>
              <a:ext uri="{FF2B5EF4-FFF2-40B4-BE49-F238E27FC236}">
                <a16:creationId xmlns:a16="http://schemas.microsoft.com/office/drawing/2014/main" id="{D5904D99-665F-473C-BF54-152D5ED3EC1E}"/>
              </a:ext>
            </a:extLst>
          </p:cNvPr>
          <p:cNvGraphicFramePr>
            <a:graphicFrameLocks noChangeAspect="1"/>
          </p:cNvGraphicFramePr>
          <p:nvPr/>
        </p:nvGraphicFramePr>
        <p:xfrm>
          <a:off x="1600200" y="2590800"/>
          <a:ext cx="6221413" cy="508000"/>
        </p:xfrm>
        <a:graphic>
          <a:graphicData uri="http://schemas.openxmlformats.org/presentationml/2006/ole">
            <mc:AlternateContent xmlns:mc="http://schemas.openxmlformats.org/markup-compatibility/2006">
              <mc:Choice xmlns:v="urn:schemas-microsoft-com:vml" Requires="v">
                <p:oleObj spid="_x0000_s102485" r:id="rId5" imgW="2490281" imgH="203288" progId="Equation.3">
                  <p:embed/>
                </p:oleObj>
              </mc:Choice>
              <mc:Fallback>
                <p:oleObj r:id="rId5" imgW="2490281" imgH="203288"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590800"/>
                        <a:ext cx="62214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61" name="Object 5">
            <a:extLst>
              <a:ext uri="{FF2B5EF4-FFF2-40B4-BE49-F238E27FC236}">
                <a16:creationId xmlns:a16="http://schemas.microsoft.com/office/drawing/2014/main" id="{E29F0A66-1ABD-4EAE-A312-D4F00249755B}"/>
              </a:ext>
            </a:extLst>
          </p:cNvPr>
          <p:cNvGraphicFramePr>
            <a:graphicFrameLocks noChangeAspect="1"/>
          </p:cNvGraphicFramePr>
          <p:nvPr/>
        </p:nvGraphicFramePr>
        <p:xfrm>
          <a:off x="1423988" y="3130550"/>
          <a:ext cx="6348412" cy="603250"/>
        </p:xfrm>
        <a:graphic>
          <a:graphicData uri="http://schemas.openxmlformats.org/presentationml/2006/ole">
            <mc:AlternateContent xmlns:mc="http://schemas.openxmlformats.org/markup-compatibility/2006">
              <mc:Choice xmlns:v="urn:schemas-microsoft-com:vml" Requires="v">
                <p:oleObj spid="_x0000_s102486" r:id="rId7" imgW="2540000" imgH="241300" progId="Equation.3">
                  <p:embed/>
                </p:oleObj>
              </mc:Choice>
              <mc:Fallback>
                <p:oleObj r:id="rId7" imgW="2540000" imgH="241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3988" y="3130550"/>
                        <a:ext cx="6348412" cy="603250"/>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6">
            <a:extLst>
              <a:ext uri="{FF2B5EF4-FFF2-40B4-BE49-F238E27FC236}">
                <a16:creationId xmlns:a16="http://schemas.microsoft.com/office/drawing/2014/main" id="{5E77AE89-6581-4F50-99EB-C7353F757CE3}"/>
              </a:ext>
            </a:extLst>
          </p:cNvPr>
          <p:cNvGrpSpPr>
            <a:grpSpLocks/>
          </p:cNvGrpSpPr>
          <p:nvPr/>
        </p:nvGrpSpPr>
        <p:grpSpPr bwMode="auto">
          <a:xfrm>
            <a:off x="838200" y="1828800"/>
            <a:ext cx="7391400" cy="593725"/>
            <a:chOff x="0" y="96"/>
            <a:chExt cx="4656" cy="374"/>
          </a:xfrm>
        </p:grpSpPr>
        <p:graphicFrame>
          <p:nvGraphicFramePr>
            <p:cNvPr id="102414" name="Object 7">
              <a:extLst>
                <a:ext uri="{FF2B5EF4-FFF2-40B4-BE49-F238E27FC236}">
                  <a16:creationId xmlns:a16="http://schemas.microsoft.com/office/drawing/2014/main" id="{7266F2E2-B65A-4077-A8FE-859957E20DDA}"/>
                </a:ext>
              </a:extLst>
            </p:cNvPr>
            <p:cNvGraphicFramePr>
              <a:graphicFrameLocks noChangeAspect="1"/>
            </p:cNvGraphicFramePr>
            <p:nvPr/>
          </p:nvGraphicFramePr>
          <p:xfrm>
            <a:off x="1248" y="154"/>
            <a:ext cx="480" cy="307"/>
          </p:xfrm>
          <a:graphic>
            <a:graphicData uri="http://schemas.openxmlformats.org/presentationml/2006/ole">
              <mc:AlternateContent xmlns:mc="http://schemas.openxmlformats.org/markup-compatibility/2006">
                <mc:Choice xmlns:v="urn:schemas-microsoft-com:vml" Requires="v">
                  <p:oleObj spid="_x0000_s102487" r:id="rId9" imgW="320701" imgH="205249" progId="Equation.3">
                    <p:embed/>
                  </p:oleObj>
                </mc:Choice>
                <mc:Fallback>
                  <p:oleObj r:id="rId9" imgW="320701" imgH="205249"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8" y="154"/>
                          <a:ext cx="48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15" name="Object 8">
              <a:extLst>
                <a:ext uri="{FF2B5EF4-FFF2-40B4-BE49-F238E27FC236}">
                  <a16:creationId xmlns:a16="http://schemas.microsoft.com/office/drawing/2014/main" id="{7D288E5D-3A0B-46DF-B2D1-9AF6C8ADABA9}"/>
                </a:ext>
              </a:extLst>
            </p:cNvPr>
            <p:cNvGraphicFramePr>
              <a:graphicFrameLocks noChangeAspect="1"/>
            </p:cNvGraphicFramePr>
            <p:nvPr/>
          </p:nvGraphicFramePr>
          <p:xfrm>
            <a:off x="0" y="148"/>
            <a:ext cx="480" cy="320"/>
          </p:xfrm>
          <a:graphic>
            <a:graphicData uri="http://schemas.openxmlformats.org/presentationml/2006/ole">
              <mc:AlternateContent xmlns:mc="http://schemas.openxmlformats.org/markup-compatibility/2006">
                <mc:Choice xmlns:v="urn:schemas-microsoft-com:vml" Requires="v">
                  <p:oleObj spid="_x0000_s102488" r:id="rId11" imgW="307873" imgH="205249" progId="Equation.3">
                    <p:embed/>
                  </p:oleObj>
                </mc:Choice>
                <mc:Fallback>
                  <p:oleObj r:id="rId11" imgW="307873" imgH="205249"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48"/>
                          <a:ext cx="48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16" name="Object 9">
              <a:extLst>
                <a:ext uri="{FF2B5EF4-FFF2-40B4-BE49-F238E27FC236}">
                  <a16:creationId xmlns:a16="http://schemas.microsoft.com/office/drawing/2014/main" id="{41175D39-DE6B-47EB-B824-537F8E415ADA}"/>
                </a:ext>
              </a:extLst>
            </p:cNvPr>
            <p:cNvGraphicFramePr>
              <a:graphicFrameLocks noChangeAspect="1"/>
            </p:cNvGraphicFramePr>
            <p:nvPr/>
          </p:nvGraphicFramePr>
          <p:xfrm>
            <a:off x="2634" y="146"/>
            <a:ext cx="630" cy="324"/>
          </p:xfrm>
          <a:graphic>
            <a:graphicData uri="http://schemas.openxmlformats.org/presentationml/2006/ole">
              <mc:AlternateContent xmlns:mc="http://schemas.openxmlformats.org/markup-compatibility/2006">
                <mc:Choice xmlns:v="urn:schemas-microsoft-com:vml" Requires="v">
                  <p:oleObj spid="_x0000_s102489" r:id="rId13" imgW="423326" imgH="218077" progId="Equation.3">
                    <p:embed/>
                  </p:oleObj>
                </mc:Choice>
                <mc:Fallback>
                  <p:oleObj r:id="rId13" imgW="423326" imgH="218077"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34" y="146"/>
                          <a:ext cx="63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17" name="Line 10">
              <a:extLst>
                <a:ext uri="{FF2B5EF4-FFF2-40B4-BE49-F238E27FC236}">
                  <a16:creationId xmlns:a16="http://schemas.microsoft.com/office/drawing/2014/main" id="{91B4C9D6-EE6B-4E4A-AFB4-53E5AB2594AF}"/>
                </a:ext>
              </a:extLst>
            </p:cNvPr>
            <p:cNvSpPr>
              <a:spLocks noChangeShapeType="1"/>
            </p:cNvSpPr>
            <p:nvPr/>
          </p:nvSpPr>
          <p:spPr bwMode="auto">
            <a:xfrm>
              <a:off x="480" y="307"/>
              <a:ext cx="720"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2418" name="Line 11">
              <a:extLst>
                <a:ext uri="{FF2B5EF4-FFF2-40B4-BE49-F238E27FC236}">
                  <a16:creationId xmlns:a16="http://schemas.microsoft.com/office/drawing/2014/main" id="{D8DB2FA7-FE4C-43BA-A271-53DEF3940EFA}"/>
                </a:ext>
              </a:extLst>
            </p:cNvPr>
            <p:cNvSpPr>
              <a:spLocks noChangeShapeType="1"/>
            </p:cNvSpPr>
            <p:nvPr/>
          </p:nvSpPr>
          <p:spPr bwMode="auto">
            <a:xfrm>
              <a:off x="1872" y="307"/>
              <a:ext cx="720"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2419" name="Text Box 12">
              <a:extLst>
                <a:ext uri="{FF2B5EF4-FFF2-40B4-BE49-F238E27FC236}">
                  <a16:creationId xmlns:a16="http://schemas.microsoft.com/office/drawing/2014/main" id="{D3A9A7ED-2E14-4C17-AE48-09D69E8450C4}"/>
                </a:ext>
              </a:extLst>
            </p:cNvPr>
            <p:cNvSpPr txBox="1">
              <a:spLocks noChangeArrowheads="1"/>
            </p:cNvSpPr>
            <p:nvPr/>
          </p:nvSpPr>
          <p:spPr bwMode="auto">
            <a:xfrm>
              <a:off x="2016" y="96"/>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b="1"/>
                <a:t>加窗</a:t>
              </a:r>
            </a:p>
          </p:txBody>
        </p:sp>
        <p:sp>
          <p:nvSpPr>
            <p:cNvPr id="102420" name="Text Box 13">
              <a:extLst>
                <a:ext uri="{FF2B5EF4-FFF2-40B4-BE49-F238E27FC236}">
                  <a16:creationId xmlns:a16="http://schemas.microsoft.com/office/drawing/2014/main" id="{B0CB83B9-ED55-420F-9547-24155E8F6E40}"/>
                </a:ext>
              </a:extLst>
            </p:cNvPr>
            <p:cNvSpPr txBox="1">
              <a:spLocks noChangeArrowheads="1"/>
            </p:cNvSpPr>
            <p:nvPr/>
          </p:nvSpPr>
          <p:spPr bwMode="auto">
            <a:xfrm>
              <a:off x="528" y="96"/>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b="1"/>
                <a:t>抽样</a:t>
              </a:r>
            </a:p>
          </p:txBody>
        </p:sp>
        <p:graphicFrame>
          <p:nvGraphicFramePr>
            <p:cNvPr id="102421" name="Object 14">
              <a:extLst>
                <a:ext uri="{FF2B5EF4-FFF2-40B4-BE49-F238E27FC236}">
                  <a16:creationId xmlns:a16="http://schemas.microsoft.com/office/drawing/2014/main" id="{D101C487-6B58-43B3-A46E-47E386E852F7}"/>
                </a:ext>
              </a:extLst>
            </p:cNvPr>
            <p:cNvGraphicFramePr>
              <a:graphicFrameLocks noChangeAspect="1"/>
            </p:cNvGraphicFramePr>
            <p:nvPr/>
          </p:nvGraphicFramePr>
          <p:xfrm>
            <a:off x="4121" y="165"/>
            <a:ext cx="535" cy="286"/>
          </p:xfrm>
          <a:graphic>
            <a:graphicData uri="http://schemas.openxmlformats.org/presentationml/2006/ole">
              <mc:AlternateContent xmlns:mc="http://schemas.openxmlformats.org/markup-compatibility/2006">
                <mc:Choice xmlns:v="urn:schemas-microsoft-com:vml" Requires="v">
                  <p:oleObj spid="_x0000_s102490" r:id="rId15" imgW="359343" imgH="192505" progId="Equation.3">
                    <p:embed/>
                  </p:oleObj>
                </mc:Choice>
                <mc:Fallback>
                  <p:oleObj r:id="rId15" imgW="359343" imgH="192505"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1" y="165"/>
                          <a:ext cx="5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22" name="Line 15">
              <a:extLst>
                <a:ext uri="{FF2B5EF4-FFF2-40B4-BE49-F238E27FC236}">
                  <a16:creationId xmlns:a16="http://schemas.microsoft.com/office/drawing/2014/main" id="{8C8F94AF-932F-452A-8708-6C7E52B5EDF3}"/>
                </a:ext>
              </a:extLst>
            </p:cNvPr>
            <p:cNvSpPr>
              <a:spLocks noChangeShapeType="1"/>
            </p:cNvSpPr>
            <p:nvPr/>
          </p:nvSpPr>
          <p:spPr bwMode="auto">
            <a:xfrm>
              <a:off x="3312" y="307"/>
              <a:ext cx="720"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2423" name="Text Box 16">
              <a:extLst>
                <a:ext uri="{FF2B5EF4-FFF2-40B4-BE49-F238E27FC236}">
                  <a16:creationId xmlns:a16="http://schemas.microsoft.com/office/drawing/2014/main" id="{480A97EA-220F-47B7-8174-B9B6A40FAA34}"/>
                </a:ext>
              </a:extLst>
            </p:cNvPr>
            <p:cNvSpPr txBox="1">
              <a:spLocks noChangeArrowheads="1"/>
            </p:cNvSpPr>
            <p:nvPr/>
          </p:nvSpPr>
          <p:spPr bwMode="auto">
            <a:xfrm>
              <a:off x="3456" y="96"/>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DFT</a:t>
              </a:r>
            </a:p>
          </p:txBody>
        </p:sp>
      </p:grpSp>
      <p:graphicFrame>
        <p:nvGraphicFramePr>
          <p:cNvPr id="70673" name="Object 17">
            <a:extLst>
              <a:ext uri="{FF2B5EF4-FFF2-40B4-BE49-F238E27FC236}">
                <a16:creationId xmlns:a16="http://schemas.microsoft.com/office/drawing/2014/main" id="{7688C9E7-D73A-49CF-835F-151FC3A83D8D}"/>
              </a:ext>
            </a:extLst>
          </p:cNvPr>
          <p:cNvGraphicFramePr>
            <a:graphicFrameLocks noChangeAspect="1"/>
          </p:cNvGraphicFramePr>
          <p:nvPr/>
        </p:nvGraphicFramePr>
        <p:xfrm>
          <a:off x="1544638" y="3733800"/>
          <a:ext cx="2951162" cy="508000"/>
        </p:xfrm>
        <a:graphic>
          <a:graphicData uri="http://schemas.openxmlformats.org/presentationml/2006/ole">
            <mc:AlternateContent xmlns:mc="http://schemas.openxmlformats.org/markup-compatibility/2006">
              <mc:Choice xmlns:v="urn:schemas-microsoft-com:vml" Requires="v">
                <p:oleObj spid="_x0000_s102491" r:id="rId17" imgW="1186766" imgH="204175" progId="Equation.3">
                  <p:embed/>
                </p:oleObj>
              </mc:Choice>
              <mc:Fallback>
                <p:oleObj r:id="rId17" imgW="1186766" imgH="204175"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4638" y="3733800"/>
                        <a:ext cx="29511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74" name="Object 18">
            <a:extLst>
              <a:ext uri="{FF2B5EF4-FFF2-40B4-BE49-F238E27FC236}">
                <a16:creationId xmlns:a16="http://schemas.microsoft.com/office/drawing/2014/main" id="{40A3AF64-8766-497C-8918-278629E13C15}"/>
              </a:ext>
            </a:extLst>
          </p:cNvPr>
          <p:cNvGraphicFramePr>
            <a:graphicFrameLocks noChangeAspect="1"/>
          </p:cNvGraphicFramePr>
          <p:nvPr/>
        </p:nvGraphicFramePr>
        <p:xfrm>
          <a:off x="1295400" y="4318000"/>
          <a:ext cx="6951663" cy="603250"/>
        </p:xfrm>
        <a:graphic>
          <a:graphicData uri="http://schemas.openxmlformats.org/presentationml/2006/ole">
            <mc:AlternateContent xmlns:mc="http://schemas.openxmlformats.org/markup-compatibility/2006">
              <mc:Choice xmlns:v="urn:schemas-microsoft-com:vml" Requires="v">
                <p:oleObj spid="_x0000_s102492" r:id="rId19" imgW="2782095" imgH="241295" progId="Equation.3">
                  <p:embed/>
                </p:oleObj>
              </mc:Choice>
              <mc:Fallback>
                <p:oleObj r:id="rId19" imgW="2782095" imgH="241295"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95400" y="4318000"/>
                        <a:ext cx="6951663" cy="603250"/>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Box 18">
            <a:extLst>
              <a:ext uri="{FF2B5EF4-FFF2-40B4-BE49-F238E27FC236}">
                <a16:creationId xmlns:a16="http://schemas.microsoft.com/office/drawing/2014/main" id="{61224DA9-588E-4FAA-8A47-574F2681015B}"/>
              </a:ext>
            </a:extLst>
          </p:cNvPr>
          <p:cNvSpPr txBox="1"/>
          <p:nvPr/>
        </p:nvSpPr>
        <p:spPr>
          <a:xfrm>
            <a:off x="990600" y="2590800"/>
            <a:ext cx="457200" cy="461963"/>
          </a:xfrm>
          <a:prstGeom prst="rect">
            <a:avLst/>
          </a:prstGeom>
          <a:noFill/>
        </p:spPr>
        <p:txBody>
          <a:bodyPr>
            <a:spAutoFit/>
          </a:bodyPr>
          <a:lstStyle/>
          <a:p>
            <a:pPr eaLnBrk="1" hangingPunct="1">
              <a:defRPr/>
            </a:pPr>
            <a:r>
              <a:rPr lang="zh-CN" altLang="en-US" sz="2400" b="1" dirty="0">
                <a:solidFill>
                  <a:schemeClr val="bg2">
                    <a:lumMod val="60000"/>
                    <a:lumOff val="40000"/>
                  </a:schemeClr>
                </a:solidFill>
                <a:latin typeface="Times New Roman" pitchFamily="18" charset="0"/>
              </a:rPr>
              <a:t>①</a:t>
            </a:r>
          </a:p>
        </p:txBody>
      </p:sp>
      <p:sp>
        <p:nvSpPr>
          <p:cNvPr id="20" name="TextBox 19">
            <a:extLst>
              <a:ext uri="{FF2B5EF4-FFF2-40B4-BE49-F238E27FC236}">
                <a16:creationId xmlns:a16="http://schemas.microsoft.com/office/drawing/2014/main" id="{87802744-E41A-4077-A167-4B9F9BC761FA}"/>
              </a:ext>
            </a:extLst>
          </p:cNvPr>
          <p:cNvSpPr txBox="1"/>
          <p:nvPr/>
        </p:nvSpPr>
        <p:spPr>
          <a:xfrm>
            <a:off x="990600" y="3784600"/>
            <a:ext cx="457200" cy="461963"/>
          </a:xfrm>
          <a:prstGeom prst="rect">
            <a:avLst/>
          </a:prstGeom>
          <a:noFill/>
        </p:spPr>
        <p:txBody>
          <a:bodyPr>
            <a:spAutoFit/>
          </a:bodyPr>
          <a:lstStyle/>
          <a:p>
            <a:pPr eaLnBrk="1" hangingPunct="1">
              <a:defRPr/>
            </a:pPr>
            <a:r>
              <a:rPr lang="zh-CN" altLang="en-US" sz="2400" b="1" dirty="0">
                <a:solidFill>
                  <a:schemeClr val="bg2">
                    <a:lumMod val="60000"/>
                    <a:lumOff val="40000"/>
                  </a:schemeClr>
                </a:solidFill>
                <a:latin typeface="Times New Roman" pitchFamily="18" charset="0"/>
              </a:rPr>
              <a:t>②</a:t>
            </a:r>
          </a:p>
        </p:txBody>
      </p:sp>
      <p:sp>
        <p:nvSpPr>
          <p:cNvPr id="21" name="TextBox 20">
            <a:extLst>
              <a:ext uri="{FF2B5EF4-FFF2-40B4-BE49-F238E27FC236}">
                <a16:creationId xmlns:a16="http://schemas.microsoft.com/office/drawing/2014/main" id="{359B7B9C-C0F9-43C8-B686-6C4751CAD321}"/>
              </a:ext>
            </a:extLst>
          </p:cNvPr>
          <p:cNvSpPr txBox="1"/>
          <p:nvPr/>
        </p:nvSpPr>
        <p:spPr>
          <a:xfrm>
            <a:off x="990600" y="5003800"/>
            <a:ext cx="457200" cy="461963"/>
          </a:xfrm>
          <a:prstGeom prst="rect">
            <a:avLst/>
          </a:prstGeom>
          <a:noFill/>
        </p:spPr>
        <p:txBody>
          <a:bodyPr>
            <a:spAutoFit/>
          </a:bodyPr>
          <a:lstStyle/>
          <a:p>
            <a:pPr eaLnBrk="1" hangingPunct="1">
              <a:defRPr/>
            </a:pPr>
            <a:r>
              <a:rPr lang="zh-CN" altLang="en-US" sz="2400" b="1" dirty="0">
                <a:solidFill>
                  <a:schemeClr val="bg2">
                    <a:lumMod val="60000"/>
                    <a:lumOff val="40000"/>
                  </a:schemeClr>
                </a:solidFill>
                <a:latin typeface="Times New Roman" pitchFamily="18" charset="0"/>
              </a:rPr>
              <a:t>③</a:t>
            </a:r>
          </a:p>
        </p:txBody>
      </p:sp>
      <p:sp>
        <p:nvSpPr>
          <p:cNvPr id="22" name="TextBox 21">
            <a:extLst>
              <a:ext uri="{FF2B5EF4-FFF2-40B4-BE49-F238E27FC236}">
                <a16:creationId xmlns:a16="http://schemas.microsoft.com/office/drawing/2014/main" id="{BD718633-73C5-4C22-B236-0FDBC1B2A61A}"/>
              </a:ext>
            </a:extLst>
          </p:cNvPr>
          <p:cNvSpPr txBox="1">
            <a:spLocks noChangeArrowheads="1"/>
          </p:cNvSpPr>
          <p:nvPr/>
        </p:nvSpPr>
        <p:spPr bwMode="auto">
          <a:xfrm>
            <a:off x="1524000" y="5003800"/>
            <a:ext cx="548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t>对</a:t>
            </a:r>
            <a:r>
              <a:rPr lang="en-US" altLang="zh-CN" sz="2400" b="1" i="1"/>
              <a:t>x</a:t>
            </a:r>
            <a:r>
              <a:rPr lang="en-US" altLang="zh-CN" sz="2400" b="1" i="1" baseline="-25000"/>
              <a:t>N</a:t>
            </a:r>
            <a:r>
              <a:rPr lang="en-US" altLang="zh-CN" sz="2400" b="1"/>
              <a:t>[</a:t>
            </a:r>
            <a:r>
              <a:rPr lang="en-US" altLang="zh-CN" sz="2400" b="1" i="1"/>
              <a:t>k</a:t>
            </a:r>
            <a:r>
              <a:rPr lang="en-US" altLang="zh-CN" sz="2400" b="1"/>
              <a:t>]</a:t>
            </a:r>
            <a:r>
              <a:rPr lang="zh-CN" altLang="en-US" sz="2400" b="1"/>
              <a:t>进行</a:t>
            </a:r>
            <a:r>
              <a:rPr lang="en-US" altLang="zh-CN" sz="2400" b="1" i="1"/>
              <a:t>L</a:t>
            </a:r>
            <a:r>
              <a:rPr lang="zh-CN" altLang="en-US" sz="2400" b="1"/>
              <a:t>点</a:t>
            </a:r>
            <a:r>
              <a:rPr lang="en-US" altLang="zh-CN" sz="2400" b="1"/>
              <a:t>DFT</a:t>
            </a:r>
            <a:r>
              <a:rPr lang="zh-CN" altLang="en-US" sz="2400" b="1"/>
              <a:t>运算，得到</a:t>
            </a:r>
          </a:p>
        </p:txBody>
      </p:sp>
      <p:graphicFrame>
        <p:nvGraphicFramePr>
          <p:cNvPr id="23" name="Object 19">
            <a:extLst>
              <a:ext uri="{FF2B5EF4-FFF2-40B4-BE49-F238E27FC236}">
                <a16:creationId xmlns:a16="http://schemas.microsoft.com/office/drawing/2014/main" id="{71CF6AD4-8D45-4EF1-934D-BB4372E81CAA}"/>
              </a:ext>
            </a:extLst>
          </p:cNvPr>
          <p:cNvGraphicFramePr>
            <a:graphicFrameLocks noChangeAspect="1"/>
          </p:cNvGraphicFramePr>
          <p:nvPr/>
        </p:nvGraphicFramePr>
        <p:xfrm>
          <a:off x="1600200" y="5470525"/>
          <a:ext cx="6316663" cy="889000"/>
        </p:xfrm>
        <a:graphic>
          <a:graphicData uri="http://schemas.openxmlformats.org/presentationml/2006/ole">
            <mc:AlternateContent xmlns:mc="http://schemas.openxmlformats.org/markup-compatibility/2006">
              <mc:Choice xmlns:v="urn:schemas-microsoft-com:vml" Requires="v">
                <p:oleObj spid="_x0000_s102493" name="Equation" r:id="rId21" imgW="2527300" imgH="355600" progId="Equation.DSMT4">
                  <p:embed/>
                </p:oleObj>
              </mc:Choice>
              <mc:Fallback>
                <p:oleObj name="Equation" r:id="rId21" imgW="2527300" imgH="355600" progId="Equation.DSMT4">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00200" y="5470525"/>
                        <a:ext cx="6316663" cy="889000"/>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blinds(horizontal)">
                                      <p:cBhvr>
                                        <p:cTn id="7" dur="500"/>
                                        <p:tgtEl>
                                          <p:spTgt spid="70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slide(fromBottom)">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0660"/>
                                        </p:tgtEl>
                                        <p:attrNameLst>
                                          <p:attrName>style.visibility</p:attrName>
                                        </p:attrNameLst>
                                      </p:cBhvr>
                                      <p:to>
                                        <p:strVal val="visible"/>
                                      </p:to>
                                    </p:set>
                                    <p:animEffect transition="in" filter="wipe(left)">
                                      <p:cBhvr>
                                        <p:cTn id="22" dur="500"/>
                                        <p:tgtEl>
                                          <p:spTgt spid="706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0661"/>
                                        </p:tgtEl>
                                        <p:attrNameLst>
                                          <p:attrName>style.visibility</p:attrName>
                                        </p:attrNameLst>
                                      </p:cBhvr>
                                      <p:to>
                                        <p:strVal val="visible"/>
                                      </p:to>
                                    </p:set>
                                    <p:animEffect transition="in" filter="blinds(horizontal)">
                                      <p:cBhvr>
                                        <p:cTn id="27" dur="500"/>
                                        <p:tgtEl>
                                          <p:spTgt spid="706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slide(fromBottom)">
                                      <p:cBhvr>
                                        <p:cTn id="32" dur="500"/>
                                        <p:tgtEl>
                                          <p:spTgt spid="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0673"/>
                                        </p:tgtEl>
                                        <p:attrNameLst>
                                          <p:attrName>style.visibility</p:attrName>
                                        </p:attrNameLst>
                                      </p:cBhvr>
                                      <p:to>
                                        <p:strVal val="visible"/>
                                      </p:to>
                                    </p:set>
                                    <p:animEffect transition="in" filter="wipe(left)">
                                      <p:cBhvr>
                                        <p:cTn id="37" dur="500"/>
                                        <p:tgtEl>
                                          <p:spTgt spid="7067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0674"/>
                                        </p:tgtEl>
                                        <p:attrNameLst>
                                          <p:attrName>style.visibility</p:attrName>
                                        </p:attrNameLst>
                                      </p:cBhvr>
                                      <p:to>
                                        <p:strVal val="visible"/>
                                      </p:to>
                                    </p:set>
                                    <p:animEffect transition="in" filter="blinds(horizontal)">
                                      <p:cBhvr>
                                        <p:cTn id="42" dur="500"/>
                                        <p:tgtEl>
                                          <p:spTgt spid="706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slide(fromBottom)">
                                      <p:cBhvr>
                                        <p:cTn id="47" dur="500"/>
                                        <p:tgtEl>
                                          <p:spTgt spid="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left)">
                                      <p:cBhvr>
                                        <p:cTn id="52" dur="500"/>
                                        <p:tgtEl>
                                          <p:spTgt spid="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linds(horizontal)">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2" name="Object 2">
            <a:extLst>
              <a:ext uri="{FF2B5EF4-FFF2-40B4-BE49-F238E27FC236}">
                <a16:creationId xmlns:a16="http://schemas.microsoft.com/office/drawing/2014/main" id="{67B6B3E2-97FD-419A-9A17-9A042FA908F2}"/>
              </a:ext>
            </a:extLst>
          </p:cNvPr>
          <p:cNvGraphicFramePr>
            <a:graphicFrameLocks noChangeAspect="1"/>
          </p:cNvGraphicFramePr>
          <p:nvPr/>
        </p:nvGraphicFramePr>
        <p:xfrm>
          <a:off x="1219200" y="685800"/>
          <a:ext cx="6172200" cy="1598613"/>
        </p:xfrm>
        <a:graphic>
          <a:graphicData uri="http://schemas.openxmlformats.org/presentationml/2006/ole">
            <mc:AlternateContent xmlns:mc="http://schemas.openxmlformats.org/markup-compatibility/2006">
              <mc:Choice xmlns:v="urn:schemas-microsoft-com:vml" Requires="v">
                <p:oleObj spid="_x0000_s103447" r:id="rId3" imgW="3763324" imgH="1077485" progId="Visio.Drawing.6">
                  <p:embed/>
                </p:oleObj>
              </mc:Choice>
              <mc:Fallback>
                <p:oleObj r:id="rId3" imgW="3763324" imgH="1077485"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685800"/>
                        <a:ext cx="61722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3" name="Object 3">
            <a:extLst>
              <a:ext uri="{FF2B5EF4-FFF2-40B4-BE49-F238E27FC236}">
                <a16:creationId xmlns:a16="http://schemas.microsoft.com/office/drawing/2014/main" id="{E97DE823-92ED-4301-B40F-1571B7D978B3}"/>
              </a:ext>
            </a:extLst>
          </p:cNvPr>
          <p:cNvGraphicFramePr>
            <a:graphicFrameLocks noChangeAspect="1"/>
          </p:cNvGraphicFramePr>
          <p:nvPr/>
        </p:nvGraphicFramePr>
        <p:xfrm>
          <a:off x="1219200" y="2209800"/>
          <a:ext cx="6172200" cy="1784350"/>
        </p:xfrm>
        <a:graphic>
          <a:graphicData uri="http://schemas.openxmlformats.org/presentationml/2006/ole">
            <mc:AlternateContent xmlns:mc="http://schemas.openxmlformats.org/markup-compatibility/2006">
              <mc:Choice xmlns:v="urn:schemas-microsoft-com:vml" Requires="v">
                <p:oleObj spid="_x0000_s103448" name="Visio" r:id="rId5" imgW="3843718" imgH="1111923" progId="Visio.Drawing.11">
                  <p:embed/>
                </p:oleObj>
              </mc:Choice>
              <mc:Fallback>
                <p:oleObj name="Visio" r:id="rId5" imgW="3843718" imgH="1111923"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209800"/>
                        <a:ext cx="61722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4" name="Object 4">
            <a:extLst>
              <a:ext uri="{FF2B5EF4-FFF2-40B4-BE49-F238E27FC236}">
                <a16:creationId xmlns:a16="http://schemas.microsoft.com/office/drawing/2014/main" id="{E8B2C014-FD9D-4677-BC9E-3B02E3BE54C1}"/>
              </a:ext>
            </a:extLst>
          </p:cNvPr>
          <p:cNvGraphicFramePr>
            <a:graphicFrameLocks noChangeAspect="1"/>
          </p:cNvGraphicFramePr>
          <p:nvPr/>
        </p:nvGraphicFramePr>
        <p:xfrm>
          <a:off x="1219200" y="3886200"/>
          <a:ext cx="6172200" cy="2362200"/>
        </p:xfrm>
        <a:graphic>
          <a:graphicData uri="http://schemas.openxmlformats.org/presentationml/2006/ole">
            <mc:AlternateContent xmlns:mc="http://schemas.openxmlformats.org/markup-compatibility/2006">
              <mc:Choice xmlns:v="urn:schemas-microsoft-com:vml" Requires="v">
                <p:oleObj spid="_x0000_s103449" name="Visio" r:id="rId7" imgW="3857534" imgH="1579873" progId="Visio.Drawing.11">
                  <p:embed/>
                </p:oleObj>
              </mc:Choice>
              <mc:Fallback>
                <p:oleObj name="Visio" r:id="rId7" imgW="3857534" imgH="1579873" progId="Visio.Drawing.11">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886200"/>
                        <a:ext cx="617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box(out)">
                                      <p:cBhvr>
                                        <p:cTn id="7" dur="500"/>
                                        <p:tgtEl>
                                          <p:spTgt spid="71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71683"/>
                                        </p:tgtEl>
                                        <p:attrNameLst>
                                          <p:attrName>style.visibility</p:attrName>
                                        </p:attrNameLst>
                                      </p:cBhvr>
                                      <p:to>
                                        <p:strVal val="visible"/>
                                      </p:to>
                                    </p:set>
                                    <p:animEffect transition="in" filter="box(out)">
                                      <p:cBhvr>
                                        <p:cTn id="12" dur="500"/>
                                        <p:tgtEl>
                                          <p:spTgt spid="71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71684"/>
                                        </p:tgtEl>
                                        <p:attrNameLst>
                                          <p:attrName>style.visibility</p:attrName>
                                        </p:attrNameLst>
                                      </p:cBhvr>
                                      <p:to>
                                        <p:strVal val="visible"/>
                                      </p:to>
                                    </p:set>
                                    <p:animEffect transition="in" filter="box(out)">
                                      <p:cBhvr>
                                        <p:cTn id="17" dur="5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a:extLst>
              <a:ext uri="{FF2B5EF4-FFF2-40B4-BE49-F238E27FC236}">
                <a16:creationId xmlns:a16="http://schemas.microsoft.com/office/drawing/2014/main" id="{35007A94-DCDD-47E1-B918-2EB9490065EA}"/>
              </a:ext>
            </a:extLst>
          </p:cNvPr>
          <p:cNvSpPr>
            <a:spLocks noGrp="1" noChangeArrowheads="1"/>
          </p:cNvSpPr>
          <p:nvPr>
            <p:ph type="title"/>
          </p:nvPr>
        </p:nvSpPr>
        <p:spPr/>
        <p:txBody>
          <a:bodyPr/>
          <a:lstStyle/>
          <a:p>
            <a:r>
              <a:rPr lang="zh-CN" altLang="en-US" sz="3200"/>
              <a:t>加窗对频谱分析的影响</a:t>
            </a:r>
          </a:p>
        </p:txBody>
      </p:sp>
      <p:sp>
        <p:nvSpPr>
          <p:cNvPr id="104451" name="内容占位符 2">
            <a:extLst>
              <a:ext uri="{FF2B5EF4-FFF2-40B4-BE49-F238E27FC236}">
                <a16:creationId xmlns:a16="http://schemas.microsoft.com/office/drawing/2014/main" id="{05BBEFCF-9612-45BF-A791-2D23363F31DA}"/>
              </a:ext>
            </a:extLst>
          </p:cNvPr>
          <p:cNvSpPr>
            <a:spLocks noGrp="1" noChangeArrowheads="1"/>
          </p:cNvSpPr>
          <p:nvPr>
            <p:ph idx="1"/>
          </p:nvPr>
        </p:nvSpPr>
        <p:spPr/>
        <p:txBody>
          <a:bodyPr/>
          <a:lstStyle/>
          <a:p>
            <a:pPr>
              <a:lnSpc>
                <a:spcPct val="120000"/>
              </a:lnSpc>
              <a:buFont typeface="Wingdings" panose="05000000000000000000" pitchFamily="2" charset="2"/>
              <a:buNone/>
            </a:pPr>
            <a:r>
              <a:rPr lang="zh-CN" altLang="en-US" sz="2800" b="1"/>
              <a:t>（</a:t>
            </a:r>
            <a:r>
              <a:rPr lang="en-US" altLang="zh-CN" sz="2800" b="1"/>
              <a:t>1</a:t>
            </a:r>
            <a:r>
              <a:rPr lang="zh-CN" altLang="en-US" sz="2800" b="1"/>
              <a:t>）降低频率分辨率</a:t>
            </a:r>
            <a:endParaRPr lang="en-US" altLang="zh-CN" sz="2800" b="1"/>
          </a:p>
          <a:p>
            <a:pPr>
              <a:lnSpc>
                <a:spcPct val="120000"/>
              </a:lnSpc>
              <a:buFont typeface="Wingdings" panose="05000000000000000000" pitchFamily="2" charset="2"/>
              <a:buNone/>
            </a:pPr>
            <a:r>
              <a:rPr lang="en-US" altLang="zh-CN" sz="2400" b="1"/>
              <a:t>	</a:t>
            </a:r>
            <a:r>
              <a:rPr lang="zh-CN" altLang="en-US" sz="2400" b="1"/>
              <a:t>谱线变成了具有一定宽度的谱峰，使得分辨信号频谱中相邻谱峰的能力降低。</a:t>
            </a:r>
            <a:endParaRPr lang="zh-CN" altLang="en-US" sz="2800" b="1"/>
          </a:p>
          <a:p>
            <a:pPr>
              <a:lnSpc>
                <a:spcPct val="120000"/>
              </a:lnSpc>
              <a:buFont typeface="Wingdings" panose="05000000000000000000" pitchFamily="2" charset="2"/>
              <a:buNone/>
            </a:pPr>
            <a:r>
              <a:rPr lang="zh-CN" altLang="en-US" sz="2800" b="1"/>
              <a:t>（</a:t>
            </a:r>
            <a:r>
              <a:rPr lang="en-US" altLang="zh-CN" sz="2800" b="1"/>
              <a:t>2</a:t>
            </a:r>
            <a:r>
              <a:rPr lang="zh-CN" altLang="en-US" sz="2800" b="1"/>
              <a:t>）造成频率泄漏</a:t>
            </a:r>
            <a:endParaRPr lang="en-US" altLang="zh-CN" sz="2800" b="1"/>
          </a:p>
          <a:p>
            <a:pPr>
              <a:lnSpc>
                <a:spcPct val="120000"/>
              </a:lnSpc>
              <a:spcBef>
                <a:spcPct val="0"/>
              </a:spcBef>
              <a:buFont typeface="Wingdings" panose="05000000000000000000" pitchFamily="2" charset="2"/>
              <a:buNone/>
            </a:pPr>
            <a:r>
              <a:rPr lang="en-US" altLang="zh-CN" sz="2800" b="1"/>
              <a:t>	</a:t>
            </a:r>
            <a:r>
              <a:rPr lang="zh-CN" altLang="en-US" sz="2400" b="1"/>
              <a:t>一个频率处的分量泄漏到相邻的另一个频率分量中去。</a:t>
            </a:r>
            <a:endParaRPr lang="en-US" altLang="zh-CN" sz="2800" b="1"/>
          </a:p>
          <a:p>
            <a:endParaRPr lang="zh-CN" altLang="en-US" sz="2800" b="1"/>
          </a:p>
          <a:p>
            <a:endParaRPr lang="zh-CN" altLang="en-US" sz="2800" b="1"/>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Object 2">
            <a:extLst>
              <a:ext uri="{FF2B5EF4-FFF2-40B4-BE49-F238E27FC236}">
                <a16:creationId xmlns:a16="http://schemas.microsoft.com/office/drawing/2014/main" id="{6C913C7B-5F5A-4E45-AA3D-0012134F817C}"/>
              </a:ext>
            </a:extLst>
          </p:cNvPr>
          <p:cNvGraphicFramePr>
            <a:graphicFrameLocks noChangeAspect="1"/>
          </p:cNvGraphicFramePr>
          <p:nvPr/>
        </p:nvGraphicFramePr>
        <p:xfrm>
          <a:off x="750888" y="1981200"/>
          <a:ext cx="7853362" cy="3822700"/>
        </p:xfrm>
        <a:graphic>
          <a:graphicData uri="http://schemas.openxmlformats.org/presentationml/2006/ole">
            <mc:AlternateContent xmlns:mc="http://schemas.openxmlformats.org/markup-compatibility/2006">
              <mc:Choice xmlns:v="urn:schemas-microsoft-com:vml" Requires="v">
                <p:oleObj spid="_x0000_s105535" r:id="rId3" imgW="4147920" imgH="2018520" progId="Visio.Drawing.5">
                  <p:embed/>
                </p:oleObj>
              </mc:Choice>
              <mc:Fallback>
                <p:oleObj r:id="rId3" imgW="4147920" imgH="2018520" progId="Visio.Drawing.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888" y="1981200"/>
                        <a:ext cx="7853362"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75" name="Object 3">
            <a:extLst>
              <a:ext uri="{FF2B5EF4-FFF2-40B4-BE49-F238E27FC236}">
                <a16:creationId xmlns:a16="http://schemas.microsoft.com/office/drawing/2014/main" id="{BC3BDD48-2621-4343-BACC-81B2A7A08691}"/>
              </a:ext>
            </a:extLst>
          </p:cNvPr>
          <p:cNvGraphicFramePr>
            <a:graphicFrameLocks noChangeAspect="1"/>
          </p:cNvGraphicFramePr>
          <p:nvPr/>
        </p:nvGraphicFramePr>
        <p:xfrm>
          <a:off x="2133600" y="446088"/>
          <a:ext cx="6370638" cy="474662"/>
        </p:xfrm>
        <a:graphic>
          <a:graphicData uri="http://schemas.openxmlformats.org/presentationml/2006/ole">
            <mc:AlternateContent xmlns:mc="http://schemas.openxmlformats.org/markup-compatibility/2006">
              <mc:Choice xmlns:v="urn:schemas-microsoft-com:vml" Requires="v">
                <p:oleObj spid="_x0000_s105536" r:id="rId5" imgW="2891835" imgH="215619" progId="Equation.3">
                  <p:embed/>
                </p:oleObj>
              </mc:Choice>
              <mc:Fallback>
                <p:oleObj r:id="rId5" imgW="2891835" imgH="21561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46088"/>
                        <a:ext cx="6370638"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76" name="Object 4">
            <a:extLst>
              <a:ext uri="{FF2B5EF4-FFF2-40B4-BE49-F238E27FC236}">
                <a16:creationId xmlns:a16="http://schemas.microsoft.com/office/drawing/2014/main" id="{0D9016B7-8AD3-4998-BCB5-2960C3814A9D}"/>
              </a:ext>
            </a:extLst>
          </p:cNvPr>
          <p:cNvGraphicFramePr>
            <a:graphicFrameLocks noChangeAspect="1"/>
          </p:cNvGraphicFramePr>
          <p:nvPr/>
        </p:nvGraphicFramePr>
        <p:xfrm>
          <a:off x="2443163" y="987425"/>
          <a:ext cx="4475162" cy="460375"/>
        </p:xfrm>
        <a:graphic>
          <a:graphicData uri="http://schemas.openxmlformats.org/presentationml/2006/ole">
            <mc:AlternateContent xmlns:mc="http://schemas.openxmlformats.org/markup-compatibility/2006">
              <mc:Choice xmlns:v="urn:schemas-microsoft-com:vml" Requires="v">
                <p:oleObj spid="_x0000_s105537" name="Equation" r:id="rId7" imgW="2235200" imgH="228600" progId="Equation.DSMT4">
                  <p:embed/>
                </p:oleObj>
              </mc:Choice>
              <mc:Fallback>
                <p:oleObj name="Equation" r:id="rId7" imgW="223520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3163" y="987425"/>
                        <a:ext cx="447516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9" name="Text Box 5">
            <a:extLst>
              <a:ext uri="{FF2B5EF4-FFF2-40B4-BE49-F238E27FC236}">
                <a16:creationId xmlns:a16="http://schemas.microsoft.com/office/drawing/2014/main" id="{7331CB71-6697-4DDE-98BA-BB0074259781}"/>
              </a:ext>
            </a:extLst>
          </p:cNvPr>
          <p:cNvSpPr txBox="1">
            <a:spLocks noChangeArrowheads="1"/>
          </p:cNvSpPr>
          <p:nvPr/>
        </p:nvSpPr>
        <p:spPr bwMode="auto">
          <a:xfrm>
            <a:off x="4427538" y="2347913"/>
            <a:ext cx="712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1800" b="1" i="1"/>
              <a:t>N</a:t>
            </a:r>
            <a:r>
              <a:rPr lang="en-US" altLang="zh-CN" sz="1800" b="1"/>
              <a:t>=20</a:t>
            </a:r>
          </a:p>
        </p:txBody>
      </p:sp>
      <p:sp>
        <p:nvSpPr>
          <p:cNvPr id="55306" name="Rectangle 6">
            <a:extLst>
              <a:ext uri="{FF2B5EF4-FFF2-40B4-BE49-F238E27FC236}">
                <a16:creationId xmlns:a16="http://schemas.microsoft.com/office/drawing/2014/main" id="{6EC3AEB9-278C-4874-B128-EC911A37EB55}"/>
              </a:ext>
            </a:extLst>
          </p:cNvPr>
          <p:cNvSpPr>
            <a:spLocks noChangeArrowheads="1"/>
          </p:cNvSpPr>
          <p:nvPr/>
        </p:nvSpPr>
        <p:spPr bwMode="auto">
          <a:xfrm>
            <a:off x="685800" y="381000"/>
            <a:ext cx="1257300" cy="52387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zh-CN" altLang="en-US" sz="2800" dirty="0"/>
              <a:t>例2-8</a:t>
            </a:r>
            <a:r>
              <a:rPr lang="en-US" altLang="zh-CN" sz="2800" dirty="0"/>
              <a:t>:</a:t>
            </a:r>
          </a:p>
        </p:txBody>
      </p:sp>
      <p:sp>
        <p:nvSpPr>
          <p:cNvPr id="72715" name="Text Box 11">
            <a:extLst>
              <a:ext uri="{FF2B5EF4-FFF2-40B4-BE49-F238E27FC236}">
                <a16:creationId xmlns:a16="http://schemas.microsoft.com/office/drawing/2014/main" id="{8C633787-CDBC-450B-BCDA-DB4E2B429084}"/>
              </a:ext>
            </a:extLst>
          </p:cNvPr>
          <p:cNvSpPr txBox="1">
            <a:spLocks noChangeArrowheads="1"/>
          </p:cNvSpPr>
          <p:nvPr/>
        </p:nvSpPr>
        <p:spPr bwMode="auto">
          <a:xfrm>
            <a:off x="1692275" y="2563813"/>
            <a:ext cx="158432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ClrTx/>
              <a:buSzTx/>
              <a:buFontTx/>
              <a:buNone/>
            </a:pPr>
            <a:r>
              <a:rPr lang="zh-CN" altLang="en-US" sz="2400" b="1">
                <a:solidFill>
                  <a:srgbClr val="0033CC"/>
                </a:solidFill>
              </a:rPr>
              <a:t>不能分辨</a:t>
            </a:r>
          </a:p>
          <a:p>
            <a:pPr eaLnBrk="1" hangingPunct="1">
              <a:spcBef>
                <a:spcPct val="10000"/>
              </a:spcBef>
              <a:buClrTx/>
              <a:buSzTx/>
              <a:buFontTx/>
              <a:buNone/>
            </a:pPr>
            <a:r>
              <a:rPr lang="zh-CN" altLang="en-US" sz="2400" b="1">
                <a:solidFill>
                  <a:srgbClr val="0033CC"/>
                </a:solidFill>
              </a:rPr>
              <a:t>两个谱峰</a:t>
            </a:r>
          </a:p>
        </p:txBody>
      </p:sp>
      <p:sp>
        <p:nvSpPr>
          <p:cNvPr id="72728" name="Text Box 24">
            <a:extLst>
              <a:ext uri="{FF2B5EF4-FFF2-40B4-BE49-F238E27FC236}">
                <a16:creationId xmlns:a16="http://schemas.microsoft.com/office/drawing/2014/main" id="{114D5520-9E77-4E21-88BA-D6410BB22781}"/>
              </a:ext>
            </a:extLst>
          </p:cNvPr>
          <p:cNvSpPr txBox="1">
            <a:spLocks noChangeArrowheads="1"/>
          </p:cNvSpPr>
          <p:nvPr/>
        </p:nvSpPr>
        <p:spPr bwMode="auto">
          <a:xfrm>
            <a:off x="684213" y="5653088"/>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t>如何提高频率分辨率</a:t>
            </a:r>
            <a:r>
              <a:rPr lang="en-US" altLang="zh-CN" sz="2400" b="1"/>
              <a:t>?</a:t>
            </a:r>
          </a:p>
        </p:txBody>
      </p:sp>
      <p:sp>
        <p:nvSpPr>
          <p:cNvPr id="72729" name="Text Box 25">
            <a:extLst>
              <a:ext uri="{FF2B5EF4-FFF2-40B4-BE49-F238E27FC236}">
                <a16:creationId xmlns:a16="http://schemas.microsoft.com/office/drawing/2014/main" id="{BEB31D6B-24F3-4548-81B6-38FC24E93032}"/>
              </a:ext>
            </a:extLst>
          </p:cNvPr>
          <p:cNvSpPr txBox="1">
            <a:spLocks noChangeArrowheads="1"/>
          </p:cNvSpPr>
          <p:nvPr/>
        </p:nvSpPr>
        <p:spPr bwMode="auto">
          <a:xfrm>
            <a:off x="4032250" y="5653088"/>
            <a:ext cx="377983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sz="2400" b="1">
                <a:solidFill>
                  <a:srgbClr val="FF0000"/>
                </a:solidFill>
              </a:rPr>
              <a:t>减小窗函数频谱主瓣宽度</a:t>
            </a:r>
          </a:p>
          <a:p>
            <a:pPr eaLnBrk="1" hangingPunct="1">
              <a:buClrTx/>
              <a:buSzTx/>
              <a:buFontTx/>
              <a:buNone/>
            </a:pPr>
            <a:r>
              <a:rPr lang="zh-CN" altLang="en-US" sz="2400" b="1">
                <a:solidFill>
                  <a:srgbClr val="FF0000"/>
                </a:solidFill>
              </a:rPr>
              <a:t>即增加窗函数长度</a:t>
            </a:r>
            <a:r>
              <a:rPr lang="en-US" altLang="zh-CN" sz="2400" b="1" i="1">
                <a:solidFill>
                  <a:srgbClr val="FF0000"/>
                </a:solidFill>
              </a:rPr>
              <a:t>N</a:t>
            </a:r>
          </a:p>
        </p:txBody>
      </p:sp>
      <p:grpSp>
        <p:nvGrpSpPr>
          <p:cNvPr id="2" name="Group 6">
            <a:extLst>
              <a:ext uri="{FF2B5EF4-FFF2-40B4-BE49-F238E27FC236}">
                <a16:creationId xmlns:a16="http://schemas.microsoft.com/office/drawing/2014/main" id="{A8516A51-3241-442B-A52B-B3539175D8A8}"/>
              </a:ext>
            </a:extLst>
          </p:cNvPr>
          <p:cNvGrpSpPr>
            <a:grpSpLocks/>
          </p:cNvGrpSpPr>
          <p:nvPr/>
        </p:nvGrpSpPr>
        <p:grpSpPr bwMode="auto">
          <a:xfrm>
            <a:off x="990600" y="1463675"/>
            <a:ext cx="7391400" cy="593725"/>
            <a:chOff x="0" y="96"/>
            <a:chExt cx="4656" cy="374"/>
          </a:xfrm>
        </p:grpSpPr>
        <p:graphicFrame>
          <p:nvGraphicFramePr>
            <p:cNvPr id="105483" name="Object 7">
              <a:extLst>
                <a:ext uri="{FF2B5EF4-FFF2-40B4-BE49-F238E27FC236}">
                  <a16:creationId xmlns:a16="http://schemas.microsoft.com/office/drawing/2014/main" id="{228402A3-92FD-49CF-9F74-7B2980A7EE1E}"/>
                </a:ext>
              </a:extLst>
            </p:cNvPr>
            <p:cNvGraphicFramePr>
              <a:graphicFrameLocks noChangeAspect="1"/>
            </p:cNvGraphicFramePr>
            <p:nvPr/>
          </p:nvGraphicFramePr>
          <p:xfrm>
            <a:off x="1248" y="154"/>
            <a:ext cx="480" cy="307"/>
          </p:xfrm>
          <a:graphic>
            <a:graphicData uri="http://schemas.openxmlformats.org/presentationml/2006/ole">
              <mc:AlternateContent xmlns:mc="http://schemas.openxmlformats.org/markup-compatibility/2006">
                <mc:Choice xmlns:v="urn:schemas-microsoft-com:vml" Requires="v">
                  <p:oleObj spid="_x0000_s105538" r:id="rId9" imgW="320701" imgH="205249" progId="Equation.3">
                    <p:embed/>
                  </p:oleObj>
                </mc:Choice>
                <mc:Fallback>
                  <p:oleObj r:id="rId9" imgW="320701" imgH="205249"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8" y="154"/>
                          <a:ext cx="48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484" name="Object 8">
              <a:extLst>
                <a:ext uri="{FF2B5EF4-FFF2-40B4-BE49-F238E27FC236}">
                  <a16:creationId xmlns:a16="http://schemas.microsoft.com/office/drawing/2014/main" id="{43740C25-F5D0-43E0-A4EE-F686A6D52965}"/>
                </a:ext>
              </a:extLst>
            </p:cNvPr>
            <p:cNvGraphicFramePr>
              <a:graphicFrameLocks noChangeAspect="1"/>
            </p:cNvGraphicFramePr>
            <p:nvPr/>
          </p:nvGraphicFramePr>
          <p:xfrm>
            <a:off x="0" y="148"/>
            <a:ext cx="480" cy="320"/>
          </p:xfrm>
          <a:graphic>
            <a:graphicData uri="http://schemas.openxmlformats.org/presentationml/2006/ole">
              <mc:AlternateContent xmlns:mc="http://schemas.openxmlformats.org/markup-compatibility/2006">
                <mc:Choice xmlns:v="urn:schemas-microsoft-com:vml" Requires="v">
                  <p:oleObj spid="_x0000_s105539" r:id="rId11" imgW="307873" imgH="205249" progId="Equation.3">
                    <p:embed/>
                  </p:oleObj>
                </mc:Choice>
                <mc:Fallback>
                  <p:oleObj r:id="rId11" imgW="307873" imgH="205249"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48"/>
                          <a:ext cx="48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485" name="Object 9">
              <a:extLst>
                <a:ext uri="{FF2B5EF4-FFF2-40B4-BE49-F238E27FC236}">
                  <a16:creationId xmlns:a16="http://schemas.microsoft.com/office/drawing/2014/main" id="{630206F9-0EEC-417B-AC5C-61C51EE13082}"/>
                </a:ext>
              </a:extLst>
            </p:cNvPr>
            <p:cNvGraphicFramePr>
              <a:graphicFrameLocks noChangeAspect="1"/>
            </p:cNvGraphicFramePr>
            <p:nvPr/>
          </p:nvGraphicFramePr>
          <p:xfrm>
            <a:off x="2634" y="146"/>
            <a:ext cx="630" cy="324"/>
          </p:xfrm>
          <a:graphic>
            <a:graphicData uri="http://schemas.openxmlformats.org/presentationml/2006/ole">
              <mc:AlternateContent xmlns:mc="http://schemas.openxmlformats.org/markup-compatibility/2006">
                <mc:Choice xmlns:v="urn:schemas-microsoft-com:vml" Requires="v">
                  <p:oleObj spid="_x0000_s105540" r:id="rId13" imgW="423326" imgH="218077" progId="Equation.3">
                    <p:embed/>
                  </p:oleObj>
                </mc:Choice>
                <mc:Fallback>
                  <p:oleObj r:id="rId13" imgW="423326" imgH="218077"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34" y="146"/>
                          <a:ext cx="63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86" name="Line 10">
              <a:extLst>
                <a:ext uri="{FF2B5EF4-FFF2-40B4-BE49-F238E27FC236}">
                  <a16:creationId xmlns:a16="http://schemas.microsoft.com/office/drawing/2014/main" id="{5E3FAEFE-2104-435B-916D-06CD50D7D842}"/>
                </a:ext>
              </a:extLst>
            </p:cNvPr>
            <p:cNvSpPr>
              <a:spLocks noChangeShapeType="1"/>
            </p:cNvSpPr>
            <p:nvPr/>
          </p:nvSpPr>
          <p:spPr bwMode="auto">
            <a:xfrm>
              <a:off x="480" y="307"/>
              <a:ext cx="720"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5487" name="Line 11">
              <a:extLst>
                <a:ext uri="{FF2B5EF4-FFF2-40B4-BE49-F238E27FC236}">
                  <a16:creationId xmlns:a16="http://schemas.microsoft.com/office/drawing/2014/main" id="{40E2D56F-A080-4D8B-9A86-0CDE2F658117}"/>
                </a:ext>
              </a:extLst>
            </p:cNvPr>
            <p:cNvSpPr>
              <a:spLocks noChangeShapeType="1"/>
            </p:cNvSpPr>
            <p:nvPr/>
          </p:nvSpPr>
          <p:spPr bwMode="auto">
            <a:xfrm>
              <a:off x="1872" y="307"/>
              <a:ext cx="720"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5488" name="Text Box 12">
              <a:extLst>
                <a:ext uri="{FF2B5EF4-FFF2-40B4-BE49-F238E27FC236}">
                  <a16:creationId xmlns:a16="http://schemas.microsoft.com/office/drawing/2014/main" id="{0ECD4B80-DC57-44C9-AAE1-8A2E97B5A12D}"/>
                </a:ext>
              </a:extLst>
            </p:cNvPr>
            <p:cNvSpPr txBox="1">
              <a:spLocks noChangeArrowheads="1"/>
            </p:cNvSpPr>
            <p:nvPr/>
          </p:nvSpPr>
          <p:spPr bwMode="auto">
            <a:xfrm>
              <a:off x="2016" y="96"/>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b="1"/>
                <a:t>加窗</a:t>
              </a:r>
            </a:p>
          </p:txBody>
        </p:sp>
        <p:sp>
          <p:nvSpPr>
            <p:cNvPr id="105489" name="Text Box 13">
              <a:extLst>
                <a:ext uri="{FF2B5EF4-FFF2-40B4-BE49-F238E27FC236}">
                  <a16:creationId xmlns:a16="http://schemas.microsoft.com/office/drawing/2014/main" id="{0DACD992-3BD4-4FF5-9E8B-15BDFC988AE0}"/>
                </a:ext>
              </a:extLst>
            </p:cNvPr>
            <p:cNvSpPr txBox="1">
              <a:spLocks noChangeArrowheads="1"/>
            </p:cNvSpPr>
            <p:nvPr/>
          </p:nvSpPr>
          <p:spPr bwMode="auto">
            <a:xfrm>
              <a:off x="528" y="96"/>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800" b="1"/>
                <a:t>抽样</a:t>
              </a:r>
            </a:p>
          </p:txBody>
        </p:sp>
        <p:graphicFrame>
          <p:nvGraphicFramePr>
            <p:cNvPr id="105490" name="Object 14">
              <a:extLst>
                <a:ext uri="{FF2B5EF4-FFF2-40B4-BE49-F238E27FC236}">
                  <a16:creationId xmlns:a16="http://schemas.microsoft.com/office/drawing/2014/main" id="{D9E21426-3DBC-4F20-989D-19D20820B90B}"/>
                </a:ext>
              </a:extLst>
            </p:cNvPr>
            <p:cNvGraphicFramePr>
              <a:graphicFrameLocks noChangeAspect="1"/>
            </p:cNvGraphicFramePr>
            <p:nvPr/>
          </p:nvGraphicFramePr>
          <p:xfrm>
            <a:off x="4121" y="165"/>
            <a:ext cx="535" cy="286"/>
          </p:xfrm>
          <a:graphic>
            <a:graphicData uri="http://schemas.openxmlformats.org/presentationml/2006/ole">
              <mc:AlternateContent xmlns:mc="http://schemas.openxmlformats.org/markup-compatibility/2006">
                <mc:Choice xmlns:v="urn:schemas-microsoft-com:vml" Requires="v">
                  <p:oleObj spid="_x0000_s105541" r:id="rId15" imgW="359343" imgH="192505" progId="Equation.3">
                    <p:embed/>
                  </p:oleObj>
                </mc:Choice>
                <mc:Fallback>
                  <p:oleObj r:id="rId15" imgW="359343" imgH="192505"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1" y="165"/>
                          <a:ext cx="53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91" name="Line 15">
              <a:extLst>
                <a:ext uri="{FF2B5EF4-FFF2-40B4-BE49-F238E27FC236}">
                  <a16:creationId xmlns:a16="http://schemas.microsoft.com/office/drawing/2014/main" id="{AD7CF541-436A-4D9D-AE3B-4DD47E64F195}"/>
                </a:ext>
              </a:extLst>
            </p:cNvPr>
            <p:cNvSpPr>
              <a:spLocks noChangeShapeType="1"/>
            </p:cNvSpPr>
            <p:nvPr/>
          </p:nvSpPr>
          <p:spPr bwMode="auto">
            <a:xfrm>
              <a:off x="3312" y="307"/>
              <a:ext cx="720"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5492" name="Text Box 16">
              <a:extLst>
                <a:ext uri="{FF2B5EF4-FFF2-40B4-BE49-F238E27FC236}">
                  <a16:creationId xmlns:a16="http://schemas.microsoft.com/office/drawing/2014/main" id="{A37ECA99-DD64-4859-AF1A-3058C48FBE2C}"/>
                </a:ext>
              </a:extLst>
            </p:cNvPr>
            <p:cNvSpPr txBox="1">
              <a:spLocks noChangeArrowheads="1"/>
            </p:cNvSpPr>
            <p:nvPr/>
          </p:nvSpPr>
          <p:spPr bwMode="auto">
            <a:xfrm>
              <a:off x="3456" y="96"/>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t>DFT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709"/>
                                        </p:tgtEl>
                                        <p:attrNameLst>
                                          <p:attrName>style.visibility</p:attrName>
                                        </p:attrNameLst>
                                      </p:cBhvr>
                                      <p:to>
                                        <p:strVal val="visible"/>
                                      </p:to>
                                    </p:set>
                                    <p:animEffect transition="in" filter="dissolve">
                                      <p:cBhvr>
                                        <p:cTn id="12" dur="500"/>
                                        <p:tgtEl>
                                          <p:spTgt spid="727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72706"/>
                                        </p:tgtEl>
                                        <p:attrNameLst>
                                          <p:attrName>style.visibility</p:attrName>
                                        </p:attrNameLst>
                                      </p:cBhvr>
                                      <p:to>
                                        <p:strVal val="visible"/>
                                      </p:to>
                                    </p:set>
                                    <p:animEffect transition="in" filter="box(out)">
                                      <p:cBhvr>
                                        <p:cTn id="17" dur="500"/>
                                        <p:tgtEl>
                                          <p:spTgt spid="727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72715"/>
                                        </p:tgtEl>
                                        <p:attrNameLst>
                                          <p:attrName>style.visibility</p:attrName>
                                        </p:attrNameLst>
                                      </p:cBhvr>
                                      <p:to>
                                        <p:strVal val="visible"/>
                                      </p:to>
                                    </p:set>
                                    <p:animEffect transition="in" filter="blinds(vertical)">
                                      <p:cBhvr>
                                        <p:cTn id="22" dur="500"/>
                                        <p:tgtEl>
                                          <p:spTgt spid="727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728"/>
                                        </p:tgtEl>
                                        <p:attrNameLst>
                                          <p:attrName>style.visibility</p:attrName>
                                        </p:attrNameLst>
                                      </p:cBhvr>
                                      <p:to>
                                        <p:strVal val="visible"/>
                                      </p:to>
                                    </p:set>
                                    <p:animEffect transition="in" filter="blinds(horizontal)">
                                      <p:cBhvr>
                                        <p:cTn id="27" dur="500"/>
                                        <p:tgtEl>
                                          <p:spTgt spid="727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729"/>
                                        </p:tgtEl>
                                        <p:attrNameLst>
                                          <p:attrName>style.visibility</p:attrName>
                                        </p:attrNameLst>
                                      </p:cBhvr>
                                      <p:to>
                                        <p:strVal val="visible"/>
                                      </p:to>
                                    </p:set>
                                    <p:animEffect transition="in" filter="blinds(horizontal)">
                                      <p:cBhvr>
                                        <p:cTn id="32" dur="500"/>
                                        <p:tgtEl>
                                          <p:spTgt spid="72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utoUpdateAnimBg="0"/>
      <p:bldP spid="72715" grpId="0" autoUpdateAnimBg="0"/>
      <p:bldP spid="72728" grpId="0" autoUpdateAnimBg="0"/>
      <p:bldP spid="72729"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0" name="Object 2">
            <a:extLst>
              <a:ext uri="{FF2B5EF4-FFF2-40B4-BE49-F238E27FC236}">
                <a16:creationId xmlns:a16="http://schemas.microsoft.com/office/drawing/2014/main" id="{DD562C70-2836-479A-B352-C4763DCA576D}"/>
              </a:ext>
            </a:extLst>
          </p:cNvPr>
          <p:cNvGraphicFramePr>
            <a:graphicFrameLocks noChangeAspect="1"/>
          </p:cNvGraphicFramePr>
          <p:nvPr/>
        </p:nvGraphicFramePr>
        <p:xfrm>
          <a:off x="533400" y="2882900"/>
          <a:ext cx="7777163" cy="3786188"/>
        </p:xfrm>
        <a:graphic>
          <a:graphicData uri="http://schemas.openxmlformats.org/presentationml/2006/ole">
            <mc:AlternateContent xmlns:mc="http://schemas.openxmlformats.org/markup-compatibility/2006">
              <mc:Choice xmlns:v="urn:schemas-microsoft-com:vml" Requires="v">
                <p:oleObj spid="_x0000_s106543" r:id="rId3" imgW="4147920" imgH="2018520" progId="Visio.Drawing.5">
                  <p:embed/>
                </p:oleObj>
              </mc:Choice>
              <mc:Fallback>
                <p:oleObj r:id="rId3" imgW="4147920" imgH="2018520" progId="Visio.Drawing.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882900"/>
                        <a:ext cx="7777163"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1" name="Text Box 3">
            <a:extLst>
              <a:ext uri="{FF2B5EF4-FFF2-40B4-BE49-F238E27FC236}">
                <a16:creationId xmlns:a16="http://schemas.microsoft.com/office/drawing/2014/main" id="{A8B6590A-CB1F-43C4-99A2-1AAD65952F85}"/>
              </a:ext>
            </a:extLst>
          </p:cNvPr>
          <p:cNvSpPr txBox="1">
            <a:spLocks noChangeArrowheads="1"/>
          </p:cNvSpPr>
          <p:nvPr/>
        </p:nvSpPr>
        <p:spPr bwMode="auto">
          <a:xfrm>
            <a:off x="7019925" y="3213100"/>
            <a:ext cx="712788" cy="369888"/>
          </a:xfrm>
          <a:prstGeom prst="rect">
            <a:avLst/>
          </a:prstGeom>
          <a:noFill/>
          <a:ln w="9525">
            <a:noFill/>
            <a:miter lim="800000"/>
            <a:headEnd/>
            <a:tailEnd/>
          </a:ln>
        </p:spPr>
        <p:txBody>
          <a:bodyPr wrap="none">
            <a:spAutoFit/>
          </a:bodyPr>
          <a:lstStyle/>
          <a:p>
            <a:pPr eaLnBrk="1" hangingPunct="1">
              <a:defRPr/>
            </a:pPr>
            <a:r>
              <a:rPr lang="en-US" altLang="zh-CN" b="1" i="1" dirty="0">
                <a:latin typeface="+mj-lt"/>
              </a:rPr>
              <a:t>N</a:t>
            </a:r>
            <a:r>
              <a:rPr lang="en-US" altLang="zh-CN" b="1" dirty="0">
                <a:latin typeface="+mj-lt"/>
              </a:rPr>
              <a:t>=30</a:t>
            </a:r>
          </a:p>
        </p:txBody>
      </p:sp>
      <p:graphicFrame>
        <p:nvGraphicFramePr>
          <p:cNvPr id="73732" name="Object 4">
            <a:extLst>
              <a:ext uri="{FF2B5EF4-FFF2-40B4-BE49-F238E27FC236}">
                <a16:creationId xmlns:a16="http://schemas.microsoft.com/office/drawing/2014/main" id="{BFC17F93-6820-4166-9270-388C7CAEEFDE}"/>
              </a:ext>
            </a:extLst>
          </p:cNvPr>
          <p:cNvGraphicFramePr>
            <a:graphicFrameLocks noChangeAspect="1"/>
          </p:cNvGraphicFramePr>
          <p:nvPr/>
        </p:nvGraphicFramePr>
        <p:xfrm>
          <a:off x="1577975" y="2300288"/>
          <a:ext cx="1774825" cy="457200"/>
        </p:xfrm>
        <a:graphic>
          <a:graphicData uri="http://schemas.openxmlformats.org/presentationml/2006/ole">
            <mc:AlternateContent xmlns:mc="http://schemas.openxmlformats.org/markup-compatibility/2006">
              <mc:Choice xmlns:v="urn:schemas-microsoft-com:vml" Requires="v">
                <p:oleObj spid="_x0000_s106544" name="公式" r:id="rId5" imgW="889000" imgH="228600" progId="Equation.3">
                  <p:embed/>
                </p:oleObj>
              </mc:Choice>
              <mc:Fallback>
                <p:oleObj name="公式" r:id="rId5" imgW="8890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7975" y="2300288"/>
                        <a:ext cx="177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3" name="Object 5">
            <a:extLst>
              <a:ext uri="{FF2B5EF4-FFF2-40B4-BE49-F238E27FC236}">
                <a16:creationId xmlns:a16="http://schemas.microsoft.com/office/drawing/2014/main" id="{CE78325C-24EE-428C-90E4-7FF9C5B803D9}"/>
              </a:ext>
            </a:extLst>
          </p:cNvPr>
          <p:cNvGraphicFramePr>
            <a:graphicFrameLocks noChangeAspect="1"/>
          </p:cNvGraphicFramePr>
          <p:nvPr/>
        </p:nvGraphicFramePr>
        <p:xfrm>
          <a:off x="4635500" y="2159000"/>
          <a:ext cx="2492375" cy="838200"/>
        </p:xfrm>
        <a:graphic>
          <a:graphicData uri="http://schemas.openxmlformats.org/presentationml/2006/ole">
            <mc:AlternateContent xmlns:mc="http://schemas.openxmlformats.org/markup-compatibility/2006">
              <mc:Choice xmlns:v="urn:schemas-microsoft-com:vml" Requires="v">
                <p:oleObj spid="_x0000_s106545" r:id="rId7" imgW="1251116" imgH="421294" progId="Equation.3">
                  <p:embed/>
                </p:oleObj>
              </mc:Choice>
              <mc:Fallback>
                <p:oleObj r:id="rId7" imgW="1251116" imgH="421294"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5500" y="2159000"/>
                        <a:ext cx="24923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21" name="Text Box 6">
            <a:extLst>
              <a:ext uri="{FF2B5EF4-FFF2-40B4-BE49-F238E27FC236}">
                <a16:creationId xmlns:a16="http://schemas.microsoft.com/office/drawing/2014/main" id="{E2483E95-745C-4AE6-BE56-1DD09B9BD107}"/>
              </a:ext>
            </a:extLst>
          </p:cNvPr>
          <p:cNvSpPr txBox="1">
            <a:spLocks noChangeArrowheads="1"/>
          </p:cNvSpPr>
          <p:nvPr/>
        </p:nvSpPr>
        <p:spPr bwMode="auto">
          <a:xfrm>
            <a:off x="2700338" y="333375"/>
            <a:ext cx="3505200" cy="461963"/>
          </a:xfrm>
          <a:prstGeom prst="rect">
            <a:avLst/>
          </a:prstGeom>
          <a:noFill/>
          <a:ln w="9525">
            <a:noFill/>
            <a:miter lim="800000"/>
            <a:headEnd/>
            <a:tailEnd/>
          </a:ln>
        </p:spPr>
        <p:txBody>
          <a:bodyPr>
            <a:spAutoFit/>
          </a:bodyPr>
          <a:lstStyle/>
          <a:p>
            <a:pPr algn="ctr" eaLnBrk="1" hangingPunct="1">
              <a:spcBef>
                <a:spcPct val="50000"/>
              </a:spcBef>
              <a:defRPr/>
            </a:pPr>
            <a:r>
              <a:rPr lang="zh-CN" altLang="en-US" sz="2400" b="1">
                <a:latin typeface="+mj-lt"/>
              </a:rPr>
              <a:t>提高频率分辨率</a:t>
            </a:r>
          </a:p>
        </p:txBody>
      </p:sp>
      <p:graphicFrame>
        <p:nvGraphicFramePr>
          <p:cNvPr id="106503" name="Object 7">
            <a:extLst>
              <a:ext uri="{FF2B5EF4-FFF2-40B4-BE49-F238E27FC236}">
                <a16:creationId xmlns:a16="http://schemas.microsoft.com/office/drawing/2014/main" id="{CAD43F1E-2E33-42FE-8028-80B1F9491839}"/>
              </a:ext>
            </a:extLst>
          </p:cNvPr>
          <p:cNvGraphicFramePr>
            <a:graphicFrameLocks noChangeAspect="1"/>
          </p:cNvGraphicFramePr>
          <p:nvPr/>
        </p:nvGraphicFramePr>
        <p:xfrm>
          <a:off x="2555875" y="765175"/>
          <a:ext cx="4373563" cy="460375"/>
        </p:xfrm>
        <a:graphic>
          <a:graphicData uri="http://schemas.openxmlformats.org/presentationml/2006/ole">
            <mc:AlternateContent xmlns:mc="http://schemas.openxmlformats.org/markup-compatibility/2006">
              <mc:Choice xmlns:v="urn:schemas-microsoft-com:vml" Requires="v">
                <p:oleObj spid="_x0000_s106546" r:id="rId9" imgW="2185349" imgH="228699" progId="Equation.3">
                  <p:embed/>
                </p:oleObj>
              </mc:Choice>
              <mc:Fallback>
                <p:oleObj r:id="rId9" imgW="2185349" imgH="228699"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5875" y="765175"/>
                        <a:ext cx="43735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6" name="Object 8">
            <a:extLst>
              <a:ext uri="{FF2B5EF4-FFF2-40B4-BE49-F238E27FC236}">
                <a16:creationId xmlns:a16="http://schemas.microsoft.com/office/drawing/2014/main" id="{4D1688EA-8576-4ABC-9319-4200379B4559}"/>
              </a:ext>
            </a:extLst>
          </p:cNvPr>
          <p:cNvGraphicFramePr>
            <a:graphicFrameLocks noChangeAspect="1"/>
          </p:cNvGraphicFramePr>
          <p:nvPr/>
        </p:nvGraphicFramePr>
        <p:xfrm>
          <a:off x="1233488" y="1519238"/>
          <a:ext cx="2544762" cy="433387"/>
        </p:xfrm>
        <a:graphic>
          <a:graphicData uri="http://schemas.openxmlformats.org/presentationml/2006/ole">
            <mc:AlternateContent xmlns:mc="http://schemas.openxmlformats.org/markup-compatibility/2006">
              <mc:Choice xmlns:v="urn:schemas-microsoft-com:vml" Requires="v">
                <p:oleObj spid="_x0000_s106547" r:id="rId11" imgW="1274980" imgH="216747" progId="Equation.3">
                  <p:embed/>
                </p:oleObj>
              </mc:Choice>
              <mc:Fallback>
                <p:oleObj r:id="rId11" imgW="1274980" imgH="216747"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33488" y="1519238"/>
                        <a:ext cx="2544762"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7" name="Object 9">
            <a:extLst>
              <a:ext uri="{FF2B5EF4-FFF2-40B4-BE49-F238E27FC236}">
                <a16:creationId xmlns:a16="http://schemas.microsoft.com/office/drawing/2014/main" id="{E8542303-4CF2-434B-A61B-C060106B3AE8}"/>
              </a:ext>
            </a:extLst>
          </p:cNvPr>
          <p:cNvGraphicFramePr>
            <a:graphicFrameLocks noChangeAspect="1"/>
          </p:cNvGraphicFramePr>
          <p:nvPr/>
        </p:nvGraphicFramePr>
        <p:xfrm>
          <a:off x="5006975" y="1531938"/>
          <a:ext cx="1622425" cy="455612"/>
        </p:xfrm>
        <a:graphic>
          <a:graphicData uri="http://schemas.openxmlformats.org/presentationml/2006/ole">
            <mc:AlternateContent xmlns:mc="http://schemas.openxmlformats.org/markup-compatibility/2006">
              <mc:Choice xmlns:v="urn:schemas-microsoft-com:vml" Requires="v">
                <p:oleObj spid="_x0000_s106548" name="公式" r:id="rId13" imgW="812447" imgH="228501" progId="Equation.3">
                  <p:embed/>
                </p:oleObj>
              </mc:Choice>
              <mc:Fallback>
                <p:oleObj name="公式" r:id="rId13" imgW="812447" imgH="228501"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06975" y="1531938"/>
                        <a:ext cx="1622425"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8" name="Line 10">
            <a:extLst>
              <a:ext uri="{FF2B5EF4-FFF2-40B4-BE49-F238E27FC236}">
                <a16:creationId xmlns:a16="http://schemas.microsoft.com/office/drawing/2014/main" id="{7CB6059B-7C84-4EE7-8D88-066EBBADFE5D}"/>
              </a:ext>
            </a:extLst>
          </p:cNvPr>
          <p:cNvSpPr>
            <a:spLocks noChangeShapeType="1"/>
          </p:cNvSpPr>
          <p:nvPr/>
        </p:nvSpPr>
        <p:spPr bwMode="auto">
          <a:xfrm>
            <a:off x="3635375" y="2565400"/>
            <a:ext cx="792163" cy="0"/>
          </a:xfrm>
          <a:prstGeom prst="line">
            <a:avLst/>
          </a:prstGeom>
          <a:noFill/>
          <a:ln w="9525">
            <a:solidFill>
              <a:schemeClr val="tx1"/>
            </a:solidFill>
            <a:round/>
            <a:headEnd/>
            <a:tailEnd type="triangle" w="med" len="med"/>
          </a:ln>
        </p:spPr>
        <p:txBody>
          <a:bodyPr wrap="none"/>
          <a:lstStyle/>
          <a:p>
            <a:pPr eaLnBrk="1" hangingPunct="1">
              <a:defRPr/>
            </a:pPr>
            <a:endParaRPr lang="zh-CN" alt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73736"/>
                                        </p:tgtEl>
                                        <p:attrNameLst>
                                          <p:attrName>style.visibility</p:attrName>
                                        </p:attrNameLst>
                                      </p:cBhvr>
                                      <p:to>
                                        <p:strVal val="visible"/>
                                      </p:to>
                                    </p:set>
                                    <p:animEffect transition="in" filter="blinds(vertical)">
                                      <p:cBhvr>
                                        <p:cTn id="7" dur="500"/>
                                        <p:tgtEl>
                                          <p:spTgt spid="737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73737"/>
                                        </p:tgtEl>
                                        <p:attrNameLst>
                                          <p:attrName>style.visibility</p:attrName>
                                        </p:attrNameLst>
                                      </p:cBhvr>
                                      <p:to>
                                        <p:strVal val="visible"/>
                                      </p:to>
                                    </p:set>
                                    <p:animEffect transition="in" filter="blinds(vertical)">
                                      <p:cBhvr>
                                        <p:cTn id="12" dur="500"/>
                                        <p:tgtEl>
                                          <p:spTgt spid="737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73732"/>
                                        </p:tgtEl>
                                        <p:attrNameLst>
                                          <p:attrName>style.visibility</p:attrName>
                                        </p:attrNameLst>
                                      </p:cBhvr>
                                      <p:to>
                                        <p:strVal val="visible"/>
                                      </p:to>
                                    </p:set>
                                    <p:animEffect transition="in" filter="blinds(vertical)">
                                      <p:cBhvr>
                                        <p:cTn id="17" dur="500"/>
                                        <p:tgtEl>
                                          <p:spTgt spid="737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3738"/>
                                        </p:tgtEl>
                                        <p:attrNameLst>
                                          <p:attrName>style.visibility</p:attrName>
                                        </p:attrNameLst>
                                      </p:cBhvr>
                                      <p:to>
                                        <p:strVal val="visible"/>
                                      </p:to>
                                    </p:set>
                                    <p:animEffect transition="in" filter="blinds(horizontal)">
                                      <p:cBhvr>
                                        <p:cTn id="22" dur="500"/>
                                        <p:tgtEl>
                                          <p:spTgt spid="737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73733"/>
                                        </p:tgtEl>
                                        <p:attrNameLst>
                                          <p:attrName>style.visibility</p:attrName>
                                        </p:attrNameLst>
                                      </p:cBhvr>
                                      <p:to>
                                        <p:strVal val="visible"/>
                                      </p:to>
                                    </p:set>
                                    <p:animEffect transition="in" filter="blinds(vertical)">
                                      <p:cBhvr>
                                        <p:cTn id="27" dur="500"/>
                                        <p:tgtEl>
                                          <p:spTgt spid="737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73730"/>
                                        </p:tgtEl>
                                        <p:attrNameLst>
                                          <p:attrName>style.visibility</p:attrName>
                                        </p:attrNameLst>
                                      </p:cBhvr>
                                      <p:to>
                                        <p:strVal val="visible"/>
                                      </p:to>
                                    </p:set>
                                    <p:animEffect transition="in" filter="box(out)">
                                      <p:cBhvr>
                                        <p:cTn id="32" dur="500"/>
                                        <p:tgtEl>
                                          <p:spTgt spid="737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3731"/>
                                        </p:tgtEl>
                                        <p:attrNameLst>
                                          <p:attrName>style.visibility</p:attrName>
                                        </p:attrNameLst>
                                      </p:cBhvr>
                                      <p:to>
                                        <p:strVal val="visible"/>
                                      </p:to>
                                    </p:set>
                                    <p:animEffect transition="in" filter="dissolve">
                                      <p:cBhvr>
                                        <p:cTn id="37"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a:extLst>
              <a:ext uri="{FF2B5EF4-FFF2-40B4-BE49-F238E27FC236}">
                <a16:creationId xmlns:a16="http://schemas.microsoft.com/office/drawing/2014/main" id="{D3964C71-0C72-4D80-9CA6-8875D4F21AA7}"/>
              </a:ext>
            </a:extLst>
          </p:cNvPr>
          <p:cNvSpPr>
            <a:spLocks noGrp="1" noChangeArrowheads="1"/>
          </p:cNvSpPr>
          <p:nvPr>
            <p:ph type="body" idx="1"/>
          </p:nvPr>
        </p:nvSpPr>
        <p:spPr/>
        <p:txBody>
          <a:bodyPr/>
          <a:lstStyle/>
          <a:p>
            <a:pPr eaLnBrk="1" hangingPunct="1">
              <a:lnSpc>
                <a:spcPct val="150000"/>
              </a:lnSpc>
            </a:pPr>
            <a:r>
              <a:rPr lang="zh-CN" altLang="en-US" b="1"/>
              <a:t>增加信号的长度</a:t>
            </a:r>
            <a:r>
              <a:rPr lang="en-US" altLang="zh-CN" b="1" i="1"/>
              <a:t>N</a:t>
            </a:r>
          </a:p>
          <a:p>
            <a:pPr lvl="1" eaLnBrk="1" hangingPunct="1">
              <a:lnSpc>
                <a:spcPct val="150000"/>
              </a:lnSpc>
            </a:pPr>
            <a:r>
              <a:rPr lang="zh-CN" altLang="en-US" b="1"/>
              <a:t>可以提高频率分辨率（主瓣宽度减小）</a:t>
            </a:r>
            <a:endParaRPr lang="en-US" altLang="zh-CN" b="1"/>
          </a:p>
          <a:p>
            <a:pPr lvl="1" eaLnBrk="1" hangingPunct="1">
              <a:lnSpc>
                <a:spcPct val="150000"/>
              </a:lnSpc>
            </a:pPr>
            <a:r>
              <a:rPr lang="zh-CN" altLang="en-US" b="1"/>
              <a:t>不能减少频率泄漏（主瓣幅度和旁瓣幅度都会增加）</a:t>
            </a:r>
          </a:p>
          <a:p>
            <a:pPr eaLnBrk="1" hangingPunct="1"/>
            <a:endParaRPr lang="zh-CN" altLang="en-US" sz="2400" b="1"/>
          </a:p>
          <a:p>
            <a:pPr eaLnBrk="1" hangingPunct="1"/>
            <a:endParaRPr lang="zh-CN" altLang="en-US" sz="2400" b="1"/>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3B444534-EAEE-4E68-9FA1-C57DD3A0F1FD}"/>
              </a:ext>
            </a:extLst>
          </p:cNvPr>
          <p:cNvSpPr txBox="1">
            <a:spLocks noChangeArrowheads="1"/>
          </p:cNvSpPr>
          <p:nvPr/>
        </p:nvSpPr>
        <p:spPr bwMode="auto">
          <a:xfrm>
            <a:off x="990600" y="3048000"/>
            <a:ext cx="1806575" cy="668338"/>
          </a:xfrm>
          <a:prstGeom prst="rect">
            <a:avLst/>
          </a:prstGeom>
          <a:noFill/>
          <a:ln w="9525">
            <a:noFill/>
            <a:miter lim="800000"/>
            <a:headEnd/>
            <a:tailEnd/>
          </a:ln>
        </p:spPr>
        <p:txBody>
          <a:bodyPr>
            <a:spAutoFit/>
          </a:bodyPr>
          <a:lstStyle/>
          <a:p>
            <a:pPr eaLnBrk="1" hangingPunct="1">
              <a:spcBef>
                <a:spcPct val="10000"/>
              </a:spcBef>
              <a:defRPr/>
            </a:pPr>
            <a:r>
              <a:rPr lang="zh-CN" altLang="en-US" b="1">
                <a:latin typeface="+mj-lt"/>
              </a:rPr>
              <a:t>矩形窗</a:t>
            </a:r>
          </a:p>
          <a:p>
            <a:pPr eaLnBrk="1" hangingPunct="1">
              <a:spcBef>
                <a:spcPct val="10000"/>
              </a:spcBef>
              <a:defRPr/>
            </a:pPr>
            <a:r>
              <a:rPr lang="en-US" altLang="zh-CN" b="1" i="1">
                <a:latin typeface="+mj-lt"/>
              </a:rPr>
              <a:t>N</a:t>
            </a:r>
            <a:r>
              <a:rPr lang="en-US" altLang="zh-CN" b="1">
                <a:latin typeface="+mj-lt"/>
              </a:rPr>
              <a:t>=12</a:t>
            </a:r>
          </a:p>
        </p:txBody>
      </p:sp>
      <p:graphicFrame>
        <p:nvGraphicFramePr>
          <p:cNvPr id="108547" name="Object 3">
            <a:extLst>
              <a:ext uri="{FF2B5EF4-FFF2-40B4-BE49-F238E27FC236}">
                <a16:creationId xmlns:a16="http://schemas.microsoft.com/office/drawing/2014/main" id="{5D8C52DE-1D1F-483A-9609-AD88E0F97F8D}"/>
              </a:ext>
            </a:extLst>
          </p:cNvPr>
          <p:cNvGraphicFramePr>
            <a:graphicFrameLocks noChangeAspect="1"/>
          </p:cNvGraphicFramePr>
          <p:nvPr/>
        </p:nvGraphicFramePr>
        <p:xfrm>
          <a:off x="1524000" y="533400"/>
          <a:ext cx="6881813" cy="434975"/>
        </p:xfrm>
        <a:graphic>
          <a:graphicData uri="http://schemas.openxmlformats.org/presentationml/2006/ole">
            <mc:AlternateContent xmlns:mc="http://schemas.openxmlformats.org/markup-compatibility/2006">
              <mc:Choice xmlns:v="urn:schemas-microsoft-com:vml" Requires="v">
                <p:oleObj spid="_x0000_s108586" r:id="rId3" imgW="3399174" imgH="215619" progId="Equation.3">
                  <p:embed/>
                </p:oleObj>
              </mc:Choice>
              <mc:Fallback>
                <p:oleObj r:id="rId3" imgW="3399174" imgH="21561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33400"/>
                        <a:ext cx="688181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8548" name="Object 4">
            <a:extLst>
              <a:ext uri="{FF2B5EF4-FFF2-40B4-BE49-F238E27FC236}">
                <a16:creationId xmlns:a16="http://schemas.microsoft.com/office/drawing/2014/main" id="{415EFA0B-6E17-4862-9F0F-BFAF217B5076}"/>
              </a:ext>
            </a:extLst>
          </p:cNvPr>
          <p:cNvGraphicFramePr>
            <a:graphicFrameLocks noChangeAspect="1"/>
          </p:cNvGraphicFramePr>
          <p:nvPr/>
        </p:nvGraphicFramePr>
        <p:xfrm>
          <a:off x="1600200" y="987425"/>
          <a:ext cx="4373563" cy="460375"/>
        </p:xfrm>
        <a:graphic>
          <a:graphicData uri="http://schemas.openxmlformats.org/presentationml/2006/ole">
            <mc:AlternateContent xmlns:mc="http://schemas.openxmlformats.org/markup-compatibility/2006">
              <mc:Choice xmlns:v="urn:schemas-microsoft-com:vml" Requires="v">
                <p:oleObj spid="_x0000_s108587" r:id="rId5" imgW="2185349" imgH="228699" progId="Equation.3">
                  <p:embed/>
                </p:oleObj>
              </mc:Choice>
              <mc:Fallback>
                <p:oleObj r:id="rId5" imgW="2185349" imgH="22869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987425"/>
                        <a:ext cx="43735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7" name="Rectangle 5">
            <a:extLst>
              <a:ext uri="{FF2B5EF4-FFF2-40B4-BE49-F238E27FC236}">
                <a16:creationId xmlns:a16="http://schemas.microsoft.com/office/drawing/2014/main" id="{9C3BB9BD-51D7-445C-8C9B-E7E20F15E25B}"/>
              </a:ext>
            </a:extLst>
          </p:cNvPr>
          <p:cNvSpPr>
            <a:spLocks noChangeArrowheads="1"/>
          </p:cNvSpPr>
          <p:nvPr/>
        </p:nvSpPr>
        <p:spPr bwMode="auto">
          <a:xfrm>
            <a:off x="304800" y="468313"/>
            <a:ext cx="1219200" cy="519112"/>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zh-CN" altLang="en-US" sz="2800" b="1" dirty="0">
                <a:latin typeface="+mj-lt"/>
              </a:rPr>
              <a:t>例</a:t>
            </a:r>
            <a:r>
              <a:rPr lang="en-US" altLang="zh-CN" sz="2800" b="1" dirty="0">
                <a:latin typeface="+mj-lt"/>
              </a:rPr>
              <a:t>2-9:</a:t>
            </a:r>
          </a:p>
        </p:txBody>
      </p:sp>
      <p:graphicFrame>
        <p:nvGraphicFramePr>
          <p:cNvPr id="75782" name="Object 6">
            <a:extLst>
              <a:ext uri="{FF2B5EF4-FFF2-40B4-BE49-F238E27FC236}">
                <a16:creationId xmlns:a16="http://schemas.microsoft.com/office/drawing/2014/main" id="{F1354809-D7E7-4B81-89B3-1565B6311ECC}"/>
              </a:ext>
            </a:extLst>
          </p:cNvPr>
          <p:cNvGraphicFramePr>
            <a:graphicFrameLocks noChangeAspect="1"/>
          </p:cNvGraphicFramePr>
          <p:nvPr/>
        </p:nvGraphicFramePr>
        <p:xfrm>
          <a:off x="1524000" y="1368425"/>
          <a:ext cx="2466975" cy="841375"/>
        </p:xfrm>
        <a:graphic>
          <a:graphicData uri="http://schemas.openxmlformats.org/presentationml/2006/ole">
            <mc:AlternateContent xmlns:mc="http://schemas.openxmlformats.org/markup-compatibility/2006">
              <mc:Choice xmlns:v="urn:schemas-microsoft-com:vml" Requires="v">
                <p:oleObj spid="_x0000_s108588" r:id="rId7" imgW="1233506" imgH="419646" progId="Equation.3">
                  <p:embed/>
                </p:oleObj>
              </mc:Choice>
              <mc:Fallback>
                <p:oleObj r:id="rId7" imgW="1233506" imgH="41964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1368425"/>
                        <a:ext cx="2466975"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83" name="Text Box 7">
            <a:extLst>
              <a:ext uri="{FF2B5EF4-FFF2-40B4-BE49-F238E27FC236}">
                <a16:creationId xmlns:a16="http://schemas.microsoft.com/office/drawing/2014/main" id="{CE1E8383-F53A-4086-A17D-E897F64781AE}"/>
              </a:ext>
            </a:extLst>
          </p:cNvPr>
          <p:cNvSpPr txBox="1">
            <a:spLocks noChangeArrowheads="1"/>
          </p:cNvSpPr>
          <p:nvPr/>
        </p:nvSpPr>
        <p:spPr bwMode="auto">
          <a:xfrm>
            <a:off x="5562600" y="4038600"/>
            <a:ext cx="2514600" cy="457200"/>
          </a:xfrm>
          <a:prstGeom prst="rect">
            <a:avLst/>
          </a:prstGeom>
          <a:noFill/>
          <a:ln w="9525">
            <a:noFill/>
            <a:miter lim="800000"/>
            <a:headEnd/>
            <a:tailEnd/>
          </a:ln>
        </p:spPr>
        <p:txBody>
          <a:bodyPr>
            <a:spAutoFit/>
          </a:bodyPr>
          <a:lstStyle/>
          <a:p>
            <a:pPr eaLnBrk="1" hangingPunct="1">
              <a:spcBef>
                <a:spcPct val="50000"/>
              </a:spcBef>
              <a:defRPr/>
            </a:pPr>
            <a:r>
              <a:rPr lang="zh-CN" altLang="en-US" sz="2400" b="1">
                <a:solidFill>
                  <a:schemeClr val="tx2"/>
                </a:solidFill>
                <a:latin typeface="+mj-lt"/>
              </a:rPr>
              <a:t>如何解决</a:t>
            </a:r>
            <a:r>
              <a:rPr lang="en-US" altLang="zh-CN" sz="2400" b="1">
                <a:solidFill>
                  <a:schemeClr val="tx2"/>
                </a:solidFill>
                <a:latin typeface="+mj-lt"/>
              </a:rPr>
              <a:t>?</a:t>
            </a:r>
          </a:p>
        </p:txBody>
      </p:sp>
      <p:graphicFrame>
        <p:nvGraphicFramePr>
          <p:cNvPr id="75784" name="Object 8">
            <a:extLst>
              <a:ext uri="{FF2B5EF4-FFF2-40B4-BE49-F238E27FC236}">
                <a16:creationId xmlns:a16="http://schemas.microsoft.com/office/drawing/2014/main" id="{226AB665-17BC-4712-86A1-FE2836EAE57E}"/>
              </a:ext>
            </a:extLst>
          </p:cNvPr>
          <p:cNvGraphicFramePr>
            <a:graphicFrameLocks noChangeAspect="1"/>
          </p:cNvGraphicFramePr>
          <p:nvPr/>
        </p:nvGraphicFramePr>
        <p:xfrm>
          <a:off x="6096000" y="987425"/>
          <a:ext cx="2544763" cy="433388"/>
        </p:xfrm>
        <a:graphic>
          <a:graphicData uri="http://schemas.openxmlformats.org/presentationml/2006/ole">
            <mc:AlternateContent xmlns:mc="http://schemas.openxmlformats.org/markup-compatibility/2006">
              <mc:Choice xmlns:v="urn:schemas-microsoft-com:vml" Requires="v">
                <p:oleObj spid="_x0000_s108589" r:id="rId9" imgW="1274980" imgH="216747" progId="Equation.3">
                  <p:embed/>
                </p:oleObj>
              </mc:Choice>
              <mc:Fallback>
                <p:oleObj r:id="rId9" imgW="1274980" imgH="216747"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987425"/>
                        <a:ext cx="2544763"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785" name="Text Box 9">
            <a:extLst>
              <a:ext uri="{FF2B5EF4-FFF2-40B4-BE49-F238E27FC236}">
                <a16:creationId xmlns:a16="http://schemas.microsoft.com/office/drawing/2014/main" id="{36DA3945-01EA-4D99-B549-3AF9BDA151AE}"/>
              </a:ext>
            </a:extLst>
          </p:cNvPr>
          <p:cNvSpPr txBox="1">
            <a:spLocks noChangeArrowheads="1"/>
          </p:cNvSpPr>
          <p:nvPr/>
        </p:nvSpPr>
        <p:spPr bwMode="auto">
          <a:xfrm>
            <a:off x="5486400" y="2911475"/>
            <a:ext cx="3657600" cy="830263"/>
          </a:xfrm>
          <a:prstGeom prst="rect">
            <a:avLst/>
          </a:prstGeom>
          <a:noFill/>
          <a:ln w="9525">
            <a:noFill/>
            <a:miter lim="800000"/>
            <a:headEnd/>
            <a:tailEnd/>
          </a:ln>
        </p:spPr>
        <p:txBody>
          <a:bodyPr>
            <a:spAutoFit/>
          </a:bodyPr>
          <a:lstStyle/>
          <a:p>
            <a:pPr eaLnBrk="1" hangingPunct="1">
              <a:spcBef>
                <a:spcPct val="50000"/>
              </a:spcBef>
              <a:defRPr/>
            </a:pPr>
            <a:r>
              <a:rPr lang="zh-CN" altLang="en-US" sz="2400" b="1">
                <a:solidFill>
                  <a:schemeClr val="tx2"/>
                </a:solidFill>
                <a:latin typeface="+mj-lt"/>
              </a:rPr>
              <a:t>由于泄漏使得信号中幅度小的频率分量难以检测</a:t>
            </a:r>
          </a:p>
        </p:txBody>
      </p:sp>
      <p:sp>
        <p:nvSpPr>
          <p:cNvPr id="75786" name="Text Box 10">
            <a:extLst>
              <a:ext uri="{FF2B5EF4-FFF2-40B4-BE49-F238E27FC236}">
                <a16:creationId xmlns:a16="http://schemas.microsoft.com/office/drawing/2014/main" id="{FF925E83-E668-46DD-8BEE-8D475F3A6403}"/>
              </a:ext>
            </a:extLst>
          </p:cNvPr>
          <p:cNvSpPr txBox="1">
            <a:spLocks noChangeArrowheads="1"/>
          </p:cNvSpPr>
          <p:nvPr/>
        </p:nvSpPr>
        <p:spPr bwMode="auto">
          <a:xfrm>
            <a:off x="5562600" y="4510088"/>
            <a:ext cx="3581400" cy="457200"/>
          </a:xfrm>
          <a:prstGeom prst="rect">
            <a:avLst/>
          </a:prstGeom>
          <a:noFill/>
          <a:ln w="9525">
            <a:noFill/>
            <a:miter lim="800000"/>
            <a:headEnd/>
            <a:tailEnd/>
          </a:ln>
        </p:spPr>
        <p:txBody>
          <a:bodyPr>
            <a:spAutoFit/>
          </a:bodyPr>
          <a:lstStyle/>
          <a:p>
            <a:pPr eaLnBrk="1" hangingPunct="1">
              <a:spcBef>
                <a:spcPct val="50000"/>
              </a:spcBef>
              <a:defRPr/>
            </a:pPr>
            <a:r>
              <a:rPr lang="zh-CN" altLang="en-US" sz="2400" b="1">
                <a:solidFill>
                  <a:srgbClr val="FF0000"/>
                </a:solidFill>
                <a:latin typeface="+mj-lt"/>
              </a:rPr>
              <a:t>选择旁瓣幅度小的窗函数</a:t>
            </a:r>
          </a:p>
        </p:txBody>
      </p:sp>
      <p:grpSp>
        <p:nvGrpSpPr>
          <p:cNvPr id="2" name="Group 11">
            <a:extLst>
              <a:ext uri="{FF2B5EF4-FFF2-40B4-BE49-F238E27FC236}">
                <a16:creationId xmlns:a16="http://schemas.microsoft.com/office/drawing/2014/main" id="{ADF2483D-8F28-434A-BA49-06D56593FCDA}"/>
              </a:ext>
            </a:extLst>
          </p:cNvPr>
          <p:cNvGrpSpPr>
            <a:grpSpLocks/>
          </p:cNvGrpSpPr>
          <p:nvPr/>
        </p:nvGrpSpPr>
        <p:grpSpPr bwMode="auto">
          <a:xfrm>
            <a:off x="152400" y="2438400"/>
            <a:ext cx="5680075" cy="3719513"/>
            <a:chOff x="0" y="0"/>
            <a:chExt cx="8944" cy="5858"/>
          </a:xfrm>
        </p:grpSpPr>
        <p:grpSp>
          <p:nvGrpSpPr>
            <p:cNvPr id="108557" name="Group 12">
              <a:extLst>
                <a:ext uri="{FF2B5EF4-FFF2-40B4-BE49-F238E27FC236}">
                  <a16:creationId xmlns:a16="http://schemas.microsoft.com/office/drawing/2014/main" id="{21142181-0C25-4460-9D6C-634076D77DC8}"/>
                </a:ext>
              </a:extLst>
            </p:cNvPr>
            <p:cNvGrpSpPr>
              <a:grpSpLocks/>
            </p:cNvGrpSpPr>
            <p:nvPr/>
          </p:nvGrpSpPr>
          <p:grpSpPr bwMode="auto">
            <a:xfrm>
              <a:off x="0" y="0"/>
              <a:ext cx="8944" cy="5858"/>
              <a:chOff x="0" y="0"/>
              <a:chExt cx="8944" cy="5858"/>
            </a:xfrm>
          </p:grpSpPr>
          <p:pic>
            <p:nvPicPr>
              <p:cNvPr id="108559" name="Picture 13">
                <a:extLst>
                  <a:ext uri="{FF2B5EF4-FFF2-40B4-BE49-F238E27FC236}">
                    <a16:creationId xmlns:a16="http://schemas.microsoft.com/office/drawing/2014/main" id="{ED06C1FF-F213-45C9-AA01-9482D55B3E4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8945" cy="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2" name="Text Box 14">
                <a:extLst>
                  <a:ext uri="{FF2B5EF4-FFF2-40B4-BE49-F238E27FC236}">
                    <a16:creationId xmlns:a16="http://schemas.microsoft.com/office/drawing/2014/main" id="{B3490194-4CAA-48F1-BE71-CBE511C6ED67}"/>
                  </a:ext>
                </a:extLst>
              </p:cNvPr>
              <p:cNvSpPr txBox="1">
                <a:spLocks noChangeArrowheads="1"/>
              </p:cNvSpPr>
              <p:nvPr/>
            </p:nvSpPr>
            <p:spPr bwMode="auto">
              <a:xfrm>
                <a:off x="3600" y="5280"/>
                <a:ext cx="2280" cy="578"/>
              </a:xfrm>
              <a:prstGeom prst="rect">
                <a:avLst/>
              </a:prstGeom>
              <a:noFill/>
              <a:ln w="9525">
                <a:noFill/>
                <a:miter lim="800000"/>
                <a:headEnd/>
                <a:tailEnd/>
              </a:ln>
            </p:spPr>
            <p:txBody>
              <a:bodyPr>
                <a:spAutoFit/>
              </a:bodyPr>
              <a:lstStyle/>
              <a:p>
                <a:pPr eaLnBrk="1" hangingPunct="1">
                  <a:spcBef>
                    <a:spcPct val="50000"/>
                  </a:spcBef>
                  <a:defRPr/>
                </a:pPr>
                <a:r>
                  <a:rPr lang="zh-CN" altLang="en-US" b="1">
                    <a:latin typeface="+mj-lt"/>
                  </a:rPr>
                  <a:t>频率</a:t>
                </a:r>
                <a:r>
                  <a:rPr lang="en-US" altLang="zh-CN" b="1">
                    <a:latin typeface="+mj-lt"/>
                  </a:rPr>
                  <a:t>(Hz)</a:t>
                </a:r>
              </a:p>
            </p:txBody>
          </p:sp>
          <p:sp>
            <p:nvSpPr>
              <p:cNvPr id="65553" name="Text Box 15">
                <a:extLst>
                  <a:ext uri="{FF2B5EF4-FFF2-40B4-BE49-F238E27FC236}">
                    <a16:creationId xmlns:a16="http://schemas.microsoft.com/office/drawing/2014/main" id="{60D37A2E-72BB-47EC-806D-7B56C994225E}"/>
                  </a:ext>
                </a:extLst>
              </p:cNvPr>
              <p:cNvSpPr txBox="1">
                <a:spLocks noChangeArrowheads="1"/>
              </p:cNvSpPr>
              <p:nvPr/>
            </p:nvSpPr>
            <p:spPr bwMode="auto">
              <a:xfrm>
                <a:off x="120" y="2280"/>
                <a:ext cx="720" cy="1443"/>
              </a:xfrm>
              <a:prstGeom prst="rect">
                <a:avLst/>
              </a:prstGeom>
              <a:noFill/>
              <a:ln w="9525">
                <a:noFill/>
                <a:miter lim="800000"/>
                <a:headEnd/>
                <a:tailEnd/>
              </a:ln>
            </p:spPr>
            <p:txBody>
              <a:bodyPr>
                <a:spAutoFit/>
              </a:bodyPr>
              <a:lstStyle/>
              <a:p>
                <a:pPr eaLnBrk="1" hangingPunct="1">
                  <a:spcBef>
                    <a:spcPct val="50000"/>
                  </a:spcBef>
                  <a:defRPr/>
                </a:pPr>
                <a:r>
                  <a:rPr lang="zh-CN" altLang="en-US" b="1">
                    <a:latin typeface="+mj-lt"/>
                  </a:rPr>
                  <a:t>幅度谱</a:t>
                </a:r>
              </a:p>
            </p:txBody>
          </p:sp>
        </p:grpSp>
        <p:sp>
          <p:nvSpPr>
            <p:cNvPr id="65550" name="Text Box 16">
              <a:extLst>
                <a:ext uri="{FF2B5EF4-FFF2-40B4-BE49-F238E27FC236}">
                  <a16:creationId xmlns:a16="http://schemas.microsoft.com/office/drawing/2014/main" id="{0B3C9DA4-D2E3-4C3B-BF1D-1DEE661E23D2}"/>
                </a:ext>
              </a:extLst>
            </p:cNvPr>
            <p:cNvSpPr txBox="1">
              <a:spLocks noChangeArrowheads="1"/>
            </p:cNvSpPr>
            <p:nvPr/>
          </p:nvSpPr>
          <p:spPr bwMode="auto">
            <a:xfrm>
              <a:off x="120" y="2280"/>
              <a:ext cx="720" cy="1443"/>
            </a:xfrm>
            <a:prstGeom prst="rect">
              <a:avLst/>
            </a:prstGeom>
            <a:noFill/>
            <a:ln w="9525">
              <a:noFill/>
              <a:miter lim="800000"/>
              <a:headEnd/>
              <a:tailEnd/>
            </a:ln>
          </p:spPr>
          <p:txBody>
            <a:bodyPr>
              <a:spAutoFit/>
            </a:bodyPr>
            <a:lstStyle/>
            <a:p>
              <a:pPr eaLnBrk="1" hangingPunct="1">
                <a:spcBef>
                  <a:spcPct val="50000"/>
                </a:spcBef>
                <a:defRPr/>
              </a:pPr>
              <a:r>
                <a:rPr lang="zh-CN" altLang="en-US" b="1">
                  <a:latin typeface="+mj-lt"/>
                </a:rPr>
                <a:t>幅度谱</a:t>
              </a:r>
            </a:p>
          </p:txBody>
        </p:sp>
      </p:grpSp>
      <p:sp>
        <p:nvSpPr>
          <p:cNvPr id="75793" name="Text Box 17">
            <a:extLst>
              <a:ext uri="{FF2B5EF4-FFF2-40B4-BE49-F238E27FC236}">
                <a16:creationId xmlns:a16="http://schemas.microsoft.com/office/drawing/2014/main" id="{70894EE8-9E60-45C9-9A33-D7B6A180A611}"/>
              </a:ext>
            </a:extLst>
          </p:cNvPr>
          <p:cNvSpPr txBox="1">
            <a:spLocks noChangeArrowheads="1"/>
          </p:cNvSpPr>
          <p:nvPr/>
        </p:nvSpPr>
        <p:spPr bwMode="auto">
          <a:xfrm>
            <a:off x="1066800" y="3429000"/>
            <a:ext cx="1806575" cy="668338"/>
          </a:xfrm>
          <a:prstGeom prst="rect">
            <a:avLst/>
          </a:prstGeom>
          <a:noFill/>
          <a:ln w="9525">
            <a:noFill/>
            <a:miter lim="800000"/>
            <a:headEnd/>
            <a:tailEnd/>
          </a:ln>
        </p:spPr>
        <p:txBody>
          <a:bodyPr>
            <a:spAutoFit/>
          </a:bodyPr>
          <a:lstStyle/>
          <a:p>
            <a:pPr eaLnBrk="1" hangingPunct="1">
              <a:spcBef>
                <a:spcPct val="10000"/>
              </a:spcBef>
              <a:defRPr/>
            </a:pPr>
            <a:r>
              <a:rPr lang="zh-CN" altLang="en-US" b="1">
                <a:latin typeface="+mj-lt"/>
              </a:rPr>
              <a:t>矩形窗</a:t>
            </a:r>
          </a:p>
          <a:p>
            <a:pPr eaLnBrk="1" hangingPunct="1">
              <a:spcBef>
                <a:spcPct val="10000"/>
              </a:spcBef>
              <a:defRPr/>
            </a:pPr>
            <a:r>
              <a:rPr lang="en-US" altLang="zh-CN" b="1" i="1">
                <a:latin typeface="+mj-lt"/>
              </a:rPr>
              <a:t>N</a:t>
            </a:r>
            <a:r>
              <a:rPr lang="en-US" altLang="zh-CN" b="1">
                <a:latin typeface="+mj-lt"/>
              </a:rPr>
              <a:t>=12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75784"/>
                                        </p:tgtEl>
                                        <p:attrNameLst>
                                          <p:attrName>style.visibility</p:attrName>
                                        </p:attrNameLst>
                                      </p:cBhvr>
                                      <p:to>
                                        <p:strVal val="visible"/>
                                      </p:to>
                                    </p:set>
                                    <p:animEffect transition="in" filter="blinds(vertical)">
                                      <p:cBhvr>
                                        <p:cTn id="7" dur="500"/>
                                        <p:tgtEl>
                                          <p:spTgt spid="757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75782"/>
                                        </p:tgtEl>
                                        <p:attrNameLst>
                                          <p:attrName>style.visibility</p:attrName>
                                        </p:attrNameLst>
                                      </p:cBhvr>
                                      <p:to>
                                        <p:strVal val="visible"/>
                                      </p:to>
                                    </p:set>
                                    <p:animEffect transition="in" filter="blinds(vertical)">
                                      <p:cBhvr>
                                        <p:cTn id="12" dur="500"/>
                                        <p:tgtEl>
                                          <p:spTgt spid="757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75793"/>
                                        </p:tgtEl>
                                        <p:attrNameLst>
                                          <p:attrName>style.visibility</p:attrName>
                                        </p:attrNameLst>
                                      </p:cBhvr>
                                      <p:to>
                                        <p:strVal val="visible"/>
                                      </p:to>
                                    </p:set>
                                    <p:animEffect transition="in" filter="blinds(vertical)">
                                      <p:cBhvr>
                                        <p:cTn id="22" dur="500"/>
                                        <p:tgtEl>
                                          <p:spTgt spid="757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75778"/>
                                        </p:tgtEl>
                                        <p:attrNameLst>
                                          <p:attrName>style.visibility</p:attrName>
                                        </p:attrNameLst>
                                      </p:cBhvr>
                                      <p:to>
                                        <p:strVal val="visible"/>
                                      </p:to>
                                    </p:set>
                                    <p:animEffect transition="in" filter="blinds(vertical)">
                                      <p:cBhvr>
                                        <p:cTn id="27" dur="500"/>
                                        <p:tgtEl>
                                          <p:spTgt spid="757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785"/>
                                        </p:tgtEl>
                                        <p:attrNameLst>
                                          <p:attrName>style.visibility</p:attrName>
                                        </p:attrNameLst>
                                      </p:cBhvr>
                                      <p:to>
                                        <p:strVal val="visible"/>
                                      </p:to>
                                    </p:set>
                                    <p:animEffect transition="in" filter="blinds(horizontal)">
                                      <p:cBhvr>
                                        <p:cTn id="32" dur="500"/>
                                        <p:tgtEl>
                                          <p:spTgt spid="757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783"/>
                                        </p:tgtEl>
                                        <p:attrNameLst>
                                          <p:attrName>style.visibility</p:attrName>
                                        </p:attrNameLst>
                                      </p:cBhvr>
                                      <p:to>
                                        <p:strVal val="visible"/>
                                      </p:to>
                                    </p:set>
                                    <p:animEffect transition="in" filter="blinds(horizontal)">
                                      <p:cBhvr>
                                        <p:cTn id="37" dur="500"/>
                                        <p:tgtEl>
                                          <p:spTgt spid="757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786"/>
                                        </p:tgtEl>
                                        <p:attrNameLst>
                                          <p:attrName>style.visibility</p:attrName>
                                        </p:attrNameLst>
                                      </p:cBhvr>
                                      <p:to>
                                        <p:strVal val="visible"/>
                                      </p:to>
                                    </p:set>
                                    <p:animEffect transition="in" filter="blinds(horizontal)">
                                      <p:cBhvr>
                                        <p:cTn id="42" dur="500"/>
                                        <p:tgtEl>
                                          <p:spTgt spid="75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83" grpId="0" autoUpdateAnimBg="0"/>
      <p:bldP spid="75785" grpId="0" autoUpdateAnimBg="0"/>
      <p:bldP spid="75786" grpId="0" autoUpdateAnimBg="0"/>
      <p:bldP spid="7579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E28498CB-99BC-4E31-8914-15EEE8B779D6}"/>
              </a:ext>
            </a:extLst>
          </p:cNvPr>
          <p:cNvSpPr txBox="1">
            <a:spLocks noChangeArrowheads="1"/>
          </p:cNvSpPr>
          <p:nvPr/>
        </p:nvSpPr>
        <p:spPr bwMode="auto">
          <a:xfrm>
            <a:off x="539750" y="457200"/>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宋体" panose="02010600030101010101" pitchFamily="2" charset="-122"/>
              </a:rPr>
              <a:t>例</a:t>
            </a:r>
            <a:r>
              <a:rPr lang="en-US" altLang="zh-CN" sz="2400" b="1">
                <a:latin typeface="宋体" panose="02010600030101010101" pitchFamily="2" charset="-122"/>
              </a:rPr>
              <a:t>: </a:t>
            </a:r>
            <a:r>
              <a:rPr lang="zh-CN" altLang="en-US" sz="2400" b="1">
                <a:latin typeface="Arial" panose="020B0604020202020204" pitchFamily="34" charset="0"/>
              </a:rPr>
              <a:t>求如图所示</a:t>
            </a:r>
            <a:r>
              <a:rPr lang="zh-CN" altLang="en-US" sz="2400" b="1">
                <a:latin typeface="宋体" panose="02010600030101010101" pitchFamily="2" charset="-122"/>
              </a:rPr>
              <a:t>周期</a:t>
            </a:r>
            <a:r>
              <a:rPr lang="zh-CN" altLang="en-US" sz="2400" b="1">
                <a:latin typeface="Arial" panose="020B0604020202020204" pitchFamily="34" charset="0"/>
              </a:rPr>
              <a:t>为</a:t>
            </a:r>
            <a:r>
              <a:rPr lang="en-US" altLang="zh-CN" sz="2400" b="1" i="1">
                <a:latin typeface="Arial" panose="020B0604020202020204" pitchFamily="34" charset="0"/>
              </a:rPr>
              <a:t>N</a:t>
            </a:r>
            <a:r>
              <a:rPr lang="zh-CN" altLang="en-US" sz="2400" b="1">
                <a:latin typeface="宋体" panose="02010600030101010101" pitchFamily="2" charset="-122"/>
              </a:rPr>
              <a:t>的方波序列</a:t>
            </a:r>
            <a:r>
              <a:rPr lang="zh-CN" altLang="en-US" sz="2400" b="1">
                <a:latin typeface="Arial" panose="020B0604020202020204" pitchFamily="34" charset="0"/>
              </a:rPr>
              <a:t>的</a:t>
            </a:r>
            <a:r>
              <a:rPr lang="en-US" altLang="zh-CN" sz="2400" b="1">
                <a:latin typeface="Arial" panose="020B0604020202020204" pitchFamily="34" charset="0"/>
              </a:rPr>
              <a:t>DFS</a:t>
            </a:r>
            <a:r>
              <a:rPr lang="zh-CN" altLang="en-US" sz="2400" b="1">
                <a:latin typeface="Arial" panose="020B0604020202020204" pitchFamily="34" charset="0"/>
              </a:rPr>
              <a:t>系数</a:t>
            </a:r>
            <a:r>
              <a:rPr lang="en-US" altLang="zh-CN" sz="2400" b="1">
                <a:latin typeface="Arial" panose="020B0604020202020204" pitchFamily="34" charset="0"/>
              </a:rPr>
              <a:t>(</a:t>
            </a:r>
            <a:r>
              <a:rPr lang="en-US" altLang="zh-CN" sz="2400" b="1" i="1">
                <a:latin typeface="Arial" panose="020B0604020202020204" pitchFamily="34" charset="0"/>
              </a:rPr>
              <a:t>N</a:t>
            </a:r>
            <a:r>
              <a:rPr lang="en-US" altLang="zh-CN" sz="2400" b="1">
                <a:latin typeface="Arial" panose="020B0604020202020204" pitchFamily="34" charset="0"/>
              </a:rPr>
              <a:t>&gt;2</a:t>
            </a:r>
            <a:r>
              <a:rPr lang="en-US" altLang="zh-CN" sz="2400" b="1" i="1">
                <a:latin typeface="Arial" panose="020B0604020202020204" pitchFamily="34" charset="0"/>
              </a:rPr>
              <a:t>M</a:t>
            </a:r>
            <a:r>
              <a:rPr lang="en-US" altLang="zh-CN" sz="2400" b="1">
                <a:latin typeface="Arial" panose="020B0604020202020204" pitchFamily="34" charset="0"/>
              </a:rPr>
              <a:t>+1)</a:t>
            </a:r>
            <a:r>
              <a:rPr lang="zh-CN" altLang="en-US" sz="2400" b="1">
                <a:latin typeface="Arial" panose="020B0604020202020204" pitchFamily="34" charset="0"/>
              </a:rPr>
              <a:t>。</a:t>
            </a:r>
          </a:p>
        </p:txBody>
      </p:sp>
      <p:graphicFrame>
        <p:nvGraphicFramePr>
          <p:cNvPr id="14339" name="Object 3">
            <a:extLst>
              <a:ext uri="{FF2B5EF4-FFF2-40B4-BE49-F238E27FC236}">
                <a16:creationId xmlns:a16="http://schemas.microsoft.com/office/drawing/2014/main" id="{A771BA94-B3EE-4807-B27D-7E52D8ACA33C}"/>
              </a:ext>
            </a:extLst>
          </p:cNvPr>
          <p:cNvGraphicFramePr>
            <a:graphicFrameLocks noChangeAspect="1"/>
          </p:cNvGraphicFramePr>
          <p:nvPr/>
        </p:nvGraphicFramePr>
        <p:xfrm>
          <a:off x="1908175" y="1196975"/>
          <a:ext cx="6121400" cy="1325563"/>
        </p:xfrm>
        <a:graphic>
          <a:graphicData uri="http://schemas.openxmlformats.org/presentationml/2006/ole">
            <mc:AlternateContent xmlns:mc="http://schemas.openxmlformats.org/markup-compatibility/2006">
              <mc:Choice xmlns:v="urn:schemas-microsoft-com:vml" Requires="v">
                <p:oleObj spid="_x0000_s14379" r:id="rId4" imgW="6859440" imgH="1485360" progId="Visio.Drawing.11">
                  <p:embed/>
                </p:oleObj>
              </mc:Choice>
              <mc:Fallback>
                <p:oleObj r:id="rId4" imgW="6859440" imgH="148536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196975"/>
                        <a:ext cx="6121400"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8" name="Object 4">
            <a:extLst>
              <a:ext uri="{FF2B5EF4-FFF2-40B4-BE49-F238E27FC236}">
                <a16:creationId xmlns:a16="http://schemas.microsoft.com/office/drawing/2014/main" id="{F10B8890-EC3A-4E3A-A71C-7A39C3596E0A}"/>
              </a:ext>
            </a:extLst>
          </p:cNvPr>
          <p:cNvGraphicFramePr>
            <a:graphicFrameLocks noChangeAspect="1"/>
          </p:cNvGraphicFramePr>
          <p:nvPr/>
        </p:nvGraphicFramePr>
        <p:xfrm>
          <a:off x="381000" y="2743200"/>
          <a:ext cx="3325813" cy="500063"/>
        </p:xfrm>
        <a:graphic>
          <a:graphicData uri="http://schemas.openxmlformats.org/presentationml/2006/ole">
            <mc:AlternateContent xmlns:mc="http://schemas.openxmlformats.org/markup-compatibility/2006">
              <mc:Choice xmlns:v="urn:schemas-microsoft-com:vml" Requires="v">
                <p:oleObj spid="_x0000_s14380" name="公式" r:id="rId6" imgW="1524000" imgH="228600" progId="Equation.3">
                  <p:embed/>
                </p:oleObj>
              </mc:Choice>
              <mc:Fallback>
                <p:oleObj name="公式" r:id="rId6" imgW="152400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2743200"/>
                        <a:ext cx="332581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9" name="Object 5">
            <a:extLst>
              <a:ext uri="{FF2B5EF4-FFF2-40B4-BE49-F238E27FC236}">
                <a16:creationId xmlns:a16="http://schemas.microsoft.com/office/drawing/2014/main" id="{B0E5C18A-98DE-4853-B3EA-E2595CB44116}"/>
              </a:ext>
            </a:extLst>
          </p:cNvPr>
          <p:cNvGraphicFramePr>
            <a:graphicFrameLocks noChangeAspect="1"/>
          </p:cNvGraphicFramePr>
          <p:nvPr/>
        </p:nvGraphicFramePr>
        <p:xfrm>
          <a:off x="3643313" y="2547938"/>
          <a:ext cx="1781175" cy="889000"/>
        </p:xfrm>
        <a:graphic>
          <a:graphicData uri="http://schemas.openxmlformats.org/presentationml/2006/ole">
            <mc:AlternateContent xmlns:mc="http://schemas.openxmlformats.org/markup-compatibility/2006">
              <mc:Choice xmlns:v="urn:schemas-microsoft-com:vml" Requires="v">
                <p:oleObj spid="_x0000_s14381" name="Equation" r:id="rId8" imgW="888614" imgH="444307" progId="Equation.DSMT4">
                  <p:embed/>
                </p:oleObj>
              </mc:Choice>
              <mc:Fallback>
                <p:oleObj name="Equation" r:id="rId8" imgW="888614" imgH="444307"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3313" y="2547938"/>
                        <a:ext cx="1781175"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0" name="Text Box 6">
            <a:extLst>
              <a:ext uri="{FF2B5EF4-FFF2-40B4-BE49-F238E27FC236}">
                <a16:creationId xmlns:a16="http://schemas.microsoft.com/office/drawing/2014/main" id="{FEA3BBA1-823D-4DFB-ADD7-E415849F5E7A}"/>
              </a:ext>
            </a:extLst>
          </p:cNvPr>
          <p:cNvSpPr txBox="1">
            <a:spLocks noChangeArrowheads="1"/>
          </p:cNvSpPr>
          <p:nvPr/>
        </p:nvSpPr>
        <p:spPr bwMode="auto">
          <a:xfrm>
            <a:off x="1066800" y="3505200"/>
            <a:ext cx="4224338" cy="4572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eaLnBrk="1" hangingPunct="1">
              <a:spcBef>
                <a:spcPct val="50000"/>
              </a:spcBef>
              <a:defRPr/>
            </a:pPr>
            <a:r>
              <a:rPr lang="zh-CN" altLang="en-US" sz="2400" b="1" dirty="0"/>
              <a:t>当取</a:t>
            </a:r>
            <a:r>
              <a:rPr lang="en-US" altLang="zh-CN" sz="2400" b="1" i="1" dirty="0"/>
              <a:t>m</a:t>
            </a:r>
            <a:r>
              <a:rPr lang="en-US" altLang="zh-CN" sz="2400" b="1" dirty="0"/>
              <a:t>=0, </a:t>
            </a:r>
            <a:r>
              <a:rPr lang="en-US" altLang="zh-CN" sz="2400" b="1" dirty="0">
                <a:sym typeface="Symbol" pitchFamily="18" charset="2"/>
              </a:rPr>
              <a:t></a:t>
            </a:r>
            <a:r>
              <a:rPr lang="en-US" altLang="zh-CN" sz="2400" b="1" i="1" dirty="0"/>
              <a:t>N</a:t>
            </a:r>
            <a:r>
              <a:rPr lang="en-US" altLang="zh-CN" sz="2400" b="1" dirty="0"/>
              <a:t>,  </a:t>
            </a:r>
            <a:r>
              <a:rPr lang="en-US" altLang="zh-CN" sz="2400" b="1" dirty="0">
                <a:sym typeface="Symbol" pitchFamily="18" charset="2"/>
              </a:rPr>
              <a:t></a:t>
            </a:r>
            <a:r>
              <a:rPr lang="en-US" altLang="zh-CN" sz="2400" b="1" dirty="0"/>
              <a:t>2</a:t>
            </a:r>
            <a:r>
              <a:rPr lang="en-US" altLang="zh-CN" sz="2400" b="1" i="1" dirty="0"/>
              <a:t>N</a:t>
            </a:r>
            <a:r>
              <a:rPr lang="en-US" altLang="zh-CN" sz="2400" b="1" dirty="0"/>
              <a:t>, </a:t>
            </a:r>
            <a:r>
              <a:rPr lang="en-US" altLang="zh-CN" sz="2400" b="1" baseline="20000" dirty="0">
                <a:sym typeface="Symbol" pitchFamily="18" charset="2"/>
              </a:rPr>
              <a:t></a:t>
            </a:r>
            <a:r>
              <a:rPr lang="zh-CN" altLang="en-US" sz="2400" b="1" dirty="0"/>
              <a:t>时，有</a:t>
            </a:r>
          </a:p>
        </p:txBody>
      </p:sp>
      <p:graphicFrame>
        <p:nvGraphicFramePr>
          <p:cNvPr id="11271" name="Object 7">
            <a:extLst>
              <a:ext uri="{FF2B5EF4-FFF2-40B4-BE49-F238E27FC236}">
                <a16:creationId xmlns:a16="http://schemas.microsoft.com/office/drawing/2014/main" id="{91D5AC94-65F6-42F3-BA57-0EE0E4A50DFA}"/>
              </a:ext>
            </a:extLst>
          </p:cNvPr>
          <p:cNvGraphicFramePr>
            <a:graphicFrameLocks noChangeAspect="1"/>
          </p:cNvGraphicFramePr>
          <p:nvPr/>
        </p:nvGraphicFramePr>
        <p:xfrm>
          <a:off x="5143500" y="3554413"/>
          <a:ext cx="1912938" cy="449262"/>
        </p:xfrm>
        <a:graphic>
          <a:graphicData uri="http://schemas.openxmlformats.org/presentationml/2006/ole">
            <mc:AlternateContent xmlns:mc="http://schemas.openxmlformats.org/markup-compatibility/2006">
              <mc:Choice xmlns:v="urn:schemas-microsoft-com:vml" Requires="v">
                <p:oleObj spid="_x0000_s14382" name="公式" r:id="rId10" imgW="965200" imgH="228600" progId="Equation.3">
                  <p:embed/>
                </p:oleObj>
              </mc:Choice>
              <mc:Fallback>
                <p:oleObj name="公式" r:id="rId10" imgW="965200" imgH="2286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43500" y="3554413"/>
                        <a:ext cx="1912938"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2" name="Text Box 8">
            <a:extLst>
              <a:ext uri="{FF2B5EF4-FFF2-40B4-BE49-F238E27FC236}">
                <a16:creationId xmlns:a16="http://schemas.microsoft.com/office/drawing/2014/main" id="{DEA9B0EC-E694-41FB-9C51-16461FD7BA04}"/>
              </a:ext>
            </a:extLst>
          </p:cNvPr>
          <p:cNvSpPr txBox="1">
            <a:spLocks noChangeArrowheads="1"/>
          </p:cNvSpPr>
          <p:nvPr/>
        </p:nvSpPr>
        <p:spPr bwMode="auto">
          <a:xfrm>
            <a:off x="1255713" y="40513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b="1">
                <a:latin typeface="Arial" panose="020B0604020202020204" pitchFamily="34" charset="0"/>
              </a:rPr>
              <a:t>当</a:t>
            </a:r>
            <a:r>
              <a:rPr lang="en-US" altLang="zh-CN" sz="2400" b="1" i="1">
                <a:latin typeface="Arial" panose="020B0604020202020204" pitchFamily="34" charset="0"/>
              </a:rPr>
              <a:t>m</a:t>
            </a:r>
            <a:r>
              <a:rPr lang="zh-CN" altLang="en-US" sz="2400" b="1">
                <a:latin typeface="Arial" panose="020B0604020202020204" pitchFamily="34" charset="0"/>
              </a:rPr>
              <a:t>取其他值时，有</a:t>
            </a:r>
          </a:p>
        </p:txBody>
      </p:sp>
      <p:graphicFrame>
        <p:nvGraphicFramePr>
          <p:cNvPr id="11273" name="Object 9">
            <a:extLst>
              <a:ext uri="{FF2B5EF4-FFF2-40B4-BE49-F238E27FC236}">
                <a16:creationId xmlns:a16="http://schemas.microsoft.com/office/drawing/2014/main" id="{003FFE16-5C1A-483B-8E4E-40723D31CECC}"/>
              </a:ext>
            </a:extLst>
          </p:cNvPr>
          <p:cNvGraphicFramePr>
            <a:graphicFrameLocks noChangeAspect="1"/>
          </p:cNvGraphicFramePr>
          <p:nvPr/>
        </p:nvGraphicFramePr>
        <p:xfrm>
          <a:off x="2819400" y="4343400"/>
          <a:ext cx="3716338" cy="1844675"/>
        </p:xfrm>
        <a:graphic>
          <a:graphicData uri="http://schemas.openxmlformats.org/presentationml/2006/ole">
            <mc:AlternateContent xmlns:mc="http://schemas.openxmlformats.org/markup-compatibility/2006">
              <mc:Choice xmlns:v="urn:schemas-microsoft-com:vml" Requires="v">
                <p:oleObj spid="_x0000_s14383" name="Equation" r:id="rId12" imgW="1689100" imgH="838200" progId="Equation.DSMT4">
                  <p:embed/>
                </p:oleObj>
              </mc:Choice>
              <mc:Fallback>
                <p:oleObj name="Equation" r:id="rId12" imgW="1689100" imgH="83820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9400" y="4343400"/>
                        <a:ext cx="3716338"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346" name="Group 11">
            <a:extLst>
              <a:ext uri="{FF2B5EF4-FFF2-40B4-BE49-F238E27FC236}">
                <a16:creationId xmlns:a16="http://schemas.microsoft.com/office/drawing/2014/main" id="{27247194-7FB2-4B8E-87AF-29DA5B240FB7}"/>
              </a:ext>
            </a:extLst>
          </p:cNvPr>
          <p:cNvGrpSpPr>
            <a:grpSpLocks/>
          </p:cNvGrpSpPr>
          <p:nvPr/>
        </p:nvGrpSpPr>
        <p:grpSpPr bwMode="auto">
          <a:xfrm>
            <a:off x="176213" y="1047750"/>
            <a:ext cx="8828087" cy="128588"/>
            <a:chOff x="0" y="0"/>
            <a:chExt cx="5561" cy="81"/>
          </a:xfrm>
        </p:grpSpPr>
        <p:pic>
          <p:nvPicPr>
            <p:cNvPr id="14347" name="Rectangle 12">
              <a:extLst>
                <a:ext uri="{FF2B5EF4-FFF2-40B4-BE49-F238E27FC236}">
                  <a16:creationId xmlns:a16="http://schemas.microsoft.com/office/drawing/2014/main" id="{8931CB54-509B-4CD6-BD7D-ADDCCEC49FD4}"/>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8" name="Text Box 13">
              <a:extLst>
                <a:ext uri="{FF2B5EF4-FFF2-40B4-BE49-F238E27FC236}">
                  <a16:creationId xmlns:a16="http://schemas.microsoft.com/office/drawing/2014/main" id="{86BD450C-6805-4F1F-8B5B-565DE0D631AE}"/>
                </a:ext>
              </a:extLst>
            </p:cNvPr>
            <p:cNvSpPr txBox="1">
              <a:spLocks noChangeArrowheads="1"/>
            </p:cNvSpPr>
            <p:nvPr/>
          </p:nvSpPr>
          <p:spPr bwMode="auto">
            <a:xfrm>
              <a:off x="6" y="3"/>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left)">
                                      <p:cBhvr>
                                        <p:cTn id="7" dur="500"/>
                                        <p:tgtEl>
                                          <p:spTgt spid="11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wipe(left)">
                                      <p:cBhvr>
                                        <p:cTn id="12" dur="500"/>
                                        <p:tgtEl>
                                          <p:spTgt spid="11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70"/>
                                        </p:tgtEl>
                                        <p:attrNameLst>
                                          <p:attrName>style.visibility</p:attrName>
                                        </p:attrNameLst>
                                      </p:cBhvr>
                                      <p:to>
                                        <p:strVal val="visible"/>
                                      </p:to>
                                    </p:set>
                                    <p:animEffect transition="in" filter="wipe(left)">
                                      <p:cBhvr>
                                        <p:cTn id="17" dur="500"/>
                                        <p:tgtEl>
                                          <p:spTgt spid="112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271"/>
                                        </p:tgtEl>
                                        <p:attrNameLst>
                                          <p:attrName>style.visibility</p:attrName>
                                        </p:attrNameLst>
                                      </p:cBhvr>
                                      <p:to>
                                        <p:strVal val="visible"/>
                                      </p:to>
                                    </p:set>
                                    <p:animEffect transition="in" filter="wipe(left)">
                                      <p:cBhvr>
                                        <p:cTn id="22" dur="500"/>
                                        <p:tgtEl>
                                          <p:spTgt spid="112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72"/>
                                        </p:tgtEl>
                                        <p:attrNameLst>
                                          <p:attrName>style.visibility</p:attrName>
                                        </p:attrNameLst>
                                      </p:cBhvr>
                                      <p:to>
                                        <p:strVal val="visible"/>
                                      </p:to>
                                    </p:set>
                                    <p:animEffect transition="in" filter="wipe(left)">
                                      <p:cBhvr>
                                        <p:cTn id="27" dur="500"/>
                                        <p:tgtEl>
                                          <p:spTgt spid="112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273"/>
                                        </p:tgtEl>
                                        <p:attrNameLst>
                                          <p:attrName>style.visibility</p:attrName>
                                        </p:attrNameLst>
                                      </p:cBhvr>
                                      <p:to>
                                        <p:strVal val="visible"/>
                                      </p:to>
                                    </p:set>
                                    <p:animEffect transition="in" filter="wipe(left)">
                                      <p:cBhvr>
                                        <p:cTn id="32" dur="500"/>
                                        <p:tgtEl>
                                          <p:spTgt spid="1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nimBg="1" autoUpdateAnimBg="0"/>
      <p:bldP spid="11272"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Text Box 2">
            <a:extLst>
              <a:ext uri="{FF2B5EF4-FFF2-40B4-BE49-F238E27FC236}">
                <a16:creationId xmlns:a16="http://schemas.microsoft.com/office/drawing/2014/main" id="{6886D074-8273-4659-A937-FF590E57E864}"/>
              </a:ext>
            </a:extLst>
          </p:cNvPr>
          <p:cNvSpPr txBox="1">
            <a:spLocks noChangeArrowheads="1"/>
          </p:cNvSpPr>
          <p:nvPr/>
        </p:nvSpPr>
        <p:spPr bwMode="auto">
          <a:xfrm>
            <a:off x="228600" y="1676400"/>
            <a:ext cx="2514600" cy="83026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en-US" altLang="zh-CN" sz="2400" b="1" dirty="0"/>
              <a:t>Hamming</a:t>
            </a:r>
          </a:p>
          <a:p>
            <a:pPr eaLnBrk="1" hangingPunct="1">
              <a:defRPr/>
            </a:pPr>
            <a:r>
              <a:rPr lang="zh-CN" altLang="en-US" sz="2400" b="1" dirty="0"/>
              <a:t>（汉明）窗</a:t>
            </a:r>
          </a:p>
        </p:txBody>
      </p:sp>
      <p:graphicFrame>
        <p:nvGraphicFramePr>
          <p:cNvPr id="109571" name="Object 3">
            <a:extLst>
              <a:ext uri="{FF2B5EF4-FFF2-40B4-BE49-F238E27FC236}">
                <a16:creationId xmlns:a16="http://schemas.microsoft.com/office/drawing/2014/main" id="{60CAD8C8-5773-4C1C-9870-5F88FA4E2103}"/>
              </a:ext>
            </a:extLst>
          </p:cNvPr>
          <p:cNvGraphicFramePr>
            <a:graphicFrameLocks noChangeAspect="1"/>
          </p:cNvGraphicFramePr>
          <p:nvPr/>
        </p:nvGraphicFramePr>
        <p:xfrm>
          <a:off x="2667000" y="1600200"/>
          <a:ext cx="5486400" cy="1155700"/>
        </p:xfrm>
        <a:graphic>
          <a:graphicData uri="http://schemas.openxmlformats.org/presentationml/2006/ole">
            <mc:AlternateContent xmlns:mc="http://schemas.openxmlformats.org/markup-compatibility/2006">
              <mc:Choice xmlns:v="urn:schemas-microsoft-com:vml" Requires="v">
                <p:oleObj spid="_x0000_s109617" r:id="rId3" imgW="2895600" imgH="609600" progId="Equation.3">
                  <p:embed/>
                </p:oleObj>
              </mc:Choice>
              <mc:Fallback>
                <p:oleObj r:id="rId3" imgW="2895600" imgH="609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600200"/>
                        <a:ext cx="54864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4" name="Object 4">
            <a:extLst>
              <a:ext uri="{FF2B5EF4-FFF2-40B4-BE49-F238E27FC236}">
                <a16:creationId xmlns:a16="http://schemas.microsoft.com/office/drawing/2014/main" id="{8433A658-3B9B-4A1D-9DA5-492553F859EF}"/>
              </a:ext>
            </a:extLst>
          </p:cNvPr>
          <p:cNvGraphicFramePr>
            <a:graphicFrameLocks noChangeAspect="1"/>
          </p:cNvGraphicFramePr>
          <p:nvPr/>
        </p:nvGraphicFramePr>
        <p:xfrm>
          <a:off x="138113" y="3200400"/>
          <a:ext cx="4510087" cy="2157413"/>
        </p:xfrm>
        <a:graphic>
          <a:graphicData uri="http://schemas.openxmlformats.org/presentationml/2006/ole">
            <mc:AlternateContent xmlns:mc="http://schemas.openxmlformats.org/markup-compatibility/2006">
              <mc:Choice xmlns:v="urn:schemas-microsoft-com:vml" Requires="v">
                <p:oleObj spid="_x0000_s109618" r:id="rId5" imgW="2294280" imgH="1108800" progId="Visio.Drawing.11">
                  <p:embed/>
                </p:oleObj>
              </mc:Choice>
              <mc:Fallback>
                <p:oleObj r:id="rId5" imgW="2294280" imgH="1108800"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13" y="3200400"/>
                        <a:ext cx="4510087" cy="215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5" name="Object 5">
            <a:extLst>
              <a:ext uri="{FF2B5EF4-FFF2-40B4-BE49-F238E27FC236}">
                <a16:creationId xmlns:a16="http://schemas.microsoft.com/office/drawing/2014/main" id="{A3A183D1-415D-4B23-8D4E-2BA1E978B224}"/>
              </a:ext>
            </a:extLst>
          </p:cNvPr>
          <p:cNvGraphicFramePr>
            <a:graphicFrameLocks noChangeAspect="1"/>
          </p:cNvGraphicFramePr>
          <p:nvPr/>
        </p:nvGraphicFramePr>
        <p:xfrm>
          <a:off x="1701800" y="2684463"/>
          <a:ext cx="7442200" cy="4173537"/>
        </p:xfrm>
        <a:graphic>
          <a:graphicData uri="http://schemas.openxmlformats.org/presentationml/2006/ole">
            <mc:AlternateContent xmlns:mc="http://schemas.openxmlformats.org/markup-compatibility/2006">
              <mc:Choice xmlns:v="urn:schemas-microsoft-com:vml" Requires="v">
                <p:oleObj spid="_x0000_s109619" r:id="rId7" imgW="4022640" imgH="2256120" progId="Visio.Drawing.5">
                  <p:embed/>
                </p:oleObj>
              </mc:Choice>
              <mc:Fallback>
                <p:oleObj r:id="rId7" imgW="4022640" imgH="2256120" progId="Visio.Drawing.5">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1800" y="2684463"/>
                        <a:ext cx="7442200" cy="417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6" name="Object 6">
            <a:extLst>
              <a:ext uri="{FF2B5EF4-FFF2-40B4-BE49-F238E27FC236}">
                <a16:creationId xmlns:a16="http://schemas.microsoft.com/office/drawing/2014/main" id="{2E26E64A-B3DD-486C-B2E9-E7FEF7CD44CB}"/>
              </a:ext>
            </a:extLst>
          </p:cNvPr>
          <p:cNvGraphicFramePr>
            <a:graphicFrameLocks noChangeAspect="1"/>
          </p:cNvGraphicFramePr>
          <p:nvPr/>
        </p:nvGraphicFramePr>
        <p:xfrm>
          <a:off x="1701800" y="2684463"/>
          <a:ext cx="7442200" cy="4173537"/>
        </p:xfrm>
        <a:graphic>
          <a:graphicData uri="http://schemas.openxmlformats.org/presentationml/2006/ole">
            <mc:AlternateContent xmlns:mc="http://schemas.openxmlformats.org/markup-compatibility/2006">
              <mc:Choice xmlns:v="urn:schemas-microsoft-com:vml" Requires="v">
                <p:oleObj spid="_x0000_s109620" r:id="rId9" imgW="4022640" imgH="2256120" progId="Visio.Drawing.6">
                  <p:embed/>
                </p:oleObj>
              </mc:Choice>
              <mc:Fallback>
                <p:oleObj r:id="rId9" imgW="4022640" imgH="2256120" progId="Visio.Drawing.6">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1800" y="2684463"/>
                        <a:ext cx="7442200" cy="417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7" name="Object 7">
            <a:extLst>
              <a:ext uri="{FF2B5EF4-FFF2-40B4-BE49-F238E27FC236}">
                <a16:creationId xmlns:a16="http://schemas.microsoft.com/office/drawing/2014/main" id="{9E1A5F0E-9F64-44AF-83BF-5F265034F1EC}"/>
              </a:ext>
            </a:extLst>
          </p:cNvPr>
          <p:cNvGraphicFramePr>
            <a:graphicFrameLocks noChangeAspect="1"/>
          </p:cNvGraphicFramePr>
          <p:nvPr/>
        </p:nvGraphicFramePr>
        <p:xfrm>
          <a:off x="7618413" y="4241800"/>
          <a:ext cx="1373187" cy="787400"/>
        </p:xfrm>
        <a:graphic>
          <a:graphicData uri="http://schemas.openxmlformats.org/presentationml/2006/ole">
            <mc:AlternateContent xmlns:mc="http://schemas.openxmlformats.org/markup-compatibility/2006">
              <mc:Choice xmlns:v="urn:schemas-microsoft-com:vml" Requires="v">
                <p:oleObj spid="_x0000_s109621" r:id="rId11" imgW="689090" imgH="395589" progId="Equation.3">
                  <p:embed/>
                </p:oleObj>
              </mc:Choice>
              <mc:Fallback>
                <p:oleObj r:id="rId11" imgW="689090" imgH="395589"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18413" y="4241800"/>
                        <a:ext cx="1373187"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6" name="Text Box 8">
            <a:extLst>
              <a:ext uri="{FF2B5EF4-FFF2-40B4-BE49-F238E27FC236}">
                <a16:creationId xmlns:a16="http://schemas.microsoft.com/office/drawing/2014/main" id="{33BA57E6-49F2-40BB-8345-3808004CE184}"/>
              </a:ext>
            </a:extLst>
          </p:cNvPr>
          <p:cNvSpPr txBox="1">
            <a:spLocks noChangeArrowheads="1"/>
          </p:cNvSpPr>
          <p:nvPr/>
        </p:nvSpPr>
        <p:spPr bwMode="auto">
          <a:xfrm>
            <a:off x="762000" y="457200"/>
            <a:ext cx="80010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sz="2400" b="1"/>
              <a:t>为减小旁瓣引起的频率泄漏，常用方法是采用非矩形窗。</a:t>
            </a:r>
          </a:p>
          <a:p>
            <a:pPr eaLnBrk="1" hangingPunct="1">
              <a:buClrTx/>
              <a:buSzTx/>
              <a:buFontTx/>
              <a:buNone/>
            </a:pPr>
            <a:r>
              <a:rPr lang="zh-CN" altLang="en-US" sz="2400" b="1"/>
              <a:t>非矩形窗幅度都是逐渐减小，因而可减小由矩形窗突然截断而产生的较高的旁瓣分量。</a:t>
            </a:r>
          </a:p>
        </p:txBody>
      </p:sp>
      <p:sp>
        <p:nvSpPr>
          <p:cNvPr id="9" name="Text Box 8">
            <a:extLst>
              <a:ext uri="{FF2B5EF4-FFF2-40B4-BE49-F238E27FC236}">
                <a16:creationId xmlns:a16="http://schemas.microsoft.com/office/drawing/2014/main" id="{8D1C480D-EB0D-447E-ABCD-3EEAE42052C0}"/>
              </a:ext>
            </a:extLst>
          </p:cNvPr>
          <p:cNvSpPr txBox="1">
            <a:spLocks noChangeArrowheads="1"/>
          </p:cNvSpPr>
          <p:nvPr/>
        </p:nvSpPr>
        <p:spPr bwMode="auto">
          <a:xfrm>
            <a:off x="5562600" y="4394200"/>
            <a:ext cx="210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t>主瓣有效宽度</a:t>
            </a:r>
          </a:p>
        </p:txBody>
      </p:sp>
      <p:sp>
        <p:nvSpPr>
          <p:cNvPr id="10" name="Text Box 8">
            <a:extLst>
              <a:ext uri="{FF2B5EF4-FFF2-40B4-BE49-F238E27FC236}">
                <a16:creationId xmlns:a16="http://schemas.microsoft.com/office/drawing/2014/main" id="{84780B69-6D89-43C6-9038-DF26B3E5FE45}"/>
              </a:ext>
            </a:extLst>
          </p:cNvPr>
          <p:cNvSpPr txBox="1">
            <a:spLocks noChangeArrowheads="1"/>
          </p:cNvSpPr>
          <p:nvPr/>
        </p:nvSpPr>
        <p:spPr bwMode="auto">
          <a:xfrm>
            <a:off x="6186488" y="3860800"/>
            <a:ext cx="210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t>主瓣宽度</a:t>
            </a:r>
          </a:p>
        </p:txBody>
      </p:sp>
      <p:graphicFrame>
        <p:nvGraphicFramePr>
          <p:cNvPr id="11" name="Object 9">
            <a:extLst>
              <a:ext uri="{FF2B5EF4-FFF2-40B4-BE49-F238E27FC236}">
                <a16:creationId xmlns:a16="http://schemas.microsoft.com/office/drawing/2014/main" id="{BC1BECE1-25E9-465D-B690-AF46892A8401}"/>
              </a:ext>
            </a:extLst>
          </p:cNvPr>
          <p:cNvGraphicFramePr>
            <a:graphicFrameLocks noChangeAspect="1"/>
          </p:cNvGraphicFramePr>
          <p:nvPr/>
        </p:nvGraphicFramePr>
        <p:xfrm>
          <a:off x="7607300" y="3860800"/>
          <a:ext cx="927100" cy="439738"/>
        </p:xfrm>
        <a:graphic>
          <a:graphicData uri="http://schemas.openxmlformats.org/presentationml/2006/ole">
            <mc:AlternateContent xmlns:mc="http://schemas.openxmlformats.org/markup-compatibility/2006">
              <mc:Choice xmlns:v="urn:schemas-microsoft-com:vml" Requires="v">
                <p:oleObj spid="_x0000_s109622" name="Equation" r:id="rId13" imgW="431425" imgH="177646" progId="Equation.DSMT4">
                  <p:embed/>
                </p:oleObj>
              </mc:Choice>
              <mc:Fallback>
                <p:oleObj name="Equation" r:id="rId13" imgW="431425" imgH="177646"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7300" y="3860800"/>
                        <a:ext cx="927100" cy="439738"/>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8">
            <a:extLst>
              <a:ext uri="{FF2B5EF4-FFF2-40B4-BE49-F238E27FC236}">
                <a16:creationId xmlns:a16="http://schemas.microsoft.com/office/drawing/2014/main" id="{70F53AA9-F50B-4276-B492-9BCEF4301384}"/>
              </a:ext>
            </a:extLst>
          </p:cNvPr>
          <p:cNvSpPr txBox="1">
            <a:spLocks noChangeArrowheads="1"/>
          </p:cNvSpPr>
          <p:nvPr/>
        </p:nvSpPr>
        <p:spPr bwMode="auto">
          <a:xfrm>
            <a:off x="6172200" y="3403600"/>
            <a:ext cx="266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t>旁瓣峰值  </a:t>
            </a:r>
            <a:r>
              <a:rPr lang="en-US" altLang="zh-CN" sz="2400" b="1"/>
              <a:t>- 41dB</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box(out)">
                                      <p:cBhvr>
                                        <p:cTn id="7" dur="500"/>
                                        <p:tgtEl>
                                          <p:spTgt spid="76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76805"/>
                                        </p:tgtEl>
                                        <p:attrNameLst>
                                          <p:attrName>style.visibility</p:attrName>
                                        </p:attrNameLst>
                                      </p:cBhvr>
                                      <p:to>
                                        <p:strVal val="visible"/>
                                      </p:to>
                                    </p:set>
                                    <p:animEffect transition="in" filter="box(out)">
                                      <p:cBhvr>
                                        <p:cTn id="12" dur="500"/>
                                        <p:tgtEl>
                                          <p:spTgt spid="768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76806"/>
                                        </p:tgtEl>
                                        <p:attrNameLst>
                                          <p:attrName>style.visibility</p:attrName>
                                        </p:attrNameLst>
                                      </p:cBhvr>
                                      <p:to>
                                        <p:strVal val="visible"/>
                                      </p:to>
                                    </p:set>
                                    <p:animEffect transition="in" filter="box(out)">
                                      <p:cBhvr>
                                        <p:cTn id="17" dur="500"/>
                                        <p:tgtEl>
                                          <p:spTgt spid="768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par>
                                <p:cTn id="28" presetID="3" presetClass="entr" presetSubtype="1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par>
                                <p:cTn id="36" presetID="3" presetClass="entr" presetSubtype="5" fill="hold" nodeType="withEffect">
                                  <p:stCondLst>
                                    <p:cond delay="0"/>
                                  </p:stCondLst>
                                  <p:childTnLst>
                                    <p:set>
                                      <p:cBhvr>
                                        <p:cTn id="37" dur="1" fill="hold">
                                          <p:stCondLst>
                                            <p:cond delay="0"/>
                                          </p:stCondLst>
                                        </p:cTn>
                                        <p:tgtEl>
                                          <p:spTgt spid="76807"/>
                                        </p:tgtEl>
                                        <p:attrNameLst>
                                          <p:attrName>style.visibility</p:attrName>
                                        </p:attrNameLst>
                                      </p:cBhvr>
                                      <p:to>
                                        <p:strVal val="visible"/>
                                      </p:to>
                                    </p:set>
                                    <p:animEffect transition="in" filter="blinds(vertical)">
                                      <p:cBhvr>
                                        <p:cTn id="38" dur="500"/>
                                        <p:tgtEl>
                                          <p:spTgt spid="7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utoUpdateAnimBg="0"/>
      <p:bldP spid="10" grpId="0" bldLvl="0" autoUpdateAnimBg="0"/>
      <p:bldP spid="12" grpId="0" bldLvl="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36" name="Picture 20">
            <a:extLst>
              <a:ext uri="{FF2B5EF4-FFF2-40B4-BE49-F238E27FC236}">
                <a16:creationId xmlns:a16="http://schemas.microsoft.com/office/drawing/2014/main" id="{02245992-D66E-4758-87A7-14911A6746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275138"/>
            <a:ext cx="4321175"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5" name="Picture 19">
            <a:extLst>
              <a:ext uri="{FF2B5EF4-FFF2-40B4-BE49-F238E27FC236}">
                <a16:creationId xmlns:a16="http://schemas.microsoft.com/office/drawing/2014/main" id="{40F6DE04-3F65-4D40-9D03-55A22DE133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4275138"/>
            <a:ext cx="4321175"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4" name="Picture 18">
            <a:extLst>
              <a:ext uri="{FF2B5EF4-FFF2-40B4-BE49-F238E27FC236}">
                <a16:creationId xmlns:a16="http://schemas.microsoft.com/office/drawing/2014/main" id="{B226E341-C090-41E6-AA32-49577BCF06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057400"/>
            <a:ext cx="4321175"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3" name="Picture 17">
            <a:extLst>
              <a:ext uri="{FF2B5EF4-FFF2-40B4-BE49-F238E27FC236}">
                <a16:creationId xmlns:a16="http://schemas.microsoft.com/office/drawing/2014/main" id="{9896C553-8318-4526-A437-A99F7AB573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2065338"/>
            <a:ext cx="4321175"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Rectangle 2">
            <a:extLst>
              <a:ext uri="{FF2B5EF4-FFF2-40B4-BE49-F238E27FC236}">
                <a16:creationId xmlns:a16="http://schemas.microsoft.com/office/drawing/2014/main" id="{DF38FE0C-E744-4B58-BF5F-6DF6D7070824}"/>
              </a:ext>
            </a:extLst>
          </p:cNvPr>
          <p:cNvSpPr>
            <a:spLocks noChangeArrowheads="1"/>
          </p:cNvSpPr>
          <p:nvPr/>
        </p:nvSpPr>
        <p:spPr bwMode="auto">
          <a:xfrm>
            <a:off x="838200" y="457200"/>
            <a:ext cx="3429000" cy="4572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zh-CN" altLang="en-US" sz="2400" dirty="0"/>
              <a:t>改用</a:t>
            </a:r>
            <a:r>
              <a:rPr lang="en-US" altLang="zh-CN" sz="2400" dirty="0"/>
              <a:t>Hamming</a:t>
            </a:r>
            <a:r>
              <a:rPr lang="zh-CN" altLang="en-US" sz="2400" dirty="0"/>
              <a:t>窗截短</a:t>
            </a:r>
          </a:p>
        </p:txBody>
      </p:sp>
      <p:graphicFrame>
        <p:nvGraphicFramePr>
          <p:cNvPr id="77827" name="Object 3">
            <a:extLst>
              <a:ext uri="{FF2B5EF4-FFF2-40B4-BE49-F238E27FC236}">
                <a16:creationId xmlns:a16="http://schemas.microsoft.com/office/drawing/2014/main" id="{1C994CE9-3377-4E14-923C-70095E62D43A}"/>
              </a:ext>
            </a:extLst>
          </p:cNvPr>
          <p:cNvGraphicFramePr>
            <a:graphicFrameLocks noChangeAspect="1"/>
          </p:cNvGraphicFramePr>
          <p:nvPr/>
        </p:nvGraphicFramePr>
        <p:xfrm>
          <a:off x="1817688" y="1371600"/>
          <a:ext cx="1574800" cy="784225"/>
        </p:xfrm>
        <a:graphic>
          <a:graphicData uri="http://schemas.openxmlformats.org/presentationml/2006/ole">
            <mc:AlternateContent xmlns:mc="http://schemas.openxmlformats.org/markup-compatibility/2006">
              <mc:Choice xmlns:v="urn:schemas-microsoft-com:vml" Requires="v">
                <p:oleObj spid="_x0000_s110631" r:id="rId8" imgW="788427" imgH="394213" progId="Equation.3">
                  <p:embed/>
                </p:oleObj>
              </mc:Choice>
              <mc:Fallback>
                <p:oleObj r:id="rId8" imgW="788427" imgH="394213"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7688" y="1371600"/>
                        <a:ext cx="15748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28" name="Object 4">
            <a:extLst>
              <a:ext uri="{FF2B5EF4-FFF2-40B4-BE49-F238E27FC236}">
                <a16:creationId xmlns:a16="http://schemas.microsoft.com/office/drawing/2014/main" id="{3A7CA55C-20D3-47F4-A53F-E8FCC5532BAA}"/>
              </a:ext>
            </a:extLst>
          </p:cNvPr>
          <p:cNvGraphicFramePr>
            <a:graphicFrameLocks noChangeAspect="1"/>
          </p:cNvGraphicFramePr>
          <p:nvPr/>
        </p:nvGraphicFramePr>
        <p:xfrm>
          <a:off x="4895850" y="1373188"/>
          <a:ext cx="2682875" cy="835025"/>
        </p:xfrm>
        <a:graphic>
          <a:graphicData uri="http://schemas.openxmlformats.org/presentationml/2006/ole">
            <mc:AlternateContent xmlns:mc="http://schemas.openxmlformats.org/markup-compatibility/2006">
              <mc:Choice xmlns:v="urn:schemas-microsoft-com:vml" Requires="v">
                <p:oleObj spid="_x0000_s110632" name="Equation" r:id="rId10" imgW="1346200" imgH="419100" progId="Equation.DSMT4">
                  <p:embed/>
                </p:oleObj>
              </mc:Choice>
              <mc:Fallback>
                <p:oleObj name="Equation" r:id="rId10" imgW="1346200" imgH="4191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95850" y="1373188"/>
                        <a:ext cx="2682875"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601" name="Object 5">
            <a:extLst>
              <a:ext uri="{FF2B5EF4-FFF2-40B4-BE49-F238E27FC236}">
                <a16:creationId xmlns:a16="http://schemas.microsoft.com/office/drawing/2014/main" id="{4061DF1B-362F-4718-9A4F-07041A3C11DC}"/>
              </a:ext>
            </a:extLst>
          </p:cNvPr>
          <p:cNvGraphicFramePr>
            <a:graphicFrameLocks noChangeAspect="1"/>
          </p:cNvGraphicFramePr>
          <p:nvPr/>
        </p:nvGraphicFramePr>
        <p:xfrm>
          <a:off x="1295400" y="914400"/>
          <a:ext cx="4373563" cy="460375"/>
        </p:xfrm>
        <a:graphic>
          <a:graphicData uri="http://schemas.openxmlformats.org/presentationml/2006/ole">
            <mc:AlternateContent xmlns:mc="http://schemas.openxmlformats.org/markup-compatibility/2006">
              <mc:Choice xmlns:v="urn:schemas-microsoft-com:vml" Requires="v">
                <p:oleObj spid="_x0000_s110633" r:id="rId12" imgW="2185349" imgH="228699" progId="Equation.3">
                  <p:embed/>
                </p:oleObj>
              </mc:Choice>
              <mc:Fallback>
                <p:oleObj r:id="rId12" imgW="2185349" imgH="228699"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5400" y="914400"/>
                        <a:ext cx="43735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602" name="Object 6">
            <a:extLst>
              <a:ext uri="{FF2B5EF4-FFF2-40B4-BE49-F238E27FC236}">
                <a16:creationId xmlns:a16="http://schemas.microsoft.com/office/drawing/2014/main" id="{C4062CF1-82ED-405A-914B-AA5EF19D4FCE}"/>
              </a:ext>
            </a:extLst>
          </p:cNvPr>
          <p:cNvGraphicFramePr>
            <a:graphicFrameLocks noChangeAspect="1"/>
          </p:cNvGraphicFramePr>
          <p:nvPr/>
        </p:nvGraphicFramePr>
        <p:xfrm>
          <a:off x="5832475" y="914400"/>
          <a:ext cx="2544763" cy="433388"/>
        </p:xfrm>
        <a:graphic>
          <a:graphicData uri="http://schemas.openxmlformats.org/presentationml/2006/ole">
            <mc:AlternateContent xmlns:mc="http://schemas.openxmlformats.org/markup-compatibility/2006">
              <mc:Choice xmlns:v="urn:schemas-microsoft-com:vml" Requires="v">
                <p:oleObj spid="_x0000_s110634" r:id="rId14" imgW="1274980" imgH="216747" progId="Equation.3">
                  <p:embed/>
                </p:oleObj>
              </mc:Choice>
              <mc:Fallback>
                <p:oleObj r:id="rId14" imgW="1274980" imgH="216747"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32475" y="914400"/>
                        <a:ext cx="2544763"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32" name="Text Box 8">
            <a:extLst>
              <a:ext uri="{FF2B5EF4-FFF2-40B4-BE49-F238E27FC236}">
                <a16:creationId xmlns:a16="http://schemas.microsoft.com/office/drawing/2014/main" id="{1DCEC8F8-9CEB-4D61-A390-BBC2862B3F46}"/>
              </a:ext>
            </a:extLst>
          </p:cNvPr>
          <p:cNvSpPr txBox="1">
            <a:spLocks noChangeArrowheads="1"/>
          </p:cNvSpPr>
          <p:nvPr/>
        </p:nvSpPr>
        <p:spPr bwMode="auto">
          <a:xfrm>
            <a:off x="914400" y="4495800"/>
            <a:ext cx="16764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1800"/>
              <a:t>Hamming</a:t>
            </a:r>
            <a:r>
              <a:rPr lang="zh-CN" altLang="en-US" sz="1800"/>
              <a:t>窗</a:t>
            </a:r>
          </a:p>
          <a:p>
            <a:pPr eaLnBrk="1" hangingPunct="1">
              <a:buClrTx/>
              <a:buSzTx/>
              <a:buFontTx/>
              <a:buNone/>
            </a:pPr>
            <a:r>
              <a:rPr lang="en-US" altLang="zh-CN" sz="1800" i="1"/>
              <a:t>N</a:t>
            </a:r>
            <a:r>
              <a:rPr lang="en-US" altLang="zh-CN" sz="1800"/>
              <a:t>=24</a:t>
            </a:r>
          </a:p>
        </p:txBody>
      </p:sp>
      <p:sp>
        <p:nvSpPr>
          <p:cNvPr id="77834" name="Text Box 10">
            <a:extLst>
              <a:ext uri="{FF2B5EF4-FFF2-40B4-BE49-F238E27FC236}">
                <a16:creationId xmlns:a16="http://schemas.microsoft.com/office/drawing/2014/main" id="{499105BF-0F27-42DC-8CCA-F0428904B99A}"/>
              </a:ext>
            </a:extLst>
          </p:cNvPr>
          <p:cNvSpPr txBox="1">
            <a:spLocks noChangeArrowheads="1"/>
          </p:cNvSpPr>
          <p:nvPr/>
        </p:nvSpPr>
        <p:spPr bwMode="auto">
          <a:xfrm>
            <a:off x="5257800" y="4495800"/>
            <a:ext cx="16764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en-US" altLang="zh-CN" sz="1800"/>
              <a:t>Hamming</a:t>
            </a:r>
            <a:r>
              <a:rPr lang="zh-CN" altLang="en-US" sz="1800"/>
              <a:t>窗</a:t>
            </a:r>
          </a:p>
          <a:p>
            <a:pPr eaLnBrk="1" hangingPunct="1">
              <a:buClrTx/>
              <a:buSzTx/>
              <a:buFontTx/>
              <a:buNone/>
            </a:pPr>
            <a:r>
              <a:rPr lang="en-US" altLang="zh-CN" sz="1800" i="1"/>
              <a:t>N</a:t>
            </a:r>
            <a:r>
              <a:rPr lang="en-US" altLang="zh-CN" sz="1800"/>
              <a:t>=48</a:t>
            </a:r>
          </a:p>
        </p:txBody>
      </p:sp>
      <p:sp>
        <p:nvSpPr>
          <p:cNvPr id="77835" name="Text Box 11">
            <a:extLst>
              <a:ext uri="{FF2B5EF4-FFF2-40B4-BE49-F238E27FC236}">
                <a16:creationId xmlns:a16="http://schemas.microsoft.com/office/drawing/2014/main" id="{83F2686F-93A8-4B2E-9B60-FA3FEAFD6814}"/>
              </a:ext>
            </a:extLst>
          </p:cNvPr>
          <p:cNvSpPr txBox="1">
            <a:spLocks noChangeArrowheads="1"/>
          </p:cNvSpPr>
          <p:nvPr/>
        </p:nvSpPr>
        <p:spPr bwMode="auto">
          <a:xfrm>
            <a:off x="914400" y="2286000"/>
            <a:ext cx="16764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sz="1800"/>
              <a:t>矩形窗</a:t>
            </a:r>
          </a:p>
          <a:p>
            <a:pPr eaLnBrk="1" hangingPunct="1">
              <a:buClrTx/>
              <a:buSzTx/>
              <a:buFontTx/>
              <a:buNone/>
            </a:pPr>
            <a:r>
              <a:rPr lang="en-US" altLang="zh-CN" sz="1800" i="1"/>
              <a:t>N</a:t>
            </a:r>
            <a:r>
              <a:rPr lang="en-US" altLang="zh-CN" sz="1800"/>
              <a:t>=24</a:t>
            </a:r>
          </a:p>
        </p:txBody>
      </p:sp>
      <p:sp>
        <p:nvSpPr>
          <p:cNvPr id="77836" name="Text Box 12">
            <a:extLst>
              <a:ext uri="{FF2B5EF4-FFF2-40B4-BE49-F238E27FC236}">
                <a16:creationId xmlns:a16="http://schemas.microsoft.com/office/drawing/2014/main" id="{779B8A48-6A25-4979-9ECF-5B038B1D5B2D}"/>
              </a:ext>
            </a:extLst>
          </p:cNvPr>
          <p:cNvSpPr txBox="1">
            <a:spLocks noChangeArrowheads="1"/>
          </p:cNvSpPr>
          <p:nvPr/>
        </p:nvSpPr>
        <p:spPr bwMode="auto">
          <a:xfrm>
            <a:off x="5257800" y="2286000"/>
            <a:ext cx="16764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sz="1800"/>
              <a:t>矩形窗</a:t>
            </a:r>
          </a:p>
          <a:p>
            <a:pPr eaLnBrk="1" hangingPunct="1">
              <a:buClrTx/>
              <a:buSzTx/>
              <a:buFontTx/>
              <a:buNone/>
            </a:pPr>
            <a:r>
              <a:rPr lang="en-US" altLang="zh-CN" sz="1800" i="1"/>
              <a:t>N</a:t>
            </a:r>
            <a:r>
              <a:rPr lang="en-US" altLang="zh-CN" sz="1800"/>
              <a:t>=48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blinds(vertical)">
                                      <p:cBhvr>
                                        <p:cTn id="7" dur="500"/>
                                        <p:tgtEl>
                                          <p:spTgt spid="77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77828"/>
                                        </p:tgtEl>
                                        <p:attrNameLst>
                                          <p:attrName>style.visibility</p:attrName>
                                        </p:attrNameLst>
                                      </p:cBhvr>
                                      <p:to>
                                        <p:strVal val="visible"/>
                                      </p:to>
                                    </p:set>
                                    <p:animEffect transition="in" filter="blinds(vertical)">
                                      <p:cBhvr>
                                        <p:cTn id="12" dur="500"/>
                                        <p:tgtEl>
                                          <p:spTgt spid="778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435"/>
                                        </p:tgtEl>
                                        <p:attrNameLst>
                                          <p:attrName>style.visibility</p:attrName>
                                        </p:attrNameLst>
                                      </p:cBhvr>
                                      <p:to>
                                        <p:strVal val="visible"/>
                                      </p:to>
                                    </p:set>
                                    <p:animEffect transition="in" filter="wipe(left)">
                                      <p:cBhvr>
                                        <p:cTn id="17" dur="500"/>
                                        <p:tgtEl>
                                          <p:spTgt spid="604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832"/>
                                        </p:tgtEl>
                                        <p:attrNameLst>
                                          <p:attrName>style.visibility</p:attrName>
                                        </p:attrNameLst>
                                      </p:cBhvr>
                                      <p:to>
                                        <p:strVal val="visible"/>
                                      </p:to>
                                    </p:set>
                                    <p:animEffect transition="in" filter="blinds(horizontal)">
                                      <p:cBhvr>
                                        <p:cTn id="22" dur="500"/>
                                        <p:tgtEl>
                                          <p:spTgt spid="778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0436"/>
                                        </p:tgtEl>
                                        <p:attrNameLst>
                                          <p:attrName>style.visibility</p:attrName>
                                        </p:attrNameLst>
                                      </p:cBhvr>
                                      <p:to>
                                        <p:strVal val="visible"/>
                                      </p:to>
                                    </p:set>
                                    <p:animEffect transition="in" filter="wipe(left)">
                                      <p:cBhvr>
                                        <p:cTn id="27" dur="500"/>
                                        <p:tgtEl>
                                          <p:spTgt spid="604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7834"/>
                                        </p:tgtEl>
                                        <p:attrNameLst>
                                          <p:attrName>style.visibility</p:attrName>
                                        </p:attrNameLst>
                                      </p:cBhvr>
                                      <p:to>
                                        <p:strVal val="visible"/>
                                      </p:to>
                                    </p:set>
                                    <p:animEffect transition="in" filter="blinds(horizontal)">
                                      <p:cBhvr>
                                        <p:cTn id="32" dur="500"/>
                                        <p:tgtEl>
                                          <p:spTgt spid="778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0433"/>
                                        </p:tgtEl>
                                        <p:attrNameLst>
                                          <p:attrName>style.visibility</p:attrName>
                                        </p:attrNameLst>
                                      </p:cBhvr>
                                      <p:to>
                                        <p:strVal val="visible"/>
                                      </p:to>
                                    </p:set>
                                    <p:animEffect transition="in" filter="wipe(left)">
                                      <p:cBhvr>
                                        <p:cTn id="37" dur="500"/>
                                        <p:tgtEl>
                                          <p:spTgt spid="604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7835"/>
                                        </p:tgtEl>
                                        <p:attrNameLst>
                                          <p:attrName>style.visibility</p:attrName>
                                        </p:attrNameLst>
                                      </p:cBhvr>
                                      <p:to>
                                        <p:strVal val="visible"/>
                                      </p:to>
                                    </p:set>
                                    <p:animEffect transition="in" filter="blinds(horizontal)">
                                      <p:cBhvr>
                                        <p:cTn id="42" dur="500"/>
                                        <p:tgtEl>
                                          <p:spTgt spid="778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0434"/>
                                        </p:tgtEl>
                                        <p:attrNameLst>
                                          <p:attrName>style.visibility</p:attrName>
                                        </p:attrNameLst>
                                      </p:cBhvr>
                                      <p:to>
                                        <p:strVal val="visible"/>
                                      </p:to>
                                    </p:set>
                                    <p:animEffect transition="in" filter="wipe(left)">
                                      <p:cBhvr>
                                        <p:cTn id="47" dur="500"/>
                                        <p:tgtEl>
                                          <p:spTgt spid="604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7836"/>
                                        </p:tgtEl>
                                        <p:attrNameLst>
                                          <p:attrName>style.visibility</p:attrName>
                                        </p:attrNameLst>
                                      </p:cBhvr>
                                      <p:to>
                                        <p:strVal val="visible"/>
                                      </p:to>
                                    </p:set>
                                    <p:animEffect transition="in" filter="blinds(horizontal)">
                                      <p:cBhvr>
                                        <p:cTn id="52" dur="500"/>
                                        <p:tgtEl>
                                          <p:spTgt spid="77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2" grpId="0" autoUpdateAnimBg="0"/>
      <p:bldP spid="77834" grpId="0" autoUpdateAnimBg="0"/>
      <p:bldP spid="77835" grpId="0" autoUpdateAnimBg="0"/>
      <p:bldP spid="77836"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06386578-5BBF-4A3F-A0FC-35D4F7133022}"/>
              </a:ext>
            </a:extLst>
          </p:cNvPr>
          <p:cNvSpPr>
            <a:spLocks noGrp="1" noChangeArrowheads="1"/>
          </p:cNvSpPr>
          <p:nvPr>
            <p:ph type="title"/>
          </p:nvPr>
        </p:nvSpPr>
        <p:spPr/>
        <p:txBody>
          <a:bodyPr/>
          <a:lstStyle/>
          <a:p>
            <a:pPr eaLnBrk="1" hangingPunct="1"/>
            <a:r>
              <a:rPr lang="en-US" altLang="zh-CN" sz="3600"/>
              <a:t>2. </a:t>
            </a:r>
            <a:r>
              <a:rPr lang="zh-CN" altLang="en-US" sz="3600"/>
              <a:t>泄漏现象：由时域加窗引起频谱泄漏</a:t>
            </a:r>
          </a:p>
        </p:txBody>
      </p:sp>
      <p:sp>
        <p:nvSpPr>
          <p:cNvPr id="112643" name="内容占位符 10">
            <a:extLst>
              <a:ext uri="{FF2B5EF4-FFF2-40B4-BE49-F238E27FC236}">
                <a16:creationId xmlns:a16="http://schemas.microsoft.com/office/drawing/2014/main" id="{9AB49C6E-616D-46DD-BE26-EE148D6A3E6A}"/>
              </a:ext>
            </a:extLst>
          </p:cNvPr>
          <p:cNvSpPr>
            <a:spLocks noGrp="1" noChangeArrowheads="1"/>
          </p:cNvSpPr>
          <p:nvPr>
            <p:ph idx="1"/>
          </p:nvPr>
        </p:nvSpPr>
        <p:spPr>
          <a:xfrm>
            <a:off x="457200" y="1981200"/>
            <a:ext cx="8458200" cy="3886200"/>
          </a:xfrm>
        </p:spPr>
        <p:txBody>
          <a:bodyPr/>
          <a:lstStyle/>
          <a:p>
            <a:pPr>
              <a:lnSpc>
                <a:spcPct val="120000"/>
              </a:lnSpc>
            </a:pPr>
            <a:r>
              <a:rPr lang="zh-CN" altLang="en-US" sz="2800" b="1"/>
              <a:t>加窗的影响：</a:t>
            </a:r>
            <a:endParaRPr lang="en-US" altLang="zh-CN" sz="2800" b="1"/>
          </a:p>
          <a:p>
            <a:pPr>
              <a:lnSpc>
                <a:spcPct val="120000"/>
              </a:lnSpc>
              <a:buFont typeface="Wingdings" panose="05000000000000000000" pitchFamily="2" charset="2"/>
              <a:buNone/>
            </a:pPr>
            <a:r>
              <a:rPr lang="zh-CN" altLang="en-US" sz="2200" b="1"/>
              <a:t>（</a:t>
            </a:r>
            <a:r>
              <a:rPr lang="en-US" altLang="zh-CN" sz="2200" b="1"/>
              <a:t>1</a:t>
            </a:r>
            <a:r>
              <a:rPr lang="zh-CN" altLang="en-US" sz="2200" b="1"/>
              <a:t>）降低频率分辨率</a:t>
            </a:r>
          </a:p>
          <a:p>
            <a:pPr>
              <a:lnSpc>
                <a:spcPct val="120000"/>
              </a:lnSpc>
              <a:buFont typeface="Wingdings" panose="05000000000000000000" pitchFamily="2" charset="2"/>
              <a:buNone/>
            </a:pPr>
            <a:r>
              <a:rPr lang="zh-CN" altLang="en-US" sz="2200" b="1"/>
              <a:t>（</a:t>
            </a:r>
            <a:r>
              <a:rPr lang="en-US" altLang="zh-CN" sz="2200" b="1"/>
              <a:t>2</a:t>
            </a:r>
            <a:r>
              <a:rPr lang="zh-CN" altLang="en-US" sz="2200" b="1"/>
              <a:t>）造成频率泄漏</a:t>
            </a:r>
            <a:endParaRPr lang="en-US" altLang="zh-CN" sz="2200" b="1"/>
          </a:p>
          <a:p>
            <a:pPr>
              <a:lnSpc>
                <a:spcPct val="120000"/>
              </a:lnSpc>
              <a:spcBef>
                <a:spcPts val="1500"/>
              </a:spcBef>
            </a:pPr>
            <a:r>
              <a:rPr lang="zh-CN" altLang="en-US" sz="2800" b="1"/>
              <a:t>解决方法：</a:t>
            </a:r>
            <a:endParaRPr lang="en-US" altLang="zh-CN" sz="2800" b="1"/>
          </a:p>
          <a:p>
            <a:pPr>
              <a:lnSpc>
                <a:spcPct val="120000"/>
              </a:lnSpc>
              <a:buFont typeface="Wingdings" panose="05000000000000000000" pitchFamily="2" charset="2"/>
              <a:buNone/>
            </a:pPr>
            <a:r>
              <a:rPr lang="zh-CN" altLang="en-US" sz="2200" b="1"/>
              <a:t>（</a:t>
            </a:r>
            <a:r>
              <a:rPr lang="en-US" altLang="zh-CN" sz="2200" b="1"/>
              <a:t>1</a:t>
            </a:r>
            <a:r>
              <a:rPr lang="zh-CN" altLang="en-US" sz="2200" b="1"/>
              <a:t>）增加信号的长度</a:t>
            </a:r>
            <a:r>
              <a:rPr lang="en-US" altLang="zh-CN" sz="2200" b="1" i="1"/>
              <a:t>N</a:t>
            </a:r>
            <a:r>
              <a:rPr lang="zh-CN" altLang="en-US" sz="2200" b="1"/>
              <a:t>，可以提高频率分辨率</a:t>
            </a:r>
            <a:endParaRPr lang="en-US" altLang="zh-CN" sz="2200" b="1">
              <a:solidFill>
                <a:srgbClr val="FF0000"/>
              </a:solidFill>
            </a:endParaRPr>
          </a:p>
          <a:p>
            <a:pPr>
              <a:lnSpc>
                <a:spcPct val="120000"/>
              </a:lnSpc>
              <a:buFont typeface="Wingdings" panose="05000000000000000000" pitchFamily="2" charset="2"/>
              <a:buNone/>
            </a:pPr>
            <a:r>
              <a:rPr lang="zh-CN" altLang="en-US" sz="2200" b="1"/>
              <a:t>（</a:t>
            </a:r>
            <a:r>
              <a:rPr lang="en-US" altLang="zh-CN" sz="2200" b="1"/>
              <a:t>2</a:t>
            </a:r>
            <a:r>
              <a:rPr lang="zh-CN" altLang="en-US" sz="2200" b="1"/>
              <a:t>）采用非矩形窗，减小旁瓣引起的频率泄漏</a:t>
            </a:r>
            <a:endParaRPr lang="en-US" altLang="zh-CN" sz="2200" b="1">
              <a:solidFill>
                <a:srgbClr val="FF0000"/>
              </a:solidFill>
            </a:endParaRPr>
          </a:p>
        </p:txBody>
      </p:sp>
      <p:sp>
        <p:nvSpPr>
          <p:cNvPr id="12" name="矩形 11">
            <a:extLst>
              <a:ext uri="{FF2B5EF4-FFF2-40B4-BE49-F238E27FC236}">
                <a16:creationId xmlns:a16="http://schemas.microsoft.com/office/drawing/2014/main" id="{ECEDCBF9-BDA5-45DE-921C-BDA171B0FC4D}"/>
              </a:ext>
            </a:extLst>
          </p:cNvPr>
          <p:cNvSpPr/>
          <p:nvPr/>
        </p:nvSpPr>
        <p:spPr>
          <a:xfrm>
            <a:off x="6232525" y="4191000"/>
            <a:ext cx="2454275" cy="430213"/>
          </a:xfrm>
          <a:prstGeom prst="rect">
            <a:avLst/>
          </a:prstGeom>
        </p:spPr>
        <p:txBody>
          <a:bodyPr wrap="none">
            <a:spAutoFit/>
          </a:bodyPr>
          <a:lstStyle/>
          <a:p>
            <a:pPr eaLnBrk="1" hangingPunct="1">
              <a:defRPr/>
            </a:pPr>
            <a:r>
              <a:rPr lang="zh-CN" altLang="en-US" sz="2200" b="1" kern="0" dirty="0">
                <a:solidFill>
                  <a:srgbClr val="FF0000"/>
                </a:solidFill>
                <a:latin typeface="Times New Roman"/>
                <a:ea typeface="宋体"/>
              </a:rPr>
              <a:t>（改变窗的长度）</a:t>
            </a:r>
            <a:endParaRPr lang="zh-CN" altLang="en-US" dirty="0">
              <a:latin typeface="Arial" charset="0"/>
            </a:endParaRPr>
          </a:p>
        </p:txBody>
      </p:sp>
      <p:sp>
        <p:nvSpPr>
          <p:cNvPr id="13" name="矩形 12">
            <a:extLst>
              <a:ext uri="{FF2B5EF4-FFF2-40B4-BE49-F238E27FC236}">
                <a16:creationId xmlns:a16="http://schemas.microsoft.com/office/drawing/2014/main" id="{069BE617-DC85-4AA9-8F3B-ECFF6936040A}"/>
              </a:ext>
            </a:extLst>
          </p:cNvPr>
          <p:cNvSpPr/>
          <p:nvPr/>
        </p:nvSpPr>
        <p:spPr>
          <a:xfrm>
            <a:off x="6248400" y="4724400"/>
            <a:ext cx="2454275" cy="430213"/>
          </a:xfrm>
          <a:prstGeom prst="rect">
            <a:avLst/>
          </a:prstGeom>
        </p:spPr>
        <p:txBody>
          <a:bodyPr wrap="none">
            <a:spAutoFit/>
          </a:bodyPr>
          <a:lstStyle/>
          <a:p>
            <a:pPr eaLnBrk="1" hangingPunct="1">
              <a:defRPr/>
            </a:pPr>
            <a:r>
              <a:rPr lang="zh-CN" altLang="en-US" sz="2200" b="1" kern="0" dirty="0">
                <a:solidFill>
                  <a:srgbClr val="FF0000"/>
                </a:solidFill>
                <a:latin typeface="Times New Roman" pitchFamily="18" charset="0"/>
                <a:ea typeface="宋体"/>
              </a:rPr>
              <a:t>（改变窗的形状）</a:t>
            </a:r>
            <a:endParaRPr lang="zh-CN" alt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3">
            <a:extLst>
              <a:ext uri="{FF2B5EF4-FFF2-40B4-BE49-F238E27FC236}">
                <a16:creationId xmlns:a16="http://schemas.microsoft.com/office/drawing/2014/main" id="{9A426517-FE97-4F3B-B72F-454398698829}"/>
              </a:ext>
            </a:extLst>
          </p:cNvPr>
          <p:cNvSpPr txBox="1">
            <a:spLocks noChangeArrowheads="1"/>
          </p:cNvSpPr>
          <p:nvPr/>
        </p:nvSpPr>
        <p:spPr bwMode="auto">
          <a:xfrm>
            <a:off x="304800" y="3308350"/>
            <a:ext cx="8610600" cy="304641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eaLnBrk="1" hangingPunct="1">
              <a:spcBef>
                <a:spcPct val="50000"/>
              </a:spcBef>
              <a:defRPr/>
            </a:pPr>
            <a:r>
              <a:rPr lang="zh-CN" altLang="en-US" sz="2400" b="1" dirty="0"/>
              <a:t>为了改善栅栏现象，常用的方法是增大</a:t>
            </a:r>
            <a:r>
              <a:rPr lang="en-US" altLang="zh-CN" sz="2400" b="1" dirty="0"/>
              <a:t>DFT</a:t>
            </a:r>
            <a:r>
              <a:rPr lang="zh-CN" altLang="en-US" sz="2400" b="1" dirty="0"/>
              <a:t>的点数（</a:t>
            </a:r>
            <a:r>
              <a:rPr lang="en-US" altLang="zh-CN" sz="2400" b="1" i="1" dirty="0"/>
              <a:t>L</a:t>
            </a:r>
            <a:r>
              <a:rPr lang="en-US" altLang="zh-CN" sz="2400" b="1" dirty="0"/>
              <a:t>&gt;</a:t>
            </a:r>
            <a:r>
              <a:rPr lang="en-US" altLang="zh-CN" sz="2400" b="1" i="1" dirty="0"/>
              <a:t>N</a:t>
            </a:r>
            <a:r>
              <a:rPr lang="zh-CN" altLang="en-US" sz="2400" b="1" dirty="0"/>
              <a:t>）。即在序列</a:t>
            </a:r>
            <a:r>
              <a:rPr lang="en-US" altLang="zh-CN" sz="2400" b="1" i="1" dirty="0" err="1"/>
              <a:t>x</a:t>
            </a:r>
            <a:r>
              <a:rPr lang="en-US" altLang="zh-CN" sz="2400" b="1" i="1" baseline="-25000" dirty="0" err="1"/>
              <a:t>N</a:t>
            </a:r>
            <a:r>
              <a:rPr lang="en-US" altLang="zh-CN" sz="2400" b="1" dirty="0"/>
              <a:t>[</a:t>
            </a:r>
            <a:r>
              <a:rPr lang="en-US" altLang="zh-CN" sz="2400" b="1" i="1" dirty="0"/>
              <a:t>k</a:t>
            </a:r>
            <a:r>
              <a:rPr lang="en-US" altLang="zh-CN" sz="2400" b="1" dirty="0"/>
              <a:t>]</a:t>
            </a:r>
            <a:r>
              <a:rPr lang="zh-CN" altLang="en-US" sz="2400" b="1" dirty="0"/>
              <a:t>后补</a:t>
            </a:r>
            <a:r>
              <a:rPr lang="en-US" altLang="zh-CN" sz="2400" b="1" dirty="0"/>
              <a:t>0</a:t>
            </a:r>
            <a:r>
              <a:rPr lang="zh-CN" altLang="en-US" sz="2400" b="1" dirty="0"/>
              <a:t>，再进行</a:t>
            </a:r>
            <a:r>
              <a:rPr lang="en-US" altLang="zh-CN" sz="2400" b="1" i="1" dirty="0"/>
              <a:t>L</a:t>
            </a:r>
            <a:r>
              <a:rPr lang="zh-CN" altLang="en-US" sz="2400" b="1" dirty="0"/>
              <a:t>点</a:t>
            </a:r>
            <a:r>
              <a:rPr lang="en-US" altLang="zh-CN" sz="2400" b="1" dirty="0"/>
              <a:t>DFT</a:t>
            </a:r>
            <a:r>
              <a:rPr lang="zh-CN" altLang="en-US" sz="2400" b="1" dirty="0"/>
              <a:t>。</a:t>
            </a:r>
            <a:endParaRPr lang="en-US" altLang="zh-CN" sz="2400" b="1" dirty="0"/>
          </a:p>
          <a:p>
            <a:pPr eaLnBrk="1" hangingPunct="1">
              <a:spcBef>
                <a:spcPct val="50000"/>
              </a:spcBef>
              <a:defRPr/>
            </a:pPr>
            <a:r>
              <a:rPr lang="zh-CN" altLang="en-US" sz="2400" b="1" dirty="0"/>
              <a:t>对</a:t>
            </a:r>
            <a:r>
              <a:rPr lang="zh-CN" altLang="en-US" sz="2400" b="1" dirty="0">
                <a:solidFill>
                  <a:schemeClr val="tx1"/>
                </a:solidFill>
              </a:rPr>
              <a:t>序列补</a:t>
            </a:r>
            <a:r>
              <a:rPr lang="en-US" altLang="zh-CN" sz="2400" b="1" dirty="0">
                <a:solidFill>
                  <a:schemeClr val="tx1"/>
                </a:solidFill>
              </a:rPr>
              <a:t>0</a:t>
            </a:r>
            <a:r>
              <a:rPr lang="zh-CN" altLang="en-US" sz="2400" b="1" dirty="0"/>
              <a:t>，DTFT不变，频域抽样点数增加，谱线间隔减小，可以更多地显示出频谱中的细节。</a:t>
            </a:r>
          </a:p>
          <a:p>
            <a:pPr eaLnBrk="1" hangingPunct="1">
              <a:spcBef>
                <a:spcPct val="50000"/>
              </a:spcBef>
              <a:defRPr/>
            </a:pPr>
            <a:r>
              <a:rPr lang="zh-CN" altLang="en-US" sz="2400" b="1" dirty="0">
                <a:solidFill>
                  <a:srgbClr val="FF0000"/>
                </a:solidFill>
              </a:rPr>
              <a:t>注意：</a:t>
            </a:r>
            <a:r>
              <a:rPr lang="zh-CN" altLang="en-US" sz="2400" b="1" dirty="0"/>
              <a:t>补</a:t>
            </a:r>
            <a:r>
              <a:rPr lang="en-US" altLang="zh-CN" sz="2400" b="1" dirty="0"/>
              <a:t>0</a:t>
            </a:r>
            <a:r>
              <a:rPr lang="zh-CN" altLang="en-US" sz="2400" b="1" dirty="0"/>
              <a:t>只能提高信号频谱的显示分辨率。如果连续信号在离散化或时域加窗过程中，由于混叠或泄漏已经造成信号频谱中信息的失真，则无论怎么补0也无法恢复损失的信息。</a:t>
            </a:r>
          </a:p>
        </p:txBody>
      </p:sp>
      <p:graphicFrame>
        <p:nvGraphicFramePr>
          <p:cNvPr id="78852" name="Object 4">
            <a:extLst>
              <a:ext uri="{FF2B5EF4-FFF2-40B4-BE49-F238E27FC236}">
                <a16:creationId xmlns:a16="http://schemas.microsoft.com/office/drawing/2014/main" id="{A615B0FF-97A9-4072-8D36-AF857ED0BB7B}"/>
              </a:ext>
            </a:extLst>
          </p:cNvPr>
          <p:cNvGraphicFramePr>
            <a:graphicFrameLocks noChangeAspect="1"/>
          </p:cNvGraphicFramePr>
          <p:nvPr/>
        </p:nvGraphicFramePr>
        <p:xfrm>
          <a:off x="3124200" y="2393950"/>
          <a:ext cx="2209800" cy="858838"/>
        </p:xfrm>
        <a:graphic>
          <a:graphicData uri="http://schemas.openxmlformats.org/presentationml/2006/ole">
            <mc:AlternateContent xmlns:mc="http://schemas.openxmlformats.org/markup-compatibility/2006">
              <mc:Choice xmlns:v="urn:schemas-microsoft-com:vml" Requires="v">
                <p:oleObj spid="_x0000_s113684" r:id="rId3" imgW="1017522" imgH="394101" progId="Equation.3">
                  <p:embed/>
                </p:oleObj>
              </mc:Choice>
              <mc:Fallback>
                <p:oleObj r:id="rId3" imgW="1017522" imgH="3941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393950"/>
                        <a:ext cx="2209800"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组合 7">
            <a:extLst>
              <a:ext uri="{FF2B5EF4-FFF2-40B4-BE49-F238E27FC236}">
                <a16:creationId xmlns:a16="http://schemas.microsoft.com/office/drawing/2014/main" id="{5284E69D-EB19-4169-8D25-578B2F1C1B32}"/>
              </a:ext>
            </a:extLst>
          </p:cNvPr>
          <p:cNvGrpSpPr>
            <a:grpSpLocks/>
          </p:cNvGrpSpPr>
          <p:nvPr/>
        </p:nvGrpSpPr>
        <p:grpSpPr bwMode="auto">
          <a:xfrm>
            <a:off x="990600" y="1600200"/>
            <a:ext cx="7239000" cy="830263"/>
            <a:chOff x="990600" y="1797050"/>
            <a:chExt cx="7239000" cy="830263"/>
          </a:xfrm>
        </p:grpSpPr>
        <p:sp>
          <p:nvSpPr>
            <p:cNvPr id="113670" name="Text Box 7">
              <a:extLst>
                <a:ext uri="{FF2B5EF4-FFF2-40B4-BE49-F238E27FC236}">
                  <a16:creationId xmlns:a16="http://schemas.microsoft.com/office/drawing/2014/main" id="{E9EDD0D8-3EB5-461B-85BB-7B355BA00E30}"/>
                </a:ext>
              </a:extLst>
            </p:cNvPr>
            <p:cNvSpPr txBox="1">
              <a:spLocks noChangeArrowheads="1"/>
            </p:cNvSpPr>
            <p:nvPr/>
          </p:nvSpPr>
          <p:spPr bwMode="auto">
            <a:xfrm>
              <a:off x="990600" y="1797050"/>
              <a:ext cx="723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sz="2400" b="1" i="1"/>
                <a:t>L</a:t>
              </a:r>
              <a:r>
                <a:rPr lang="zh-CN" altLang="en-US" sz="2400" b="1"/>
                <a:t>点DFT是在一个周期[0,2π)上对              进行</a:t>
              </a:r>
              <a:r>
                <a:rPr lang="zh-CN" altLang="en-US" sz="2400" b="1" i="1"/>
                <a:t>L</a:t>
              </a:r>
              <a:r>
                <a:rPr lang="zh-CN" altLang="en-US" sz="2400" b="1"/>
                <a:t>点等间隔抽样，相邻抽样点之间的</a:t>
              </a:r>
              <a:r>
                <a:rPr lang="zh-CN" altLang="en-US" sz="2400" b="1">
                  <a:solidFill>
                    <a:srgbClr val="FF0000"/>
                  </a:solidFill>
                </a:rPr>
                <a:t>谱线间隔</a:t>
              </a:r>
              <a:r>
                <a:rPr lang="zh-CN" altLang="en-US" sz="2400" b="1"/>
                <a:t>Δ</a:t>
              </a:r>
              <a:r>
                <a:rPr lang="zh-CN" altLang="en-US" sz="2400" b="1" i="1"/>
                <a:t>f</a:t>
              </a:r>
              <a:r>
                <a:rPr lang="zh-CN" altLang="en-US" sz="2400" b="1" baseline="-25000"/>
                <a:t>d</a:t>
              </a:r>
              <a:r>
                <a:rPr lang="zh-CN" altLang="en-US" sz="2400" b="1"/>
                <a:t>（Hz）为</a:t>
              </a:r>
            </a:p>
          </p:txBody>
        </p:sp>
        <p:graphicFrame>
          <p:nvGraphicFramePr>
            <p:cNvPr id="113671" name="Object 6">
              <a:extLst>
                <a:ext uri="{FF2B5EF4-FFF2-40B4-BE49-F238E27FC236}">
                  <a16:creationId xmlns:a16="http://schemas.microsoft.com/office/drawing/2014/main" id="{268BB322-A0B4-4FED-B952-A6FF8DD3BB57}"/>
                </a:ext>
              </a:extLst>
            </p:cNvPr>
            <p:cNvGraphicFramePr>
              <a:graphicFrameLocks noChangeAspect="1"/>
            </p:cNvGraphicFramePr>
            <p:nvPr/>
          </p:nvGraphicFramePr>
          <p:xfrm>
            <a:off x="5369510" y="1797050"/>
            <a:ext cx="1107440" cy="457026"/>
          </p:xfrm>
          <a:graphic>
            <a:graphicData uri="http://schemas.openxmlformats.org/presentationml/2006/ole">
              <mc:AlternateContent xmlns:mc="http://schemas.openxmlformats.org/markup-compatibility/2006">
                <mc:Choice xmlns:v="urn:schemas-microsoft-com:vml" Requires="v">
                  <p:oleObj spid="_x0000_s113685" r:id="rId5" imgW="585072" imgH="241676" progId="Equation.3">
                    <p:embed/>
                  </p:oleObj>
                </mc:Choice>
                <mc:Fallback>
                  <p:oleObj r:id="rId5" imgW="585072" imgH="24167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9510" y="1797050"/>
                          <a:ext cx="1107440" cy="45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3669" name="标题 9">
            <a:extLst>
              <a:ext uri="{FF2B5EF4-FFF2-40B4-BE49-F238E27FC236}">
                <a16:creationId xmlns:a16="http://schemas.microsoft.com/office/drawing/2014/main" id="{669F3EBC-5149-4726-A85A-C2DBE8FF6A53}"/>
              </a:ext>
            </a:extLst>
          </p:cNvPr>
          <p:cNvSpPr>
            <a:spLocks noGrp="1" noChangeArrowheads="1"/>
          </p:cNvSpPr>
          <p:nvPr>
            <p:ph type="title"/>
          </p:nvPr>
        </p:nvSpPr>
        <p:spPr/>
        <p:txBody>
          <a:bodyPr/>
          <a:lstStyle/>
          <a:p>
            <a:r>
              <a:rPr lang="en-US" altLang="zh-CN" sz="3600"/>
              <a:t>3. </a:t>
            </a:r>
            <a:r>
              <a:rPr lang="zh-CN" altLang="en-US" sz="3600"/>
              <a:t>栅栏现象：由DFT的频域抽样引起</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78852"/>
                                        </p:tgtEl>
                                        <p:attrNameLst>
                                          <p:attrName>style.visibility</p:attrName>
                                        </p:attrNameLst>
                                      </p:cBhvr>
                                      <p:to>
                                        <p:strVal val="visible"/>
                                      </p:to>
                                    </p:set>
                                    <p:animEffect transition="in" filter="blinds(vertical)">
                                      <p:cBhvr>
                                        <p:cTn id="12" dur="500"/>
                                        <p:tgtEl>
                                          <p:spTgt spid="788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8851">
                                            <p:txEl>
                                              <p:pRg st="0" end="0"/>
                                            </p:txEl>
                                          </p:spTgt>
                                        </p:tgtEl>
                                        <p:attrNameLst>
                                          <p:attrName>style.visibility</p:attrName>
                                        </p:attrNameLst>
                                      </p:cBhvr>
                                      <p:to>
                                        <p:strVal val="visible"/>
                                      </p:to>
                                    </p:set>
                                    <p:animEffect transition="in" filter="blinds(vertical)">
                                      <p:cBhvr>
                                        <p:cTn id="17" dur="500"/>
                                        <p:tgtEl>
                                          <p:spTgt spid="7885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78851">
                                            <p:txEl>
                                              <p:pRg st="1" end="1"/>
                                            </p:txEl>
                                          </p:spTgt>
                                        </p:tgtEl>
                                        <p:attrNameLst>
                                          <p:attrName>style.visibility</p:attrName>
                                        </p:attrNameLst>
                                      </p:cBhvr>
                                      <p:to>
                                        <p:strVal val="visible"/>
                                      </p:to>
                                    </p:set>
                                    <p:animEffect transition="in" filter="blinds(vertical)">
                                      <p:cBhvr>
                                        <p:cTn id="22" dur="500"/>
                                        <p:tgtEl>
                                          <p:spTgt spid="7885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851">
                                            <p:txEl>
                                              <p:pRg st="2" end="2"/>
                                            </p:txEl>
                                          </p:spTgt>
                                        </p:tgtEl>
                                        <p:attrNameLst>
                                          <p:attrName>style.visibility</p:attrName>
                                        </p:attrNameLst>
                                      </p:cBhvr>
                                      <p:to>
                                        <p:strVal val="visible"/>
                                      </p:to>
                                    </p:set>
                                    <p:animEffect transition="in" filter="blinds(horizontal)">
                                      <p:cBhvr>
                                        <p:cTn id="27" dur="500"/>
                                        <p:tgtEl>
                                          <p:spTgt spid="78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allAtOnce" bldLvl="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a:extLst>
              <a:ext uri="{FF2B5EF4-FFF2-40B4-BE49-F238E27FC236}">
                <a16:creationId xmlns:a16="http://schemas.microsoft.com/office/drawing/2014/main" id="{749AED2C-0204-4621-9286-D8ED23AA4B15}"/>
              </a:ext>
            </a:extLst>
          </p:cNvPr>
          <p:cNvGraphicFramePr>
            <a:graphicFrameLocks noChangeAspect="1"/>
          </p:cNvGraphicFramePr>
          <p:nvPr/>
        </p:nvGraphicFramePr>
        <p:xfrm>
          <a:off x="4724400" y="1301750"/>
          <a:ext cx="3810000" cy="2438400"/>
        </p:xfrm>
        <a:graphic>
          <a:graphicData uri="http://schemas.openxmlformats.org/presentationml/2006/ole">
            <mc:AlternateContent xmlns:mc="http://schemas.openxmlformats.org/markup-compatibility/2006">
              <mc:Choice xmlns:v="urn:schemas-microsoft-com:vml" Requires="v">
                <p:oleObj spid="_x0000_s114753" name="WPS文字 文档" r:id="rId3" imgW="2339340" imgH="1691640" progId="WPS.Document.6">
                  <p:embed/>
                </p:oleObj>
              </mc:Choice>
              <mc:Fallback>
                <p:oleObj name="WPS文字 文档" r:id="rId3" imgW="2339340" imgH="1691640" progId="WPS.Document.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301750"/>
                        <a:ext cx="3810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2473" name="Picture 3">
            <a:extLst>
              <a:ext uri="{FF2B5EF4-FFF2-40B4-BE49-F238E27FC236}">
                <a16:creationId xmlns:a16="http://schemas.microsoft.com/office/drawing/2014/main" id="{E5C0E398-F156-4A14-992A-641250CCE50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886200"/>
            <a:ext cx="3505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4" name="Rectangle 4">
            <a:extLst>
              <a:ext uri="{FF2B5EF4-FFF2-40B4-BE49-F238E27FC236}">
                <a16:creationId xmlns:a16="http://schemas.microsoft.com/office/drawing/2014/main" id="{B9EF7C4C-5156-4206-8F7F-06A7656FAB00}"/>
              </a:ext>
            </a:extLst>
          </p:cNvPr>
          <p:cNvSpPr>
            <a:spLocks noChangeArrowheads="1"/>
          </p:cNvSpPr>
          <p:nvPr/>
        </p:nvSpPr>
        <p:spPr bwMode="auto">
          <a:xfrm>
            <a:off x="1476375" y="908050"/>
            <a:ext cx="2819400" cy="366713"/>
          </a:xfrm>
          <a:prstGeom prst="rect">
            <a:avLst/>
          </a:prstGeom>
          <a:noFill/>
          <a:ln w="9525">
            <a:noFill/>
            <a:miter lim="800000"/>
            <a:headEnd/>
            <a:tailEnd/>
          </a:ln>
        </p:spPr>
        <p:txBody>
          <a:bodyPr>
            <a:spAutoFit/>
          </a:bodyPr>
          <a:lstStyle/>
          <a:p>
            <a:pPr eaLnBrk="1" hangingPunct="1">
              <a:defRPr/>
            </a:pPr>
            <a:r>
              <a:rPr lang="en-US" altLang="zh-CN" i="1" dirty="0">
                <a:latin typeface="+mj-lt"/>
              </a:rPr>
              <a:t>N</a:t>
            </a:r>
            <a:r>
              <a:rPr lang="en-US" altLang="zh-CN" dirty="0">
                <a:latin typeface="+mj-lt"/>
              </a:rPr>
              <a:t>=30,  </a:t>
            </a:r>
          </a:p>
        </p:txBody>
      </p:sp>
      <p:graphicFrame>
        <p:nvGraphicFramePr>
          <p:cNvPr id="62467" name="Object 5">
            <a:extLst>
              <a:ext uri="{FF2B5EF4-FFF2-40B4-BE49-F238E27FC236}">
                <a16:creationId xmlns:a16="http://schemas.microsoft.com/office/drawing/2014/main" id="{D45B49B2-8066-44E3-AA5D-81BC80C9D229}"/>
              </a:ext>
            </a:extLst>
          </p:cNvPr>
          <p:cNvGraphicFramePr>
            <a:graphicFrameLocks noChangeAspect="1"/>
          </p:cNvGraphicFramePr>
          <p:nvPr/>
        </p:nvGraphicFramePr>
        <p:xfrm>
          <a:off x="2555875" y="836613"/>
          <a:ext cx="1092200" cy="465137"/>
        </p:xfrm>
        <a:graphic>
          <a:graphicData uri="http://schemas.openxmlformats.org/presentationml/2006/ole">
            <mc:AlternateContent xmlns:mc="http://schemas.openxmlformats.org/markup-compatibility/2006">
              <mc:Choice xmlns:v="urn:schemas-microsoft-com:vml" Requires="v">
                <p:oleObj spid="_x0000_s114754" r:id="rId6" imgW="548959" imgH="229797" progId="Equation.3">
                  <p:embed/>
                </p:oleObj>
              </mc:Choice>
              <mc:Fallback>
                <p:oleObj r:id="rId6" imgW="548959" imgH="229797"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836613"/>
                        <a:ext cx="109220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5" name="Rectangle 6">
            <a:extLst>
              <a:ext uri="{FF2B5EF4-FFF2-40B4-BE49-F238E27FC236}">
                <a16:creationId xmlns:a16="http://schemas.microsoft.com/office/drawing/2014/main" id="{CD9871D9-93EC-488E-AC81-10CF5ED039BC}"/>
              </a:ext>
            </a:extLst>
          </p:cNvPr>
          <p:cNvSpPr>
            <a:spLocks noChangeArrowheads="1"/>
          </p:cNvSpPr>
          <p:nvPr/>
        </p:nvSpPr>
        <p:spPr bwMode="auto">
          <a:xfrm>
            <a:off x="5257800" y="908050"/>
            <a:ext cx="3703638" cy="369888"/>
          </a:xfrm>
          <a:prstGeom prst="rect">
            <a:avLst/>
          </a:prstGeom>
          <a:noFill/>
          <a:ln w="9525">
            <a:noFill/>
            <a:miter lim="800000"/>
            <a:headEnd/>
            <a:tailEnd/>
          </a:ln>
        </p:spPr>
        <p:txBody>
          <a:bodyPr>
            <a:spAutoFit/>
          </a:bodyPr>
          <a:lstStyle/>
          <a:p>
            <a:pPr eaLnBrk="1" hangingPunct="1">
              <a:defRPr/>
            </a:pPr>
            <a:r>
              <a:rPr lang="en-US" altLang="zh-CN" i="1">
                <a:latin typeface="+mj-lt"/>
              </a:rPr>
              <a:t>N</a:t>
            </a:r>
            <a:r>
              <a:rPr lang="en-US" altLang="zh-CN">
                <a:latin typeface="+mj-lt"/>
              </a:rPr>
              <a:t>=30,  </a:t>
            </a:r>
            <a:r>
              <a:rPr lang="en-US" altLang="zh-CN" i="1">
                <a:latin typeface="+mj-lt"/>
              </a:rPr>
              <a:t>L</a:t>
            </a:r>
            <a:r>
              <a:rPr lang="en-US" altLang="zh-CN">
                <a:latin typeface="+mj-lt"/>
              </a:rPr>
              <a:t>=64,          = 600/64 </a:t>
            </a:r>
          </a:p>
        </p:txBody>
      </p:sp>
      <p:graphicFrame>
        <p:nvGraphicFramePr>
          <p:cNvPr id="62468" name="Object 7">
            <a:extLst>
              <a:ext uri="{FF2B5EF4-FFF2-40B4-BE49-F238E27FC236}">
                <a16:creationId xmlns:a16="http://schemas.microsoft.com/office/drawing/2014/main" id="{ECE71C5C-F888-450C-9D7A-549AFDF1E034}"/>
              </a:ext>
            </a:extLst>
          </p:cNvPr>
          <p:cNvGraphicFramePr>
            <a:graphicFrameLocks noChangeAspect="1"/>
          </p:cNvGraphicFramePr>
          <p:nvPr/>
        </p:nvGraphicFramePr>
        <p:xfrm>
          <a:off x="6737350" y="885825"/>
          <a:ext cx="425450" cy="409575"/>
        </p:xfrm>
        <a:graphic>
          <a:graphicData uri="http://schemas.openxmlformats.org/presentationml/2006/ole">
            <mc:AlternateContent xmlns:mc="http://schemas.openxmlformats.org/markup-compatibility/2006">
              <mc:Choice xmlns:v="urn:schemas-microsoft-com:vml" Requires="v">
                <p:oleObj spid="_x0000_s114755" r:id="rId8" imgW="245022" imgH="232126" progId="Equation.3">
                  <p:embed/>
                </p:oleObj>
              </mc:Choice>
              <mc:Fallback>
                <p:oleObj r:id="rId8" imgW="245022" imgH="232126"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7350" y="885825"/>
                        <a:ext cx="425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6" name="Rectangle 8">
            <a:extLst>
              <a:ext uri="{FF2B5EF4-FFF2-40B4-BE49-F238E27FC236}">
                <a16:creationId xmlns:a16="http://schemas.microsoft.com/office/drawing/2014/main" id="{8426787B-0B53-405A-9916-E7E91DFAA6A8}"/>
              </a:ext>
            </a:extLst>
          </p:cNvPr>
          <p:cNvSpPr>
            <a:spLocks noChangeArrowheads="1"/>
          </p:cNvSpPr>
          <p:nvPr/>
        </p:nvSpPr>
        <p:spPr bwMode="auto">
          <a:xfrm>
            <a:off x="914400" y="6172200"/>
            <a:ext cx="3657600" cy="366713"/>
          </a:xfrm>
          <a:prstGeom prst="rect">
            <a:avLst/>
          </a:prstGeom>
          <a:noFill/>
          <a:ln w="9525">
            <a:noFill/>
            <a:miter lim="800000"/>
            <a:headEnd/>
            <a:tailEnd/>
          </a:ln>
        </p:spPr>
        <p:txBody>
          <a:bodyPr>
            <a:spAutoFit/>
          </a:bodyPr>
          <a:lstStyle/>
          <a:p>
            <a:pPr eaLnBrk="1" hangingPunct="1">
              <a:defRPr/>
            </a:pPr>
            <a:r>
              <a:rPr lang="en-US" altLang="zh-CN" i="1">
                <a:latin typeface="+mj-lt"/>
              </a:rPr>
              <a:t>N</a:t>
            </a:r>
            <a:r>
              <a:rPr lang="en-US" altLang="zh-CN">
                <a:latin typeface="+mj-lt"/>
              </a:rPr>
              <a:t>=30,  </a:t>
            </a:r>
            <a:r>
              <a:rPr lang="en-US" altLang="zh-CN" i="1">
                <a:latin typeface="+mj-lt"/>
              </a:rPr>
              <a:t>L</a:t>
            </a:r>
            <a:r>
              <a:rPr lang="en-US" altLang="zh-CN">
                <a:latin typeface="+mj-lt"/>
              </a:rPr>
              <a:t>=128,          = 600/128 </a:t>
            </a:r>
          </a:p>
        </p:txBody>
      </p:sp>
      <p:graphicFrame>
        <p:nvGraphicFramePr>
          <p:cNvPr id="62469" name="Object 9">
            <a:extLst>
              <a:ext uri="{FF2B5EF4-FFF2-40B4-BE49-F238E27FC236}">
                <a16:creationId xmlns:a16="http://schemas.microsoft.com/office/drawing/2014/main" id="{0B202E71-8BC5-49A3-BE15-C6120C891551}"/>
              </a:ext>
            </a:extLst>
          </p:cNvPr>
          <p:cNvGraphicFramePr>
            <a:graphicFrameLocks noChangeAspect="1"/>
          </p:cNvGraphicFramePr>
          <p:nvPr/>
        </p:nvGraphicFramePr>
        <p:xfrm>
          <a:off x="2514600" y="6172200"/>
          <a:ext cx="433388" cy="412750"/>
        </p:xfrm>
        <a:graphic>
          <a:graphicData uri="http://schemas.openxmlformats.org/presentationml/2006/ole">
            <mc:AlternateContent xmlns:mc="http://schemas.openxmlformats.org/markup-compatibility/2006">
              <mc:Choice xmlns:v="urn:schemas-microsoft-com:vml" Requires="v">
                <p:oleObj spid="_x0000_s114756" r:id="rId10" imgW="245022" imgH="232126" progId="Equation.3">
                  <p:embed/>
                </p:oleObj>
              </mc:Choice>
              <mc:Fallback>
                <p:oleObj r:id="rId10" imgW="245022" imgH="232126"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6172200"/>
                        <a:ext cx="4333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7" name="Rectangle 10">
            <a:extLst>
              <a:ext uri="{FF2B5EF4-FFF2-40B4-BE49-F238E27FC236}">
                <a16:creationId xmlns:a16="http://schemas.microsoft.com/office/drawing/2014/main" id="{31163753-EBFE-4446-A3CF-64A9724FEFAD}"/>
              </a:ext>
            </a:extLst>
          </p:cNvPr>
          <p:cNvSpPr>
            <a:spLocks noChangeArrowheads="1"/>
          </p:cNvSpPr>
          <p:nvPr/>
        </p:nvSpPr>
        <p:spPr bwMode="auto">
          <a:xfrm>
            <a:off x="5105400" y="6172200"/>
            <a:ext cx="3581400" cy="366713"/>
          </a:xfrm>
          <a:prstGeom prst="rect">
            <a:avLst/>
          </a:prstGeom>
          <a:noFill/>
          <a:ln w="9525">
            <a:noFill/>
            <a:miter lim="800000"/>
            <a:headEnd/>
            <a:tailEnd/>
          </a:ln>
        </p:spPr>
        <p:txBody>
          <a:bodyPr>
            <a:spAutoFit/>
          </a:bodyPr>
          <a:lstStyle/>
          <a:p>
            <a:pPr eaLnBrk="1" hangingPunct="1">
              <a:defRPr/>
            </a:pPr>
            <a:r>
              <a:rPr lang="en-US" altLang="zh-CN" i="1">
                <a:latin typeface="+mj-lt"/>
              </a:rPr>
              <a:t>N</a:t>
            </a:r>
            <a:r>
              <a:rPr lang="en-US" altLang="zh-CN">
                <a:latin typeface="+mj-lt"/>
              </a:rPr>
              <a:t>=30,  </a:t>
            </a:r>
            <a:r>
              <a:rPr lang="en-US" altLang="zh-CN" i="1">
                <a:latin typeface="+mj-lt"/>
              </a:rPr>
              <a:t>L</a:t>
            </a:r>
            <a:r>
              <a:rPr lang="en-US" altLang="zh-CN">
                <a:latin typeface="+mj-lt"/>
              </a:rPr>
              <a:t>=256,          = 600/256 </a:t>
            </a:r>
          </a:p>
        </p:txBody>
      </p:sp>
      <p:graphicFrame>
        <p:nvGraphicFramePr>
          <p:cNvPr id="62470" name="Object 11">
            <a:extLst>
              <a:ext uri="{FF2B5EF4-FFF2-40B4-BE49-F238E27FC236}">
                <a16:creationId xmlns:a16="http://schemas.microsoft.com/office/drawing/2014/main" id="{6A8F9FD7-4711-4A9C-B433-2B00512EF2AE}"/>
              </a:ext>
            </a:extLst>
          </p:cNvPr>
          <p:cNvGraphicFramePr>
            <a:graphicFrameLocks noChangeAspect="1"/>
          </p:cNvGraphicFramePr>
          <p:nvPr/>
        </p:nvGraphicFramePr>
        <p:xfrm>
          <a:off x="6705600" y="6146800"/>
          <a:ext cx="433388" cy="412750"/>
        </p:xfrm>
        <a:graphic>
          <a:graphicData uri="http://schemas.openxmlformats.org/presentationml/2006/ole">
            <mc:AlternateContent xmlns:mc="http://schemas.openxmlformats.org/markup-compatibility/2006">
              <mc:Choice xmlns:v="urn:schemas-microsoft-com:vml" Requires="v">
                <p:oleObj spid="_x0000_s114757" r:id="rId12" imgW="245022" imgH="232126" progId="Equation.3">
                  <p:embed/>
                </p:oleObj>
              </mc:Choice>
              <mc:Fallback>
                <p:oleObj r:id="rId12" imgW="245022" imgH="232126"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5600" y="6146800"/>
                        <a:ext cx="4333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1" name="Object 12">
            <a:extLst>
              <a:ext uri="{FF2B5EF4-FFF2-40B4-BE49-F238E27FC236}">
                <a16:creationId xmlns:a16="http://schemas.microsoft.com/office/drawing/2014/main" id="{04AFB704-F1C6-4AE7-8E0F-5024AB0426C9}"/>
              </a:ext>
            </a:extLst>
          </p:cNvPr>
          <p:cNvGraphicFramePr>
            <a:graphicFrameLocks noChangeAspect="1"/>
          </p:cNvGraphicFramePr>
          <p:nvPr/>
        </p:nvGraphicFramePr>
        <p:xfrm>
          <a:off x="685800" y="1219200"/>
          <a:ext cx="3657600" cy="2667000"/>
        </p:xfrm>
        <a:graphic>
          <a:graphicData uri="http://schemas.openxmlformats.org/presentationml/2006/ole">
            <mc:AlternateContent xmlns:mc="http://schemas.openxmlformats.org/markup-compatibility/2006">
              <mc:Choice xmlns:v="urn:schemas-microsoft-com:vml" Requires="v">
                <p:oleObj spid="_x0000_s114758" r:id="rId14" imgW="4150360" imgH="2016760" progId="Visio.Drawing.6">
                  <p:embed/>
                </p:oleObj>
              </mc:Choice>
              <mc:Fallback>
                <p:oleObj r:id="rId14" imgW="4150360" imgH="2016760" progId="Visio.Drawing.6">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800" y="1219200"/>
                        <a:ext cx="3657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2478" name="Picture 13">
            <a:extLst>
              <a:ext uri="{FF2B5EF4-FFF2-40B4-BE49-F238E27FC236}">
                <a16:creationId xmlns:a16="http://schemas.microsoft.com/office/drawing/2014/main" id="{5EE6FDBF-CDC9-4937-B89D-6C6D39A7A1DF}"/>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 y="3886200"/>
            <a:ext cx="3962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4702" name="Object 14">
            <a:extLst>
              <a:ext uri="{FF2B5EF4-FFF2-40B4-BE49-F238E27FC236}">
                <a16:creationId xmlns:a16="http://schemas.microsoft.com/office/drawing/2014/main" id="{0F845425-ADE2-4E56-9ED9-57B058357B96}"/>
              </a:ext>
            </a:extLst>
          </p:cNvPr>
          <p:cNvGraphicFramePr>
            <a:graphicFrameLocks noChangeAspect="1"/>
          </p:cNvGraphicFramePr>
          <p:nvPr/>
        </p:nvGraphicFramePr>
        <p:xfrm>
          <a:off x="914400" y="457200"/>
          <a:ext cx="3886200" cy="474663"/>
        </p:xfrm>
        <a:graphic>
          <a:graphicData uri="http://schemas.openxmlformats.org/presentationml/2006/ole">
            <mc:AlternateContent xmlns:mc="http://schemas.openxmlformats.org/markup-compatibility/2006">
              <mc:Choice xmlns:v="urn:schemas-microsoft-com:vml" Requires="v">
                <p:oleObj spid="_x0000_s114759" r:id="rId17" imgW="1789147" imgH="215713" progId="Equation.3">
                  <p:embed/>
                </p:oleObj>
              </mc:Choice>
              <mc:Fallback>
                <p:oleObj r:id="rId17" imgW="1789147" imgH="215713"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4400" y="457200"/>
                        <a:ext cx="3886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703" name="Object 9">
            <a:extLst>
              <a:ext uri="{FF2B5EF4-FFF2-40B4-BE49-F238E27FC236}">
                <a16:creationId xmlns:a16="http://schemas.microsoft.com/office/drawing/2014/main" id="{4F482B10-564D-4B63-A1A5-E867ABFCD96C}"/>
              </a:ext>
            </a:extLst>
          </p:cNvPr>
          <p:cNvGraphicFramePr>
            <a:graphicFrameLocks noChangeAspect="1"/>
          </p:cNvGraphicFramePr>
          <p:nvPr/>
        </p:nvGraphicFramePr>
        <p:xfrm>
          <a:off x="4922838" y="457200"/>
          <a:ext cx="4144962" cy="460375"/>
        </p:xfrm>
        <a:graphic>
          <a:graphicData uri="http://schemas.openxmlformats.org/presentationml/2006/ole">
            <mc:AlternateContent xmlns:mc="http://schemas.openxmlformats.org/markup-compatibility/2006">
              <mc:Choice xmlns:v="urn:schemas-microsoft-com:vml" Requires="v">
                <p:oleObj spid="_x0000_s114760" name="Equation" r:id="rId19" imgW="2222500" imgH="228600" progId="Equation.DSMT4">
                  <p:embed/>
                </p:oleObj>
              </mc:Choice>
              <mc:Fallback>
                <p:oleObj name="Equation" r:id="rId19" imgW="2222500" imgH="228600" progId="Equation.DSMT4">
                  <p:embed/>
                  <p:pic>
                    <p:nvPicPr>
                      <p:cNvPr id="0" name="Object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22838" y="457200"/>
                        <a:ext cx="414496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48" name="TextBox 15">
            <a:extLst>
              <a:ext uri="{FF2B5EF4-FFF2-40B4-BE49-F238E27FC236}">
                <a16:creationId xmlns:a16="http://schemas.microsoft.com/office/drawing/2014/main" id="{E43D8038-160D-4145-A246-6B128D13F722}"/>
              </a:ext>
            </a:extLst>
          </p:cNvPr>
          <p:cNvSpPr txBox="1">
            <a:spLocks noChangeArrowheads="1"/>
          </p:cNvSpPr>
          <p:nvPr/>
        </p:nvSpPr>
        <p:spPr bwMode="auto">
          <a:xfrm>
            <a:off x="0" y="457200"/>
            <a:ext cx="1066800" cy="461963"/>
          </a:xfrm>
          <a:prstGeom prst="rect">
            <a:avLst/>
          </a:prstGeom>
          <a:noFill/>
          <a:ln w="9525">
            <a:noFill/>
            <a:miter lim="800000"/>
            <a:headEnd/>
            <a:tailEnd/>
          </a:ln>
        </p:spPr>
        <p:txBody>
          <a:bodyPr>
            <a:spAutoFit/>
          </a:bodyPr>
          <a:lstStyle/>
          <a:p>
            <a:pPr eaLnBrk="1" hangingPunct="1">
              <a:defRPr/>
            </a:pPr>
            <a:r>
              <a:rPr lang="zh-CN" altLang="en-US" sz="2400" b="1">
                <a:latin typeface="+mj-lt"/>
              </a:rPr>
              <a:t>例</a:t>
            </a:r>
            <a:r>
              <a:rPr lang="en-US" altLang="zh-CN" sz="2400" b="1">
                <a:latin typeface="+mj-lt"/>
              </a:rPr>
              <a:t>2-8</a:t>
            </a:r>
            <a:endParaRPr lang="zh-CN" altLang="en-US" sz="2400" b="1">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74"/>
                                        </p:tgtEl>
                                        <p:attrNameLst>
                                          <p:attrName>style.visibility</p:attrName>
                                        </p:attrNameLst>
                                      </p:cBhvr>
                                      <p:to>
                                        <p:strVal val="visible"/>
                                      </p:to>
                                    </p:set>
                                    <p:animEffect transition="in" filter="blinds(horizontal)">
                                      <p:cBhvr>
                                        <p:cTn id="7" dur="500"/>
                                        <p:tgtEl>
                                          <p:spTgt spid="62474"/>
                                        </p:tgtEl>
                                      </p:cBhvr>
                                    </p:animEffect>
                                  </p:childTnLst>
                                </p:cTn>
                              </p:par>
                              <p:par>
                                <p:cTn id="8" presetID="3" presetClass="entr" presetSubtype="10" fill="hold" nodeType="withEffect">
                                  <p:stCondLst>
                                    <p:cond delay="0"/>
                                  </p:stCondLst>
                                  <p:childTnLst>
                                    <p:set>
                                      <p:cBhvr>
                                        <p:cTn id="9" dur="1" fill="hold">
                                          <p:stCondLst>
                                            <p:cond delay="0"/>
                                          </p:stCondLst>
                                        </p:cTn>
                                        <p:tgtEl>
                                          <p:spTgt spid="62467"/>
                                        </p:tgtEl>
                                        <p:attrNameLst>
                                          <p:attrName>style.visibility</p:attrName>
                                        </p:attrNameLst>
                                      </p:cBhvr>
                                      <p:to>
                                        <p:strVal val="visible"/>
                                      </p:to>
                                    </p:set>
                                    <p:animEffect transition="in" filter="blinds(horizontal)">
                                      <p:cBhvr>
                                        <p:cTn id="10" dur="500"/>
                                        <p:tgtEl>
                                          <p:spTgt spid="6246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2471"/>
                                        </p:tgtEl>
                                        <p:attrNameLst>
                                          <p:attrName>style.visibility</p:attrName>
                                        </p:attrNameLst>
                                      </p:cBhvr>
                                      <p:to>
                                        <p:strVal val="visible"/>
                                      </p:to>
                                    </p:set>
                                    <p:animEffect transition="in" filter="blinds(horizontal)">
                                      <p:cBhvr>
                                        <p:cTn id="15" dur="500"/>
                                        <p:tgtEl>
                                          <p:spTgt spid="6247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2475"/>
                                        </p:tgtEl>
                                        <p:attrNameLst>
                                          <p:attrName>style.visibility</p:attrName>
                                        </p:attrNameLst>
                                      </p:cBhvr>
                                      <p:to>
                                        <p:strVal val="visible"/>
                                      </p:to>
                                    </p:set>
                                    <p:animEffect transition="in" filter="blinds(horizontal)">
                                      <p:cBhvr>
                                        <p:cTn id="20" dur="500"/>
                                        <p:tgtEl>
                                          <p:spTgt spid="62475"/>
                                        </p:tgtEl>
                                      </p:cBhvr>
                                    </p:animEffect>
                                  </p:childTnLst>
                                </p:cTn>
                              </p:par>
                              <p:par>
                                <p:cTn id="21" presetID="3" presetClass="entr" presetSubtype="10" fill="hold" nodeType="withEffect">
                                  <p:stCondLst>
                                    <p:cond delay="0"/>
                                  </p:stCondLst>
                                  <p:childTnLst>
                                    <p:set>
                                      <p:cBhvr>
                                        <p:cTn id="22" dur="1" fill="hold">
                                          <p:stCondLst>
                                            <p:cond delay="0"/>
                                          </p:stCondLst>
                                        </p:cTn>
                                        <p:tgtEl>
                                          <p:spTgt spid="62468"/>
                                        </p:tgtEl>
                                        <p:attrNameLst>
                                          <p:attrName>style.visibility</p:attrName>
                                        </p:attrNameLst>
                                      </p:cBhvr>
                                      <p:to>
                                        <p:strVal val="visible"/>
                                      </p:to>
                                    </p:set>
                                    <p:animEffect transition="in" filter="blinds(horizontal)">
                                      <p:cBhvr>
                                        <p:cTn id="23" dur="500"/>
                                        <p:tgtEl>
                                          <p:spTgt spid="624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62466"/>
                                        </p:tgtEl>
                                        <p:attrNameLst>
                                          <p:attrName>style.visibility</p:attrName>
                                        </p:attrNameLst>
                                      </p:cBhvr>
                                      <p:to>
                                        <p:strVal val="visible"/>
                                      </p:to>
                                    </p:set>
                                    <p:animEffect transition="in" filter="blinds(horizontal)">
                                      <p:cBhvr>
                                        <p:cTn id="28" dur="500"/>
                                        <p:tgtEl>
                                          <p:spTgt spid="6246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2476"/>
                                        </p:tgtEl>
                                        <p:attrNameLst>
                                          <p:attrName>style.visibility</p:attrName>
                                        </p:attrNameLst>
                                      </p:cBhvr>
                                      <p:to>
                                        <p:strVal val="visible"/>
                                      </p:to>
                                    </p:set>
                                    <p:animEffect transition="in" filter="blinds(horizontal)">
                                      <p:cBhvr>
                                        <p:cTn id="33" dur="500"/>
                                        <p:tgtEl>
                                          <p:spTgt spid="62476"/>
                                        </p:tgtEl>
                                      </p:cBhvr>
                                    </p:animEffect>
                                  </p:childTnLst>
                                </p:cTn>
                              </p:par>
                              <p:par>
                                <p:cTn id="34" presetID="3" presetClass="entr" presetSubtype="10" fill="hold" nodeType="withEffect">
                                  <p:stCondLst>
                                    <p:cond delay="0"/>
                                  </p:stCondLst>
                                  <p:childTnLst>
                                    <p:set>
                                      <p:cBhvr>
                                        <p:cTn id="35" dur="1" fill="hold">
                                          <p:stCondLst>
                                            <p:cond delay="0"/>
                                          </p:stCondLst>
                                        </p:cTn>
                                        <p:tgtEl>
                                          <p:spTgt spid="62469"/>
                                        </p:tgtEl>
                                        <p:attrNameLst>
                                          <p:attrName>style.visibility</p:attrName>
                                        </p:attrNameLst>
                                      </p:cBhvr>
                                      <p:to>
                                        <p:strVal val="visible"/>
                                      </p:to>
                                    </p:set>
                                    <p:animEffect transition="in" filter="blinds(horizontal)">
                                      <p:cBhvr>
                                        <p:cTn id="36" dur="500"/>
                                        <p:tgtEl>
                                          <p:spTgt spid="6246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62478"/>
                                        </p:tgtEl>
                                        <p:attrNameLst>
                                          <p:attrName>style.visibility</p:attrName>
                                        </p:attrNameLst>
                                      </p:cBhvr>
                                      <p:to>
                                        <p:strVal val="visible"/>
                                      </p:to>
                                    </p:set>
                                    <p:animEffect transition="in" filter="blinds(horizontal)">
                                      <p:cBhvr>
                                        <p:cTn id="41" dur="500"/>
                                        <p:tgtEl>
                                          <p:spTgt spid="6247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2477"/>
                                        </p:tgtEl>
                                        <p:attrNameLst>
                                          <p:attrName>style.visibility</p:attrName>
                                        </p:attrNameLst>
                                      </p:cBhvr>
                                      <p:to>
                                        <p:strVal val="visible"/>
                                      </p:to>
                                    </p:set>
                                    <p:animEffect transition="in" filter="blinds(horizontal)">
                                      <p:cBhvr>
                                        <p:cTn id="46" dur="500"/>
                                        <p:tgtEl>
                                          <p:spTgt spid="62477"/>
                                        </p:tgtEl>
                                      </p:cBhvr>
                                    </p:animEffect>
                                  </p:childTnLst>
                                </p:cTn>
                              </p:par>
                              <p:par>
                                <p:cTn id="47" presetID="3" presetClass="entr" presetSubtype="10" fill="hold" nodeType="withEffect">
                                  <p:stCondLst>
                                    <p:cond delay="0"/>
                                  </p:stCondLst>
                                  <p:childTnLst>
                                    <p:set>
                                      <p:cBhvr>
                                        <p:cTn id="48" dur="1" fill="hold">
                                          <p:stCondLst>
                                            <p:cond delay="0"/>
                                          </p:stCondLst>
                                        </p:cTn>
                                        <p:tgtEl>
                                          <p:spTgt spid="62470"/>
                                        </p:tgtEl>
                                        <p:attrNameLst>
                                          <p:attrName>style.visibility</p:attrName>
                                        </p:attrNameLst>
                                      </p:cBhvr>
                                      <p:to>
                                        <p:strVal val="visible"/>
                                      </p:to>
                                    </p:set>
                                    <p:animEffect transition="in" filter="blinds(horizontal)">
                                      <p:cBhvr>
                                        <p:cTn id="49" dur="500"/>
                                        <p:tgtEl>
                                          <p:spTgt spid="6247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62473"/>
                                        </p:tgtEl>
                                        <p:attrNameLst>
                                          <p:attrName>style.visibility</p:attrName>
                                        </p:attrNameLst>
                                      </p:cBhvr>
                                      <p:to>
                                        <p:strVal val="visible"/>
                                      </p:to>
                                    </p:set>
                                    <p:animEffect transition="in" filter="blinds(horizontal)">
                                      <p:cBhvr>
                                        <p:cTn id="54" dur="500"/>
                                        <p:tgtEl>
                                          <p:spTgt spid="6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4" grpId="0"/>
      <p:bldP spid="62475" grpId="0"/>
      <p:bldP spid="62476" grpId="0"/>
      <p:bldP spid="6247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1">
            <a:extLst>
              <a:ext uri="{FF2B5EF4-FFF2-40B4-BE49-F238E27FC236}">
                <a16:creationId xmlns:a16="http://schemas.microsoft.com/office/drawing/2014/main" id="{4E00CD59-2EEC-40C9-93ED-29D733F4FE70}"/>
              </a:ext>
            </a:extLst>
          </p:cNvPr>
          <p:cNvSpPr>
            <a:spLocks noGrp="1" noChangeArrowheads="1"/>
          </p:cNvSpPr>
          <p:nvPr>
            <p:ph type="title"/>
          </p:nvPr>
        </p:nvSpPr>
        <p:spPr>
          <a:xfrm>
            <a:off x="457200" y="152400"/>
            <a:ext cx="8458200" cy="1371600"/>
          </a:xfrm>
        </p:spPr>
        <p:txBody>
          <a:bodyPr/>
          <a:lstStyle/>
          <a:p>
            <a:pPr eaLnBrk="1" hangingPunct="1"/>
            <a:r>
              <a:rPr lang="en-US" altLang="zh-CN" sz="4000"/>
              <a:t>2.4.3 </a:t>
            </a:r>
            <a:r>
              <a:rPr lang="zh-CN" altLang="en-US" sz="4000"/>
              <a:t>利用</a:t>
            </a:r>
            <a:r>
              <a:rPr lang="en-US" altLang="zh-CN" sz="4000"/>
              <a:t>DFT</a:t>
            </a:r>
            <a:r>
              <a:rPr lang="zh-CN" altLang="en-US" sz="4000"/>
              <a:t>进行谱分析的参数选择</a:t>
            </a:r>
          </a:p>
        </p:txBody>
      </p:sp>
      <p:graphicFrame>
        <p:nvGraphicFramePr>
          <p:cNvPr id="80898" name="Object 2">
            <a:extLst>
              <a:ext uri="{FF2B5EF4-FFF2-40B4-BE49-F238E27FC236}">
                <a16:creationId xmlns:a16="http://schemas.microsoft.com/office/drawing/2014/main" id="{0E048BA2-E391-4AC7-9C65-2E2C4A8FE3E7}"/>
              </a:ext>
            </a:extLst>
          </p:cNvPr>
          <p:cNvGraphicFramePr>
            <a:graphicFrameLocks/>
          </p:cNvGraphicFramePr>
          <p:nvPr/>
        </p:nvGraphicFramePr>
        <p:xfrm>
          <a:off x="1763713" y="1676400"/>
          <a:ext cx="1284287" cy="503238"/>
        </p:xfrm>
        <a:graphic>
          <a:graphicData uri="http://schemas.openxmlformats.org/presentationml/2006/ole">
            <mc:AlternateContent xmlns:mc="http://schemas.openxmlformats.org/markup-compatibility/2006">
              <mc:Choice xmlns:v="urn:schemas-microsoft-com:vml" Requires="v">
                <p:oleObj spid="_x0000_s115756" r:id="rId4" imgW="585072" imgH="229051" progId="Equation.3">
                  <p:embed/>
                </p:oleObj>
              </mc:Choice>
              <mc:Fallback>
                <p:oleObj r:id="rId4" imgW="585072" imgH="229051"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1676400"/>
                        <a:ext cx="128428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899" name="Object 3">
            <a:extLst>
              <a:ext uri="{FF2B5EF4-FFF2-40B4-BE49-F238E27FC236}">
                <a16:creationId xmlns:a16="http://schemas.microsoft.com/office/drawing/2014/main" id="{CED7922F-EB7D-476F-BEC3-6D1B39430692}"/>
              </a:ext>
            </a:extLst>
          </p:cNvPr>
          <p:cNvGraphicFramePr>
            <a:graphicFrameLocks noChangeAspect="1"/>
          </p:cNvGraphicFramePr>
          <p:nvPr/>
        </p:nvGraphicFramePr>
        <p:xfrm>
          <a:off x="4724400" y="1447800"/>
          <a:ext cx="2011363" cy="949325"/>
        </p:xfrm>
        <a:graphic>
          <a:graphicData uri="http://schemas.openxmlformats.org/presentationml/2006/ole">
            <mc:AlternateContent xmlns:mc="http://schemas.openxmlformats.org/markup-compatibility/2006">
              <mc:Choice xmlns:v="urn:schemas-microsoft-com:vml" Requires="v">
                <p:oleObj spid="_x0000_s115757" r:id="rId6" imgW="915842" imgH="432321" progId="Equation.3">
                  <p:embed/>
                </p:oleObj>
              </mc:Choice>
              <mc:Fallback>
                <p:oleObj r:id="rId6" imgW="915842" imgH="432321"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1447800"/>
                        <a:ext cx="201136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0" name="Object 4">
            <a:extLst>
              <a:ext uri="{FF2B5EF4-FFF2-40B4-BE49-F238E27FC236}">
                <a16:creationId xmlns:a16="http://schemas.microsoft.com/office/drawing/2014/main" id="{165D0E9E-DAB8-4AE6-8920-D7A9E069E7EA}"/>
              </a:ext>
            </a:extLst>
          </p:cNvPr>
          <p:cNvGraphicFramePr>
            <a:graphicFrameLocks/>
          </p:cNvGraphicFramePr>
          <p:nvPr/>
        </p:nvGraphicFramePr>
        <p:xfrm>
          <a:off x="4333875" y="3097213"/>
          <a:ext cx="2181225" cy="920750"/>
        </p:xfrm>
        <a:graphic>
          <a:graphicData uri="http://schemas.openxmlformats.org/presentationml/2006/ole">
            <mc:AlternateContent xmlns:mc="http://schemas.openxmlformats.org/markup-compatibility/2006">
              <mc:Choice xmlns:v="urn:schemas-microsoft-com:vml" Requires="v">
                <p:oleObj spid="_x0000_s115758" name="公式" r:id="rId8" imgW="990600" imgH="419100" progId="Equation.3">
                  <p:embed/>
                </p:oleObj>
              </mc:Choice>
              <mc:Fallback>
                <p:oleObj name="公式" r:id="rId8" imgW="990600" imgH="419100" progId="Equation.3">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3875" y="3097213"/>
                        <a:ext cx="21812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1" name="Text Box 5">
            <a:extLst>
              <a:ext uri="{FF2B5EF4-FFF2-40B4-BE49-F238E27FC236}">
                <a16:creationId xmlns:a16="http://schemas.microsoft.com/office/drawing/2014/main" id="{C36A1E2B-DDD0-48C1-818A-3E25B3360015}"/>
              </a:ext>
            </a:extLst>
          </p:cNvPr>
          <p:cNvSpPr txBox="1">
            <a:spLocks noChangeArrowheads="1"/>
          </p:cNvSpPr>
          <p:nvPr/>
        </p:nvSpPr>
        <p:spPr bwMode="auto">
          <a:xfrm>
            <a:off x="539750" y="1143000"/>
            <a:ext cx="4565650" cy="523875"/>
          </a:xfrm>
          <a:prstGeom prst="rect">
            <a:avLst/>
          </a:prstGeom>
          <a:noFill/>
          <a:ln w="9525">
            <a:noFill/>
            <a:miter lim="800000"/>
            <a:headEnd/>
            <a:tailEnd/>
          </a:ln>
        </p:spPr>
        <p:txBody>
          <a:bodyPr>
            <a:spAutoFit/>
          </a:bodyPr>
          <a:lstStyle/>
          <a:p>
            <a:pPr eaLnBrk="1" hangingPunct="1">
              <a:spcBef>
                <a:spcPct val="50000"/>
              </a:spcBef>
              <a:defRPr/>
            </a:pPr>
            <a:r>
              <a:rPr lang="zh-CN" altLang="en-US" sz="2800" b="1" dirty="0">
                <a:solidFill>
                  <a:schemeClr val="bg2">
                    <a:lumMod val="60000"/>
                    <a:lumOff val="40000"/>
                  </a:schemeClr>
                </a:solidFill>
                <a:latin typeface="Times New Roman" pitchFamily="18" charset="0"/>
              </a:rPr>
              <a:t>（</a:t>
            </a:r>
            <a:r>
              <a:rPr lang="en-US" altLang="zh-CN" sz="2800" b="1" dirty="0">
                <a:solidFill>
                  <a:schemeClr val="bg2">
                    <a:lumMod val="60000"/>
                    <a:lumOff val="40000"/>
                  </a:schemeClr>
                </a:solidFill>
                <a:latin typeface="Times New Roman" pitchFamily="18" charset="0"/>
              </a:rPr>
              <a:t>1</a:t>
            </a:r>
            <a:r>
              <a:rPr lang="zh-CN" altLang="en-US" sz="2800" b="1" dirty="0">
                <a:solidFill>
                  <a:schemeClr val="bg2">
                    <a:lumMod val="60000"/>
                    <a:lumOff val="40000"/>
                  </a:schemeClr>
                </a:solidFill>
                <a:latin typeface="Times New Roman" pitchFamily="18" charset="0"/>
              </a:rPr>
              <a:t>）时域抽样频率或间隔</a:t>
            </a:r>
            <a:r>
              <a:rPr lang="en-US" altLang="zh-CN" sz="2800" b="1" dirty="0">
                <a:solidFill>
                  <a:schemeClr val="bg2">
                    <a:lumMod val="60000"/>
                    <a:lumOff val="40000"/>
                  </a:schemeClr>
                </a:solidFill>
                <a:latin typeface="Times New Roman" pitchFamily="18" charset="0"/>
              </a:rPr>
              <a:t>:</a:t>
            </a:r>
          </a:p>
        </p:txBody>
      </p:sp>
      <p:sp>
        <p:nvSpPr>
          <p:cNvPr id="80902" name="Text Box 6">
            <a:extLst>
              <a:ext uri="{FF2B5EF4-FFF2-40B4-BE49-F238E27FC236}">
                <a16:creationId xmlns:a16="http://schemas.microsoft.com/office/drawing/2014/main" id="{849E708A-CBF3-45E8-82E0-8687DC01EC7D}"/>
              </a:ext>
            </a:extLst>
          </p:cNvPr>
          <p:cNvSpPr txBox="1">
            <a:spLocks noChangeArrowheads="1"/>
          </p:cNvSpPr>
          <p:nvPr/>
        </p:nvSpPr>
        <p:spPr bwMode="auto">
          <a:xfrm>
            <a:off x="612775" y="2743200"/>
            <a:ext cx="7997825" cy="523875"/>
          </a:xfrm>
          <a:prstGeom prst="rect">
            <a:avLst/>
          </a:prstGeom>
          <a:noFill/>
          <a:ln w="9525">
            <a:noFill/>
            <a:miter lim="800000"/>
            <a:headEnd/>
            <a:tailEnd/>
          </a:ln>
        </p:spPr>
        <p:txBody>
          <a:bodyPr>
            <a:spAutoFit/>
          </a:bodyPr>
          <a:lstStyle/>
          <a:p>
            <a:pPr eaLnBrk="1" hangingPunct="1">
              <a:spcBef>
                <a:spcPct val="50000"/>
              </a:spcBef>
              <a:defRPr/>
            </a:pPr>
            <a:r>
              <a:rPr lang="zh-CN" altLang="en-US" sz="2800" b="1" dirty="0">
                <a:solidFill>
                  <a:schemeClr val="bg2">
                    <a:lumMod val="60000"/>
                    <a:lumOff val="40000"/>
                  </a:schemeClr>
                </a:solidFill>
                <a:latin typeface="Times New Roman" pitchFamily="18" charset="0"/>
              </a:rPr>
              <a:t>（</a:t>
            </a:r>
            <a:r>
              <a:rPr lang="en-US" altLang="zh-CN" sz="2800" b="1" dirty="0">
                <a:solidFill>
                  <a:schemeClr val="bg2">
                    <a:lumMod val="60000"/>
                    <a:lumOff val="40000"/>
                  </a:schemeClr>
                </a:solidFill>
                <a:latin typeface="Times New Roman" pitchFamily="18" charset="0"/>
              </a:rPr>
              <a:t>2</a:t>
            </a:r>
            <a:r>
              <a:rPr lang="zh-CN" altLang="en-US" sz="2800" b="1" dirty="0">
                <a:solidFill>
                  <a:schemeClr val="bg2">
                    <a:lumMod val="60000"/>
                    <a:lumOff val="40000"/>
                  </a:schemeClr>
                </a:solidFill>
                <a:latin typeface="Times New Roman" pitchFamily="18" charset="0"/>
              </a:rPr>
              <a:t>）时域信号长度</a:t>
            </a:r>
            <a:r>
              <a:rPr lang="en-US" altLang="zh-CN" sz="2800" b="1" dirty="0">
                <a:solidFill>
                  <a:schemeClr val="bg2">
                    <a:lumMod val="60000"/>
                    <a:lumOff val="40000"/>
                  </a:schemeClr>
                </a:solidFill>
                <a:latin typeface="Times New Roman" pitchFamily="18" charset="0"/>
              </a:rPr>
              <a:t>:</a:t>
            </a:r>
          </a:p>
        </p:txBody>
      </p:sp>
      <p:sp>
        <p:nvSpPr>
          <p:cNvPr id="80903" name="Text Box 7">
            <a:extLst>
              <a:ext uri="{FF2B5EF4-FFF2-40B4-BE49-F238E27FC236}">
                <a16:creationId xmlns:a16="http://schemas.microsoft.com/office/drawing/2014/main" id="{15FB6BC7-AD0C-4B70-844A-3576EDFB5B2E}"/>
              </a:ext>
            </a:extLst>
          </p:cNvPr>
          <p:cNvSpPr txBox="1">
            <a:spLocks noChangeArrowheads="1"/>
          </p:cNvSpPr>
          <p:nvPr/>
        </p:nvSpPr>
        <p:spPr bwMode="auto">
          <a:xfrm>
            <a:off x="684213" y="5029200"/>
            <a:ext cx="3354387" cy="523875"/>
          </a:xfrm>
          <a:prstGeom prst="rect">
            <a:avLst/>
          </a:prstGeom>
          <a:noFill/>
          <a:ln w="9525">
            <a:noFill/>
            <a:miter lim="800000"/>
            <a:headEnd/>
            <a:tailEnd/>
          </a:ln>
        </p:spPr>
        <p:txBody>
          <a:bodyPr>
            <a:spAutoFit/>
          </a:bodyPr>
          <a:lstStyle/>
          <a:p>
            <a:pPr eaLnBrk="1" hangingPunct="1">
              <a:spcBef>
                <a:spcPct val="50000"/>
              </a:spcBef>
              <a:defRPr/>
            </a:pPr>
            <a:r>
              <a:rPr lang="zh-CN" altLang="en-US" sz="2800" b="1" dirty="0">
                <a:solidFill>
                  <a:schemeClr val="bg2">
                    <a:lumMod val="60000"/>
                    <a:lumOff val="40000"/>
                  </a:schemeClr>
                </a:solidFill>
                <a:latin typeface="Times New Roman" pitchFamily="18" charset="0"/>
              </a:rPr>
              <a:t>（</a:t>
            </a:r>
            <a:r>
              <a:rPr lang="en-US" altLang="zh-CN" sz="2800" b="1" dirty="0">
                <a:solidFill>
                  <a:schemeClr val="bg2">
                    <a:lumMod val="60000"/>
                    <a:lumOff val="40000"/>
                  </a:schemeClr>
                </a:solidFill>
                <a:latin typeface="Times New Roman" pitchFamily="18" charset="0"/>
              </a:rPr>
              <a:t>3</a:t>
            </a:r>
            <a:r>
              <a:rPr lang="zh-CN" altLang="en-US" sz="2800" b="1" dirty="0">
                <a:solidFill>
                  <a:schemeClr val="bg2">
                    <a:lumMod val="60000"/>
                    <a:lumOff val="40000"/>
                  </a:schemeClr>
                </a:solidFill>
                <a:latin typeface="Times New Roman" pitchFamily="18" charset="0"/>
              </a:rPr>
              <a:t>）</a:t>
            </a:r>
            <a:r>
              <a:rPr lang="en-US" altLang="zh-CN" sz="2800" b="1" dirty="0">
                <a:solidFill>
                  <a:schemeClr val="bg2">
                    <a:lumMod val="60000"/>
                    <a:lumOff val="40000"/>
                  </a:schemeClr>
                </a:solidFill>
                <a:latin typeface="Times New Roman" pitchFamily="18" charset="0"/>
              </a:rPr>
              <a:t>DFT</a:t>
            </a:r>
            <a:r>
              <a:rPr lang="zh-CN" altLang="en-US" sz="2800" b="1" dirty="0">
                <a:solidFill>
                  <a:schemeClr val="bg2">
                    <a:lumMod val="60000"/>
                    <a:lumOff val="40000"/>
                  </a:schemeClr>
                </a:solidFill>
                <a:latin typeface="Times New Roman" pitchFamily="18" charset="0"/>
              </a:rPr>
              <a:t>点数</a:t>
            </a:r>
            <a:r>
              <a:rPr lang="en-US" altLang="zh-CN" sz="2800" b="1" dirty="0">
                <a:solidFill>
                  <a:schemeClr val="bg2">
                    <a:lumMod val="60000"/>
                    <a:lumOff val="40000"/>
                  </a:schemeClr>
                </a:solidFill>
                <a:latin typeface="Times New Roman" pitchFamily="18" charset="0"/>
              </a:rPr>
              <a:t>:</a:t>
            </a:r>
          </a:p>
        </p:txBody>
      </p:sp>
      <p:graphicFrame>
        <p:nvGraphicFramePr>
          <p:cNvPr id="80904" name="Object 8">
            <a:extLst>
              <a:ext uri="{FF2B5EF4-FFF2-40B4-BE49-F238E27FC236}">
                <a16:creationId xmlns:a16="http://schemas.microsoft.com/office/drawing/2014/main" id="{9B7BECC2-0C12-4094-A635-64F3273D7388}"/>
              </a:ext>
            </a:extLst>
          </p:cNvPr>
          <p:cNvGraphicFramePr>
            <a:graphicFrameLocks/>
          </p:cNvGraphicFramePr>
          <p:nvPr/>
        </p:nvGraphicFramePr>
        <p:xfrm>
          <a:off x="3433763" y="4876800"/>
          <a:ext cx="1176337" cy="954088"/>
        </p:xfrm>
        <a:graphic>
          <a:graphicData uri="http://schemas.openxmlformats.org/presentationml/2006/ole">
            <mc:AlternateContent xmlns:mc="http://schemas.openxmlformats.org/markup-compatibility/2006">
              <mc:Choice xmlns:v="urn:schemas-microsoft-com:vml" Requires="v">
                <p:oleObj spid="_x0000_s115759" r:id="rId10" imgW="534845" imgH="433004" progId="Equation.3">
                  <p:embed/>
                </p:oleObj>
              </mc:Choice>
              <mc:Fallback>
                <p:oleObj r:id="rId10" imgW="534845" imgH="433004" progId="Equation.3">
                  <p:embed/>
                  <p:pic>
                    <p:nvPicPr>
                      <p:cNvPr id="0" name="Object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33763" y="4876800"/>
                        <a:ext cx="11763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5" name="Text Box 9">
            <a:extLst>
              <a:ext uri="{FF2B5EF4-FFF2-40B4-BE49-F238E27FC236}">
                <a16:creationId xmlns:a16="http://schemas.microsoft.com/office/drawing/2014/main" id="{2E203F6B-2EBC-48B6-A48B-67DACFD12105}"/>
              </a:ext>
            </a:extLst>
          </p:cNvPr>
          <p:cNvSpPr txBox="1">
            <a:spLocks noChangeArrowheads="1"/>
          </p:cNvSpPr>
          <p:nvPr/>
        </p:nvSpPr>
        <p:spPr bwMode="auto">
          <a:xfrm>
            <a:off x="1441450" y="3962400"/>
            <a:ext cx="625475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sz="2400" b="1"/>
              <a:t>矩形窗时取</a:t>
            </a:r>
            <a:r>
              <a:rPr lang="en-US" altLang="zh-CN" sz="2400" b="1" i="1"/>
              <a:t>c</a:t>
            </a:r>
            <a:r>
              <a:rPr lang="en-US" altLang="zh-CN" sz="2400" b="1"/>
              <a:t>=1</a:t>
            </a:r>
            <a:r>
              <a:rPr lang="zh-CN" altLang="en-US" sz="2400" b="1"/>
              <a:t>，Hamming窗时取</a:t>
            </a:r>
            <a:r>
              <a:rPr lang="en-US" altLang="zh-CN" sz="2400" b="1" i="1"/>
              <a:t>c</a:t>
            </a:r>
            <a:r>
              <a:rPr lang="en-US" altLang="zh-CN" sz="2400" b="1"/>
              <a:t>=2 </a:t>
            </a:r>
            <a:r>
              <a:rPr lang="zh-CN" altLang="en-US" sz="2400" b="1"/>
              <a:t>，</a:t>
            </a:r>
          </a:p>
          <a:p>
            <a:pPr eaLnBrk="1" hangingPunct="1">
              <a:buClrTx/>
              <a:buSzTx/>
              <a:buFontTx/>
              <a:buNone/>
            </a:pPr>
            <a:r>
              <a:rPr lang="zh-CN" altLang="en-US" sz="2400" b="1"/>
              <a:t>Δ</a:t>
            </a:r>
            <a:r>
              <a:rPr lang="zh-CN" altLang="en-US" sz="2400" b="1" i="1"/>
              <a:t>f</a:t>
            </a:r>
            <a:r>
              <a:rPr lang="zh-CN" altLang="en-US" sz="2400" b="1"/>
              <a:t>为信号的频率分辨率</a:t>
            </a:r>
          </a:p>
        </p:txBody>
      </p:sp>
      <p:graphicFrame>
        <p:nvGraphicFramePr>
          <p:cNvPr id="80906" name="Object 10">
            <a:extLst>
              <a:ext uri="{FF2B5EF4-FFF2-40B4-BE49-F238E27FC236}">
                <a16:creationId xmlns:a16="http://schemas.microsoft.com/office/drawing/2014/main" id="{B42DE04A-30D4-4ECA-949D-B43C6AA5BE07}"/>
              </a:ext>
            </a:extLst>
          </p:cNvPr>
          <p:cNvGraphicFramePr>
            <a:graphicFrameLocks/>
          </p:cNvGraphicFramePr>
          <p:nvPr/>
        </p:nvGraphicFramePr>
        <p:xfrm>
          <a:off x="1752600" y="3124200"/>
          <a:ext cx="1371600" cy="923925"/>
        </p:xfrm>
        <a:graphic>
          <a:graphicData uri="http://schemas.openxmlformats.org/presentationml/2006/ole">
            <mc:AlternateContent xmlns:mc="http://schemas.openxmlformats.org/markup-compatibility/2006">
              <mc:Choice xmlns:v="urn:schemas-microsoft-com:vml" Requires="v">
                <p:oleObj spid="_x0000_s115760" r:id="rId12" imgW="623307" imgH="419867" progId="Equation.3">
                  <p:embed/>
                </p:oleObj>
              </mc:Choice>
              <mc:Fallback>
                <p:oleObj r:id="rId12" imgW="623307" imgH="419867" progId="Equation.3">
                  <p:embed/>
                  <p:pic>
                    <p:nvPicPr>
                      <p:cNvPr id="0" name="Object 10"/>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3124200"/>
                        <a:ext cx="1371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8" name="Text Box 12">
            <a:extLst>
              <a:ext uri="{FF2B5EF4-FFF2-40B4-BE49-F238E27FC236}">
                <a16:creationId xmlns:a16="http://schemas.microsoft.com/office/drawing/2014/main" id="{AA225D29-D6BB-47DF-ADD3-47A7A3B7CAF0}"/>
              </a:ext>
            </a:extLst>
          </p:cNvPr>
          <p:cNvSpPr txBox="1">
            <a:spLocks noChangeArrowheads="1"/>
          </p:cNvSpPr>
          <p:nvPr/>
        </p:nvSpPr>
        <p:spPr bwMode="auto">
          <a:xfrm>
            <a:off x="1371600" y="2300288"/>
            <a:ext cx="464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i="1"/>
              <a:t>f</a:t>
            </a:r>
            <a:r>
              <a:rPr lang="zh-CN" altLang="en-US" sz="2400" b="1" i="1" baseline="-25000"/>
              <a:t>m</a:t>
            </a:r>
            <a:r>
              <a:rPr lang="zh-CN" altLang="en-US" sz="2400" b="1"/>
              <a:t>为信号的最高频率</a:t>
            </a:r>
          </a:p>
        </p:txBody>
      </p:sp>
      <p:sp>
        <p:nvSpPr>
          <p:cNvPr id="80909" name="Text Box 13">
            <a:extLst>
              <a:ext uri="{FF2B5EF4-FFF2-40B4-BE49-F238E27FC236}">
                <a16:creationId xmlns:a16="http://schemas.microsoft.com/office/drawing/2014/main" id="{A1338F58-72FD-47FC-99E0-E1A7927D11AB}"/>
              </a:ext>
            </a:extLst>
          </p:cNvPr>
          <p:cNvSpPr txBox="1">
            <a:spLocks noChangeArrowheads="1"/>
          </p:cNvSpPr>
          <p:nvPr/>
        </p:nvSpPr>
        <p:spPr bwMode="auto">
          <a:xfrm>
            <a:off x="1371600" y="5730875"/>
            <a:ext cx="6254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Tx/>
              <a:buSzTx/>
              <a:buFontTx/>
              <a:buNone/>
            </a:pPr>
            <a:r>
              <a:rPr lang="zh-CN" altLang="en-US" sz="2400" b="1"/>
              <a:t>Δ</a:t>
            </a:r>
            <a:r>
              <a:rPr lang="zh-CN" altLang="en-US" sz="2400" b="1" i="1"/>
              <a:t>f</a:t>
            </a:r>
            <a:r>
              <a:rPr lang="zh-CN" altLang="en-US" sz="2400" b="1" baseline="-25000"/>
              <a:t>d</a:t>
            </a:r>
            <a:r>
              <a:rPr lang="zh-CN" altLang="en-US" sz="2400" b="1"/>
              <a:t>为谱线间隔，</a:t>
            </a:r>
            <a:r>
              <a:rPr lang="zh-CN" altLang="en-US" sz="2400" b="1" i="1"/>
              <a:t>L</a:t>
            </a:r>
            <a:r>
              <a:rPr lang="zh-CN" altLang="en-US" sz="2400" b="1"/>
              <a:t>一般取2的整数次幂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901"/>
                                        </p:tgtEl>
                                        <p:attrNameLst>
                                          <p:attrName>style.visibility</p:attrName>
                                        </p:attrNameLst>
                                      </p:cBhvr>
                                      <p:to>
                                        <p:strVal val="visible"/>
                                      </p:to>
                                    </p:set>
                                    <p:animEffect transition="in" filter="blinds(horizontal)">
                                      <p:cBhvr>
                                        <p:cTn id="7" dur="500"/>
                                        <p:tgtEl>
                                          <p:spTgt spid="80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898"/>
                                        </p:tgtEl>
                                        <p:attrNameLst>
                                          <p:attrName>style.visibility</p:attrName>
                                        </p:attrNameLst>
                                      </p:cBhvr>
                                      <p:to>
                                        <p:strVal val="visible"/>
                                      </p:to>
                                    </p:set>
                                    <p:animEffect transition="in" filter="blinds(horizontal)">
                                      <p:cBhvr>
                                        <p:cTn id="12" dur="500"/>
                                        <p:tgtEl>
                                          <p:spTgt spid="808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908"/>
                                        </p:tgtEl>
                                        <p:attrNameLst>
                                          <p:attrName>style.visibility</p:attrName>
                                        </p:attrNameLst>
                                      </p:cBhvr>
                                      <p:to>
                                        <p:strVal val="visible"/>
                                      </p:to>
                                    </p:set>
                                    <p:animEffect transition="in" filter="blinds(horizontal)">
                                      <p:cBhvr>
                                        <p:cTn id="17" dur="500"/>
                                        <p:tgtEl>
                                          <p:spTgt spid="809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0899"/>
                                        </p:tgtEl>
                                        <p:attrNameLst>
                                          <p:attrName>style.visibility</p:attrName>
                                        </p:attrNameLst>
                                      </p:cBhvr>
                                      <p:to>
                                        <p:strVal val="visible"/>
                                      </p:to>
                                    </p:set>
                                    <p:animEffect transition="in" filter="blinds(horizontal)">
                                      <p:cBhvr>
                                        <p:cTn id="22" dur="500"/>
                                        <p:tgtEl>
                                          <p:spTgt spid="808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902"/>
                                        </p:tgtEl>
                                        <p:attrNameLst>
                                          <p:attrName>style.visibility</p:attrName>
                                        </p:attrNameLst>
                                      </p:cBhvr>
                                      <p:to>
                                        <p:strVal val="visible"/>
                                      </p:to>
                                    </p:set>
                                    <p:animEffect transition="in" filter="blinds(horizontal)">
                                      <p:cBhvr>
                                        <p:cTn id="27" dur="500"/>
                                        <p:tgtEl>
                                          <p:spTgt spid="809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0906"/>
                                        </p:tgtEl>
                                        <p:attrNameLst>
                                          <p:attrName>style.visibility</p:attrName>
                                        </p:attrNameLst>
                                      </p:cBhvr>
                                      <p:to>
                                        <p:strVal val="visible"/>
                                      </p:to>
                                    </p:set>
                                    <p:animEffect transition="in" filter="blinds(horizontal)">
                                      <p:cBhvr>
                                        <p:cTn id="32" dur="500"/>
                                        <p:tgtEl>
                                          <p:spTgt spid="809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905"/>
                                        </p:tgtEl>
                                        <p:attrNameLst>
                                          <p:attrName>style.visibility</p:attrName>
                                        </p:attrNameLst>
                                      </p:cBhvr>
                                      <p:to>
                                        <p:strVal val="visible"/>
                                      </p:to>
                                    </p:set>
                                    <p:animEffect transition="in" filter="blinds(horizontal)">
                                      <p:cBhvr>
                                        <p:cTn id="37" dur="500"/>
                                        <p:tgtEl>
                                          <p:spTgt spid="809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0900"/>
                                        </p:tgtEl>
                                        <p:attrNameLst>
                                          <p:attrName>style.visibility</p:attrName>
                                        </p:attrNameLst>
                                      </p:cBhvr>
                                      <p:to>
                                        <p:strVal val="visible"/>
                                      </p:to>
                                    </p:set>
                                    <p:animEffect transition="in" filter="blinds(horizontal)">
                                      <p:cBhvr>
                                        <p:cTn id="42" dur="500"/>
                                        <p:tgtEl>
                                          <p:spTgt spid="809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903"/>
                                        </p:tgtEl>
                                        <p:attrNameLst>
                                          <p:attrName>style.visibility</p:attrName>
                                        </p:attrNameLst>
                                      </p:cBhvr>
                                      <p:to>
                                        <p:strVal val="visible"/>
                                      </p:to>
                                    </p:set>
                                    <p:animEffect transition="in" filter="blinds(horizontal)">
                                      <p:cBhvr>
                                        <p:cTn id="47" dur="500"/>
                                        <p:tgtEl>
                                          <p:spTgt spid="8090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0904"/>
                                        </p:tgtEl>
                                        <p:attrNameLst>
                                          <p:attrName>style.visibility</p:attrName>
                                        </p:attrNameLst>
                                      </p:cBhvr>
                                      <p:to>
                                        <p:strVal val="visible"/>
                                      </p:to>
                                    </p:set>
                                    <p:animEffect transition="in" filter="blinds(horizontal)">
                                      <p:cBhvr>
                                        <p:cTn id="52" dur="500"/>
                                        <p:tgtEl>
                                          <p:spTgt spid="8090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0909"/>
                                        </p:tgtEl>
                                        <p:attrNameLst>
                                          <p:attrName>style.visibility</p:attrName>
                                        </p:attrNameLst>
                                      </p:cBhvr>
                                      <p:to>
                                        <p:strVal val="visible"/>
                                      </p:to>
                                    </p:set>
                                    <p:animEffect transition="in" filter="blinds(horizontal)">
                                      <p:cBhvr>
                                        <p:cTn id="57" dur="500"/>
                                        <p:tgtEl>
                                          <p:spTgt spid="80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autoUpdateAnimBg="0"/>
      <p:bldP spid="80902" grpId="0" autoUpdateAnimBg="0"/>
      <p:bldP spid="80903" grpId="0" autoUpdateAnimBg="0"/>
      <p:bldP spid="80905" grpId="0" bldLvl="0" autoUpdateAnimBg="0"/>
      <p:bldP spid="80908" grpId="0" bldLvl="0" autoUpdateAnimBg="0"/>
      <p:bldP spid="80909" grpId="0" bldLvl="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3">
            <a:extLst>
              <a:ext uri="{FF2B5EF4-FFF2-40B4-BE49-F238E27FC236}">
                <a16:creationId xmlns:a16="http://schemas.microsoft.com/office/drawing/2014/main" id="{1B09FC73-1D99-4D39-8907-67C9CBC35628}"/>
              </a:ext>
            </a:extLst>
          </p:cNvPr>
          <p:cNvSpPr txBox="1">
            <a:spLocks noChangeArrowheads="1"/>
          </p:cNvSpPr>
          <p:nvPr/>
        </p:nvSpPr>
        <p:spPr bwMode="auto">
          <a:xfrm>
            <a:off x="152400" y="198438"/>
            <a:ext cx="8686800" cy="1570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ClrTx/>
              <a:buSzTx/>
              <a:buFontTx/>
              <a:buNone/>
            </a:pPr>
            <a:r>
              <a:rPr lang="zh-CN" altLang="en-US" sz="2400" b="1"/>
              <a:t>例2-10：试利用</a:t>
            </a:r>
            <a:r>
              <a:rPr lang="en-US" altLang="zh-CN" sz="2400" b="1">
                <a:cs typeface="Times New Roman" panose="02020603050405020304" pitchFamily="18" charset="0"/>
              </a:rPr>
              <a:t>DFT</a:t>
            </a:r>
            <a:r>
              <a:rPr lang="zh-CN" altLang="en-US" sz="2400" b="1"/>
              <a:t>分析一连续信号，已知其最高频率</a:t>
            </a:r>
            <a:r>
              <a:rPr lang="en-US" altLang="zh-CN" sz="2400" b="1" i="1">
                <a:cs typeface="Times New Roman" panose="02020603050405020304" pitchFamily="18" charset="0"/>
              </a:rPr>
              <a:t>f</a:t>
            </a:r>
            <a:r>
              <a:rPr lang="en-US" altLang="zh-CN" sz="2400" b="1" baseline="-25000"/>
              <a:t>m</a:t>
            </a:r>
            <a:r>
              <a:rPr lang="en-US" altLang="zh-CN" sz="2400" b="1">
                <a:cs typeface="Times New Roman" panose="02020603050405020304" pitchFamily="18" charset="0"/>
              </a:rPr>
              <a:t>=1000Hz</a:t>
            </a:r>
            <a:r>
              <a:rPr lang="zh-CN" altLang="en-US" sz="2400" b="1"/>
              <a:t>，要求频率分辨率</a:t>
            </a:r>
            <a:r>
              <a:rPr lang="en-US" altLang="zh-CN" sz="2400" b="1">
                <a:latin typeface="Symbol" panose="05050102010706020507" pitchFamily="18" charset="2"/>
                <a:cs typeface="Times New Roman" panose="02020603050405020304" pitchFamily="18" charset="0"/>
              </a:rPr>
              <a:t>D</a:t>
            </a:r>
            <a:r>
              <a:rPr lang="en-US" altLang="zh-CN" sz="2400" b="1" i="1">
                <a:cs typeface="Times New Roman" panose="02020603050405020304" pitchFamily="18" charset="0"/>
              </a:rPr>
              <a:t>f</a:t>
            </a:r>
            <a:r>
              <a:rPr lang="en-US" altLang="zh-CN" sz="2400" b="1">
                <a:cs typeface="Times New Roman" panose="02020603050405020304" pitchFamily="18" charset="0"/>
                <a:sym typeface="Symbol" panose="05050102010706020507" pitchFamily="18" charset="2"/>
              </a:rPr>
              <a:t></a:t>
            </a:r>
            <a:r>
              <a:rPr lang="en-US" altLang="zh-CN" sz="2400" b="1">
                <a:cs typeface="Times New Roman" panose="02020603050405020304" pitchFamily="18" charset="0"/>
              </a:rPr>
              <a:t>2Hz</a:t>
            </a:r>
            <a:r>
              <a:rPr lang="zh-CN" altLang="en-US" sz="2400" b="1"/>
              <a:t>，谱线间隔</a:t>
            </a:r>
            <a:r>
              <a:rPr lang="en-US" altLang="zh-CN" sz="2400" b="1">
                <a:latin typeface="Symbol" panose="05050102010706020507" pitchFamily="18" charset="2"/>
                <a:cs typeface="Times New Roman" panose="02020603050405020304" pitchFamily="18" charset="0"/>
              </a:rPr>
              <a:t>D</a:t>
            </a:r>
            <a:r>
              <a:rPr lang="en-US" altLang="zh-CN" sz="2400" b="1" i="1">
                <a:cs typeface="Times New Roman" panose="02020603050405020304" pitchFamily="18" charset="0"/>
              </a:rPr>
              <a:t>f</a:t>
            </a:r>
            <a:r>
              <a:rPr lang="en-US" altLang="zh-CN" sz="2400" b="1" baseline="-25000">
                <a:cs typeface="Times New Roman" panose="02020603050405020304" pitchFamily="18" charset="0"/>
              </a:rPr>
              <a:t>d</a:t>
            </a:r>
            <a:r>
              <a:rPr lang="en-US" altLang="zh-CN" sz="2400" b="1">
                <a:cs typeface="Times New Roman" panose="02020603050405020304" pitchFamily="18" charset="0"/>
                <a:sym typeface="Symbol" panose="05050102010706020507" pitchFamily="18" charset="2"/>
              </a:rPr>
              <a:t>0.5</a:t>
            </a:r>
            <a:r>
              <a:rPr lang="en-US" altLang="zh-CN" sz="2400" b="1">
                <a:cs typeface="Times New Roman" panose="02020603050405020304" pitchFamily="18" charset="0"/>
              </a:rPr>
              <a:t>Hz</a:t>
            </a:r>
            <a:r>
              <a:rPr lang="zh-CN" altLang="en-US" sz="2400" b="1">
                <a:cs typeface="Times New Roman" panose="02020603050405020304" pitchFamily="18" charset="0"/>
              </a:rPr>
              <a:t>，</a:t>
            </a:r>
            <a:r>
              <a:rPr lang="en-US" altLang="zh-CN" sz="2400" b="1">
                <a:cs typeface="Times New Roman" panose="02020603050405020304" pitchFamily="18" charset="0"/>
              </a:rPr>
              <a:t>DFT</a:t>
            </a:r>
            <a:r>
              <a:rPr lang="zh-CN" altLang="en-US" sz="2400" b="1"/>
              <a:t>的点数必须为</a:t>
            </a:r>
            <a:r>
              <a:rPr lang="en-US" altLang="zh-CN" sz="2400" b="1">
                <a:cs typeface="Times New Roman" panose="02020603050405020304" pitchFamily="18" charset="0"/>
              </a:rPr>
              <a:t>2</a:t>
            </a:r>
            <a:r>
              <a:rPr lang="zh-CN" altLang="en-US" sz="2400" b="1"/>
              <a:t>的整数幂次，确定以下参数：最大的抽样间隔，最少的信号持续时间，最少的</a:t>
            </a:r>
            <a:r>
              <a:rPr lang="en-US" altLang="zh-CN" sz="2400" b="1">
                <a:cs typeface="Times New Roman" panose="02020603050405020304" pitchFamily="18" charset="0"/>
              </a:rPr>
              <a:t>DFT</a:t>
            </a:r>
            <a:r>
              <a:rPr lang="zh-CN" altLang="en-US" sz="2400" b="1"/>
              <a:t>点数。</a:t>
            </a:r>
          </a:p>
        </p:txBody>
      </p:sp>
      <p:sp>
        <p:nvSpPr>
          <p:cNvPr id="81924" name="Text Box 4">
            <a:extLst>
              <a:ext uri="{FF2B5EF4-FFF2-40B4-BE49-F238E27FC236}">
                <a16:creationId xmlns:a16="http://schemas.microsoft.com/office/drawing/2014/main" id="{D573D615-35F4-4F8F-B13D-57B7C69DF115}"/>
              </a:ext>
            </a:extLst>
          </p:cNvPr>
          <p:cNvSpPr txBox="1">
            <a:spLocks noChangeArrowheads="1"/>
          </p:cNvSpPr>
          <p:nvPr/>
        </p:nvSpPr>
        <p:spPr bwMode="auto">
          <a:xfrm>
            <a:off x="76200" y="1752600"/>
            <a:ext cx="82296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200" b="1"/>
              <a:t>解：</a:t>
            </a:r>
            <a:r>
              <a:rPr lang="en-US" altLang="zh-CN" sz="2200" b="1">
                <a:cs typeface="Times New Roman" panose="02020603050405020304" pitchFamily="18" charset="0"/>
              </a:rPr>
              <a:t>(1)</a:t>
            </a:r>
            <a:r>
              <a:rPr lang="zh-CN" altLang="en-US" sz="2200" b="1"/>
              <a:t>最大的抽样间隔</a:t>
            </a:r>
            <a:r>
              <a:rPr lang="en-US" altLang="zh-CN" sz="2200" b="1" i="1"/>
              <a:t>T</a:t>
            </a:r>
            <a:r>
              <a:rPr lang="en-US" altLang="zh-CN" sz="2200" b="1" baseline="-25000"/>
              <a:t>max</a:t>
            </a:r>
            <a:r>
              <a:rPr lang="zh-CN" altLang="en-US" sz="2200" b="1"/>
              <a:t>为 </a:t>
            </a:r>
          </a:p>
        </p:txBody>
      </p:sp>
      <p:graphicFrame>
        <p:nvGraphicFramePr>
          <p:cNvPr id="81925" name="Object 5">
            <a:extLst>
              <a:ext uri="{FF2B5EF4-FFF2-40B4-BE49-F238E27FC236}">
                <a16:creationId xmlns:a16="http://schemas.microsoft.com/office/drawing/2014/main" id="{9CF0163F-24BF-43DD-A7EE-F4DEA2AEEE91}"/>
              </a:ext>
            </a:extLst>
          </p:cNvPr>
          <p:cNvGraphicFramePr>
            <a:graphicFrameLocks noChangeAspect="1"/>
          </p:cNvGraphicFramePr>
          <p:nvPr/>
        </p:nvGraphicFramePr>
        <p:xfrm>
          <a:off x="2214563" y="2181225"/>
          <a:ext cx="4935537" cy="958850"/>
        </p:xfrm>
        <a:graphic>
          <a:graphicData uri="http://schemas.openxmlformats.org/presentationml/2006/ole">
            <mc:AlternateContent xmlns:mc="http://schemas.openxmlformats.org/markup-compatibility/2006">
              <mc:Choice xmlns:v="urn:schemas-microsoft-com:vml" Requires="v">
                <p:oleObj spid="_x0000_s117792" r:id="rId3" imgW="2247900" imgH="431800" progId="Equation.3">
                  <p:embed/>
                </p:oleObj>
              </mc:Choice>
              <mc:Fallback>
                <p:oleObj r:id="rId3" imgW="22479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3" y="2181225"/>
                        <a:ext cx="4935537"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6" name="Text Box 6">
            <a:extLst>
              <a:ext uri="{FF2B5EF4-FFF2-40B4-BE49-F238E27FC236}">
                <a16:creationId xmlns:a16="http://schemas.microsoft.com/office/drawing/2014/main" id="{B9CE38FA-A137-4BD9-AB02-A1C1DDCD01A4}"/>
              </a:ext>
            </a:extLst>
          </p:cNvPr>
          <p:cNvSpPr txBox="1">
            <a:spLocks noChangeArrowheads="1"/>
          </p:cNvSpPr>
          <p:nvPr/>
        </p:nvSpPr>
        <p:spPr bwMode="auto">
          <a:xfrm>
            <a:off x="684213" y="3141663"/>
            <a:ext cx="83058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200" b="1">
                <a:cs typeface="Times New Roman" panose="02020603050405020304" pitchFamily="18" charset="0"/>
              </a:rPr>
              <a:t>(2)</a:t>
            </a:r>
            <a:r>
              <a:rPr lang="zh-CN" altLang="en-US" sz="2200" b="1"/>
              <a:t>最少的信号持续时间</a:t>
            </a:r>
            <a:r>
              <a:rPr lang="en-US" altLang="zh-CN" sz="2200" b="1" i="1">
                <a:cs typeface="Times New Roman" panose="02020603050405020304" pitchFamily="18" charset="0"/>
              </a:rPr>
              <a:t>T</a:t>
            </a:r>
            <a:r>
              <a:rPr lang="en-US" altLang="zh-CN" sz="2200" b="1" baseline="-30000">
                <a:cs typeface="Times New Roman" panose="02020603050405020304" pitchFamily="18" charset="0"/>
              </a:rPr>
              <a:t>pmin</a:t>
            </a:r>
            <a:r>
              <a:rPr lang="zh-CN" altLang="en-US" sz="2200" b="1"/>
              <a:t>为 </a:t>
            </a:r>
          </a:p>
        </p:txBody>
      </p:sp>
      <p:graphicFrame>
        <p:nvGraphicFramePr>
          <p:cNvPr id="81927" name="Object 7">
            <a:extLst>
              <a:ext uri="{FF2B5EF4-FFF2-40B4-BE49-F238E27FC236}">
                <a16:creationId xmlns:a16="http://schemas.microsoft.com/office/drawing/2014/main" id="{DD6B3291-C87C-44CF-B0F8-7BFA54A0F67F}"/>
              </a:ext>
            </a:extLst>
          </p:cNvPr>
          <p:cNvGraphicFramePr>
            <a:graphicFrameLocks noChangeAspect="1"/>
          </p:cNvGraphicFramePr>
          <p:nvPr/>
        </p:nvGraphicFramePr>
        <p:xfrm>
          <a:off x="2149475" y="3505200"/>
          <a:ext cx="1508125" cy="930275"/>
        </p:xfrm>
        <a:graphic>
          <a:graphicData uri="http://schemas.openxmlformats.org/presentationml/2006/ole">
            <mc:AlternateContent xmlns:mc="http://schemas.openxmlformats.org/markup-compatibility/2006">
              <mc:Choice xmlns:v="urn:schemas-microsoft-com:vml" Requires="v">
                <p:oleObj spid="_x0000_s117793" r:id="rId5" imgW="686882" imgH="419701" progId="Equation.3">
                  <p:embed/>
                </p:oleObj>
              </mc:Choice>
              <mc:Fallback>
                <p:oleObj r:id="rId5" imgW="686882" imgH="41970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9475" y="3505200"/>
                        <a:ext cx="150812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8" name="Text Box 8">
            <a:extLst>
              <a:ext uri="{FF2B5EF4-FFF2-40B4-BE49-F238E27FC236}">
                <a16:creationId xmlns:a16="http://schemas.microsoft.com/office/drawing/2014/main" id="{DA6D7158-6C78-4293-8D6A-95786835E814}"/>
              </a:ext>
            </a:extLst>
          </p:cNvPr>
          <p:cNvSpPr txBox="1">
            <a:spLocks noChangeArrowheads="1"/>
          </p:cNvSpPr>
          <p:nvPr/>
        </p:nvSpPr>
        <p:spPr bwMode="auto">
          <a:xfrm>
            <a:off x="684213" y="4652963"/>
            <a:ext cx="82232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200" b="1">
                <a:cs typeface="Times New Roman" panose="02020603050405020304" pitchFamily="18" charset="0"/>
              </a:rPr>
              <a:t>(3) </a:t>
            </a:r>
            <a:r>
              <a:rPr lang="zh-CN" altLang="en-US" sz="2200" b="1"/>
              <a:t>最少</a:t>
            </a:r>
            <a:r>
              <a:rPr lang="en-US" altLang="zh-CN" sz="2200" b="1">
                <a:cs typeface="Times New Roman" panose="02020603050405020304" pitchFamily="18" charset="0"/>
              </a:rPr>
              <a:t>DFT</a:t>
            </a:r>
            <a:r>
              <a:rPr lang="zh-CN" altLang="en-US" sz="2200" b="1"/>
              <a:t>点数</a:t>
            </a:r>
            <a:r>
              <a:rPr lang="zh-CN" altLang="en-US" sz="2200" b="1" i="1"/>
              <a:t>L</a:t>
            </a:r>
            <a:r>
              <a:rPr lang="zh-CN" altLang="en-US" sz="2200" b="1"/>
              <a:t>为 </a:t>
            </a:r>
          </a:p>
        </p:txBody>
      </p:sp>
      <p:graphicFrame>
        <p:nvGraphicFramePr>
          <p:cNvPr id="81929" name="Object 9">
            <a:extLst>
              <a:ext uri="{FF2B5EF4-FFF2-40B4-BE49-F238E27FC236}">
                <a16:creationId xmlns:a16="http://schemas.microsoft.com/office/drawing/2014/main" id="{B0B05EEA-22AB-43DC-B121-09594E256A47}"/>
              </a:ext>
            </a:extLst>
          </p:cNvPr>
          <p:cNvGraphicFramePr>
            <a:graphicFrameLocks noChangeAspect="1"/>
          </p:cNvGraphicFramePr>
          <p:nvPr/>
        </p:nvGraphicFramePr>
        <p:xfrm>
          <a:off x="2619375" y="5057775"/>
          <a:ext cx="3309938" cy="941388"/>
        </p:xfrm>
        <a:graphic>
          <a:graphicData uri="http://schemas.openxmlformats.org/presentationml/2006/ole">
            <mc:AlternateContent xmlns:mc="http://schemas.openxmlformats.org/markup-compatibility/2006">
              <mc:Choice xmlns:v="urn:schemas-microsoft-com:vml" Requires="v">
                <p:oleObj spid="_x0000_s117794" r:id="rId7" imgW="1513664" imgH="432321" progId="Equation.3">
                  <p:embed/>
                </p:oleObj>
              </mc:Choice>
              <mc:Fallback>
                <p:oleObj r:id="rId7" imgW="1513664" imgH="432321"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9375" y="5057775"/>
                        <a:ext cx="3309938"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0" name="Text Box 10">
            <a:extLst>
              <a:ext uri="{FF2B5EF4-FFF2-40B4-BE49-F238E27FC236}">
                <a16:creationId xmlns:a16="http://schemas.microsoft.com/office/drawing/2014/main" id="{DBDC0CAC-C898-4554-8196-AF2BB9461752}"/>
              </a:ext>
            </a:extLst>
          </p:cNvPr>
          <p:cNvSpPr txBox="1">
            <a:spLocks noChangeArrowheads="1"/>
          </p:cNvSpPr>
          <p:nvPr/>
        </p:nvSpPr>
        <p:spPr bwMode="auto">
          <a:xfrm>
            <a:off x="1020763" y="6092825"/>
            <a:ext cx="7924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200" b="1"/>
              <a:t>选择</a:t>
            </a:r>
            <a:r>
              <a:rPr lang="en-US" altLang="zh-CN" sz="2200" b="1">
                <a:cs typeface="Times New Roman" panose="02020603050405020304" pitchFamily="18" charset="0"/>
              </a:rPr>
              <a:t>DFT</a:t>
            </a:r>
            <a:r>
              <a:rPr lang="zh-CN" altLang="en-US" sz="2200" b="1"/>
              <a:t>的点数</a:t>
            </a:r>
            <a:r>
              <a:rPr lang="zh-CN" altLang="en-US" sz="2200" b="1">
                <a:cs typeface="Times New Roman" panose="02020603050405020304" pitchFamily="18" charset="0"/>
              </a:rPr>
              <a:t>为</a:t>
            </a:r>
            <a:r>
              <a:rPr lang="zh-CN" altLang="en-US" sz="2200" b="1" i="1"/>
              <a:t>L</a:t>
            </a:r>
            <a:r>
              <a:rPr lang="en-US" altLang="zh-CN" sz="2200" b="1">
                <a:cs typeface="Times New Roman" panose="02020603050405020304" pitchFamily="18" charset="0"/>
              </a:rPr>
              <a:t>=</a:t>
            </a:r>
            <a:r>
              <a:rPr lang="zh-CN" altLang="en-US" sz="2200" b="1"/>
              <a:t>4</a:t>
            </a:r>
            <a:r>
              <a:rPr lang="en-US" altLang="zh-CN" sz="2200" b="1">
                <a:cs typeface="Times New Roman" panose="02020603050405020304" pitchFamily="18" charset="0"/>
              </a:rPr>
              <a:t>0</a:t>
            </a:r>
            <a:r>
              <a:rPr lang="zh-CN" altLang="en-US" sz="2200" b="1"/>
              <a:t>96，以满足其为</a:t>
            </a:r>
            <a:r>
              <a:rPr lang="en-US" altLang="zh-CN" sz="2200" b="1">
                <a:cs typeface="Times New Roman" panose="02020603050405020304" pitchFamily="18" charset="0"/>
              </a:rPr>
              <a:t>2</a:t>
            </a:r>
            <a:r>
              <a:rPr lang="zh-CN" altLang="en-US" sz="2200" b="1"/>
              <a:t>的整数幂次。 </a:t>
            </a:r>
          </a:p>
        </p:txBody>
      </p:sp>
      <p:sp>
        <p:nvSpPr>
          <p:cNvPr id="81931" name="Text Box 11">
            <a:extLst>
              <a:ext uri="{FF2B5EF4-FFF2-40B4-BE49-F238E27FC236}">
                <a16:creationId xmlns:a16="http://schemas.microsoft.com/office/drawing/2014/main" id="{5C4A0230-FE57-42A3-A369-DEF811F07787}"/>
              </a:ext>
            </a:extLst>
          </p:cNvPr>
          <p:cNvSpPr txBox="1">
            <a:spLocks noChangeArrowheads="1"/>
          </p:cNvSpPr>
          <p:nvPr/>
        </p:nvSpPr>
        <p:spPr bwMode="auto">
          <a:xfrm>
            <a:off x="4084638" y="3759200"/>
            <a:ext cx="42211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200" b="1"/>
              <a:t>矩形窗时取</a:t>
            </a:r>
            <a:r>
              <a:rPr lang="en-US" altLang="zh-CN" sz="2200" b="1" i="1"/>
              <a:t>c</a:t>
            </a:r>
            <a:r>
              <a:rPr lang="en-US" altLang="zh-CN" sz="2200" b="1"/>
              <a:t>=1</a:t>
            </a:r>
            <a:r>
              <a:rPr lang="zh-CN" altLang="en-US" sz="2200" b="1"/>
              <a:t>，</a:t>
            </a:r>
            <a:r>
              <a:rPr lang="zh-CN" altLang="en-US" sz="2200" b="1" i="1"/>
              <a:t>T</a:t>
            </a:r>
            <a:r>
              <a:rPr lang="zh-CN" altLang="en-US" sz="2200" b="1" baseline="-25000"/>
              <a:t>pmin</a:t>
            </a:r>
            <a:r>
              <a:rPr lang="zh-CN" altLang="en-US" sz="2200" b="1"/>
              <a:t>=0.5 s</a:t>
            </a:r>
          </a:p>
          <a:p>
            <a:pPr eaLnBrk="1" hangingPunct="1">
              <a:spcBef>
                <a:spcPct val="0"/>
              </a:spcBef>
              <a:buClrTx/>
              <a:buSzTx/>
              <a:buFontTx/>
              <a:buNone/>
            </a:pPr>
            <a:r>
              <a:rPr lang="zh-CN" altLang="en-US" sz="2200" b="1"/>
              <a:t>Hamming窗时取</a:t>
            </a:r>
            <a:r>
              <a:rPr lang="en-US" altLang="zh-CN" sz="2200" b="1" i="1"/>
              <a:t>c</a:t>
            </a:r>
            <a:r>
              <a:rPr lang="en-US" altLang="zh-CN" sz="2200" b="1"/>
              <a:t>=2 </a:t>
            </a:r>
            <a:r>
              <a:rPr lang="zh-CN" altLang="en-US" sz="2200" b="1"/>
              <a:t>,</a:t>
            </a:r>
            <a:r>
              <a:rPr lang="zh-CN" altLang="en-US" sz="2200" b="1" i="1"/>
              <a:t>T</a:t>
            </a:r>
            <a:r>
              <a:rPr lang="zh-CN" altLang="en-US" sz="2200" b="1" baseline="-25000"/>
              <a:t>pmin</a:t>
            </a:r>
            <a:r>
              <a:rPr lang="zh-CN" altLang="en-US" sz="2200" b="1"/>
              <a:t>=1 s</a:t>
            </a:r>
          </a:p>
        </p:txBody>
      </p:sp>
      <p:grpSp>
        <p:nvGrpSpPr>
          <p:cNvPr id="117771" name="Group 3">
            <a:extLst>
              <a:ext uri="{FF2B5EF4-FFF2-40B4-BE49-F238E27FC236}">
                <a16:creationId xmlns:a16="http://schemas.microsoft.com/office/drawing/2014/main" id="{F5B2BA1E-CF38-478E-94BF-C2071A0F742E}"/>
              </a:ext>
            </a:extLst>
          </p:cNvPr>
          <p:cNvGrpSpPr>
            <a:grpSpLocks/>
          </p:cNvGrpSpPr>
          <p:nvPr/>
        </p:nvGrpSpPr>
        <p:grpSpPr bwMode="auto">
          <a:xfrm>
            <a:off x="171450" y="1695450"/>
            <a:ext cx="8826500" cy="133350"/>
            <a:chOff x="0" y="0"/>
            <a:chExt cx="5560" cy="84"/>
          </a:xfrm>
        </p:grpSpPr>
        <p:pic>
          <p:nvPicPr>
            <p:cNvPr id="117772" name="Rectangle 18">
              <a:extLst>
                <a:ext uri="{FF2B5EF4-FFF2-40B4-BE49-F238E27FC236}">
                  <a16:creationId xmlns:a16="http://schemas.microsoft.com/office/drawing/2014/main" id="{2DB2BB44-BFAD-4A51-8FC3-0F8E87C99DAE}"/>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5560"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73" name="Text Box 5">
              <a:extLst>
                <a:ext uri="{FF2B5EF4-FFF2-40B4-BE49-F238E27FC236}">
                  <a16:creationId xmlns:a16="http://schemas.microsoft.com/office/drawing/2014/main" id="{4F2ABC2F-9443-42BD-AD05-9A43F2EC1674}"/>
                </a:ext>
              </a:extLst>
            </p:cNvPr>
            <p:cNvSpPr txBox="1">
              <a:spLocks noChangeArrowheads="1"/>
            </p:cNvSpPr>
            <p:nvPr/>
          </p:nvSpPr>
          <p:spPr bwMode="auto">
            <a:xfrm>
              <a:off x="5" y="5"/>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b="1"/>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blinds(horizontal)">
                                      <p:cBhvr>
                                        <p:cTn id="7" dur="500"/>
                                        <p:tgtEl>
                                          <p:spTgt spid="81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25"/>
                                        </p:tgtEl>
                                        <p:attrNameLst>
                                          <p:attrName>style.visibility</p:attrName>
                                        </p:attrNameLst>
                                      </p:cBhvr>
                                      <p:to>
                                        <p:strVal val="visible"/>
                                      </p:to>
                                    </p:set>
                                    <p:animEffect transition="in" filter="blinds(horizontal)">
                                      <p:cBhvr>
                                        <p:cTn id="12" dur="500"/>
                                        <p:tgtEl>
                                          <p:spTgt spid="819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26"/>
                                        </p:tgtEl>
                                        <p:attrNameLst>
                                          <p:attrName>style.visibility</p:attrName>
                                        </p:attrNameLst>
                                      </p:cBhvr>
                                      <p:to>
                                        <p:strVal val="visible"/>
                                      </p:to>
                                    </p:set>
                                    <p:animEffect transition="in" filter="blinds(horizontal)">
                                      <p:cBhvr>
                                        <p:cTn id="17" dur="500"/>
                                        <p:tgtEl>
                                          <p:spTgt spid="819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1927"/>
                                        </p:tgtEl>
                                        <p:attrNameLst>
                                          <p:attrName>style.visibility</p:attrName>
                                        </p:attrNameLst>
                                      </p:cBhvr>
                                      <p:to>
                                        <p:strVal val="visible"/>
                                      </p:to>
                                    </p:set>
                                    <p:animEffect transition="in" filter="blinds(horizontal)">
                                      <p:cBhvr>
                                        <p:cTn id="22" dur="500"/>
                                        <p:tgtEl>
                                          <p:spTgt spid="819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31"/>
                                        </p:tgtEl>
                                        <p:attrNameLst>
                                          <p:attrName>style.visibility</p:attrName>
                                        </p:attrNameLst>
                                      </p:cBhvr>
                                      <p:to>
                                        <p:strVal val="visible"/>
                                      </p:to>
                                    </p:set>
                                    <p:animEffect transition="in" filter="blinds(horizontal)">
                                      <p:cBhvr>
                                        <p:cTn id="27" dur="500"/>
                                        <p:tgtEl>
                                          <p:spTgt spid="819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928"/>
                                        </p:tgtEl>
                                        <p:attrNameLst>
                                          <p:attrName>style.visibility</p:attrName>
                                        </p:attrNameLst>
                                      </p:cBhvr>
                                      <p:to>
                                        <p:strVal val="visible"/>
                                      </p:to>
                                    </p:set>
                                    <p:animEffect transition="in" filter="blinds(horizontal)">
                                      <p:cBhvr>
                                        <p:cTn id="32" dur="500"/>
                                        <p:tgtEl>
                                          <p:spTgt spid="819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1929"/>
                                        </p:tgtEl>
                                        <p:attrNameLst>
                                          <p:attrName>style.visibility</p:attrName>
                                        </p:attrNameLst>
                                      </p:cBhvr>
                                      <p:to>
                                        <p:strVal val="visible"/>
                                      </p:to>
                                    </p:set>
                                    <p:animEffect transition="in" filter="blinds(horizontal)">
                                      <p:cBhvr>
                                        <p:cTn id="37" dur="500"/>
                                        <p:tgtEl>
                                          <p:spTgt spid="819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1930"/>
                                        </p:tgtEl>
                                        <p:attrNameLst>
                                          <p:attrName>style.visibility</p:attrName>
                                        </p:attrNameLst>
                                      </p:cBhvr>
                                      <p:to>
                                        <p:strVal val="visible"/>
                                      </p:to>
                                    </p:set>
                                    <p:animEffect transition="in" filter="blinds(horizontal)">
                                      <p:cBhvr>
                                        <p:cTn id="42" dur="500"/>
                                        <p:tgtEl>
                                          <p:spTgt spid="81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utoUpdateAnimBg="0"/>
      <p:bldP spid="81926" grpId="0" autoUpdateAnimBg="0"/>
      <p:bldP spid="81928" grpId="0" autoUpdateAnimBg="0"/>
      <p:bldP spid="81930" grpId="0" autoUpdateAnimBg="0"/>
      <p:bldP spid="81931" grpId="0" bldLvl="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0567691-F463-4F1E-BC3D-685B235C9884}"/>
              </a:ext>
            </a:extLst>
          </p:cNvPr>
          <p:cNvSpPr>
            <a:spLocks noChangeArrowheads="1"/>
          </p:cNvSpPr>
          <p:nvPr/>
        </p:nvSpPr>
        <p:spPr bwMode="auto">
          <a:xfrm>
            <a:off x="1066800" y="381000"/>
            <a:ext cx="7772400" cy="6186488"/>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algn="just" eaLnBrk="1" hangingPunct="1">
              <a:tabLst>
                <a:tab pos="215900" algn="l"/>
              </a:tabLst>
              <a:defRPr/>
            </a:pPr>
            <a:r>
              <a:rPr lang="zh-CN" altLang="en-US" sz="3200" b="1" dirty="0">
                <a:latin typeface="宋体" pitchFamily="2" charset="-122"/>
              </a:rPr>
              <a:t>利用</a:t>
            </a:r>
            <a:r>
              <a:rPr lang="zh-CN" altLang="en-US" sz="3200" b="1" dirty="0">
                <a:latin typeface="+mj-lt"/>
              </a:rPr>
              <a:t>Matlab</a:t>
            </a:r>
            <a:r>
              <a:rPr lang="zh-CN" altLang="en-US" sz="3200" b="1" dirty="0">
                <a:latin typeface="宋体" pitchFamily="2" charset="-122"/>
              </a:rPr>
              <a:t>计算信号</a:t>
            </a:r>
            <a:r>
              <a:rPr lang="zh-CN" altLang="en-US" sz="3200" b="1" dirty="0">
                <a:latin typeface="+mj-lt"/>
              </a:rPr>
              <a:t>DFT</a:t>
            </a:r>
            <a:r>
              <a:rPr lang="zh-CN" altLang="en-US" sz="3200" b="1" dirty="0">
                <a:latin typeface="宋体" pitchFamily="2" charset="-122"/>
              </a:rPr>
              <a:t>（例</a:t>
            </a:r>
            <a:r>
              <a:rPr lang="zh-CN" altLang="en-US" sz="3200" b="1" dirty="0">
                <a:latin typeface="+mj-lt"/>
              </a:rPr>
              <a:t>2-9</a:t>
            </a:r>
            <a:r>
              <a:rPr lang="zh-CN" altLang="en-US" sz="3200" b="1" dirty="0">
                <a:latin typeface="宋体" pitchFamily="2" charset="-122"/>
              </a:rPr>
              <a:t>程序）</a:t>
            </a:r>
          </a:p>
          <a:p>
            <a:pPr algn="just" eaLnBrk="1" hangingPunct="1">
              <a:tabLst>
                <a:tab pos="215900" algn="l"/>
              </a:tabLst>
              <a:defRPr/>
            </a:pPr>
            <a:r>
              <a:rPr lang="zh-CN" altLang="en-US" sz="2800" b="1" dirty="0">
                <a:latin typeface="宋体" pitchFamily="2" charset="-122"/>
              </a:rPr>
              <a:t>利用</a:t>
            </a:r>
            <a:r>
              <a:rPr lang="en-US" altLang="zh-CN" sz="2800" b="1" dirty="0">
                <a:latin typeface="+mj-lt"/>
                <a:cs typeface="Courier New" pitchFamily="49" charset="0"/>
              </a:rPr>
              <a:t>Hamming</a:t>
            </a:r>
            <a:r>
              <a:rPr lang="zh-CN" altLang="en-US" sz="2800" b="1" dirty="0">
                <a:latin typeface="Courier New" pitchFamily="49" charset="0"/>
              </a:rPr>
              <a:t>窗</a:t>
            </a:r>
            <a:r>
              <a:rPr lang="zh-CN" altLang="en-US" sz="2800" b="1" dirty="0">
                <a:latin typeface="宋体" pitchFamily="2" charset="-122"/>
              </a:rPr>
              <a:t>计算有限长余弦信号频谱</a:t>
            </a:r>
          </a:p>
          <a:p>
            <a:pPr algn="just">
              <a:tabLst>
                <a:tab pos="215900" algn="l"/>
              </a:tabLst>
              <a:defRPr/>
            </a:pPr>
            <a:r>
              <a:rPr lang="en-US" altLang="zh-CN" sz="2400" b="1" dirty="0">
                <a:cs typeface="Courier New" pitchFamily="49" charset="0"/>
              </a:rPr>
              <a:t>N=48;        </a:t>
            </a:r>
            <a:r>
              <a:rPr lang="en-US" altLang="zh-CN" sz="2400" b="1" dirty="0">
                <a:solidFill>
                  <a:srgbClr val="00B050"/>
                </a:solidFill>
                <a:cs typeface="Courier New" pitchFamily="49" charset="0"/>
              </a:rPr>
              <a:t>%</a:t>
            </a:r>
            <a:r>
              <a:rPr lang="zh-CN" altLang="en-US" sz="2400" b="1" dirty="0">
                <a:solidFill>
                  <a:srgbClr val="00B050"/>
                </a:solidFill>
              </a:rPr>
              <a:t>数据的长度</a:t>
            </a:r>
          </a:p>
          <a:p>
            <a:pPr algn="just">
              <a:tabLst>
                <a:tab pos="215900" algn="l"/>
              </a:tabLst>
              <a:defRPr/>
            </a:pPr>
            <a:r>
              <a:rPr lang="en-US" altLang="zh-CN" sz="2400" b="1" dirty="0">
                <a:cs typeface="Courier New" pitchFamily="49" charset="0"/>
              </a:rPr>
              <a:t>L=512;      </a:t>
            </a:r>
            <a:r>
              <a:rPr lang="en-US" altLang="zh-CN" sz="2400" b="1" dirty="0">
                <a:solidFill>
                  <a:srgbClr val="00B050"/>
                </a:solidFill>
                <a:cs typeface="Courier New" pitchFamily="49" charset="0"/>
              </a:rPr>
              <a:t>%DFT</a:t>
            </a:r>
            <a:r>
              <a:rPr lang="zh-CN" altLang="en-US" sz="2400" b="1" dirty="0">
                <a:solidFill>
                  <a:srgbClr val="00B050"/>
                </a:solidFill>
                <a:cs typeface="Courier New" pitchFamily="49" charset="0"/>
              </a:rPr>
              <a:t>的点数</a:t>
            </a:r>
            <a:endParaRPr lang="en-US" altLang="zh-CN" sz="2400" b="1" dirty="0">
              <a:solidFill>
                <a:srgbClr val="00B050"/>
              </a:solidFill>
              <a:cs typeface="Courier New" pitchFamily="49" charset="0"/>
            </a:endParaRPr>
          </a:p>
          <a:p>
            <a:pPr algn="just">
              <a:tabLst>
                <a:tab pos="215900" algn="l"/>
              </a:tabLst>
              <a:defRPr/>
            </a:pPr>
            <a:r>
              <a:rPr lang="en-US" altLang="zh-CN" sz="2400" b="1" dirty="0" err="1">
                <a:cs typeface="Courier New" pitchFamily="49" charset="0"/>
              </a:rPr>
              <a:t>fs</a:t>
            </a:r>
            <a:r>
              <a:rPr lang="en-US" altLang="zh-CN" sz="2400" b="1" dirty="0">
                <a:cs typeface="Courier New" pitchFamily="49" charset="0"/>
              </a:rPr>
              <a:t>=600;      </a:t>
            </a:r>
            <a:r>
              <a:rPr lang="en-US" altLang="zh-CN" sz="2400" b="1" dirty="0">
                <a:solidFill>
                  <a:srgbClr val="00B050"/>
                </a:solidFill>
                <a:cs typeface="Courier New" pitchFamily="49" charset="0"/>
              </a:rPr>
              <a:t>%</a:t>
            </a:r>
            <a:r>
              <a:rPr lang="zh-CN" altLang="en-US" sz="2400" b="1" dirty="0">
                <a:solidFill>
                  <a:srgbClr val="00B050"/>
                </a:solidFill>
                <a:cs typeface="Courier New" pitchFamily="49" charset="0"/>
              </a:rPr>
              <a:t>抽样频率</a:t>
            </a:r>
          </a:p>
          <a:p>
            <a:pPr algn="just">
              <a:tabLst>
                <a:tab pos="215900" algn="l"/>
              </a:tabLst>
              <a:defRPr/>
            </a:pPr>
            <a:r>
              <a:rPr lang="en-US" altLang="zh-CN" sz="2400" b="1" dirty="0">
                <a:cs typeface="Courier New" pitchFamily="49" charset="0"/>
              </a:rPr>
              <a:t>f1=100;f2=150;</a:t>
            </a:r>
          </a:p>
          <a:p>
            <a:pPr algn="just">
              <a:tabLst>
                <a:tab pos="215900" algn="l"/>
              </a:tabLst>
              <a:defRPr/>
            </a:pPr>
            <a:r>
              <a:rPr lang="en-US" altLang="zh-CN" sz="2400" b="1" dirty="0" err="1">
                <a:cs typeface="Courier New" pitchFamily="49" charset="0"/>
              </a:rPr>
              <a:t>ws</a:t>
            </a:r>
            <a:r>
              <a:rPr lang="en-US" altLang="zh-CN" sz="2400" b="1" dirty="0">
                <a:cs typeface="Courier New" pitchFamily="49" charset="0"/>
              </a:rPr>
              <a:t>=2*pi*</a:t>
            </a:r>
            <a:r>
              <a:rPr lang="en-US" altLang="zh-CN" sz="2400" b="1" dirty="0" err="1">
                <a:cs typeface="Courier New" pitchFamily="49" charset="0"/>
              </a:rPr>
              <a:t>fs</a:t>
            </a:r>
            <a:r>
              <a:rPr lang="en-US" altLang="zh-CN" sz="2400" b="1" dirty="0">
                <a:cs typeface="Courier New" pitchFamily="49" charset="0"/>
              </a:rPr>
              <a:t>;  </a:t>
            </a:r>
          </a:p>
          <a:p>
            <a:pPr algn="just">
              <a:tabLst>
                <a:tab pos="215900" algn="l"/>
              </a:tabLst>
              <a:defRPr/>
            </a:pPr>
            <a:r>
              <a:rPr lang="en-US" altLang="zh-CN" sz="2400" b="1" dirty="0">
                <a:cs typeface="Courier New" pitchFamily="49" charset="0"/>
              </a:rPr>
              <a:t>T=1/</a:t>
            </a:r>
            <a:r>
              <a:rPr lang="en-US" altLang="zh-CN" sz="2400" b="1" dirty="0" err="1">
                <a:cs typeface="Courier New" pitchFamily="49" charset="0"/>
              </a:rPr>
              <a:t>fs</a:t>
            </a:r>
            <a:r>
              <a:rPr lang="en-US" altLang="zh-CN" sz="2400" b="1" dirty="0">
                <a:cs typeface="Courier New" pitchFamily="49" charset="0"/>
              </a:rPr>
              <a:t>;      </a:t>
            </a:r>
          </a:p>
          <a:p>
            <a:pPr algn="just">
              <a:tabLst>
                <a:tab pos="215900" algn="l"/>
              </a:tabLst>
              <a:defRPr/>
            </a:pPr>
            <a:r>
              <a:rPr lang="en-US" altLang="zh-CN" sz="2400" b="1" dirty="0">
                <a:cs typeface="Courier New" pitchFamily="49" charset="0"/>
              </a:rPr>
              <a:t>t=(0:N-1)*T;</a:t>
            </a:r>
          </a:p>
          <a:p>
            <a:pPr algn="just">
              <a:tabLst>
                <a:tab pos="215900" algn="l"/>
              </a:tabLst>
              <a:defRPr/>
            </a:pPr>
            <a:r>
              <a:rPr lang="en-US" altLang="zh-CN" sz="2400" b="1" dirty="0">
                <a:cs typeface="Courier New" pitchFamily="49" charset="0"/>
              </a:rPr>
              <a:t>x=</a:t>
            </a:r>
            <a:r>
              <a:rPr lang="en-US" altLang="zh-CN" sz="2400" b="1" dirty="0" err="1">
                <a:cs typeface="Courier New" pitchFamily="49" charset="0"/>
              </a:rPr>
              <a:t>cos</a:t>
            </a:r>
            <a:r>
              <a:rPr lang="en-US" altLang="zh-CN" sz="2400" b="1" dirty="0">
                <a:cs typeface="Courier New" pitchFamily="49" charset="0"/>
              </a:rPr>
              <a:t>(2*pi*f1*t)+0.15*</a:t>
            </a:r>
            <a:r>
              <a:rPr lang="en-US" altLang="zh-CN" sz="2400" b="1" dirty="0" err="1">
                <a:cs typeface="Courier New" pitchFamily="49" charset="0"/>
              </a:rPr>
              <a:t>cos</a:t>
            </a:r>
            <a:r>
              <a:rPr lang="en-US" altLang="zh-CN" sz="2400" b="1" dirty="0">
                <a:cs typeface="Courier New" pitchFamily="49" charset="0"/>
              </a:rPr>
              <a:t>(2*pi*f2*t);</a:t>
            </a:r>
          </a:p>
          <a:p>
            <a:pPr algn="just">
              <a:tabLst>
                <a:tab pos="215900" algn="l"/>
              </a:tabLst>
              <a:defRPr/>
            </a:pPr>
            <a:r>
              <a:rPr lang="en-US" altLang="zh-CN" sz="2400" b="1" dirty="0" err="1">
                <a:cs typeface="Courier New" pitchFamily="49" charset="0"/>
              </a:rPr>
              <a:t>wh</a:t>
            </a:r>
            <a:r>
              <a:rPr lang="en-US" altLang="zh-CN" sz="2400" b="1" dirty="0">
                <a:cs typeface="Courier New" pitchFamily="49" charset="0"/>
              </a:rPr>
              <a:t>=(</a:t>
            </a:r>
            <a:r>
              <a:rPr lang="en-US" altLang="zh-CN" sz="2400" b="1" dirty="0">
                <a:solidFill>
                  <a:srgbClr val="FF0000"/>
                </a:solidFill>
                <a:cs typeface="Courier New" pitchFamily="49" charset="0"/>
              </a:rPr>
              <a:t>hamming</a:t>
            </a:r>
            <a:r>
              <a:rPr lang="en-US" altLang="zh-CN" sz="2400" b="1" dirty="0">
                <a:cs typeface="Courier New" pitchFamily="49" charset="0"/>
              </a:rPr>
              <a:t>(N))';</a:t>
            </a:r>
          </a:p>
          <a:p>
            <a:pPr algn="just">
              <a:tabLst>
                <a:tab pos="215900" algn="l"/>
              </a:tabLst>
              <a:defRPr/>
            </a:pPr>
            <a:r>
              <a:rPr lang="en-US" altLang="zh-CN" sz="2400" b="1" dirty="0">
                <a:cs typeface="Courier New" pitchFamily="49" charset="0"/>
              </a:rPr>
              <a:t>x=x.*wh;		</a:t>
            </a:r>
            <a:r>
              <a:rPr lang="en-US" altLang="zh-CN" sz="2400" b="1" dirty="0">
                <a:solidFill>
                  <a:srgbClr val="00B050"/>
                </a:solidFill>
                <a:cs typeface="Courier New" pitchFamily="49" charset="0"/>
              </a:rPr>
              <a:t> 	%</a:t>
            </a:r>
            <a:r>
              <a:rPr lang="zh-CN" altLang="en-US" sz="2400" b="1" dirty="0">
                <a:solidFill>
                  <a:srgbClr val="00B050"/>
                </a:solidFill>
                <a:cs typeface="Courier New" pitchFamily="49" charset="0"/>
              </a:rPr>
              <a:t>加窗</a:t>
            </a:r>
            <a:r>
              <a:rPr lang="en-US" altLang="zh-CN" sz="2400" b="1" dirty="0">
                <a:cs typeface="Courier New" pitchFamily="49" charset="0"/>
              </a:rPr>
              <a:t>			</a:t>
            </a:r>
          </a:p>
          <a:p>
            <a:pPr algn="just">
              <a:tabLst>
                <a:tab pos="215900" algn="l"/>
              </a:tabLst>
              <a:defRPr/>
            </a:pPr>
            <a:r>
              <a:rPr lang="en-US" altLang="zh-CN" sz="2400" b="1" dirty="0">
                <a:cs typeface="Courier New" pitchFamily="49" charset="0"/>
              </a:rPr>
              <a:t>X=</a:t>
            </a:r>
            <a:r>
              <a:rPr lang="en-US" altLang="zh-CN" sz="2400" b="1" dirty="0" err="1">
                <a:solidFill>
                  <a:srgbClr val="FF0000"/>
                </a:solidFill>
                <a:cs typeface="Courier New" pitchFamily="49" charset="0"/>
                <a:sym typeface="Arial" charset="0"/>
              </a:rPr>
              <a:t>fftshift</a:t>
            </a:r>
            <a:r>
              <a:rPr lang="en-US" altLang="zh-CN" sz="2400" b="1" dirty="0">
                <a:cs typeface="Courier New" pitchFamily="49" charset="0"/>
              </a:rPr>
              <a:t>(</a:t>
            </a:r>
            <a:r>
              <a:rPr lang="en-US" altLang="zh-CN" sz="2400" b="1" dirty="0" err="1">
                <a:solidFill>
                  <a:srgbClr val="FF0000"/>
                </a:solidFill>
                <a:cs typeface="Courier New" pitchFamily="49" charset="0"/>
                <a:sym typeface="Arial" charset="0"/>
              </a:rPr>
              <a:t>fft</a:t>
            </a:r>
            <a:r>
              <a:rPr lang="en-US" altLang="zh-CN" sz="2400" b="1" dirty="0">
                <a:cs typeface="Courier New" pitchFamily="49" charset="0"/>
              </a:rPr>
              <a:t>(</a:t>
            </a:r>
            <a:r>
              <a:rPr lang="en-US" altLang="zh-CN" sz="2400" b="1" dirty="0" err="1">
                <a:cs typeface="Courier New" pitchFamily="49" charset="0"/>
              </a:rPr>
              <a:t>x,L</a:t>
            </a:r>
            <a:r>
              <a:rPr lang="en-US" altLang="zh-CN" sz="2400" b="1" dirty="0">
                <a:cs typeface="Courier New" pitchFamily="49" charset="0"/>
              </a:rPr>
              <a:t>));	</a:t>
            </a:r>
            <a:r>
              <a:rPr lang="en-US" altLang="zh-CN" sz="2400" b="1" dirty="0">
                <a:solidFill>
                  <a:srgbClr val="00B050"/>
                </a:solidFill>
                <a:cs typeface="Courier New" pitchFamily="49" charset="0"/>
              </a:rPr>
              <a:t> %DFT</a:t>
            </a:r>
            <a:r>
              <a:rPr lang="zh-CN" altLang="en-US" sz="2400" b="1" dirty="0">
                <a:solidFill>
                  <a:srgbClr val="00B050"/>
                </a:solidFill>
                <a:cs typeface="Courier New" pitchFamily="49" charset="0"/>
              </a:rPr>
              <a:t>序列重排</a:t>
            </a:r>
            <a:endParaRPr lang="en-US" altLang="zh-CN" sz="2400" b="1" dirty="0">
              <a:cs typeface="Courier New" pitchFamily="49" charset="0"/>
            </a:endParaRPr>
          </a:p>
          <a:p>
            <a:pPr algn="just">
              <a:tabLst>
                <a:tab pos="215900" algn="l"/>
              </a:tabLst>
              <a:defRPr/>
            </a:pPr>
            <a:r>
              <a:rPr lang="en-US" altLang="zh-CN" sz="2400" b="1" dirty="0">
                <a:cs typeface="Courier New" pitchFamily="49" charset="0"/>
              </a:rPr>
              <a:t>f=(-</a:t>
            </a:r>
            <a:r>
              <a:rPr lang="en-US" altLang="zh-CN" sz="2400" b="1" dirty="0" err="1">
                <a:cs typeface="Courier New" pitchFamily="49" charset="0"/>
              </a:rPr>
              <a:t>ws</a:t>
            </a:r>
            <a:r>
              <a:rPr lang="en-US" altLang="zh-CN" sz="2400" b="1" dirty="0">
                <a:cs typeface="Courier New" pitchFamily="49" charset="0"/>
              </a:rPr>
              <a:t>/2+(0:L-1)*</a:t>
            </a:r>
            <a:r>
              <a:rPr lang="en-US" altLang="zh-CN" sz="2400" b="1" dirty="0" err="1">
                <a:cs typeface="Courier New" pitchFamily="49" charset="0"/>
              </a:rPr>
              <a:t>ws</a:t>
            </a:r>
            <a:r>
              <a:rPr lang="en-US" altLang="zh-CN" sz="2400" b="1" dirty="0">
                <a:cs typeface="Courier New" pitchFamily="49" charset="0"/>
              </a:rPr>
              <a:t>/L)/(2*pi);</a:t>
            </a:r>
          </a:p>
          <a:p>
            <a:pPr algn="just">
              <a:tabLst>
                <a:tab pos="215900" algn="l"/>
              </a:tabLst>
              <a:defRPr/>
            </a:pPr>
            <a:r>
              <a:rPr lang="en-US" altLang="zh-CN" sz="2400" b="1" dirty="0">
                <a:cs typeface="Courier New" pitchFamily="49" charset="0"/>
              </a:rPr>
              <a:t>plot(</a:t>
            </a:r>
            <a:r>
              <a:rPr lang="en-US" altLang="zh-CN" sz="2400" b="1" dirty="0" err="1">
                <a:cs typeface="Courier New" pitchFamily="49" charset="0"/>
              </a:rPr>
              <a:t>f,abs</a:t>
            </a:r>
            <a:r>
              <a:rPr lang="en-US" altLang="zh-CN" sz="2400" b="1" dirty="0">
                <a:cs typeface="Courier New" pitchFamily="49" charset="0"/>
              </a:rPr>
              <a:t>(X));</a:t>
            </a:r>
            <a:endParaRPr lang="en-US" altLang="zh-CN" sz="2400" b="1" dirty="0">
              <a:solidFill>
                <a:srgbClr val="FF0000"/>
              </a:solidFill>
              <a:cs typeface="Courier New" pitchFamily="49" charset="0"/>
              <a:sym typeface="Arial" charset="0"/>
            </a:endParaRPr>
          </a:p>
          <a:p>
            <a:pPr algn="just">
              <a:tabLst>
                <a:tab pos="215900" algn="l"/>
              </a:tabLst>
              <a:defRPr/>
            </a:pPr>
            <a:r>
              <a:rPr lang="en-US" altLang="zh-CN" sz="2400" b="1" dirty="0" err="1">
                <a:cs typeface="Courier New" pitchFamily="49" charset="0"/>
              </a:rPr>
              <a:t>ylabel</a:t>
            </a:r>
            <a:r>
              <a:rPr lang="en-US" altLang="zh-CN" sz="2400" b="1" dirty="0">
                <a:solidFill>
                  <a:schemeClr val="tx1"/>
                </a:solidFill>
                <a:cs typeface="Courier New" pitchFamily="49" charset="0"/>
              </a:rPr>
              <a:t>('</a:t>
            </a:r>
            <a:r>
              <a:rPr lang="zh-CN" altLang="en-US" sz="2400" b="1" dirty="0">
                <a:solidFill>
                  <a:schemeClr val="tx1"/>
                </a:solidFill>
              </a:rPr>
              <a:t>幅度谱</a:t>
            </a:r>
            <a:r>
              <a:rPr lang="en-US" altLang="zh-CN" sz="2400" b="1" dirty="0">
                <a:cs typeface="Courier New" pitchFamily="49" charset="0"/>
              </a:rPr>
              <a:t>')</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3">
            <a:extLst>
              <a:ext uri="{FF2B5EF4-FFF2-40B4-BE49-F238E27FC236}">
                <a16:creationId xmlns:a16="http://schemas.microsoft.com/office/drawing/2014/main" id="{508BBAF3-7401-4275-95B3-BE2267219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60363"/>
            <a:ext cx="8551862" cy="640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a:extLst>
              <a:ext uri="{FF2B5EF4-FFF2-40B4-BE49-F238E27FC236}">
                <a16:creationId xmlns:a16="http://schemas.microsoft.com/office/drawing/2014/main" id="{808A7728-33C4-4347-9D3B-A327A4526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60363"/>
            <a:ext cx="8551862" cy="640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4324</TotalTime>
  <Pages>0</Pages>
  <Words>4854</Words>
  <Characters>0</Characters>
  <Application>Microsoft Office PowerPoint</Application>
  <DocSecurity>0</DocSecurity>
  <PresentationFormat>全屏显示(4:3)</PresentationFormat>
  <Lines>0</Lines>
  <Paragraphs>604</Paragraphs>
  <Slides>102</Slides>
  <Notes>16</Notes>
  <HiddenSlides>1</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7</vt:i4>
      </vt:variant>
      <vt:variant>
        <vt:lpstr>幻灯片标题</vt:lpstr>
      </vt:variant>
      <vt:variant>
        <vt:i4>102</vt:i4>
      </vt:variant>
    </vt:vector>
  </HeadingPairs>
  <TitlesOfParts>
    <vt:vector size="121" baseType="lpstr">
      <vt:lpstr>Arial</vt:lpstr>
      <vt:lpstr>宋体</vt:lpstr>
      <vt:lpstr>Times New Roman</vt:lpstr>
      <vt:lpstr>Wingdings</vt:lpstr>
      <vt:lpstr>Arial Black</vt:lpstr>
      <vt:lpstr>楷体_GB2312</vt:lpstr>
      <vt:lpstr>Tahoma</vt:lpstr>
      <vt:lpstr>Symbol</vt:lpstr>
      <vt:lpstr>楷体</vt:lpstr>
      <vt:lpstr>华文中宋</vt:lpstr>
      <vt:lpstr>Courier New</vt:lpstr>
      <vt:lpstr>Pixel</vt:lpstr>
      <vt:lpstr>Microsoft Visio 2000/2002 Drawing</vt:lpstr>
      <vt:lpstr>Microsoft Visio 绘图</vt:lpstr>
      <vt:lpstr>MathType 6.0 Equation</vt:lpstr>
      <vt:lpstr>Microsoft 公式 3.0</vt:lpstr>
      <vt:lpstr>Microsoft Office Word 97 - 2003 文档</vt:lpstr>
      <vt:lpstr>VISIO 5 Drawing</vt:lpstr>
      <vt:lpstr>WPS文字 文档</vt:lpstr>
      <vt:lpstr>第2章 离散傅里叶变换</vt:lpstr>
      <vt:lpstr>2.1 离散傅里叶级数（DFS）</vt:lpstr>
      <vt:lpstr>四种信号的傅里叶表示</vt:lpstr>
      <vt:lpstr>PowerPoint 演示文稿</vt:lpstr>
      <vt:lpstr>PowerPoint 演示文稿</vt:lpstr>
      <vt:lpstr>2.1.1 DFS的定义</vt:lpstr>
      <vt:lpstr>PowerPoint 演示文稿</vt:lpstr>
      <vt:lpstr>PowerPoint 演示文稿</vt:lpstr>
      <vt:lpstr>PowerPoint 演示文稿</vt:lpstr>
      <vt:lpstr>PowerPoint 演示文稿</vt:lpstr>
      <vt:lpstr>PowerPoint 演示文稿</vt:lpstr>
      <vt:lpstr>PowerPoint 演示文稿</vt:lpstr>
      <vt:lpstr>2.1.2 DFS的性质</vt:lpstr>
      <vt:lpstr>习题</vt:lpstr>
      <vt:lpstr>2. 位移特性</vt:lpstr>
      <vt:lpstr>PowerPoint 演示文稿</vt:lpstr>
      <vt:lpstr>5. 对称特性</vt:lpstr>
      <vt:lpstr>6. 周期卷积特性</vt:lpstr>
      <vt:lpstr>6. 周期卷积特性</vt:lpstr>
      <vt:lpstr>PowerPoint 演示文稿</vt:lpstr>
      <vt:lpstr>7. Parseval定理</vt:lpstr>
      <vt:lpstr>8. 对偶特性</vt:lpstr>
      <vt:lpstr>作业</vt:lpstr>
      <vt:lpstr>2.1.3 频域抽样与重建</vt:lpstr>
      <vt:lpstr>PowerPoint 演示文稿</vt:lpstr>
      <vt:lpstr>PowerPoint 演示文稿</vt:lpstr>
      <vt:lpstr>2. 频域抽样定理</vt:lpstr>
      <vt:lpstr>3. 频域重建</vt:lpstr>
      <vt:lpstr>PowerPoint 演示文稿</vt:lpstr>
      <vt:lpstr>PowerPoint 演示文稿</vt:lpstr>
      <vt:lpstr>作业</vt:lpstr>
      <vt:lpstr>2.2 离散傅里叶变换DFT</vt:lpstr>
      <vt:lpstr>2.2.1 有限长序列的傅里叶表示    ——DFT的定义</vt:lpstr>
      <vt:lpstr>PowerPoint 演示文稿</vt:lpstr>
      <vt:lpstr>DFT与DTFT关系</vt:lpstr>
      <vt:lpstr>例：有限长4点序列                                        （1）求该序列的4点DFT （2）求该序列的8点DFT （3）求该序列的2点DFT</vt:lpstr>
      <vt:lpstr>PowerPoint 演示文稿</vt:lpstr>
      <vt:lpstr>例：有限长4点序列                                        （1）求该序列的4点DFT （2）求该序列的8点DFT （3）求该序列的2点DFT</vt:lpstr>
      <vt:lpstr>利用MATLAB计算DFT</vt:lpstr>
      <vt:lpstr>2.2.2 DFT的性质</vt:lpstr>
      <vt:lpstr>2. 循环位移(Circular shift)</vt:lpstr>
      <vt:lpstr>PowerPoint 演示文稿</vt:lpstr>
      <vt:lpstr>PowerPoint 演示文稿</vt:lpstr>
      <vt:lpstr>3. 对称性 (symmetry)</vt:lpstr>
      <vt:lpstr>PowerPoint 演示文稿</vt:lpstr>
      <vt:lpstr>PowerPoint 演示文稿</vt:lpstr>
      <vt:lpstr>PowerPoint 演示文稿</vt:lpstr>
      <vt:lpstr>PowerPoint 演示文稿</vt:lpstr>
      <vt:lpstr>4. 循环卷积(Circular Convolution)</vt:lpstr>
      <vt:lpstr>PowerPoint 演示文稿</vt:lpstr>
      <vt:lpstr>例2-3 已知两个长度为4的序列为  x[k]={1,2,1,1;k=0,1,2,3},            h[k]={2,2,1,1;k=0,1,2,3},  试计算它们的4点循环卷积。</vt:lpstr>
      <vt:lpstr>PowerPoint 演示文稿</vt:lpstr>
      <vt:lpstr>2.2.3 DFT与z变换的关系</vt:lpstr>
      <vt:lpstr>1. 由序列z变换表示序列DFT</vt:lpstr>
      <vt:lpstr>2. 由序列DFT表示序列z变换</vt:lpstr>
      <vt:lpstr>作业</vt:lpstr>
      <vt:lpstr>2.3 利用DFT计算线性卷积</vt:lpstr>
      <vt:lpstr>2.3.1 两个有限长序列的线性卷积</vt:lpstr>
      <vt:lpstr>循环卷积与线性卷积的关系</vt:lpstr>
      <vt:lpstr>PowerPoint 演示文稿</vt:lpstr>
      <vt:lpstr>2.3.2 有限长序列和无穷长序列的线性卷积</vt:lpstr>
      <vt:lpstr>1. 重叠相加法（overlap add）</vt:lpstr>
      <vt:lpstr>1. 重叠相加法（overlap add）</vt:lpstr>
      <vt:lpstr>1. 重叠相加法（overlap add）</vt:lpstr>
      <vt:lpstr>1. 重叠相加法（overlap add）</vt:lpstr>
      <vt:lpstr>PowerPoint 演示文稿</vt:lpstr>
      <vt:lpstr>PowerPoint 演示文稿</vt:lpstr>
      <vt:lpstr>2. 重叠保留法（overlap save）</vt:lpstr>
      <vt:lpstr>2. 重叠保留法（overlap save）</vt:lpstr>
      <vt:lpstr>PowerPoint 演示文稿</vt:lpstr>
      <vt:lpstr>PowerPoint 演示文稿</vt:lpstr>
      <vt:lpstr>重叠相加法与重叠保留法比较</vt:lpstr>
      <vt:lpstr>作业</vt:lpstr>
      <vt:lpstr>2.4 利用DFT对信号进行频域分析</vt:lpstr>
      <vt:lpstr>2.4.1 DFT与CTFT的关系</vt:lpstr>
      <vt:lpstr>PowerPoint 演示文稿</vt:lpstr>
      <vt:lpstr>PowerPoint 演示文稿</vt:lpstr>
      <vt:lpstr>2.4.2 利用DFT分析连续信号频谱过程中出现的三种现象</vt:lpstr>
      <vt:lpstr>1. 混叠现象：由时域抽样引起频谱混叠</vt:lpstr>
      <vt:lpstr>2. 泄漏现象：由时域加窗引起频谱泄漏</vt:lpstr>
      <vt:lpstr>PowerPoint 演示文稿</vt:lpstr>
      <vt:lpstr>矩形窗幅度谱的特点</vt:lpstr>
      <vt:lpstr>利用DFT分析x(t)=cos(ω0t),  -∞&lt;t&lt;∞的频谱</vt:lpstr>
      <vt:lpstr>PowerPoint 演示文稿</vt:lpstr>
      <vt:lpstr>加窗对频谱分析的影响</vt:lpstr>
      <vt:lpstr>PowerPoint 演示文稿</vt:lpstr>
      <vt:lpstr>PowerPoint 演示文稿</vt:lpstr>
      <vt:lpstr>PowerPoint 演示文稿</vt:lpstr>
      <vt:lpstr>PowerPoint 演示文稿</vt:lpstr>
      <vt:lpstr>PowerPoint 演示文稿</vt:lpstr>
      <vt:lpstr>PowerPoint 演示文稿</vt:lpstr>
      <vt:lpstr>2. 泄漏现象：由时域加窗引起频谱泄漏</vt:lpstr>
      <vt:lpstr>3. 栅栏现象：由DFT的频域抽样引起</vt:lpstr>
      <vt:lpstr>PowerPoint 演示文稿</vt:lpstr>
      <vt:lpstr>2.4.3 利用DFT进行谱分析的参数选择</vt:lpstr>
      <vt:lpstr>PowerPoint 演示文稿</vt:lpstr>
      <vt:lpstr>PowerPoint 演示文稿</vt:lpstr>
      <vt:lpstr>PowerPoint 演示文稿</vt:lpstr>
      <vt:lpstr>PowerPoint 演示文稿</vt:lpstr>
      <vt:lpstr>作业</vt:lpstr>
      <vt:lpstr>本章小结</vt:lpstr>
      <vt:lpstr>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fhj</dc:creator>
  <cp:keywords/>
  <dc:description/>
  <cp:lastModifiedBy>fhj</cp:lastModifiedBy>
  <cp:revision>697</cp:revision>
  <cp:lastPrinted>1601-01-01T00:00:00Z</cp:lastPrinted>
  <dcterms:created xsi:type="dcterms:W3CDTF">1601-01-01T00:00:00Z</dcterms:created>
  <dcterms:modified xsi:type="dcterms:W3CDTF">2018-11-15T18:11:35Z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2052-6.6.0.2790</vt:lpwstr>
  </property>
</Properties>
</file>